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4" r:id="rId1"/>
  </p:sldMasterIdLst>
  <p:notesMasterIdLst>
    <p:notesMasterId r:id="rId22"/>
  </p:notesMasterIdLst>
  <p:handoutMasterIdLst>
    <p:handoutMasterId r:id="rId23"/>
  </p:handoutMasterIdLst>
  <p:sldIdLst>
    <p:sldId id="256" r:id="rId2"/>
    <p:sldId id="281" r:id="rId3"/>
    <p:sldId id="282" r:id="rId4"/>
    <p:sldId id="257" r:id="rId5"/>
    <p:sldId id="283" r:id="rId6"/>
    <p:sldId id="258" r:id="rId7"/>
    <p:sldId id="284" r:id="rId8"/>
    <p:sldId id="285" r:id="rId9"/>
    <p:sldId id="286" r:id="rId10"/>
    <p:sldId id="287" r:id="rId11"/>
    <p:sldId id="264" r:id="rId12"/>
    <p:sldId id="288" r:id="rId13"/>
    <p:sldId id="276" r:id="rId14"/>
    <p:sldId id="290" r:id="rId15"/>
    <p:sldId id="292" r:id="rId16"/>
    <p:sldId id="280" r:id="rId17"/>
    <p:sldId id="266" r:id="rId18"/>
    <p:sldId id="279" r:id="rId19"/>
    <p:sldId id="295" r:id="rId20"/>
    <p:sldId id="294" r:id="rId2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vest Moon" initials="HM" lastIdx="9" clrIdx="0"/>
  <p:cmAuthor id="1" name="SageUser"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54D31"/>
    <a:srgbClr val="231B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533" autoAdjust="0"/>
  </p:normalViewPr>
  <p:slideViewPr>
    <p:cSldViewPr>
      <p:cViewPr varScale="1">
        <p:scale>
          <a:sx n="69" d="100"/>
          <a:sy n="69" d="100"/>
        </p:scale>
        <p:origin x="-1560"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dirty="0"/>
          </a:p>
        </p:txBody>
      </p:sp>
      <p:sp>
        <p:nvSpPr>
          <p:cNvPr id="23555" name="Rectangle 1027"/>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dirty="0"/>
          </a:p>
        </p:txBody>
      </p:sp>
      <p:sp>
        <p:nvSpPr>
          <p:cNvPr id="23556" name="Rectangle 1028"/>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dirty="0"/>
          </a:p>
        </p:txBody>
      </p:sp>
      <p:sp>
        <p:nvSpPr>
          <p:cNvPr id="23557" name="Rectangle 1029"/>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1D5BE6D-4D89-4BCA-8CF0-18667B0343B7}" type="slidenum">
              <a:rPr lang="en-US"/>
              <a:pPr/>
              <a:t>‹#›</a:t>
            </a:fld>
            <a:endParaRPr lang="en-US" dirty="0"/>
          </a:p>
        </p:txBody>
      </p:sp>
    </p:spTree>
    <p:extLst>
      <p:ext uri="{BB962C8B-B14F-4D97-AF65-F5344CB8AC3E}">
        <p14:creationId xmlns:p14="http://schemas.microsoft.com/office/powerpoint/2010/main" val="37267569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dirty="0"/>
          </a:p>
        </p:txBody>
      </p:sp>
      <p:sp>
        <p:nvSpPr>
          <p:cNvPr id="276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dirty="0"/>
          </a:p>
        </p:txBody>
      </p:sp>
      <p:sp>
        <p:nvSpPr>
          <p:cNvPr id="276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2DACBAA-EC4A-4CE7-83BB-F79FAF62209B}" type="slidenum">
              <a:rPr lang="en-US"/>
              <a:pPr/>
              <a:t>‹#›</a:t>
            </a:fld>
            <a:endParaRPr lang="en-US" dirty="0"/>
          </a:p>
        </p:txBody>
      </p:sp>
    </p:spTree>
    <p:extLst>
      <p:ext uri="{BB962C8B-B14F-4D97-AF65-F5344CB8AC3E}">
        <p14:creationId xmlns:p14="http://schemas.microsoft.com/office/powerpoint/2010/main" val="28375719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students a few</a:t>
            </a:r>
            <a:r>
              <a:rPr lang="en-US" baseline="0" dirty="0" smtClean="0"/>
              <a:t> minutes to talk about these questions with their neighbors</a:t>
            </a:r>
            <a:endParaRPr lang="en-US" dirty="0" smtClean="0"/>
          </a:p>
          <a:p>
            <a:endParaRPr lang="en-US" dirty="0" smtClean="0"/>
          </a:p>
          <a:p>
            <a:r>
              <a:rPr lang="en-US" dirty="0" smtClean="0"/>
              <a:t>What do you know about the “character” of the place</a:t>
            </a:r>
            <a:r>
              <a:rPr lang="en-US" baseline="0" dirty="0" smtClean="0"/>
              <a:t> where you grew up that might have influenced who you are now or how you view the world? What do you know about other places’ characters that might influence those inhabitants? </a:t>
            </a:r>
          </a:p>
          <a:p>
            <a:endParaRPr lang="en-US" baseline="0" dirty="0" smtClean="0"/>
          </a:p>
        </p:txBody>
      </p:sp>
      <p:sp>
        <p:nvSpPr>
          <p:cNvPr id="4" name="Slide Number Placeholder 3"/>
          <p:cNvSpPr>
            <a:spLocks noGrp="1"/>
          </p:cNvSpPr>
          <p:nvPr>
            <p:ph type="sldNum" sz="quarter" idx="10"/>
          </p:nvPr>
        </p:nvSpPr>
        <p:spPr/>
        <p:txBody>
          <a:bodyPr/>
          <a:lstStyle/>
          <a:p>
            <a:fld id="{548C20FA-DFE4-4E71-934E-C4FD08D64A89}"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Describe</a:t>
            </a:r>
            <a:r>
              <a:rPr lang="en-US" baseline="0" dirty="0" smtClean="0"/>
              <a:t> activities and characteristics of play and game stages. Why are very young children ill-suited to playing formal games (like soccer)?</a:t>
            </a:r>
          </a:p>
          <a:p>
            <a:endParaRPr lang="en-US" dirty="0"/>
          </a:p>
        </p:txBody>
      </p:sp>
      <p:sp>
        <p:nvSpPr>
          <p:cNvPr id="4" name="Slide Number Placeholder 3"/>
          <p:cNvSpPr>
            <a:spLocks noGrp="1"/>
          </p:cNvSpPr>
          <p:nvPr>
            <p:ph type="sldNum" sz="quarter" idx="10"/>
          </p:nvPr>
        </p:nvSpPr>
        <p:spPr/>
        <p:txBody>
          <a:bodyPr/>
          <a:lstStyle/>
          <a:p>
            <a:fld id="{548C20FA-DFE4-4E71-934E-C4FD08D64A89}" type="slidenum">
              <a:rPr lang="en-US" smtClean="0"/>
              <a:pPr/>
              <a:t>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559183E-C518-4DFB-BC26-2555918EF179}" type="slidenum">
              <a:rPr lang="en-US"/>
              <a:pPr/>
              <a:t>13</a:t>
            </a:fld>
            <a:endParaRPr lang="en-US" dirty="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dirty="0" smtClean="0"/>
              <a:t>Military, prisons, mental institutions and cults and insular religious communities are typical examples.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other examples</a:t>
            </a:r>
            <a:r>
              <a:rPr lang="en-US" baseline="0" dirty="0" smtClean="0"/>
              <a:t> can you think of?</a:t>
            </a:r>
          </a:p>
          <a:p>
            <a:r>
              <a:rPr lang="en-US" baseline="0" dirty="0" smtClean="0"/>
              <a:t>How to be a person who has cancer</a:t>
            </a:r>
          </a:p>
          <a:p>
            <a:r>
              <a:rPr lang="en-US" baseline="0" dirty="0" smtClean="0"/>
              <a:t>How to be a person whose parent has died</a:t>
            </a:r>
          </a:p>
          <a:p>
            <a:r>
              <a:rPr lang="en-US" baseline="0" dirty="0" smtClean="0"/>
              <a:t>How to be a person from a particular city or state or region (Southerner, New Yorker, Californian)</a:t>
            </a:r>
          </a:p>
          <a:p>
            <a:r>
              <a:rPr lang="en-US" baseline="0" dirty="0" smtClean="0"/>
              <a:t>How to be an employee for a particular organization</a:t>
            </a:r>
            <a:endParaRPr lang="en-US" dirty="0"/>
          </a:p>
        </p:txBody>
      </p:sp>
      <p:sp>
        <p:nvSpPr>
          <p:cNvPr id="4" name="Slide Number Placeholder 3"/>
          <p:cNvSpPr>
            <a:spLocks noGrp="1"/>
          </p:cNvSpPr>
          <p:nvPr>
            <p:ph type="sldNum" sz="quarter" idx="10"/>
          </p:nvPr>
        </p:nvSpPr>
        <p:spPr/>
        <p:txBody>
          <a:bodyPr/>
          <a:lstStyle/>
          <a:p>
            <a:fld id="{548C20FA-DFE4-4E71-934E-C4FD08D64A89}" type="slidenum">
              <a:rPr lang="en-US" smtClean="0"/>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United States we introduce</a:t>
            </a:r>
            <a:r>
              <a:rPr lang="en-US" baseline="0" dirty="0" smtClean="0"/>
              <a:t> speakers as “distinguished” and tell of all the credits, degrees, etc.</a:t>
            </a:r>
          </a:p>
          <a:p>
            <a:r>
              <a:rPr lang="en-US" baseline="0" dirty="0" smtClean="0"/>
              <a:t>In collectivist societies (e.g., India) a speaker might start by saying how little they know about the subject</a:t>
            </a:r>
            <a:endParaRPr lang="en-US" dirty="0"/>
          </a:p>
        </p:txBody>
      </p:sp>
      <p:sp>
        <p:nvSpPr>
          <p:cNvPr id="4" name="Slide Number Placeholder 3"/>
          <p:cNvSpPr>
            <a:spLocks noGrp="1"/>
          </p:cNvSpPr>
          <p:nvPr>
            <p:ph type="sldNum" sz="quarter" idx="10"/>
          </p:nvPr>
        </p:nvSpPr>
        <p:spPr/>
        <p:txBody>
          <a:bodyPr/>
          <a:lstStyle/>
          <a:p>
            <a:fld id="{02DACBAA-EC4A-4CE7-83BB-F79FAF62209B}" type="slidenum">
              <a:rPr lang="en-US" smtClean="0"/>
              <a:pPr/>
              <a:t>15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cs typeface="Times New Roman" pitchFamily="18" charset="0"/>
              </a:rPr>
              <a:t>Peers – peers can strongly influence beliefs and behaviors</a:t>
            </a:r>
          </a:p>
          <a:p>
            <a:endParaRPr lang="en-US" dirty="0"/>
          </a:p>
        </p:txBody>
      </p:sp>
      <p:sp>
        <p:nvSpPr>
          <p:cNvPr id="4" name="Slide Number Placeholder 3"/>
          <p:cNvSpPr>
            <a:spLocks noGrp="1"/>
          </p:cNvSpPr>
          <p:nvPr>
            <p:ph type="sldNum" sz="quarter" idx="10"/>
          </p:nvPr>
        </p:nvSpPr>
        <p:spPr/>
        <p:txBody>
          <a:bodyPr/>
          <a:lstStyle/>
          <a:p>
            <a:fld id="{02DACBAA-EC4A-4CE7-83BB-F79FAF62209B}" type="slidenum">
              <a:rPr lang="en-US" smtClean="0"/>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DACBAA-EC4A-4CE7-83BB-F79FAF62209B}"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are some</a:t>
            </a:r>
            <a:r>
              <a:rPr lang="en-US" baseline="0" dirty="0" smtClean="0"/>
              <a:t> of the behavioral and moral conformity goals in U.S. society that you learned in school?</a:t>
            </a:r>
          </a:p>
          <a:p>
            <a:r>
              <a:rPr lang="en-US" baseline="0" dirty="0" smtClean="0"/>
              <a:t>-raise your hand</a:t>
            </a:r>
          </a:p>
          <a:p>
            <a:r>
              <a:rPr lang="en-US" baseline="0" dirty="0" smtClean="0"/>
              <a:t>-work hard</a:t>
            </a:r>
          </a:p>
          <a:p>
            <a:r>
              <a:rPr lang="en-US" baseline="0" dirty="0" smtClean="0"/>
              <a:t>-sit in rows, do your work quietly</a:t>
            </a:r>
          </a:p>
          <a:p>
            <a:endParaRPr lang="en-US" baseline="0" dirty="0" smtClean="0"/>
          </a:p>
          <a:p>
            <a:r>
              <a:rPr lang="en-US" baseline="0" dirty="0" smtClean="0"/>
              <a:t>Tracking – tracking can severely limit opportunity for students placed in lower tracks</a:t>
            </a:r>
            <a:endParaRPr lang="en-US" dirty="0"/>
          </a:p>
        </p:txBody>
      </p:sp>
      <p:sp>
        <p:nvSpPr>
          <p:cNvPr id="4" name="Slide Number Placeholder 3"/>
          <p:cNvSpPr>
            <a:spLocks noGrp="1"/>
          </p:cNvSpPr>
          <p:nvPr>
            <p:ph type="sldNum" sz="quarter" idx="10"/>
          </p:nvPr>
        </p:nvSpPr>
        <p:spPr/>
        <p:txBody>
          <a:bodyPr/>
          <a:lstStyle/>
          <a:p>
            <a:fld id="{02DACBAA-EC4A-4CE7-83BB-F79FAF62209B}"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DACBAA-EC4A-4CE7-83BB-F79FAF62209B}"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do media both reinforce existing</a:t>
            </a:r>
            <a:r>
              <a:rPr lang="en-US" baseline="0" dirty="0" smtClean="0"/>
              <a:t> views and help create new ones?</a:t>
            </a:r>
          </a:p>
          <a:p>
            <a:endParaRPr lang="en-US" baseline="0" dirty="0" smtClean="0"/>
          </a:p>
          <a:p>
            <a:r>
              <a:rPr lang="en-US" baseline="0" dirty="0" smtClean="0"/>
              <a:t>Think about how media reinforce stereotypes and prevailing attitudes about gender</a:t>
            </a:r>
          </a:p>
          <a:p>
            <a:endParaRPr lang="en-US" baseline="0" dirty="0" smtClean="0"/>
          </a:p>
          <a:p>
            <a:r>
              <a:rPr lang="en-US" baseline="0" dirty="0" smtClean="0"/>
              <a:t>But also think of ways that TV tries to be shocking, which may end up shifting acceptance of new attitudes</a:t>
            </a:r>
            <a:endParaRPr lang="en-US" dirty="0"/>
          </a:p>
        </p:txBody>
      </p:sp>
      <p:sp>
        <p:nvSpPr>
          <p:cNvPr id="4" name="Slide Number Placeholder 3"/>
          <p:cNvSpPr>
            <a:spLocks noGrp="1"/>
          </p:cNvSpPr>
          <p:nvPr>
            <p:ph type="sldNum" sz="quarter" idx="10"/>
          </p:nvPr>
        </p:nvSpPr>
        <p:spPr/>
        <p:txBody>
          <a:bodyPr/>
          <a:lstStyle/>
          <a:p>
            <a:fld id="{02DACBAA-EC4A-4CE7-83BB-F79FAF62209B}" type="slidenum">
              <a:rPr lang="en-US" smtClean="0"/>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Your identity</a:t>
            </a:r>
            <a:r>
              <a:rPr lang="en-US" baseline="0" dirty="0" smtClean="0"/>
              <a:t> is also HOW OTHERS VIEW YOU (which you may or may not have much control over)</a:t>
            </a:r>
          </a:p>
          <a:p>
            <a:endParaRPr lang="en-US" baseline="0" dirty="0" smtClean="0"/>
          </a:p>
          <a:p>
            <a:r>
              <a:rPr lang="en-US" baseline="0" dirty="0" smtClean="0"/>
              <a:t>If you had to list one characteristic of yourself from each of these bullet points, what would it be? </a:t>
            </a:r>
          </a:p>
          <a:p>
            <a:endParaRPr lang="en-US" baseline="0" dirty="0" smtClean="0"/>
          </a:p>
        </p:txBody>
      </p:sp>
      <p:sp>
        <p:nvSpPr>
          <p:cNvPr id="4" name="Slide Number Placeholder 3"/>
          <p:cNvSpPr>
            <a:spLocks noGrp="1"/>
          </p:cNvSpPr>
          <p:nvPr>
            <p:ph type="sldNum" sz="quarter" idx="10"/>
          </p:nvPr>
        </p:nvSpPr>
        <p:spPr/>
        <p:txBody>
          <a:bodyPr/>
          <a:lstStyle/>
          <a:p>
            <a:fld id="{548C20FA-DFE4-4E71-934E-C4FD08D64A89}"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ABD4801E-478E-4914-9BE3-733239ED4851}" type="slidenum">
              <a:rPr lang="en-US"/>
              <a:pPr/>
              <a:t>4</a:t>
            </a:fld>
            <a:endParaRPr lang="en-US"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algn="just" eaLnBrk="1" hangingPunct="1"/>
            <a:r>
              <a:rPr lang="en-US" dirty="0" smtClean="0">
                <a:solidFill>
                  <a:srgbClr val="000000"/>
                </a:solidFill>
                <a:latin typeface="Minion" pitchFamily="18" charset="0"/>
                <a:cs typeface="Times New Roman" pitchFamily="18" charset="0"/>
              </a:rPr>
              <a:t>Nice summarizing paragraph from text:</a:t>
            </a:r>
          </a:p>
          <a:p>
            <a:pPr eaLnBrk="1" hangingPunct="1"/>
            <a:r>
              <a:rPr lang="en-US" dirty="0" smtClean="0"/>
              <a:t>“So who we become is influenced by the behaviors and attitudes of significant people in our lives as well as by cultural and institutional forces. As these things change, so do we. This proposition is not altogether comforting. It implies that who we are may in some ways be “accidental,” the result of a series of social coincidences, chance encounters, decisions made by others, and political, economic, and historical events that are in large measure beyond our control—such as growing up in California rather than Texas.”</a:t>
            </a:r>
          </a:p>
          <a:p>
            <a:pPr eaLnBrk="1" hangingPunct="1"/>
            <a:endParaRPr lang="en-US" dirty="0" smtClean="0"/>
          </a:p>
          <a:p>
            <a:pPr eaLnBrk="1" hangingPunct="1"/>
            <a:r>
              <a:rPr lang="en-US" dirty="0" smtClean="0"/>
              <a:t>Some innate differences are ignored culturally while</a:t>
            </a:r>
            <a:r>
              <a:rPr lang="en-US" baseline="0" dirty="0" smtClean="0"/>
              <a:t> others are prioritized – eye color vs. skin color, for example (and these can change)</a:t>
            </a: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eugenics? – controlling humans genetically through selective</a:t>
            </a:r>
            <a:r>
              <a:rPr lang="en-US" baseline="0" dirty="0" smtClean="0"/>
              <a:t> breeding (and who decides whom to select?)</a:t>
            </a:r>
          </a:p>
          <a:p>
            <a:endParaRPr lang="en-US" baseline="0" dirty="0" smtClean="0"/>
          </a:p>
          <a:p>
            <a:r>
              <a:rPr lang="en-US" baseline="0" dirty="0" smtClean="0"/>
              <a:t>During the Holocaust – people with mental health problems were forcibly sterilized</a:t>
            </a:r>
          </a:p>
          <a:p>
            <a:endParaRPr lang="en-US" baseline="0" dirty="0" smtClean="0"/>
          </a:p>
          <a:p>
            <a:r>
              <a:rPr lang="en-US" baseline="0" dirty="0" smtClean="0"/>
              <a:t>Post WWII – people begin focusing on environmental factors (nurture)</a:t>
            </a:r>
          </a:p>
          <a:p>
            <a:endParaRPr lang="en-US" baseline="0" dirty="0" smtClean="0"/>
          </a:p>
          <a:p>
            <a:r>
              <a:rPr lang="en-US" baseline="0" dirty="0" smtClean="0"/>
              <a:t>How is eugenics still present in modern times? </a:t>
            </a:r>
          </a:p>
          <a:p>
            <a:endParaRPr lang="en-US" baseline="0" dirty="0" smtClean="0"/>
          </a:p>
          <a:p>
            <a:r>
              <a:rPr lang="en-US" baseline="0" dirty="0" smtClean="0"/>
              <a:t>Still arguing about nature and nurture – Freakonomics (it’s who you are); Tiger Mom (it’s what you do)</a:t>
            </a:r>
          </a:p>
          <a:p>
            <a:r>
              <a:rPr lang="en-US" baseline="0" dirty="0" smtClean="0"/>
              <a:t>What is heritability? </a:t>
            </a:r>
          </a:p>
          <a:p>
            <a:endParaRPr lang="en-US" baseline="0" dirty="0" smtClean="0"/>
          </a:p>
          <a:p>
            <a:r>
              <a:rPr lang="en-US" baseline="0" dirty="0" smtClean="0"/>
              <a:t>What you are born with is shaped by your environment; to a certain extent your environment also shapes what you are born with</a:t>
            </a:r>
            <a:endParaRPr lang="en-US" dirty="0"/>
          </a:p>
        </p:txBody>
      </p:sp>
      <p:sp>
        <p:nvSpPr>
          <p:cNvPr id="4" name="Slide Number Placeholder 3"/>
          <p:cNvSpPr>
            <a:spLocks noGrp="1"/>
          </p:cNvSpPr>
          <p:nvPr>
            <p:ph type="sldNum" sz="quarter" idx="10"/>
          </p:nvPr>
        </p:nvSpPr>
        <p:spPr/>
        <p:txBody>
          <a:bodyPr/>
          <a:lstStyle/>
          <a:p>
            <a:fld id="{548C20FA-DFE4-4E71-934E-C4FD08D64A89}"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2919B74D-844D-44CB-AEA6-A216866499B3}" type="slidenum">
              <a:rPr lang="en-US"/>
              <a:pPr/>
              <a:t>6</a:t>
            </a:fld>
            <a:endParaRPr lang="en-US"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dirty="0" smtClean="0"/>
              <a:t>Discuss primary agents of socialization (family, media, religion, education) </a:t>
            </a:r>
          </a:p>
          <a:p>
            <a:pPr eaLnBrk="1" hangingPunct="1"/>
            <a:endParaRPr lang="en-US" dirty="0" smtClean="0"/>
          </a:p>
          <a:p>
            <a:pPr eaLnBrk="1" hangingPunct="1"/>
            <a:r>
              <a:rPr lang="en-US" dirty="0" smtClean="0"/>
              <a:t>Examples of anticipatory socialization include playing house, playing at different professions, etc.</a:t>
            </a:r>
          </a:p>
          <a:p>
            <a:pPr lvl="1"/>
            <a:r>
              <a:rPr lang="en-US" dirty="0" smtClean="0"/>
              <a:t>Chores, sports, lessons, dating, summer jobs</a:t>
            </a:r>
          </a:p>
          <a:p>
            <a:pPr lvl="1"/>
            <a:r>
              <a:rPr lang="en-US" dirty="0" smtClean="0"/>
              <a:t>“Rehearsals” for adult life</a:t>
            </a:r>
          </a:p>
          <a:p>
            <a:pPr eaLnBrk="1" hangingPunct="1"/>
            <a:endParaRPr lang="en-US" dirty="0" smtClean="0"/>
          </a:p>
          <a:p>
            <a:pPr eaLnBrk="1" hangingPunct="1"/>
            <a:r>
              <a:rPr lang="en-US" dirty="0" smtClean="0"/>
              <a:t>Resocialization examples include changes in </a:t>
            </a:r>
            <a:r>
              <a:rPr lang="en-US" sz="1000" dirty="0" smtClean="0">
                <a:cs typeface="Times New Roman" pitchFamily="18" charset="0"/>
              </a:rPr>
              <a:t>employment, marital status, becoming a parent, etc.</a:t>
            </a:r>
          </a:p>
          <a:p>
            <a:endParaRPr lang="en-US" baseline="0" dirty="0" smtClean="0"/>
          </a:p>
          <a:p>
            <a:r>
              <a:rPr lang="en-US" baseline="0" dirty="0" smtClean="0"/>
              <a:t>Active and subtle socializers – overt training, but also just being there to shape us (example of third-grade girls and their female teachers’ notions about being good at math)</a:t>
            </a:r>
          </a:p>
          <a:p>
            <a:endParaRPr lang="en-US" baseline="0" dirty="0" smtClean="0"/>
          </a:p>
          <a:p>
            <a:r>
              <a:rPr lang="en-US" baseline="0" dirty="0" smtClean="0"/>
              <a:t>How do the media socialize us? (what do colleges in movies shows look like – does yours look like that?) How do the media both reinforce existing culture and socialization and also promote social change?</a:t>
            </a:r>
            <a:endParaRPr lang="en-US" dirty="0" smtClean="0"/>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548C20FA-DFE4-4E71-934E-C4FD08D64A89}"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DACBAA-EC4A-4CE7-83BB-F79FAF62209B}"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Mama – that person who is my mother; any</a:t>
            </a:r>
            <a:r>
              <a:rPr lang="en-US" baseline="0" dirty="0" smtClean="0"/>
              <a:t> woman; any woman who has a child</a:t>
            </a:r>
          </a:p>
          <a:p>
            <a:endParaRPr lang="en-US" baseline="0" dirty="0" smtClean="0"/>
          </a:p>
          <a:p>
            <a:r>
              <a:rPr lang="en-US" baseline="0" dirty="0" smtClean="0"/>
              <a:t>Nini – name for baby’s security blanket; “other people’s ninis” becomes “my nini” and “other people’s security blankets”</a:t>
            </a:r>
          </a:p>
          <a:p>
            <a:endParaRPr lang="en-US" baseline="0" dirty="0" smtClean="0"/>
          </a:p>
        </p:txBody>
      </p:sp>
      <p:sp>
        <p:nvSpPr>
          <p:cNvPr id="4" name="Slide Number Placeholder 3"/>
          <p:cNvSpPr>
            <a:spLocks noGrp="1"/>
          </p:cNvSpPr>
          <p:nvPr>
            <p:ph type="sldNum" sz="quarter" idx="10"/>
          </p:nvPr>
        </p:nvSpPr>
        <p:spPr/>
        <p:txBody>
          <a:bodyPr/>
          <a:lstStyle/>
          <a:p>
            <a:fld id="{548C20FA-DFE4-4E71-934E-C4FD08D64A89}"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Looking-glass self: my teacher says I’m smart, I must be smart; my sibling says I’m mean, am I mean? Society says I’m ….</a:t>
            </a:r>
          </a:p>
          <a:p>
            <a:endParaRPr lang="en-US" baseline="0" dirty="0" smtClean="0"/>
          </a:p>
          <a:p>
            <a:r>
              <a:rPr lang="en-US" baseline="0" dirty="0" smtClean="0"/>
              <a:t>We are not always conscious of adopting a looking-glass self</a:t>
            </a:r>
            <a:endParaRPr lang="en-US" dirty="0" smtClean="0"/>
          </a:p>
          <a:p>
            <a:endParaRPr lang="en-US" dirty="0"/>
          </a:p>
        </p:txBody>
      </p:sp>
      <p:sp>
        <p:nvSpPr>
          <p:cNvPr id="4" name="Slide Number Placeholder 3"/>
          <p:cNvSpPr>
            <a:spLocks noGrp="1"/>
          </p:cNvSpPr>
          <p:nvPr>
            <p:ph type="sldNum" sz="quarter" idx="10"/>
          </p:nvPr>
        </p:nvSpPr>
        <p:spPr/>
        <p:txBody>
          <a:bodyPr/>
          <a:lstStyle/>
          <a:p>
            <a:fld id="{02DACBAA-EC4A-4CE7-83BB-F79FAF62209B}"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1693819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9734838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6124872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362160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227376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925276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20136552-1DC1-4046-9ECE-AD902385B757}"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13306991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9">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4064404902"/>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648200" y="6492875"/>
            <a:ext cx="4495800" cy="365125"/>
          </a:xfrm>
        </p:spPr>
        <p:txBody>
          <a:bodyPr/>
          <a:lstStyle/>
          <a:p>
            <a:r>
              <a:rPr lang="en-US" dirty="0" smtClean="0"/>
              <a:t>David M. Newman, Exploring the Architecture of Everyday Life, </a:t>
            </a:r>
          </a:p>
          <a:p>
            <a:r>
              <a:rPr lang="en-US" dirty="0" smtClean="0"/>
              <a:t>Brief Edition, 4e © SAGE Publications, Inc. 2015</a:t>
            </a:r>
            <a:endParaRPr lang="en-US" dirty="0"/>
          </a:p>
        </p:txBody>
      </p:sp>
      <p:sp>
        <p:nvSpPr>
          <p:cNvPr id="2051" name="Rectangle 3"/>
          <p:cNvSpPr>
            <a:spLocks noGrp="1" noChangeArrowheads="1"/>
          </p:cNvSpPr>
          <p:nvPr>
            <p:ph type="subTitle" idx="4294967295"/>
          </p:nvPr>
        </p:nvSpPr>
        <p:spPr>
          <a:xfrm>
            <a:off x="1328738" y="1447800"/>
            <a:ext cx="7815262" cy="4267200"/>
          </a:xfrm>
          <a:prstGeom prst="rect">
            <a:avLst/>
          </a:prstGeom>
        </p:spPr>
        <p:txBody>
          <a:bodyPr lIns="182880" tIns="0">
            <a:normAutofit/>
          </a:bodyPr>
          <a:lstStyle/>
          <a:p>
            <a:pPr marL="36513" indent="0" algn="r">
              <a:spcBef>
                <a:spcPct val="0"/>
              </a:spcBef>
              <a:buFont typeface="Wingdings" pitchFamily="2" charset="2"/>
              <a:buNone/>
            </a:pPr>
            <a:r>
              <a:rPr lang="en-US" sz="6200" dirty="0">
                <a:solidFill>
                  <a:srgbClr val="231B22"/>
                </a:solidFill>
                <a:effectLst>
                  <a:outerShdw blurRad="38100" dist="38100" dir="2700000" algn="tl">
                    <a:srgbClr val="000000">
                      <a:alpha val="43137"/>
                    </a:srgbClr>
                  </a:outerShdw>
                </a:effectLst>
              </a:rPr>
              <a:t>Chapter </a:t>
            </a:r>
            <a:r>
              <a:rPr lang="en-US" sz="6200" dirty="0" smtClean="0">
                <a:solidFill>
                  <a:srgbClr val="231B22"/>
                </a:solidFill>
                <a:effectLst>
                  <a:outerShdw blurRad="38100" dist="38100" dir="2700000" algn="tl">
                    <a:srgbClr val="000000">
                      <a:alpha val="43137"/>
                    </a:srgbClr>
                  </a:outerShdw>
                </a:effectLst>
              </a:rPr>
              <a:t>5</a:t>
            </a:r>
          </a:p>
          <a:p>
            <a:pPr marL="36513" indent="0" algn="r">
              <a:spcBef>
                <a:spcPct val="0"/>
              </a:spcBef>
              <a:buFont typeface="Wingdings" pitchFamily="2" charset="2"/>
              <a:buNone/>
            </a:pPr>
            <a:r>
              <a:rPr lang="en-US" sz="4400" dirty="0" smtClean="0">
                <a:solidFill>
                  <a:schemeClr val="tx1"/>
                </a:solidFill>
                <a:effectLst>
                  <a:outerShdw blurRad="38100" dist="38100" dir="2700000" algn="tl">
                    <a:srgbClr val="000000">
                      <a:alpha val="43137"/>
                    </a:srgbClr>
                  </a:outerShdw>
                </a:effectLst>
              </a:rPr>
              <a:t>Building </a:t>
            </a:r>
            <a:r>
              <a:rPr lang="en-US" sz="4400" dirty="0">
                <a:solidFill>
                  <a:schemeClr val="tx1"/>
                </a:solidFill>
                <a:effectLst>
                  <a:outerShdw blurRad="38100" dist="38100" dir="2700000" algn="tl">
                    <a:srgbClr val="000000">
                      <a:alpha val="43137"/>
                    </a:srgbClr>
                  </a:outerShdw>
                </a:effectLst>
              </a:rPr>
              <a:t>Identity: Socialization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19200"/>
            <a:ext cx="8229600" cy="4525963"/>
          </a:xfrm>
        </p:spPr>
        <p:txBody>
          <a:bodyPr>
            <a:normAutofit/>
          </a:bodyPr>
          <a:lstStyle/>
          <a:p>
            <a:pPr>
              <a:lnSpc>
                <a:spcPct val="110000"/>
              </a:lnSpc>
              <a:spcBef>
                <a:spcPts val="0"/>
              </a:spcBef>
            </a:pPr>
            <a:endParaRPr lang="en-US" dirty="0" smtClean="0"/>
          </a:p>
          <a:p>
            <a:pPr>
              <a:lnSpc>
                <a:spcPct val="110000"/>
              </a:lnSpc>
              <a:spcBef>
                <a:spcPts val="0"/>
              </a:spcBef>
            </a:pPr>
            <a:r>
              <a:rPr lang="en-US" dirty="0" smtClean="0"/>
              <a:t>Differentiation </a:t>
            </a:r>
            <a:r>
              <a:rPr lang="en-US" dirty="0" smtClean="0"/>
              <a:t>of self: the baby understands that the person in the mirror is her/him</a:t>
            </a:r>
          </a:p>
          <a:p>
            <a:pPr>
              <a:lnSpc>
                <a:spcPct val="110000"/>
              </a:lnSpc>
              <a:spcBef>
                <a:spcPts val="0"/>
              </a:spcBef>
            </a:pPr>
            <a:endParaRPr lang="en-US" dirty="0" smtClean="0"/>
          </a:p>
          <a:p>
            <a:pPr>
              <a:lnSpc>
                <a:spcPct val="110000"/>
              </a:lnSpc>
              <a:spcBef>
                <a:spcPts val="0"/>
              </a:spcBef>
            </a:pPr>
            <a:r>
              <a:rPr lang="en-US" dirty="0" smtClean="0"/>
              <a:t>Language </a:t>
            </a:r>
            <a:r>
              <a:rPr lang="en-US" dirty="0" smtClean="0"/>
              <a:t>acquisition and the association of sounds with meaning</a:t>
            </a:r>
          </a:p>
          <a:p>
            <a:pPr lvl="1">
              <a:lnSpc>
                <a:spcPct val="110000"/>
              </a:lnSpc>
              <a:spcBef>
                <a:spcPts val="0"/>
              </a:spcBef>
            </a:pPr>
            <a:r>
              <a:rPr lang="en-US" dirty="0" smtClean="0"/>
              <a:t>“mama”</a:t>
            </a:r>
          </a:p>
          <a:p>
            <a:pPr lvl="1">
              <a:lnSpc>
                <a:spcPct val="110000"/>
              </a:lnSpc>
              <a:spcBef>
                <a:spcPts val="0"/>
              </a:spcBef>
            </a:pPr>
            <a:r>
              <a:rPr lang="en-US" dirty="0" smtClean="0"/>
              <a:t>“nini”</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152400"/>
            <a:ext cx="8229600" cy="1143000"/>
          </a:xfrm>
        </p:spPr>
        <p:txBody>
          <a:bodyPr/>
          <a:lstStyle/>
          <a:p>
            <a:r>
              <a:rPr lang="en-US" dirty="0" smtClean="0"/>
              <a:t>Continued Acquisition of Self</a:t>
            </a:r>
            <a:endParaRPr lang="en-US"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1143000" y="1066800"/>
            <a:ext cx="8001000" cy="4525963"/>
          </a:xfrm>
        </p:spPr>
        <p:txBody>
          <a:bodyPr lIns="182880" tIns="91440">
            <a:normAutofit/>
          </a:bodyPr>
          <a:lstStyle/>
          <a:p>
            <a:pPr>
              <a:spcBef>
                <a:spcPts val="0"/>
              </a:spcBef>
              <a:buClr>
                <a:srgbClr val="1B1810"/>
              </a:buClr>
            </a:pPr>
            <a:endParaRPr lang="en-US" dirty="0" smtClean="0"/>
          </a:p>
          <a:p>
            <a:pPr>
              <a:spcBef>
                <a:spcPts val="0"/>
              </a:spcBef>
            </a:pPr>
            <a:r>
              <a:rPr lang="en-US" dirty="0"/>
              <a:t>Looking-glass self: we </a:t>
            </a:r>
            <a:r>
              <a:rPr lang="en-US" dirty="0"/>
              <a:t>internalize</a:t>
            </a:r>
            <a:r>
              <a:rPr lang="en-US" dirty="0"/>
              <a:t> others’ reactions to </a:t>
            </a:r>
            <a:r>
              <a:rPr lang="en-US" dirty="0" smtClean="0"/>
              <a:t>us and these inform our self-concept (Cooley, 1902)</a:t>
            </a:r>
          </a:p>
          <a:p>
            <a:pPr lvl="1">
              <a:spcBef>
                <a:spcPts val="0"/>
              </a:spcBef>
              <a:buSzPct val="50000"/>
              <a:buFont typeface="Courier New" panose="02070309020205020404" pitchFamily="49" charset="0"/>
              <a:buChar char="o"/>
            </a:pPr>
            <a:r>
              <a:rPr lang="en-US" dirty="0" smtClean="0">
                <a:cs typeface="Times New Roman" pitchFamily="18" charset="0"/>
              </a:rPr>
              <a:t>Our </a:t>
            </a:r>
            <a:r>
              <a:rPr lang="en-US" dirty="0">
                <a:cs typeface="Times New Roman" pitchFamily="18" charset="0"/>
              </a:rPr>
              <a:t>perception of how we appear to another person</a:t>
            </a:r>
          </a:p>
          <a:p>
            <a:pPr lvl="1">
              <a:spcBef>
                <a:spcPts val="0"/>
              </a:spcBef>
              <a:buSzPct val="50000"/>
              <a:buFont typeface="Courier New" panose="02070309020205020404" pitchFamily="49" charset="0"/>
              <a:buChar char="o"/>
            </a:pPr>
            <a:r>
              <a:rPr lang="en-US" dirty="0" smtClean="0">
                <a:cs typeface="Times New Roman" pitchFamily="18" charset="0"/>
              </a:rPr>
              <a:t>Our </a:t>
            </a:r>
            <a:r>
              <a:rPr lang="en-US" dirty="0">
                <a:cs typeface="Times New Roman" pitchFamily="18" charset="0"/>
              </a:rPr>
              <a:t>estimate of the judgment the other person makes about us</a:t>
            </a:r>
          </a:p>
          <a:p>
            <a:pPr lvl="1">
              <a:spcBef>
                <a:spcPts val="0"/>
              </a:spcBef>
              <a:buSzPct val="50000"/>
              <a:buFont typeface="Courier New" panose="02070309020205020404" pitchFamily="49" charset="0"/>
              <a:buChar char="o"/>
            </a:pPr>
            <a:r>
              <a:rPr lang="en-US" dirty="0" smtClean="0">
                <a:cs typeface="Times New Roman" pitchFamily="18" charset="0"/>
              </a:rPr>
              <a:t>Some </a:t>
            </a:r>
            <a:r>
              <a:rPr lang="en-US" dirty="0">
                <a:cs typeface="Times New Roman" pitchFamily="18" charset="0"/>
              </a:rPr>
              <a:t>emotional feeling about this judgment (such as pride or shame</a:t>
            </a:r>
            <a:r>
              <a:rPr lang="en-US" dirty="0" smtClean="0">
                <a:cs typeface="Times New Roman" pitchFamily="18" charset="0"/>
              </a:rPr>
              <a:t>)</a:t>
            </a:r>
            <a:endParaRPr lang="en-US" dirty="0">
              <a:cs typeface="Times New Roman" pitchFamily="18" charset="0"/>
            </a:endParaRP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371600" y="228600"/>
            <a:ext cx="8229600" cy="1143000"/>
          </a:xfrm>
        </p:spPr>
        <p:txBody>
          <a:bodyPr/>
          <a:lstStyle/>
          <a:p>
            <a:r>
              <a:rPr lang="en-US" dirty="0" smtClean="0"/>
              <a:t>Looking-Glass Self</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95400"/>
            <a:ext cx="7543800" cy="4525963"/>
          </a:xfrm>
        </p:spPr>
        <p:txBody>
          <a:bodyPr/>
          <a:lstStyle/>
          <a:p>
            <a:pPr>
              <a:spcBef>
                <a:spcPts val="0"/>
              </a:spcBef>
            </a:pPr>
            <a:r>
              <a:rPr lang="en-US" dirty="0" smtClean="0"/>
              <a:t>Play stage: kids can’t shift perspectives</a:t>
            </a:r>
          </a:p>
          <a:p>
            <a:pPr>
              <a:spcBef>
                <a:spcPts val="0"/>
              </a:spcBef>
            </a:pPr>
            <a:endParaRPr lang="en-US" dirty="0" smtClean="0"/>
          </a:p>
          <a:p>
            <a:pPr>
              <a:spcBef>
                <a:spcPts val="0"/>
              </a:spcBef>
            </a:pPr>
            <a:r>
              <a:rPr lang="en-US" dirty="0" smtClean="0"/>
              <a:t>Game </a:t>
            </a:r>
            <a:r>
              <a:rPr lang="en-US" dirty="0" smtClean="0"/>
              <a:t>stage: kids can understand how they fit into the game as a whole, can understand rules and behaviors</a:t>
            </a:r>
          </a:p>
          <a:p>
            <a:pPr>
              <a:spcBef>
                <a:spcPts val="0"/>
              </a:spcBef>
              <a:buNone/>
            </a:pPr>
            <a:endParaRPr lang="en-US" dirty="0" smtClean="0"/>
          </a:p>
          <a:p>
            <a:pPr>
              <a:spcBef>
                <a:spcPts val="0"/>
              </a:spcBef>
            </a:pPr>
            <a:r>
              <a:rPr lang="en-US" dirty="0" smtClean="0"/>
              <a:t>Generalized other: come to understand the expectations of the larger community</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066800" y="228600"/>
            <a:ext cx="8229600" cy="1143000"/>
          </a:xfrm>
        </p:spPr>
        <p:txBody>
          <a:bodyPr/>
          <a:lstStyle/>
          <a:p>
            <a:r>
              <a:rPr lang="en-US" dirty="0" smtClean="0"/>
              <a:t>Development of Role-Taking</a:t>
            </a:r>
            <a:endParaRPr lang="en-US"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a:xfrm>
            <a:off x="1066800" y="1295400"/>
            <a:ext cx="7696200" cy="4525963"/>
          </a:xfrm>
        </p:spPr>
        <p:txBody>
          <a:bodyPr lIns="182880" tIns="91440"/>
          <a:lstStyle/>
          <a:p>
            <a:pPr>
              <a:spcBef>
                <a:spcPts val="0"/>
              </a:spcBef>
            </a:pPr>
            <a:r>
              <a:rPr lang="en-US" dirty="0" smtClean="0">
                <a:cs typeface="Times New Roman" pitchFamily="18" charset="0"/>
              </a:rPr>
              <a:t>Individuals </a:t>
            </a:r>
            <a:r>
              <a:rPr lang="en-US" dirty="0">
                <a:cs typeface="Times New Roman" pitchFamily="18" charset="0"/>
              </a:rPr>
              <a:t>are cut off from the wider </a:t>
            </a:r>
            <a:r>
              <a:rPr lang="en-US" dirty="0" smtClean="0">
                <a:cs typeface="Times New Roman" pitchFamily="18" charset="0"/>
              </a:rPr>
              <a:t>society. Together </a:t>
            </a:r>
            <a:r>
              <a:rPr lang="en-US" dirty="0">
                <a:cs typeface="Times New Roman" pitchFamily="18" charset="0"/>
              </a:rPr>
              <a:t>they lead an enclosed, formally administered life</a:t>
            </a:r>
          </a:p>
          <a:p>
            <a:pPr lvl="1">
              <a:spcBef>
                <a:spcPts val="0"/>
              </a:spcBef>
            </a:pPr>
            <a:r>
              <a:rPr lang="en-US" dirty="0" smtClean="0">
                <a:cs typeface="Times New Roman" pitchFamily="18" charset="0"/>
              </a:rPr>
              <a:t>Destruction of </a:t>
            </a:r>
            <a:r>
              <a:rPr lang="en-US" dirty="0">
                <a:cs typeface="Times New Roman" pitchFamily="18" charset="0"/>
              </a:rPr>
              <a:t>old </a:t>
            </a:r>
            <a:r>
              <a:rPr lang="en-US" dirty="0" smtClean="0">
                <a:cs typeface="Times New Roman" pitchFamily="18" charset="0"/>
              </a:rPr>
              <a:t>identities</a:t>
            </a:r>
          </a:p>
          <a:p>
            <a:pPr lvl="1">
              <a:spcBef>
                <a:spcPts val="0"/>
              </a:spcBef>
            </a:pPr>
            <a:r>
              <a:rPr lang="en-US" dirty="0" smtClean="0">
                <a:cs typeface="Times New Roman" pitchFamily="18" charset="0"/>
              </a:rPr>
              <a:t>Identification with the institution</a:t>
            </a:r>
            <a:endParaRPr lang="en-US" dirty="0">
              <a:cs typeface="Times New Roman" pitchFamily="18" charset="0"/>
            </a:endParaRPr>
          </a:p>
          <a:p>
            <a:pPr>
              <a:spcBef>
                <a:spcPts val="0"/>
              </a:spcBef>
            </a:pPr>
            <a:endParaRPr lang="en-US" dirty="0" smtClean="0"/>
          </a:p>
          <a:p>
            <a:pPr>
              <a:spcBef>
                <a:spcPts val="0"/>
              </a:spcBef>
            </a:pPr>
            <a:r>
              <a:rPr lang="en-US" dirty="0" smtClean="0"/>
              <a:t>Examples</a:t>
            </a:r>
            <a:r>
              <a:rPr lang="en-US" dirty="0"/>
              <a:t>?</a:t>
            </a:r>
          </a:p>
          <a:p>
            <a:pPr lvl="1">
              <a:buFontTx/>
              <a:buNone/>
            </a:pP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3794" name="Rectangle 2"/>
          <p:cNvSpPr>
            <a:spLocks noGrp="1" noChangeArrowheads="1"/>
          </p:cNvSpPr>
          <p:nvPr>
            <p:ph type="title"/>
          </p:nvPr>
        </p:nvSpPr>
        <p:spPr>
          <a:xfrm>
            <a:off x="1219200" y="304800"/>
            <a:ext cx="8229600" cy="838200"/>
          </a:xfrm>
        </p:spPr>
        <p:txBody>
          <a:bodyPr anchor="b">
            <a:normAutofit/>
          </a:bodyPr>
          <a:lstStyle/>
          <a:p>
            <a:r>
              <a:rPr lang="en-US" dirty="0" smtClean="0"/>
              <a:t>Total Institutions</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143000"/>
            <a:ext cx="7467600" cy="5181600"/>
          </a:xfrm>
        </p:spPr>
        <p:txBody>
          <a:bodyPr>
            <a:normAutofit lnSpcReduction="10000"/>
          </a:bodyPr>
          <a:lstStyle/>
          <a:p>
            <a:pPr>
              <a:lnSpc>
                <a:spcPct val="110000"/>
              </a:lnSpc>
              <a:spcBef>
                <a:spcPts val="0"/>
              </a:spcBef>
            </a:pPr>
            <a:r>
              <a:rPr lang="en-US" sz="2400" dirty="0" smtClean="0"/>
              <a:t>How to be a college student vs. how to be a high school student</a:t>
            </a:r>
          </a:p>
          <a:p>
            <a:pPr lvl="1">
              <a:lnSpc>
                <a:spcPct val="110000"/>
              </a:lnSpc>
              <a:spcBef>
                <a:spcPts val="0"/>
              </a:spcBef>
            </a:pPr>
            <a:r>
              <a:rPr lang="en-US" sz="2000" dirty="0" smtClean="0"/>
              <a:t>High school student vs. college student</a:t>
            </a:r>
          </a:p>
          <a:p>
            <a:pPr>
              <a:lnSpc>
                <a:spcPct val="110000"/>
              </a:lnSpc>
              <a:spcBef>
                <a:spcPts val="0"/>
              </a:spcBef>
            </a:pPr>
            <a:endParaRPr lang="en-US" sz="2400" dirty="0" smtClean="0"/>
          </a:p>
          <a:p>
            <a:pPr>
              <a:lnSpc>
                <a:spcPct val="110000"/>
              </a:lnSpc>
              <a:spcBef>
                <a:spcPts val="0"/>
              </a:spcBef>
            </a:pPr>
            <a:r>
              <a:rPr lang="en-US" sz="2400" dirty="0" smtClean="0"/>
              <a:t>How </a:t>
            </a:r>
            <a:r>
              <a:rPr lang="en-US" sz="2400" dirty="0" smtClean="0"/>
              <a:t>to be a spouse or partner</a:t>
            </a:r>
          </a:p>
          <a:p>
            <a:pPr>
              <a:lnSpc>
                <a:spcPct val="110000"/>
              </a:lnSpc>
              <a:spcBef>
                <a:spcPts val="0"/>
              </a:spcBef>
            </a:pPr>
            <a:endParaRPr lang="en-US" sz="2400" dirty="0" smtClean="0"/>
          </a:p>
          <a:p>
            <a:pPr>
              <a:lnSpc>
                <a:spcPct val="110000"/>
              </a:lnSpc>
              <a:spcBef>
                <a:spcPts val="0"/>
              </a:spcBef>
            </a:pPr>
            <a:r>
              <a:rPr lang="en-US" sz="2400" dirty="0" smtClean="0"/>
              <a:t>How </a:t>
            </a:r>
            <a:r>
              <a:rPr lang="en-US" sz="2400" dirty="0" smtClean="0"/>
              <a:t>to be single after a divorce</a:t>
            </a:r>
          </a:p>
          <a:p>
            <a:pPr>
              <a:lnSpc>
                <a:spcPct val="110000"/>
              </a:lnSpc>
              <a:spcBef>
                <a:spcPts val="0"/>
              </a:spcBef>
            </a:pPr>
            <a:endParaRPr lang="en-US" sz="2400" dirty="0" smtClean="0"/>
          </a:p>
          <a:p>
            <a:pPr>
              <a:lnSpc>
                <a:spcPct val="110000"/>
              </a:lnSpc>
              <a:spcBef>
                <a:spcPts val="0"/>
              </a:spcBef>
            </a:pPr>
            <a:r>
              <a:rPr lang="en-US" sz="2400" dirty="0" smtClean="0"/>
              <a:t>How </a:t>
            </a:r>
            <a:r>
              <a:rPr lang="en-US" sz="2400" dirty="0" smtClean="0"/>
              <a:t>to be a parent</a:t>
            </a:r>
          </a:p>
          <a:p>
            <a:pPr>
              <a:lnSpc>
                <a:spcPct val="110000"/>
              </a:lnSpc>
              <a:spcBef>
                <a:spcPts val="0"/>
              </a:spcBef>
            </a:pPr>
            <a:endParaRPr lang="en-US" sz="2400" dirty="0" smtClean="0"/>
          </a:p>
          <a:p>
            <a:pPr>
              <a:lnSpc>
                <a:spcPct val="110000"/>
              </a:lnSpc>
              <a:spcBef>
                <a:spcPts val="0"/>
              </a:spcBef>
            </a:pPr>
            <a:r>
              <a:rPr lang="en-US" sz="2400" dirty="0" smtClean="0"/>
              <a:t>How </a:t>
            </a:r>
            <a:r>
              <a:rPr lang="en-US" sz="2400" dirty="0" smtClean="0"/>
              <a:t>to be retired</a:t>
            </a:r>
          </a:p>
          <a:p>
            <a:pPr>
              <a:lnSpc>
                <a:spcPct val="110000"/>
              </a:lnSpc>
              <a:spcBef>
                <a:spcPts val="0"/>
              </a:spcBef>
            </a:pPr>
            <a:endParaRPr lang="en-US" sz="2400" dirty="0" smtClean="0"/>
          </a:p>
          <a:p>
            <a:pPr>
              <a:lnSpc>
                <a:spcPct val="110000"/>
              </a:lnSpc>
              <a:spcBef>
                <a:spcPts val="0"/>
              </a:spcBef>
            </a:pPr>
            <a:r>
              <a:rPr lang="en-US" sz="2400" dirty="0" smtClean="0"/>
              <a:t>How </a:t>
            </a:r>
            <a:r>
              <a:rPr lang="en-US" sz="2400" dirty="0" smtClean="0"/>
              <a:t>to be unemployed</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25400"/>
            <a:ext cx="8229600" cy="1143000"/>
          </a:xfrm>
        </p:spPr>
        <p:txBody>
          <a:bodyPr/>
          <a:lstStyle/>
          <a:p>
            <a:r>
              <a:rPr lang="en-US" dirty="0" smtClean="0"/>
              <a:t>Resocialization</a:t>
            </a:r>
            <a:endParaRPr 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7543800" cy="4525963"/>
          </a:xfrm>
        </p:spPr>
        <p:txBody>
          <a:bodyPr/>
          <a:lstStyle/>
          <a:p>
            <a:pPr>
              <a:spcBef>
                <a:spcPts val="0"/>
              </a:spcBef>
            </a:pPr>
            <a:endParaRPr lang="en-US" dirty="0" smtClean="0"/>
          </a:p>
          <a:p>
            <a:pPr>
              <a:spcBef>
                <a:spcPts val="0"/>
              </a:spcBef>
            </a:pPr>
            <a:r>
              <a:rPr lang="en-US" dirty="0" smtClean="0"/>
              <a:t>Individualist </a:t>
            </a:r>
            <a:r>
              <a:rPr lang="en-US" dirty="0" smtClean="0"/>
              <a:t>culture</a:t>
            </a:r>
          </a:p>
          <a:p>
            <a:pPr lvl="1">
              <a:spcBef>
                <a:spcPts val="0"/>
              </a:spcBef>
            </a:pPr>
            <a:r>
              <a:rPr lang="en-US" dirty="0" smtClean="0"/>
              <a:t>Personal accomplishments are important</a:t>
            </a:r>
          </a:p>
          <a:p>
            <a:pPr lvl="1">
              <a:spcBef>
                <a:spcPts val="0"/>
              </a:spcBef>
            </a:pPr>
            <a:r>
              <a:rPr lang="en-US" dirty="0" smtClean="0"/>
              <a:t>Expertise carries high value</a:t>
            </a:r>
          </a:p>
          <a:p>
            <a:pPr>
              <a:spcBef>
                <a:spcPts val="0"/>
              </a:spcBef>
            </a:pPr>
            <a:endParaRPr lang="en-US" dirty="0" smtClean="0"/>
          </a:p>
          <a:p>
            <a:pPr>
              <a:spcBef>
                <a:spcPts val="0"/>
              </a:spcBef>
            </a:pPr>
            <a:r>
              <a:rPr lang="en-US" dirty="0" smtClean="0"/>
              <a:t>Collectivist </a:t>
            </a:r>
            <a:r>
              <a:rPr lang="en-US" dirty="0" smtClean="0"/>
              <a:t>culture</a:t>
            </a:r>
          </a:p>
          <a:p>
            <a:pPr lvl="1">
              <a:spcBef>
                <a:spcPts val="0"/>
              </a:spcBef>
            </a:pPr>
            <a:r>
              <a:rPr lang="en-US" dirty="0" smtClean="0"/>
              <a:t>Family or group membership is important</a:t>
            </a:r>
          </a:p>
          <a:p>
            <a:pPr lvl="1">
              <a:spcBef>
                <a:spcPts val="0"/>
              </a:spcBef>
            </a:pPr>
            <a:r>
              <a:rPr lang="en-US" dirty="0" smtClean="0"/>
              <a:t>Loyalty to the group carries high value</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19200" y="304800"/>
            <a:ext cx="8229600" cy="1143000"/>
          </a:xfrm>
        </p:spPr>
        <p:txBody>
          <a:bodyPr/>
          <a:lstStyle/>
          <a:p>
            <a:r>
              <a:rPr lang="en-US" dirty="0" smtClean="0"/>
              <a:t>Self </a:t>
            </a:r>
            <a:r>
              <a:rPr lang="en-US" dirty="0" smtClean="0"/>
              <a:t>in Culture</a:t>
            </a:r>
            <a:endParaRPr lang="en-US"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1066800" y="1143000"/>
            <a:ext cx="8229600" cy="4525963"/>
          </a:xfrm>
        </p:spPr>
        <p:txBody>
          <a:bodyPr lIns="182880" tIns="91440">
            <a:normAutofit/>
          </a:bodyPr>
          <a:lstStyle/>
          <a:p>
            <a:pPr>
              <a:spcBef>
                <a:spcPts val="0"/>
              </a:spcBef>
            </a:pPr>
            <a:endParaRPr lang="en-US" dirty="0" smtClean="0">
              <a:cs typeface="Times New Roman" pitchFamily="18" charset="0"/>
            </a:endParaRPr>
          </a:p>
          <a:p>
            <a:pPr>
              <a:spcBef>
                <a:spcPts val="0"/>
              </a:spcBef>
            </a:pPr>
            <a:r>
              <a:rPr lang="en-US" u="sng" dirty="0" smtClean="0">
                <a:cs typeface="Times New Roman" pitchFamily="18" charset="0"/>
              </a:rPr>
              <a:t>Social </a:t>
            </a:r>
            <a:r>
              <a:rPr lang="en-US" u="sng" dirty="0" smtClean="0">
                <a:cs typeface="Times New Roman" pitchFamily="18" charset="0"/>
              </a:rPr>
              <a:t>class: </a:t>
            </a:r>
            <a:r>
              <a:rPr lang="en-US" dirty="0" smtClean="0">
                <a:cs typeface="Times New Roman" pitchFamily="18" charset="0"/>
              </a:rPr>
              <a:t>similar </a:t>
            </a:r>
            <a:r>
              <a:rPr lang="en-US" dirty="0">
                <a:cs typeface="Times New Roman" pitchFamily="18" charset="0"/>
              </a:rPr>
              <a:t>experiences of power, privilege, prestige, </a:t>
            </a:r>
            <a:r>
              <a:rPr lang="en-US" dirty="0" smtClean="0">
                <a:cs typeface="Times New Roman" pitchFamily="18" charset="0"/>
              </a:rPr>
              <a:t>wealth, </a:t>
            </a:r>
            <a:r>
              <a:rPr lang="en-US" dirty="0">
                <a:cs typeface="Times New Roman" pitchFamily="18" charset="0"/>
              </a:rPr>
              <a:t>etc. </a:t>
            </a:r>
            <a:endParaRPr lang="en-US" dirty="0" smtClean="0">
              <a:cs typeface="Times New Roman" pitchFamily="18" charset="0"/>
            </a:endParaRPr>
          </a:p>
          <a:p>
            <a:pPr>
              <a:spcBef>
                <a:spcPts val="0"/>
              </a:spcBef>
            </a:pPr>
            <a:endParaRPr lang="en-US" dirty="0" smtClean="0">
              <a:cs typeface="Times New Roman" pitchFamily="18" charset="0"/>
            </a:endParaRPr>
          </a:p>
          <a:p>
            <a:pPr>
              <a:spcBef>
                <a:spcPts val="0"/>
              </a:spcBef>
            </a:pPr>
            <a:r>
              <a:rPr lang="en-US" u="sng" dirty="0" smtClean="0">
                <a:cs typeface="Times New Roman" pitchFamily="18" charset="0"/>
              </a:rPr>
              <a:t>Gender</a:t>
            </a:r>
            <a:r>
              <a:rPr lang="en-US" u="sng" dirty="0" smtClean="0">
                <a:cs typeface="Times New Roman" pitchFamily="18" charset="0"/>
              </a:rPr>
              <a:t>: </a:t>
            </a:r>
            <a:r>
              <a:rPr lang="en-US" dirty="0" smtClean="0">
                <a:cs typeface="Times New Roman" pitchFamily="18" charset="0"/>
              </a:rPr>
              <a:t>babies are treated as boys or girls from the moment they are born</a:t>
            </a:r>
            <a:endParaRPr lang="en-US" dirty="0">
              <a:cs typeface="Times New Roman" pitchFamily="18" charset="0"/>
            </a:endParaRPr>
          </a:p>
          <a:p>
            <a:pPr>
              <a:spcBef>
                <a:spcPts val="0"/>
              </a:spcBef>
            </a:pPr>
            <a:endParaRPr lang="en-US" dirty="0" smtClean="0">
              <a:cs typeface="Times New Roman" pitchFamily="18" charset="0"/>
            </a:endParaRPr>
          </a:p>
          <a:p>
            <a:pPr>
              <a:spcBef>
                <a:spcPts val="0"/>
              </a:spcBef>
            </a:pPr>
            <a:r>
              <a:rPr lang="en-US" u="sng" dirty="0" smtClean="0">
                <a:cs typeface="Times New Roman" pitchFamily="18" charset="0"/>
              </a:rPr>
              <a:t>Race </a:t>
            </a:r>
            <a:r>
              <a:rPr lang="en-US" u="sng" dirty="0" smtClean="0">
                <a:cs typeface="Times New Roman" pitchFamily="18" charset="0"/>
              </a:rPr>
              <a:t>and ethnicity: </a:t>
            </a:r>
            <a:r>
              <a:rPr lang="en-US" dirty="0" smtClean="0">
                <a:cs typeface="Times New Roman" pitchFamily="18" charset="0"/>
              </a:rPr>
              <a:t>important component of identity for most people</a:t>
            </a:r>
            <a:endParaRPr lang="en-US" dirty="0">
              <a:cs typeface="Times New Roman" pitchFamily="18" charset="0"/>
            </a:endParaRP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219200" y="228600"/>
            <a:ext cx="8229600" cy="1143000"/>
          </a:xfrm>
        </p:spPr>
        <p:txBody>
          <a:bodyPr/>
          <a:lstStyle/>
          <a:p>
            <a:r>
              <a:rPr lang="en-US" dirty="0" smtClean="0"/>
              <a:t>Agents of Socialization</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1066800" y="1295400"/>
            <a:ext cx="8229600" cy="4525963"/>
          </a:xfrm>
        </p:spPr>
        <p:txBody>
          <a:bodyPr lIns="182880" tIns="91440">
            <a:normAutofit/>
          </a:bodyPr>
          <a:lstStyle/>
          <a:p>
            <a:pPr>
              <a:spcBef>
                <a:spcPts val="0"/>
              </a:spcBef>
            </a:pPr>
            <a:r>
              <a:rPr lang="en-US" u="sng" dirty="0">
                <a:cs typeface="Times New Roman" pitchFamily="18" charset="0"/>
              </a:rPr>
              <a:t>Sex: </a:t>
            </a:r>
            <a:r>
              <a:rPr lang="en-US" dirty="0">
                <a:cs typeface="Times New Roman" pitchFamily="18" charset="0"/>
              </a:rPr>
              <a:t>biological maleness or femaleness</a:t>
            </a:r>
          </a:p>
          <a:p>
            <a:pPr>
              <a:spcBef>
                <a:spcPts val="0"/>
              </a:spcBef>
            </a:pPr>
            <a:endParaRPr lang="en-US" u="sng" dirty="0" smtClean="0">
              <a:cs typeface="Times New Roman" pitchFamily="18" charset="0"/>
            </a:endParaRPr>
          </a:p>
          <a:p>
            <a:pPr>
              <a:spcBef>
                <a:spcPts val="0"/>
              </a:spcBef>
            </a:pPr>
            <a:r>
              <a:rPr lang="en-US" u="sng" dirty="0" smtClean="0">
                <a:cs typeface="Times New Roman" pitchFamily="18" charset="0"/>
              </a:rPr>
              <a:t>Gender</a:t>
            </a:r>
            <a:r>
              <a:rPr lang="en-US" dirty="0">
                <a:cs typeface="Times New Roman" pitchFamily="18" charset="0"/>
              </a:rPr>
              <a:t>: psychological, social, cultural aspects of maleness and femaleness (masculinity and femininity)</a:t>
            </a: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Gender </a:t>
            </a:r>
            <a:r>
              <a:rPr lang="en-US" dirty="0" smtClean="0">
                <a:cs typeface="Times New Roman" pitchFamily="18" charset="0"/>
              </a:rPr>
              <a:t>socialization starts at birth</a:t>
            </a:r>
            <a:endParaRPr lang="en-US" dirty="0">
              <a:cs typeface="Times New Roman" pitchFamily="18" charset="0"/>
            </a:endParaRP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By </a:t>
            </a:r>
            <a:r>
              <a:rPr lang="en-US" dirty="0">
                <a:cs typeface="Times New Roman" pitchFamily="18" charset="0"/>
              </a:rPr>
              <a:t>age of 5, </a:t>
            </a:r>
            <a:r>
              <a:rPr lang="en-US" dirty="0" smtClean="0">
                <a:cs typeface="Times New Roman" pitchFamily="18" charset="0"/>
              </a:rPr>
              <a:t>children typically </a:t>
            </a:r>
            <a:r>
              <a:rPr lang="en-US" dirty="0">
                <a:cs typeface="Times New Roman" pitchFamily="18" charset="0"/>
              </a:rPr>
              <a:t>see gender as </a:t>
            </a:r>
            <a:r>
              <a:rPr lang="en-US" dirty="0" smtClean="0">
                <a:cs typeface="Times New Roman" pitchFamily="18" charset="0"/>
              </a:rPr>
              <a:t>an invariant characteristic</a:t>
            </a:r>
            <a:endParaRPr lang="en-US" dirty="0">
              <a:cs typeface="Times New Roman" pitchFamily="18" charset="0"/>
            </a:endParaRPr>
          </a:p>
          <a:p>
            <a:pPr>
              <a:lnSpc>
                <a:spcPct val="90000"/>
              </a:lnSpc>
            </a:pP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15362" name="Rectangle 2"/>
          <p:cNvSpPr>
            <a:spLocks noGrp="1" noChangeArrowheads="1"/>
          </p:cNvSpPr>
          <p:nvPr>
            <p:ph type="title"/>
          </p:nvPr>
        </p:nvSpPr>
        <p:spPr>
          <a:xfrm>
            <a:off x="914400" y="228600"/>
            <a:ext cx="8229600" cy="914400"/>
          </a:xfrm>
        </p:spPr>
        <p:txBody>
          <a:bodyPr anchor="b">
            <a:normAutofit/>
          </a:bodyPr>
          <a:lstStyle/>
          <a:p>
            <a:pPr algn="ctr"/>
            <a:r>
              <a:rPr lang="en-US" dirty="0"/>
              <a:t>Socialization </a:t>
            </a:r>
            <a:r>
              <a:rPr lang="en-US" dirty="0" smtClean="0"/>
              <a:t>and Gender</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1143000" y="1447800"/>
            <a:ext cx="7543800" cy="4754563"/>
          </a:xfrm>
        </p:spPr>
        <p:txBody>
          <a:bodyPr lIns="182880" tIns="91440">
            <a:noAutofit/>
          </a:bodyPr>
          <a:lstStyle/>
          <a:p>
            <a:pPr>
              <a:spcBef>
                <a:spcPts val="0"/>
              </a:spcBef>
            </a:pPr>
            <a:r>
              <a:rPr lang="en-US" sz="2800" dirty="0" smtClean="0">
                <a:cs typeface="Times New Roman" pitchFamily="18" charset="0"/>
              </a:rPr>
              <a:t>Education </a:t>
            </a:r>
          </a:p>
          <a:p>
            <a:pPr lvl="1">
              <a:spcBef>
                <a:spcPts val="0"/>
              </a:spcBef>
            </a:pPr>
            <a:r>
              <a:rPr lang="en-US" sz="2400" dirty="0" smtClean="0">
                <a:cs typeface="Times New Roman" pitchFamily="18" charset="0"/>
              </a:rPr>
              <a:t>Impersonal rather than personal (family)</a:t>
            </a:r>
          </a:p>
          <a:p>
            <a:pPr lvl="1">
              <a:spcBef>
                <a:spcPts val="0"/>
              </a:spcBef>
            </a:pPr>
            <a:r>
              <a:rPr lang="en-US" sz="2400" dirty="0" smtClean="0">
                <a:cs typeface="Times New Roman" pitchFamily="18" charset="0"/>
              </a:rPr>
              <a:t>Social, political, and economic values</a:t>
            </a:r>
          </a:p>
          <a:p>
            <a:pPr lvl="1">
              <a:spcBef>
                <a:spcPts val="0"/>
              </a:spcBef>
            </a:pPr>
            <a:r>
              <a:rPr lang="en-US" sz="2400" dirty="0" smtClean="0">
                <a:cs typeface="Times New Roman" pitchFamily="18" charset="0"/>
              </a:rPr>
              <a:t>Expectations</a:t>
            </a:r>
          </a:p>
          <a:p>
            <a:pPr lvl="1">
              <a:spcBef>
                <a:spcPts val="0"/>
              </a:spcBef>
            </a:pPr>
            <a:r>
              <a:rPr lang="en-US" sz="2400" dirty="0" smtClean="0">
                <a:cs typeface="Times New Roman" pitchFamily="18" charset="0"/>
              </a:rPr>
              <a:t>Tracking: grouping by perceived ability level</a:t>
            </a:r>
          </a:p>
          <a:p>
            <a:pPr lvl="1">
              <a:spcBef>
                <a:spcPts val="0"/>
              </a:spcBef>
            </a:pPr>
            <a:r>
              <a:rPr lang="en-US" sz="2400" dirty="0" smtClean="0">
                <a:cs typeface="Times New Roman" pitchFamily="18" charset="0"/>
              </a:rPr>
              <a:t>Conformity</a:t>
            </a:r>
          </a:p>
          <a:p>
            <a:pPr lvl="2">
              <a:spcBef>
                <a:spcPts val="0"/>
              </a:spcBef>
              <a:buClr>
                <a:schemeClr val="accent1"/>
              </a:buClr>
            </a:pPr>
            <a:r>
              <a:rPr lang="en-US" sz="2400" dirty="0" smtClean="0">
                <a:cs typeface="Times New Roman" pitchFamily="18" charset="0"/>
              </a:rPr>
              <a:t>Behavioral</a:t>
            </a:r>
          </a:p>
          <a:p>
            <a:pPr lvl="2">
              <a:spcBef>
                <a:spcPts val="0"/>
              </a:spcBef>
              <a:buClr>
                <a:schemeClr val="accent1"/>
              </a:buClr>
            </a:pPr>
            <a:r>
              <a:rPr lang="en-US" sz="2400" dirty="0" smtClean="0">
                <a:cs typeface="Times New Roman" pitchFamily="18" charset="0"/>
              </a:rPr>
              <a:t>Moral</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39938" name="Rectangle 2"/>
          <p:cNvSpPr>
            <a:spLocks noGrp="1" noChangeArrowheads="1"/>
          </p:cNvSpPr>
          <p:nvPr>
            <p:ph type="title"/>
          </p:nvPr>
        </p:nvSpPr>
        <p:spPr>
          <a:xfrm>
            <a:off x="914400" y="228600"/>
            <a:ext cx="8229600" cy="914400"/>
          </a:xfrm>
        </p:spPr>
        <p:txBody>
          <a:bodyPr anchor="b">
            <a:normAutofit/>
          </a:bodyPr>
          <a:lstStyle/>
          <a:p>
            <a:pPr algn="ctr"/>
            <a:r>
              <a:rPr lang="en-US" dirty="0" smtClean="0"/>
              <a:t>Institutions and Socialization</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1524001"/>
            <a:ext cx="7162800" cy="4114800"/>
          </a:xfrm>
        </p:spPr>
        <p:txBody>
          <a:bodyPr/>
          <a:lstStyle/>
          <a:p>
            <a:pPr>
              <a:spcBef>
                <a:spcPts val="0"/>
              </a:spcBef>
            </a:pPr>
            <a:r>
              <a:rPr lang="en-US" dirty="0" smtClean="0">
                <a:cs typeface="Times New Roman" pitchFamily="18" charset="0"/>
              </a:rPr>
              <a:t>Family</a:t>
            </a:r>
          </a:p>
          <a:p>
            <a:pPr lvl="1">
              <a:spcBef>
                <a:spcPts val="0"/>
              </a:spcBef>
            </a:pPr>
            <a:r>
              <a:rPr lang="en-US" dirty="0" smtClean="0">
                <a:cs typeface="Times New Roman" pitchFamily="18" charset="0"/>
              </a:rPr>
              <a:t>Most powerful agent of </a:t>
            </a:r>
            <a:r>
              <a:rPr lang="en-US" dirty="0" smtClean="0">
                <a:cs typeface="Times New Roman" pitchFamily="18" charset="0"/>
              </a:rPr>
              <a:t>socialization</a:t>
            </a:r>
          </a:p>
          <a:p>
            <a:pPr lvl="1">
              <a:spcBef>
                <a:spcPts val="0"/>
              </a:spcBef>
            </a:pPr>
            <a:endParaRPr lang="en-US" dirty="0">
              <a:cs typeface="Times New Roman" pitchFamily="18" charset="0"/>
            </a:endParaRPr>
          </a:p>
          <a:p>
            <a:pPr>
              <a:spcBef>
                <a:spcPts val="0"/>
              </a:spcBef>
            </a:pPr>
            <a:r>
              <a:rPr lang="en-US" dirty="0">
                <a:cs typeface="Times New Roman" pitchFamily="18" charset="0"/>
              </a:rPr>
              <a:t>Religion </a:t>
            </a:r>
          </a:p>
          <a:p>
            <a:pPr lvl="1">
              <a:spcBef>
                <a:spcPts val="0"/>
              </a:spcBef>
            </a:pPr>
            <a:r>
              <a:rPr lang="en-US" dirty="0">
                <a:cs typeface="Times New Roman" pitchFamily="18" charset="0"/>
              </a:rPr>
              <a:t>Source of cultural knowledge through rituals</a:t>
            </a:r>
          </a:p>
          <a:p>
            <a:pPr lvl="1">
              <a:spcBef>
                <a:spcPts val="0"/>
              </a:spcBef>
            </a:pPr>
            <a:r>
              <a:rPr lang="en-US" dirty="0">
                <a:cs typeface="Times New Roman" pitchFamily="18" charset="0"/>
              </a:rPr>
              <a:t>Religious belief in the United States is still strong</a:t>
            </a:r>
          </a:p>
          <a:p>
            <a:pPr lvl="1">
              <a:spcBef>
                <a:spcPts val="0"/>
              </a:spcBef>
            </a:pPr>
            <a:endParaRPr lang="en-US" dirty="0" smtClean="0">
              <a:cs typeface="Times New Roman" pitchFamily="18" charset="0"/>
            </a:endParaRPr>
          </a:p>
        </p:txBody>
      </p:sp>
      <p:sp>
        <p:nvSpPr>
          <p:cNvPr id="4" name="Footer Placeholder 3"/>
          <p:cNvSpPr>
            <a:spLocks noGrp="1"/>
          </p:cNvSpPr>
          <p:nvPr>
            <p:ph type="ftr" sz="quarter" idx="11"/>
          </p:nvPr>
        </p:nvSpPr>
        <p:spPr>
          <a:xfrm>
            <a:off x="6019800" y="6400800"/>
            <a:ext cx="2971800" cy="304800"/>
          </a:xfrm>
        </p:spPr>
        <p:txBody>
          <a:bodyPr/>
          <a:lstStyle/>
          <a:p>
            <a:r>
              <a:rPr lang="en-US" sz="1200" dirty="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p:txBody>
          <a:bodyPr/>
          <a:lstStyle/>
          <a:p>
            <a:r>
              <a:rPr lang="en-US" dirty="0" smtClean="0"/>
              <a:t>Institutions and Socialization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19200"/>
            <a:ext cx="7772400" cy="4525963"/>
          </a:xfrm>
        </p:spPr>
        <p:txBody>
          <a:bodyPr/>
          <a:lstStyle/>
          <a:p>
            <a:pPr>
              <a:spcBef>
                <a:spcPts val="0"/>
              </a:spcBef>
            </a:pPr>
            <a:endParaRPr lang="en-US" dirty="0" smtClean="0"/>
          </a:p>
          <a:p>
            <a:pPr>
              <a:spcBef>
                <a:spcPts val="0"/>
              </a:spcBef>
            </a:pPr>
            <a:r>
              <a:rPr lang="en-US" dirty="0" smtClean="0"/>
              <a:t>Where </a:t>
            </a:r>
            <a:r>
              <a:rPr lang="en-US" dirty="0" smtClean="0"/>
              <a:t>did you grow up?</a:t>
            </a:r>
          </a:p>
          <a:p>
            <a:pPr>
              <a:spcBef>
                <a:spcPts val="0"/>
              </a:spcBef>
            </a:pPr>
            <a:r>
              <a:rPr lang="en-US" dirty="0" smtClean="0"/>
              <a:t>Did your family move around?</a:t>
            </a:r>
          </a:p>
          <a:p>
            <a:pPr>
              <a:spcBef>
                <a:spcPts val="0"/>
              </a:spcBef>
            </a:pPr>
            <a:r>
              <a:rPr lang="en-US" dirty="0" smtClean="0"/>
              <a:t>What were the distinctive features of the place(s) you lived?</a:t>
            </a:r>
          </a:p>
          <a:p>
            <a:pPr>
              <a:spcBef>
                <a:spcPts val="0"/>
              </a:spcBef>
            </a:pPr>
            <a:r>
              <a:rPr lang="en-US" dirty="0" smtClean="0"/>
              <a:t>How might you be different if you had grown up in a different place?</a:t>
            </a:r>
          </a:p>
        </p:txBody>
      </p:sp>
      <p:sp>
        <p:nvSpPr>
          <p:cNvPr id="4"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447800" y="228600"/>
            <a:ext cx="7391400" cy="1036638"/>
          </a:xfrm>
        </p:spPr>
        <p:txBody>
          <a:bodyPr/>
          <a:lstStyle/>
          <a:p>
            <a:r>
              <a:rPr lang="en-US" dirty="0" smtClean="0"/>
              <a:t>Who Are You?</a:t>
            </a:r>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143000"/>
            <a:ext cx="7620000" cy="4525963"/>
          </a:xfrm>
        </p:spPr>
        <p:txBody>
          <a:bodyPr/>
          <a:lstStyle/>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Media </a:t>
            </a:r>
            <a:endParaRPr lang="en-US" dirty="0" smtClean="0">
              <a:cs typeface="Times New Roman" pitchFamily="18" charset="0"/>
            </a:endParaRPr>
          </a:p>
          <a:p>
            <a:pPr lvl="1">
              <a:spcBef>
                <a:spcPts val="0"/>
              </a:spcBef>
            </a:pPr>
            <a:r>
              <a:rPr lang="en-US" dirty="0" smtClean="0">
                <a:cs typeface="Times New Roman" pitchFamily="18" charset="0"/>
              </a:rPr>
              <a:t>Transmit persuasive messages</a:t>
            </a:r>
          </a:p>
          <a:p>
            <a:pPr lvl="1">
              <a:spcBef>
                <a:spcPts val="0"/>
              </a:spcBef>
            </a:pPr>
            <a:r>
              <a:rPr lang="en-US" dirty="0" smtClean="0">
                <a:cs typeface="Times New Roman" pitchFamily="18" charset="0"/>
              </a:rPr>
              <a:t>Values, beliefs, myths, stereotypes, trends</a:t>
            </a:r>
          </a:p>
          <a:p>
            <a:pPr lvl="1">
              <a:spcBef>
                <a:spcPts val="0"/>
              </a:spcBef>
            </a:pPr>
            <a:r>
              <a:rPr lang="en-US" dirty="0" smtClean="0">
                <a:cs typeface="Times New Roman" pitchFamily="18" charset="0"/>
              </a:rPr>
              <a:t>Provide avenues for learning new attitudes and behaviors</a:t>
            </a:r>
          </a:p>
          <a:p>
            <a:pPr lvl="1">
              <a:spcBef>
                <a:spcPts val="0"/>
              </a:spcBef>
            </a:pPr>
            <a:endParaRPr lang="en-US" dirty="0" smtClean="0">
              <a:cs typeface="Times New Roman" pitchFamily="18" charset="0"/>
            </a:endParaRPr>
          </a:p>
          <a:p>
            <a:pPr>
              <a:buNone/>
            </a:pPr>
            <a:endParaRPr lang="en-US" dirty="0"/>
          </a:p>
        </p:txBody>
      </p:sp>
      <p:sp>
        <p:nvSpPr>
          <p:cNvPr id="7"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4" name="Title 3"/>
          <p:cNvSpPr>
            <a:spLocks noGrp="1"/>
          </p:cNvSpPr>
          <p:nvPr>
            <p:ph type="title"/>
          </p:nvPr>
        </p:nvSpPr>
        <p:spPr>
          <a:xfrm>
            <a:off x="1143000" y="152400"/>
            <a:ext cx="8229600" cy="1143000"/>
          </a:xfrm>
        </p:spPr>
        <p:txBody>
          <a:bodyPr/>
          <a:lstStyle/>
          <a:p>
            <a:r>
              <a:rPr lang="en-US" dirty="0" smtClean="0"/>
              <a:t>Institutions and Socialization</a:t>
            </a:r>
            <a:endParaRPr 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7543800" cy="5029200"/>
          </a:xfrm>
        </p:spPr>
        <p:txBody>
          <a:bodyPr>
            <a:normAutofit/>
          </a:bodyPr>
          <a:lstStyle/>
          <a:p>
            <a:pPr>
              <a:spcBef>
                <a:spcPts val="0"/>
              </a:spcBef>
            </a:pPr>
            <a:endParaRPr lang="en-US" dirty="0" smtClean="0"/>
          </a:p>
          <a:p>
            <a:pPr>
              <a:spcBef>
                <a:spcPts val="0"/>
              </a:spcBef>
            </a:pPr>
            <a:r>
              <a:rPr lang="en-US" dirty="0" smtClean="0"/>
              <a:t>Membership </a:t>
            </a:r>
            <a:r>
              <a:rPr lang="en-US" dirty="0" smtClean="0"/>
              <a:t>in various social groups</a:t>
            </a:r>
          </a:p>
          <a:p>
            <a:pPr>
              <a:spcBef>
                <a:spcPts val="0"/>
              </a:spcBef>
            </a:pPr>
            <a:endParaRPr lang="en-US" dirty="0" smtClean="0"/>
          </a:p>
          <a:p>
            <a:pPr>
              <a:spcBef>
                <a:spcPts val="0"/>
              </a:spcBef>
            </a:pPr>
            <a:r>
              <a:rPr lang="en-US" dirty="0" smtClean="0"/>
              <a:t>The </a:t>
            </a:r>
            <a:r>
              <a:rPr lang="en-US" dirty="0" smtClean="0"/>
              <a:t>traits we show to others</a:t>
            </a:r>
          </a:p>
          <a:p>
            <a:pPr>
              <a:spcBef>
                <a:spcPts val="0"/>
              </a:spcBef>
            </a:pPr>
            <a:endParaRPr lang="en-US" dirty="0" smtClean="0"/>
          </a:p>
          <a:p>
            <a:pPr>
              <a:spcBef>
                <a:spcPts val="0"/>
              </a:spcBef>
            </a:pPr>
            <a:r>
              <a:rPr lang="en-US" dirty="0" smtClean="0"/>
              <a:t>The </a:t>
            </a:r>
            <a:r>
              <a:rPr lang="en-US" dirty="0" smtClean="0"/>
              <a:t>traits others ascribe to us</a:t>
            </a:r>
          </a:p>
          <a:p>
            <a:pPr>
              <a:spcBef>
                <a:spcPts val="0"/>
              </a:spcBef>
            </a:pPr>
            <a:endParaRPr lang="en-US" dirty="0" smtClean="0"/>
          </a:p>
          <a:p>
            <a:pPr>
              <a:spcBef>
                <a:spcPts val="0"/>
              </a:spcBef>
            </a:pPr>
            <a:r>
              <a:rPr lang="en-US" dirty="0" smtClean="0"/>
              <a:t>Tastes</a:t>
            </a:r>
            <a:r>
              <a:rPr lang="en-US" dirty="0" smtClean="0"/>
              <a:t>, preferences, hobbies, interests</a:t>
            </a:r>
          </a:p>
          <a:p>
            <a:pPr>
              <a:spcBef>
                <a:spcPts val="0"/>
              </a:spcBef>
            </a:pPr>
            <a:endParaRPr lang="en-US" dirty="0" smtClean="0"/>
          </a:p>
          <a:p>
            <a:pPr>
              <a:spcBef>
                <a:spcPts val="0"/>
              </a:spcBef>
            </a:pPr>
            <a:r>
              <a:rPr lang="en-US" dirty="0" smtClean="0"/>
              <a:t>Values</a:t>
            </a:r>
            <a:r>
              <a:rPr lang="en-US" dirty="0" smtClean="0"/>
              <a:t>, ambitions, aspirations</a:t>
            </a:r>
          </a:p>
          <a:p>
            <a:pPr>
              <a:spcBef>
                <a:spcPts val="0"/>
              </a:spcBef>
            </a:pPr>
            <a:endParaRPr lang="en-US" dirty="0" smtClean="0"/>
          </a:p>
          <a:p>
            <a:pPr>
              <a:spcBef>
                <a:spcPts val="0"/>
              </a:spcBef>
            </a:pPr>
            <a:r>
              <a:rPr lang="en-US" dirty="0" smtClean="0"/>
              <a:t>Self-concept</a:t>
            </a:r>
            <a:r>
              <a:rPr lang="en-US" dirty="0" smtClean="0"/>
              <a:t>, self-esteem, personality</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152400"/>
            <a:ext cx="8229600" cy="1143000"/>
          </a:xfrm>
        </p:spPr>
        <p:txBody>
          <a:bodyPr/>
          <a:lstStyle/>
          <a:p>
            <a:r>
              <a:rPr lang="en-US" dirty="0" smtClean="0"/>
              <a:t>What Is </a:t>
            </a:r>
            <a:r>
              <a:rPr lang="en-US" dirty="0"/>
              <a:t>I</a:t>
            </a:r>
            <a:r>
              <a:rPr lang="en-US" dirty="0" smtClean="0"/>
              <a:t>dentity?</a:t>
            </a:r>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1066800" y="1295400"/>
            <a:ext cx="7086600" cy="4525963"/>
          </a:xfrm>
        </p:spPr>
        <p:txBody>
          <a:bodyPr lIns="182880" tIns="91440">
            <a:normAutofit/>
          </a:bodyPr>
          <a:lstStyle/>
          <a:p>
            <a:pPr>
              <a:spcBef>
                <a:spcPts val="0"/>
              </a:spcBef>
            </a:pPr>
            <a:r>
              <a:rPr lang="en-US" dirty="0">
                <a:cs typeface="Times New Roman" pitchFamily="18" charset="0"/>
              </a:rPr>
              <a:t>Nature vs. Nurture </a:t>
            </a: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Physical/psychological </a:t>
            </a:r>
            <a:r>
              <a:rPr lang="en-US" dirty="0">
                <a:cs typeface="Times New Roman" pitchFamily="18" charset="0"/>
              </a:rPr>
              <a:t>characteristics and our </a:t>
            </a:r>
            <a:r>
              <a:rPr lang="en-US" dirty="0" smtClean="0">
                <a:cs typeface="Times New Roman" pitchFamily="18" charset="0"/>
              </a:rPr>
              <a:t>environment</a:t>
            </a:r>
            <a:endParaRPr lang="en-US" dirty="0">
              <a:cs typeface="Times New Roman" pitchFamily="18" charset="0"/>
            </a:endParaRP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a:t>
            </a:r>
            <a:r>
              <a:rPr lang="en-US" dirty="0">
                <a:cs typeface="Times New Roman" pitchFamily="18" charset="0"/>
              </a:rPr>
              <a:t>Innate differences” </a:t>
            </a:r>
            <a:r>
              <a:rPr lang="en-US" dirty="0" smtClean="0">
                <a:cs typeface="Times New Roman" pitchFamily="18" charset="0"/>
              </a:rPr>
              <a:t>and cultural importance</a:t>
            </a:r>
            <a:endParaRPr lang="en-US" dirty="0">
              <a:cs typeface="Times New Roman" pitchFamily="18" charset="0"/>
            </a:endParaRPr>
          </a:p>
          <a:p>
            <a:pPr>
              <a:lnSpc>
                <a:spcPct val="90000"/>
              </a:lnSpc>
            </a:pP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5122" name="Rectangle 2"/>
          <p:cNvSpPr>
            <a:spLocks noGrp="1" noChangeArrowheads="1"/>
          </p:cNvSpPr>
          <p:nvPr>
            <p:ph type="title"/>
          </p:nvPr>
        </p:nvSpPr>
        <p:spPr>
          <a:xfrm>
            <a:off x="1066800" y="0"/>
            <a:ext cx="8229600" cy="1143000"/>
          </a:xfrm>
        </p:spPr>
        <p:txBody>
          <a:bodyPr anchor="b">
            <a:normAutofit fontScale="90000"/>
          </a:bodyPr>
          <a:lstStyle/>
          <a:p>
            <a:r>
              <a:rPr lang="en-US" dirty="0"/>
              <a:t>How </a:t>
            </a:r>
            <a:r>
              <a:rPr lang="en-US" dirty="0" smtClean="0"/>
              <a:t>Do </a:t>
            </a:r>
            <a:r>
              <a:rPr lang="en-US" dirty="0"/>
              <a:t>W</a:t>
            </a:r>
            <a:r>
              <a:rPr lang="en-US" dirty="0" smtClean="0"/>
              <a:t>e Become </a:t>
            </a:r>
            <a:r>
              <a:rPr lang="en-US" dirty="0"/>
              <a:t>W</a:t>
            </a:r>
            <a:r>
              <a:rPr lang="en-US" dirty="0" smtClean="0"/>
              <a:t>ho We </a:t>
            </a:r>
            <a:r>
              <a:rPr lang="en-US" dirty="0"/>
              <a:t>A</a:t>
            </a:r>
            <a:r>
              <a:rPr lang="en-US" dirty="0" smtClean="0"/>
              <a:t>re</a:t>
            </a:r>
            <a:r>
              <a:rPr lang="en-US" dirty="0"/>
              <a:t>?</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143000"/>
            <a:ext cx="7696200" cy="4525963"/>
          </a:xfrm>
        </p:spPr>
        <p:txBody>
          <a:bodyPr/>
          <a:lstStyle/>
          <a:p>
            <a:pPr>
              <a:spcBef>
                <a:spcPts val="0"/>
              </a:spcBef>
            </a:pPr>
            <a:endParaRPr lang="en-US" dirty="0" smtClean="0"/>
          </a:p>
          <a:p>
            <a:pPr>
              <a:spcBef>
                <a:spcPts val="0"/>
              </a:spcBef>
            </a:pPr>
            <a:r>
              <a:rPr lang="en-US" dirty="0" smtClean="0"/>
              <a:t>Genetics</a:t>
            </a:r>
            <a:r>
              <a:rPr lang="en-US" dirty="0" smtClean="0"/>
              <a:t>, eugenics (late 19th, early 20th centuries)</a:t>
            </a:r>
          </a:p>
          <a:p>
            <a:pPr>
              <a:spcBef>
                <a:spcPts val="0"/>
              </a:spcBef>
            </a:pPr>
            <a:endParaRPr lang="en-US" dirty="0" smtClean="0"/>
          </a:p>
          <a:p>
            <a:pPr>
              <a:spcBef>
                <a:spcPts val="0"/>
              </a:spcBef>
            </a:pPr>
            <a:r>
              <a:rPr lang="en-US" dirty="0" smtClean="0"/>
              <a:t>Environment</a:t>
            </a:r>
            <a:r>
              <a:rPr lang="en-US" dirty="0" smtClean="0"/>
              <a:t>, family (1950s forward)</a:t>
            </a:r>
          </a:p>
          <a:p>
            <a:pPr>
              <a:spcBef>
                <a:spcPts val="0"/>
              </a:spcBef>
            </a:pPr>
            <a:endParaRPr lang="en-US" dirty="0" smtClean="0"/>
          </a:p>
          <a:p>
            <a:pPr>
              <a:spcBef>
                <a:spcPts val="0"/>
              </a:spcBef>
            </a:pPr>
            <a:r>
              <a:rPr lang="en-US" dirty="0" smtClean="0"/>
              <a:t>Mapping </a:t>
            </a:r>
            <a:r>
              <a:rPr lang="en-US" dirty="0" smtClean="0"/>
              <a:t>DNA (today)</a:t>
            </a:r>
          </a:p>
          <a:p>
            <a:pPr>
              <a:spcBef>
                <a:spcPts val="0"/>
              </a:spcBef>
            </a:pPr>
            <a:endParaRPr lang="en-US" dirty="0" smtClean="0"/>
          </a:p>
          <a:p>
            <a:pPr>
              <a:spcBef>
                <a:spcPts val="0"/>
              </a:spcBef>
            </a:pPr>
            <a:r>
              <a:rPr lang="en-US" dirty="0" smtClean="0"/>
              <a:t>Heritability </a:t>
            </a:r>
            <a:r>
              <a:rPr lang="en-US" dirty="0" smtClean="0"/>
              <a:t>of IQ (Turkheimer et al., 2003)</a:t>
            </a:r>
          </a:p>
          <a:p>
            <a:pPr lvl="1">
              <a:spcBef>
                <a:spcPts val="0"/>
              </a:spcBef>
            </a:pPr>
            <a:r>
              <a:rPr lang="en-US" dirty="0" smtClean="0"/>
              <a:t>Relationship between nature and nurture</a:t>
            </a:r>
          </a:p>
          <a:p>
            <a:pPr lvl="1">
              <a:spcBef>
                <a:spcPts val="0"/>
              </a:spcBef>
            </a:pPr>
            <a:r>
              <a:rPr lang="en-US" dirty="0" smtClean="0"/>
              <a:t>Identical and fraternal twins, IQ, and social class</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228600"/>
            <a:ext cx="8229600" cy="1143000"/>
          </a:xfrm>
        </p:spPr>
        <p:txBody>
          <a:bodyPr/>
          <a:lstStyle/>
          <a:p>
            <a:r>
              <a:rPr lang="en-US" dirty="0" smtClean="0"/>
              <a:t>Nature or Nurture?</a:t>
            </a:r>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3"/>
          <p:cNvSpPr>
            <a:spLocks noGrp="1" noChangeArrowheads="1"/>
          </p:cNvSpPr>
          <p:nvPr>
            <p:ph idx="1"/>
          </p:nvPr>
        </p:nvSpPr>
        <p:spPr>
          <a:xfrm>
            <a:off x="1066800" y="1219200"/>
            <a:ext cx="8077200" cy="4525963"/>
          </a:xfrm>
        </p:spPr>
        <p:txBody>
          <a:bodyPr lIns="182880" tIns="91440">
            <a:normAutofit/>
          </a:bodyPr>
          <a:lstStyle/>
          <a:p>
            <a:pPr>
              <a:spcBef>
                <a:spcPts val="0"/>
              </a:spcBef>
            </a:pPr>
            <a:r>
              <a:rPr lang="en-US" dirty="0" smtClean="0">
                <a:cs typeface="Times New Roman" pitchFamily="18" charset="0"/>
              </a:rPr>
              <a:t>How to </a:t>
            </a:r>
            <a:r>
              <a:rPr lang="en-US" dirty="0">
                <a:cs typeface="Times New Roman" pitchFamily="18" charset="0"/>
              </a:rPr>
              <a:t>act according to the rules and expectations of </a:t>
            </a:r>
            <a:r>
              <a:rPr lang="en-US" dirty="0" smtClean="0">
                <a:cs typeface="Times New Roman" pitchFamily="18" charset="0"/>
              </a:rPr>
              <a:t>our culture</a:t>
            </a:r>
          </a:p>
          <a:p>
            <a:pPr>
              <a:spcBef>
                <a:spcPts val="0"/>
              </a:spcBef>
            </a:pPr>
            <a:endParaRPr lang="en-US" dirty="0" smtClean="0"/>
          </a:p>
          <a:p>
            <a:pPr>
              <a:spcBef>
                <a:spcPts val="0"/>
              </a:spcBef>
            </a:pPr>
            <a:r>
              <a:rPr lang="en-US" dirty="0" smtClean="0"/>
              <a:t>Agents </a:t>
            </a:r>
            <a:r>
              <a:rPr lang="en-US" dirty="0" smtClean="0"/>
              <a:t>of socialization</a:t>
            </a:r>
            <a:endParaRPr lang="en-US" dirty="0">
              <a:cs typeface="Times New Roman" pitchFamily="18" charset="0"/>
            </a:endParaRPr>
          </a:p>
          <a:p>
            <a:pPr>
              <a:spcBef>
                <a:spcPts val="0"/>
              </a:spcBef>
            </a:pPr>
            <a:endParaRPr lang="en-US" dirty="0" smtClean="0">
              <a:cs typeface="Times New Roman" pitchFamily="18" charset="0"/>
            </a:endParaRPr>
          </a:p>
          <a:p>
            <a:pPr>
              <a:spcBef>
                <a:spcPts val="0"/>
              </a:spcBef>
            </a:pPr>
            <a:r>
              <a:rPr lang="en-US" dirty="0" smtClean="0">
                <a:cs typeface="Times New Roman" pitchFamily="18" charset="0"/>
              </a:rPr>
              <a:t>Anticipatory </a:t>
            </a:r>
            <a:r>
              <a:rPr lang="en-US" dirty="0" smtClean="0">
                <a:cs typeface="Times New Roman" pitchFamily="18" charset="0"/>
              </a:rPr>
              <a:t>socialization</a:t>
            </a:r>
          </a:p>
          <a:p>
            <a:pPr lvl="1">
              <a:spcBef>
                <a:spcPts val="0"/>
              </a:spcBef>
            </a:pPr>
            <a:r>
              <a:rPr lang="en-US" dirty="0" smtClean="0"/>
              <a:t>“Rehearsals” for adult life</a:t>
            </a:r>
            <a:endParaRPr lang="en-US" dirty="0">
              <a:cs typeface="Times New Roman" pitchFamily="18" charset="0"/>
            </a:endParaRPr>
          </a:p>
          <a:p>
            <a:pPr>
              <a:spcBef>
                <a:spcPts val="0"/>
              </a:spcBef>
            </a:pPr>
            <a:endParaRPr lang="en-US" dirty="0" smtClean="0">
              <a:cs typeface="Times New Roman" pitchFamily="18" charset="0"/>
            </a:endParaRPr>
          </a:p>
          <a:p>
            <a:pPr>
              <a:spcBef>
                <a:spcPts val="0"/>
              </a:spcBef>
            </a:pPr>
            <a:r>
              <a:rPr lang="en-US" dirty="0" err="1" smtClean="0">
                <a:cs typeface="Times New Roman" pitchFamily="18" charset="0"/>
              </a:rPr>
              <a:t>Resocialization</a:t>
            </a:r>
            <a:endParaRPr lang="en-US" dirty="0" smtClean="0">
              <a:cs typeface="Times New Roman" pitchFamily="18" charset="0"/>
            </a:endParaRPr>
          </a:p>
          <a:p>
            <a:pPr lvl="1">
              <a:spcBef>
                <a:spcPts val="0"/>
              </a:spcBef>
            </a:pPr>
            <a:r>
              <a:rPr lang="en-US" dirty="0" smtClean="0">
                <a:cs typeface="Times New Roman" pitchFamily="18" charset="0"/>
              </a:rPr>
              <a:t>New values</a:t>
            </a:r>
            <a:r>
              <a:rPr lang="en-US" dirty="0">
                <a:cs typeface="Times New Roman" pitchFamily="18" charset="0"/>
              </a:rPr>
              <a:t>, </a:t>
            </a:r>
            <a:r>
              <a:rPr lang="en-US" dirty="0" smtClean="0">
                <a:cs typeface="Times New Roman" pitchFamily="18" charset="0"/>
              </a:rPr>
              <a:t>norms, </a:t>
            </a:r>
            <a:r>
              <a:rPr lang="en-US" dirty="0">
                <a:cs typeface="Times New Roman" pitchFamily="18" charset="0"/>
              </a:rPr>
              <a:t>and expectations when </a:t>
            </a:r>
            <a:r>
              <a:rPr lang="en-US" dirty="0" smtClean="0">
                <a:cs typeface="Times New Roman" pitchFamily="18" charset="0"/>
              </a:rPr>
              <a:t>adults leave </a:t>
            </a:r>
            <a:r>
              <a:rPr lang="en-US" dirty="0">
                <a:cs typeface="Times New Roman" pitchFamily="18" charset="0"/>
              </a:rPr>
              <a:t>an old role and </a:t>
            </a:r>
            <a:r>
              <a:rPr lang="en-US" dirty="0" smtClean="0">
                <a:cs typeface="Times New Roman" pitchFamily="18" charset="0"/>
              </a:rPr>
              <a:t>enter </a:t>
            </a:r>
            <a:r>
              <a:rPr lang="en-US" dirty="0">
                <a:cs typeface="Times New Roman" pitchFamily="18" charset="0"/>
              </a:rPr>
              <a:t>a new one </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1026" name="Rectangle 2"/>
          <p:cNvSpPr>
            <a:spLocks noGrp="1" noChangeArrowheads="1"/>
          </p:cNvSpPr>
          <p:nvPr>
            <p:ph type="title"/>
          </p:nvPr>
        </p:nvSpPr>
        <p:spPr>
          <a:xfrm>
            <a:off x="1219200" y="0"/>
            <a:ext cx="8229600" cy="990600"/>
          </a:xfrm>
        </p:spPr>
        <p:txBody>
          <a:bodyPr anchor="b">
            <a:normAutofit/>
          </a:bodyPr>
          <a:lstStyle/>
          <a:p>
            <a:r>
              <a:rPr lang="en-US" dirty="0"/>
              <a:t>Socialization</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19200"/>
            <a:ext cx="8077200" cy="4754563"/>
          </a:xfrm>
        </p:spPr>
        <p:txBody>
          <a:bodyPr>
            <a:normAutofit/>
          </a:bodyPr>
          <a:lstStyle/>
          <a:p>
            <a:pPr>
              <a:lnSpc>
                <a:spcPct val="110000"/>
              </a:lnSpc>
              <a:spcBef>
                <a:spcPts val="0"/>
              </a:spcBef>
            </a:pPr>
            <a:endParaRPr lang="en-US" dirty="0" smtClean="0"/>
          </a:p>
          <a:p>
            <a:pPr>
              <a:lnSpc>
                <a:spcPct val="110000"/>
              </a:lnSpc>
              <a:spcBef>
                <a:spcPts val="0"/>
              </a:spcBef>
            </a:pPr>
            <a:r>
              <a:rPr lang="en-US" dirty="0" smtClean="0"/>
              <a:t>Structural-functionalist </a:t>
            </a:r>
            <a:r>
              <a:rPr lang="en-US" dirty="0" smtClean="0"/>
              <a:t>perspective</a:t>
            </a:r>
          </a:p>
          <a:p>
            <a:pPr lvl="1">
              <a:lnSpc>
                <a:spcPct val="110000"/>
              </a:lnSpc>
              <a:spcBef>
                <a:spcPts val="0"/>
              </a:spcBef>
            </a:pPr>
            <a:r>
              <a:rPr lang="en-US" dirty="0" smtClean="0"/>
              <a:t>The needs of society become the needs of the individual</a:t>
            </a:r>
          </a:p>
          <a:p>
            <a:pPr lvl="1">
              <a:lnSpc>
                <a:spcPct val="110000"/>
              </a:lnSpc>
              <a:spcBef>
                <a:spcPts val="0"/>
              </a:spcBef>
            </a:pPr>
            <a:r>
              <a:rPr lang="en-US" dirty="0" smtClean="0"/>
              <a:t>Promotes harmony and order</a:t>
            </a:r>
          </a:p>
          <a:p>
            <a:pPr>
              <a:lnSpc>
                <a:spcPct val="110000"/>
              </a:lnSpc>
              <a:spcBef>
                <a:spcPts val="0"/>
              </a:spcBef>
            </a:pPr>
            <a:endParaRPr lang="en-US" dirty="0" smtClean="0"/>
          </a:p>
          <a:p>
            <a:pPr>
              <a:lnSpc>
                <a:spcPct val="110000"/>
              </a:lnSpc>
              <a:spcBef>
                <a:spcPts val="0"/>
              </a:spcBef>
            </a:pPr>
            <a:r>
              <a:rPr lang="en-US" dirty="0" smtClean="0"/>
              <a:t>Conflict </a:t>
            </a:r>
            <a:r>
              <a:rPr lang="en-US" dirty="0" smtClean="0"/>
              <a:t>perspective</a:t>
            </a:r>
          </a:p>
          <a:p>
            <a:pPr lvl="1">
              <a:lnSpc>
                <a:spcPct val="110000"/>
              </a:lnSpc>
              <a:spcBef>
                <a:spcPts val="0"/>
              </a:spcBef>
            </a:pPr>
            <a:r>
              <a:rPr lang="en-US" dirty="0" smtClean="0"/>
              <a:t>Draws attention to how socialization may reinforce existing structures that benefit some at the expense of others</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143000" y="228600"/>
            <a:ext cx="8229600" cy="1143000"/>
          </a:xfrm>
        </p:spPr>
        <p:txBody>
          <a:bodyPr/>
          <a:lstStyle/>
          <a:p>
            <a:r>
              <a:rPr lang="en-US" dirty="0" smtClean="0"/>
              <a:t>The Socialization Process</a:t>
            </a:r>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143000"/>
            <a:ext cx="7848600" cy="4525963"/>
          </a:xfrm>
        </p:spPr>
        <p:txBody>
          <a:bodyPr/>
          <a:lstStyle/>
          <a:p>
            <a:pPr>
              <a:spcBef>
                <a:spcPts val="0"/>
              </a:spcBef>
            </a:pPr>
            <a:endParaRPr lang="en-US" dirty="0" smtClean="0"/>
          </a:p>
          <a:p>
            <a:pPr>
              <a:spcBef>
                <a:spcPts val="0"/>
              </a:spcBef>
            </a:pPr>
            <a:r>
              <a:rPr lang="en-US" dirty="0" smtClean="0"/>
              <a:t>Self</a:t>
            </a:r>
            <a:r>
              <a:rPr lang="en-US" dirty="0" smtClean="0"/>
              <a:t>: the unique set of traits, behaviors, and attributes that distinguishes one person from another</a:t>
            </a:r>
          </a:p>
          <a:p>
            <a:pPr>
              <a:spcBef>
                <a:spcPts val="0"/>
              </a:spcBef>
            </a:pPr>
            <a:endParaRPr lang="en-US" dirty="0" smtClean="0"/>
          </a:p>
          <a:p>
            <a:pPr>
              <a:spcBef>
                <a:spcPts val="0"/>
              </a:spcBef>
            </a:pPr>
            <a:r>
              <a:rPr lang="en-US" dirty="0" smtClean="0"/>
              <a:t>Self </a:t>
            </a:r>
            <a:r>
              <a:rPr lang="en-US" dirty="0" smtClean="0"/>
              <a:t>is both active and passive</a:t>
            </a:r>
          </a:p>
          <a:p>
            <a:pPr lvl="1">
              <a:spcBef>
                <a:spcPts val="0"/>
              </a:spcBef>
            </a:pPr>
            <a:r>
              <a:rPr lang="en-US" dirty="0" smtClean="0"/>
              <a:t>Active: how you behave and act</a:t>
            </a:r>
          </a:p>
          <a:p>
            <a:pPr lvl="1">
              <a:spcBef>
                <a:spcPts val="0"/>
              </a:spcBef>
            </a:pPr>
            <a:r>
              <a:rPr lang="en-US" dirty="0" smtClean="0"/>
              <a:t>Passive: how others see you</a:t>
            </a:r>
            <a:endParaRPr lang="en-US" dirty="0"/>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295400" y="152400"/>
            <a:ext cx="8229600" cy="1143000"/>
          </a:xfrm>
        </p:spPr>
        <p:txBody>
          <a:bodyPr/>
          <a:lstStyle/>
          <a:p>
            <a:r>
              <a:rPr lang="en-US" dirty="0" smtClean="0"/>
              <a:t>Acquisition of Self</a:t>
            </a: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7924800" cy="4525963"/>
          </a:xfrm>
        </p:spPr>
        <p:txBody>
          <a:bodyPr/>
          <a:lstStyle/>
          <a:p>
            <a:pPr>
              <a:spcBef>
                <a:spcPts val="0"/>
              </a:spcBef>
            </a:pPr>
            <a:endParaRPr lang="en-US" dirty="0" smtClean="0"/>
          </a:p>
          <a:p>
            <a:pPr>
              <a:spcBef>
                <a:spcPts val="0"/>
              </a:spcBef>
            </a:pPr>
            <a:r>
              <a:rPr lang="en-US" dirty="0" smtClean="0"/>
              <a:t>Ability </a:t>
            </a:r>
            <a:r>
              <a:rPr lang="en-US" dirty="0" smtClean="0"/>
              <a:t>to respond to, plan, guide, and evaluate one’s own behavior</a:t>
            </a:r>
          </a:p>
          <a:p>
            <a:pPr lvl="1">
              <a:spcBef>
                <a:spcPts val="0"/>
              </a:spcBef>
            </a:pPr>
            <a:r>
              <a:rPr lang="en-US" dirty="0" smtClean="0"/>
              <a:t>“After I read five more pages I’ll have some popcorn”</a:t>
            </a:r>
          </a:p>
          <a:p>
            <a:pPr lvl="1">
              <a:spcBef>
                <a:spcPts val="0"/>
              </a:spcBef>
            </a:pPr>
            <a:r>
              <a:rPr lang="en-US" dirty="0" smtClean="0"/>
              <a:t>“Hey, I just made a funny joke!”</a:t>
            </a:r>
          </a:p>
        </p:txBody>
      </p:sp>
      <p:sp>
        <p:nvSpPr>
          <p:cNvPr id="5" name="Footer Placeholder 3"/>
          <p:cNvSpPr>
            <a:spLocks noGrp="1"/>
          </p:cNvSpPr>
          <p:nvPr>
            <p:ph type="ftr" sz="quarter" idx="11"/>
          </p:nvPr>
        </p:nvSpPr>
        <p:spPr>
          <a:xfrm>
            <a:off x="6248400" y="6492875"/>
            <a:ext cx="2895600" cy="365125"/>
          </a:xfrm>
        </p:spPr>
        <p:txBody>
          <a:bodyPr/>
          <a:lstStyle/>
          <a:p>
            <a:r>
              <a:rPr lang="en-US" sz="1200" smtClean="0"/>
              <a:t>David M. Newman, Exploring the Architecture of Everyday Life, Brief Edition, 4e © SAGE Publications, Inc. 2015</a:t>
            </a:r>
            <a:endParaRPr lang="en-US" sz="1200" dirty="0"/>
          </a:p>
        </p:txBody>
      </p:sp>
      <p:sp>
        <p:nvSpPr>
          <p:cNvPr id="2" name="Title 1"/>
          <p:cNvSpPr>
            <a:spLocks noGrp="1"/>
          </p:cNvSpPr>
          <p:nvPr>
            <p:ph type="title"/>
          </p:nvPr>
        </p:nvSpPr>
        <p:spPr>
          <a:xfrm>
            <a:off x="1371600" y="76200"/>
            <a:ext cx="8229600" cy="1143000"/>
          </a:xfrm>
        </p:spPr>
        <p:txBody>
          <a:bodyPr>
            <a:normAutofit/>
          </a:bodyPr>
          <a:lstStyle/>
          <a:p>
            <a:r>
              <a:rPr lang="en-US" dirty="0" smtClean="0"/>
              <a:t>Reflexive </a:t>
            </a:r>
            <a:r>
              <a:rPr lang="en-US" dirty="0" smtClean="0"/>
              <a:t>Behavior</a:t>
            </a:r>
            <a:endParaRPr lang="en-US" dirty="0"/>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452</TotalTime>
  <Words>1995</Words>
  <Application>Microsoft Office PowerPoint</Application>
  <PresentationFormat>On-screen Show (4:3)</PresentationFormat>
  <Paragraphs>251</Paragraphs>
  <Slides>20</Slides>
  <Notes>18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1_Concourse</vt:lpstr>
      <vt:lpstr>PowerPoint Presentation</vt:lpstr>
      <vt:lpstr>Who Are You?</vt:lpstr>
      <vt:lpstr>What Is Identity?</vt:lpstr>
      <vt:lpstr>How Do We Become Who We Are?</vt:lpstr>
      <vt:lpstr>Nature or Nurture?</vt:lpstr>
      <vt:lpstr>Socialization</vt:lpstr>
      <vt:lpstr>The Socialization Process</vt:lpstr>
      <vt:lpstr>Acquisition of Self</vt:lpstr>
      <vt:lpstr>Reflexive Behavior</vt:lpstr>
      <vt:lpstr>Continued Acquisition of Self</vt:lpstr>
      <vt:lpstr>Looking-Glass Self</vt:lpstr>
      <vt:lpstr>Development of Role-Taking</vt:lpstr>
      <vt:lpstr>Total Institutions</vt:lpstr>
      <vt:lpstr>Resocialization</vt:lpstr>
      <vt:lpstr>Self in Culture</vt:lpstr>
      <vt:lpstr>Agents of Socialization</vt:lpstr>
      <vt:lpstr>Socialization and Gender</vt:lpstr>
      <vt:lpstr>Institutions and Socialization</vt:lpstr>
      <vt:lpstr>Institutions and Socialization</vt:lpstr>
      <vt:lpstr>Institutions and Socialization</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Identity: Socialization</dc:title>
  <dc:creator>user</dc:creator>
  <cp:lastModifiedBy>SageUser</cp:lastModifiedBy>
  <cp:revision>96</cp:revision>
  <dcterms:created xsi:type="dcterms:W3CDTF">2009-11-26T04:33:44Z</dcterms:created>
  <dcterms:modified xsi:type="dcterms:W3CDTF">2014-10-16T14:12:56Z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