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6" r:id="rId1"/>
  </p:sldMasterIdLst>
  <p:notesMasterIdLst>
    <p:notesMasterId r:id="rId15"/>
  </p:notesMasterIdLst>
  <p:sldIdLst>
    <p:sldId id="256" r:id="rId2"/>
    <p:sldId id="270" r:id="rId3"/>
    <p:sldId id="271" r:id="rId4"/>
    <p:sldId id="275" r:id="rId5"/>
    <p:sldId id="277" r:id="rId6"/>
    <p:sldId id="279" r:id="rId7"/>
    <p:sldId id="281" r:id="rId8"/>
    <p:sldId id="283" r:id="rId9"/>
    <p:sldId id="287" r:id="rId10"/>
    <p:sldId id="284" r:id="rId11"/>
    <p:sldId id="291" r:id="rId12"/>
    <p:sldId id="285" r:id="rId13"/>
    <p:sldId id="286"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4" clrIdx="0"/>
  <p:cmAuthor id="1" name="SageUser"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09" autoAdjust="0"/>
    <p:restoredTop sz="63216" autoAdjust="0"/>
  </p:normalViewPr>
  <p:slideViewPr>
    <p:cSldViewPr>
      <p:cViewPr varScale="1">
        <p:scale>
          <a:sx n="62" d="100"/>
          <a:sy n="62" d="100"/>
        </p:scale>
        <p:origin x="-17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4900795-7753-4C4F-9E64-E23DBA6CB699}" type="slidenum">
              <a:rPr lang="en-US"/>
              <a:pPr/>
              <a:t>‹#›</a:t>
            </a:fld>
            <a:endParaRPr lang="en-US"/>
          </a:p>
        </p:txBody>
      </p:sp>
    </p:spTree>
    <p:extLst>
      <p:ext uri="{BB962C8B-B14F-4D97-AF65-F5344CB8AC3E}">
        <p14:creationId xmlns:p14="http://schemas.microsoft.com/office/powerpoint/2010/main" val="156263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you ever had an</a:t>
            </a:r>
            <a:r>
              <a:rPr lang="en-US" baseline="0" dirty="0" smtClean="0"/>
              <a:t> experience where you created a bad first impression? How did you know?</a:t>
            </a:r>
          </a:p>
          <a:p>
            <a:endParaRPr lang="en-US" dirty="0"/>
          </a:p>
        </p:txBody>
      </p:sp>
      <p:sp>
        <p:nvSpPr>
          <p:cNvPr id="4" name="Slide Number Placeholder 3"/>
          <p:cNvSpPr>
            <a:spLocks noGrp="1"/>
          </p:cNvSpPr>
          <p:nvPr>
            <p:ph type="sldNum" sz="quarter" idx="10"/>
          </p:nvPr>
        </p:nvSpPr>
        <p:spPr/>
        <p:txBody>
          <a:bodyPr/>
          <a:lstStyle/>
          <a:p>
            <a:fld id="{F4900795-7753-4C4F-9E64-E23DBA6CB699}"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Body: severe scars, blindness, paralysis, missing limbs</a:t>
            </a:r>
          </a:p>
          <a:p>
            <a:r>
              <a:rPr lang="en-US" dirty="0" smtClean="0"/>
              <a:t>Character:</a:t>
            </a:r>
            <a:r>
              <a:rPr lang="en-US" baseline="0" dirty="0" smtClean="0"/>
              <a:t> dishonesty, weak will, history of imprisonment or substance abuse</a:t>
            </a:r>
          </a:p>
          <a:p>
            <a:r>
              <a:rPr lang="en-US" baseline="0" dirty="0" smtClean="0"/>
              <a:t>Devalued groups: by race, religion, ethnicity, language</a:t>
            </a:r>
            <a:endParaRPr lang="en-US" dirty="0"/>
          </a:p>
        </p:txBody>
      </p:sp>
      <p:sp>
        <p:nvSpPr>
          <p:cNvPr id="4" name="Slide Number Placeholder 3"/>
          <p:cNvSpPr>
            <a:spLocks noGrp="1"/>
          </p:cNvSpPr>
          <p:nvPr>
            <p:ph type="sldNum" sz="quarter" idx="10"/>
          </p:nvPr>
        </p:nvSpPr>
        <p:spPr/>
        <p:txBody>
          <a:bodyPr/>
          <a:lstStyle/>
          <a:p>
            <a:fld id="{F4900795-7753-4C4F-9E64-E23DBA6CB699}"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rank the severity of various stigmas?</a:t>
            </a:r>
            <a:endParaRPr lang="en-US" dirty="0"/>
          </a:p>
        </p:txBody>
      </p:sp>
      <p:sp>
        <p:nvSpPr>
          <p:cNvPr id="4" name="Slide Number Placeholder 3"/>
          <p:cNvSpPr>
            <a:spLocks noGrp="1"/>
          </p:cNvSpPr>
          <p:nvPr>
            <p:ph type="sldNum" sz="quarter" idx="10"/>
          </p:nvPr>
        </p:nvSpPr>
        <p:spPr/>
        <p:txBody>
          <a:bodyPr/>
          <a:lstStyle/>
          <a:p>
            <a:fld id="{2F77ED07-CE02-4414-9A07-C0260B0E487E}"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Able-bodied</a:t>
            </a:r>
            <a:r>
              <a:rPr lang="en-US" baseline="0" dirty="0" smtClean="0"/>
              <a:t> person may expect a person with a disability not to do something physical</a:t>
            </a:r>
          </a:p>
          <a:p>
            <a:endParaRPr lang="en-US" baseline="0" dirty="0" smtClean="0"/>
          </a:p>
          <a:p>
            <a:r>
              <a:rPr lang="en-US" baseline="0" dirty="0" smtClean="0"/>
              <a:t>You may avoid the panhandler on the corner</a:t>
            </a:r>
          </a:p>
          <a:p>
            <a:endParaRPr lang="en-US" baseline="0" dirty="0" smtClean="0"/>
          </a:p>
          <a:p>
            <a:r>
              <a:rPr lang="en-US" baseline="0" dirty="0" smtClean="0"/>
              <a:t>Stigmatized people may appear to non-stigmatized people to seem to have  “a chip on their shoulder” or be overly sensitive</a:t>
            </a:r>
          </a:p>
          <a:p>
            <a:endParaRPr lang="en-US" baseline="0" dirty="0" smtClean="0"/>
          </a:p>
          <a:p>
            <a:r>
              <a:rPr lang="en-US" baseline="0" dirty="0" smtClean="0"/>
              <a:t>Hiding stigmas – learning to read lips instead of getting a hearing aid; not telling about a family history of suicide or alcoholism</a:t>
            </a:r>
          </a:p>
          <a:p>
            <a:endParaRPr lang="en-US" baseline="0" dirty="0" smtClean="0"/>
          </a:p>
          <a:p>
            <a:r>
              <a:rPr lang="en-US" baseline="0" dirty="0" smtClean="0"/>
              <a:t>May tell jokes about their stigma – this can serve to place a stigmatized person in a non-stigmatized role by using impression management to put down their own group, distancing themselves</a:t>
            </a:r>
          </a:p>
          <a:p>
            <a:endParaRPr lang="en-US" baseline="0" dirty="0" smtClean="0"/>
          </a:p>
          <a:p>
            <a:r>
              <a:rPr lang="en-US" baseline="0" dirty="0" smtClean="0"/>
              <a:t>Pride groups show solidarity for a particular stigmatizing condition</a:t>
            </a:r>
          </a:p>
        </p:txBody>
      </p:sp>
      <p:sp>
        <p:nvSpPr>
          <p:cNvPr id="4" name="Slide Number Placeholder 3"/>
          <p:cNvSpPr>
            <a:spLocks noGrp="1"/>
          </p:cNvSpPr>
          <p:nvPr>
            <p:ph type="sldNum" sz="quarter" idx="10"/>
          </p:nvPr>
        </p:nvSpPr>
        <p:spPr/>
        <p:txBody>
          <a:bodyPr/>
          <a:lstStyle/>
          <a:p>
            <a:fld id="{2F77ED07-CE02-4414-9A07-C0260B0E487E}"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 we mean by “attractive”?</a:t>
            </a:r>
          </a:p>
          <a:p>
            <a:endParaRPr lang="en-US" baseline="0" dirty="0" smtClean="0"/>
          </a:p>
          <a:p>
            <a:r>
              <a:rPr lang="en-US" baseline="0" dirty="0" smtClean="0"/>
              <a:t>How is this culturally dependent?</a:t>
            </a:r>
          </a:p>
          <a:p>
            <a:r>
              <a:rPr lang="en-US" baseline="0" dirty="0" smtClean="0"/>
              <a:t>What makes someone attractive in the dominant American culture?</a:t>
            </a:r>
          </a:p>
          <a:p>
            <a:endParaRPr lang="en-US" baseline="0" dirty="0" smtClean="0"/>
          </a:p>
          <a:p>
            <a:r>
              <a:rPr lang="en-US" baseline="0" dirty="0" smtClean="0"/>
              <a:t>(thin, large eyes, small or moderate nose, wide smile, white teeth, symmetrical features, long limbs in relation to torso, clear skin – no freckles, zits, moles or splotches)</a:t>
            </a:r>
          </a:p>
          <a:p>
            <a:endParaRPr lang="en-US" baseline="0" dirty="0" smtClean="0"/>
          </a:p>
          <a:p>
            <a:r>
              <a:rPr lang="en-US" baseline="0" dirty="0" smtClean="0"/>
              <a:t>Attractive men are seen as more masculine; attractive women are more feminine</a:t>
            </a:r>
          </a:p>
          <a:p>
            <a:endParaRPr lang="en-US" baseline="0" dirty="0" smtClean="0"/>
          </a:p>
          <a:p>
            <a:r>
              <a:rPr lang="en-US" baseline="0" dirty="0" smtClean="0"/>
              <a:t>Lighter sentences for attractive defendants</a:t>
            </a:r>
          </a:p>
          <a:p>
            <a:r>
              <a:rPr lang="en-US" baseline="0" dirty="0" smtClean="0"/>
              <a:t>More salary for handsome men</a:t>
            </a:r>
          </a:p>
          <a:p>
            <a:r>
              <a:rPr lang="en-US" baseline="0" dirty="0" smtClean="0"/>
              <a:t>Shapely figures help women get jobs – Hilary Clinton vs. Michelle Bachmann and Sarah Palin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59B21AC-47BA-4CF1-95AE-288362FB22E3}"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a:t>
            </a:r>
            <a:r>
              <a:rPr lang="en-US" baseline="0" dirty="0" smtClean="0"/>
              <a:t> you look up during a test and make eye contact with the professor. You are not cheating, but you want to avoid giving the wrong impression that you are, so you will consciously overemphasize non-cheating behavior by acting “deep in thought” or checking the clock to highlight your “law abiding” image. </a:t>
            </a:r>
          </a:p>
          <a:p>
            <a:r>
              <a:rPr lang="en-US" baseline="0" dirty="0" smtClean="0"/>
              <a:t>Distinguish between presenting a preferred identity and fraud/outright deception</a:t>
            </a:r>
          </a:p>
          <a:p>
            <a:r>
              <a:rPr lang="en-US" baseline="0" dirty="0" smtClean="0"/>
              <a:t>Note that individuals may wish others to know information about the self that is not readily apparent but is no less true (that one speaks multiple languages, is highly intelligent, holds an advanced degree, and so on) </a:t>
            </a:r>
          </a:p>
          <a:p>
            <a:endParaRPr lang="en-US" baseline="0" dirty="0" smtClean="0"/>
          </a:p>
          <a:p>
            <a:r>
              <a:rPr lang="en-US" baseline="0" dirty="0" smtClean="0"/>
              <a:t>Job interview?</a:t>
            </a:r>
          </a:p>
          <a:p>
            <a:r>
              <a:rPr lang="en-US" baseline="0" dirty="0" smtClean="0"/>
              <a:t>First day of class?</a:t>
            </a:r>
          </a:p>
          <a:p>
            <a:r>
              <a:rPr lang="en-US" baseline="0" dirty="0" smtClean="0"/>
              <a:t>First date?</a:t>
            </a:r>
          </a:p>
          <a:p>
            <a:r>
              <a:rPr lang="en-US" baseline="0" dirty="0" smtClean="0"/>
              <a:t>Shopping in a boutique store – something that requires some sort of specialized knowledge</a:t>
            </a:r>
            <a:endParaRPr lang="en-US" dirty="0"/>
          </a:p>
        </p:txBody>
      </p:sp>
      <p:sp>
        <p:nvSpPr>
          <p:cNvPr id="4" name="Slide Number Placeholder 3"/>
          <p:cNvSpPr>
            <a:spLocks noGrp="1"/>
          </p:cNvSpPr>
          <p:nvPr>
            <p:ph type="sldNum" sz="quarter" idx="10"/>
          </p:nvPr>
        </p:nvSpPr>
        <p:spPr/>
        <p:txBody>
          <a:bodyPr/>
          <a:lstStyle/>
          <a:p>
            <a:fld id="{C59B21AC-47BA-4CF1-95AE-288362FB22E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examples can you think of?</a:t>
            </a:r>
          </a:p>
          <a:p>
            <a:endParaRPr lang="en-US" baseline="0" dirty="0" smtClean="0"/>
          </a:p>
          <a:p>
            <a:r>
              <a:rPr lang="en-US" baseline="0" dirty="0" smtClean="0"/>
              <a:t>Restaurant – servers are vivacious and polite to diners, but complain about them in the kitchen</a:t>
            </a:r>
          </a:p>
          <a:p>
            <a:endParaRPr lang="en-US" baseline="0" dirty="0" smtClean="0"/>
          </a:p>
          <a:p>
            <a:r>
              <a:rPr lang="en-US" baseline="0" dirty="0" smtClean="0"/>
              <a:t>Psychiatrists – act engaged with patients during sessions, but might in fact be bored or disgusted</a:t>
            </a:r>
            <a:endParaRPr lang="en-US" dirty="0"/>
          </a:p>
        </p:txBody>
      </p:sp>
      <p:sp>
        <p:nvSpPr>
          <p:cNvPr id="4" name="Slide Number Placeholder 3"/>
          <p:cNvSpPr>
            <a:spLocks noGrp="1"/>
          </p:cNvSpPr>
          <p:nvPr>
            <p:ph type="sldNum" sz="quarter" idx="10"/>
          </p:nvPr>
        </p:nvSpPr>
        <p:spPr/>
        <p:txBody>
          <a:bodyPr/>
          <a:lstStyle/>
          <a:p>
            <a:fld id="{C59B21AC-47BA-4CF1-95AE-288362FB22E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Ask students to list</a:t>
            </a:r>
            <a:r>
              <a:rPr lang="en-US" baseline="0" dirty="0" smtClean="0"/>
              <a:t> common props (phones, clothing, jewelry, cars)</a:t>
            </a:r>
          </a:p>
          <a:p>
            <a:pPr marL="228600" indent="-228600">
              <a:buAutoNum type="arabicPeriod"/>
            </a:pPr>
            <a:r>
              <a:rPr lang="en-US" baseline="0" dirty="0" smtClean="0"/>
              <a:t>Note that other humans and animals can be used as props </a:t>
            </a:r>
          </a:p>
          <a:p>
            <a:pPr marL="228600" indent="-228600">
              <a:buAutoNum type="arabicPeriod"/>
            </a:pPr>
            <a:r>
              <a:rPr lang="en-US" baseline="0" dirty="0" smtClean="0"/>
              <a:t>Discuss how failure to effectively use a prop may discredit the performance (prop malfunctions)</a:t>
            </a:r>
            <a:endParaRPr lang="en-US" dirty="0"/>
          </a:p>
        </p:txBody>
      </p:sp>
      <p:sp>
        <p:nvSpPr>
          <p:cNvPr id="4" name="Slide Number Placeholder 3"/>
          <p:cNvSpPr>
            <a:spLocks noGrp="1"/>
          </p:cNvSpPr>
          <p:nvPr>
            <p:ph type="sldNum" sz="quarter" idx="10"/>
          </p:nvPr>
        </p:nvSpPr>
        <p:spPr/>
        <p:txBody>
          <a:bodyPr/>
          <a:lstStyle/>
          <a:p>
            <a:fld id="{C59B21AC-47BA-4CF1-95AE-288362FB22E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it mean to “act white” both literally and symbolically?</a:t>
            </a:r>
          </a:p>
          <a:p>
            <a:endParaRPr lang="en-US" dirty="0" smtClean="0"/>
          </a:p>
          <a:p>
            <a:r>
              <a:rPr lang="en-US" dirty="0" smtClean="0"/>
              <a:t>Think about Teresa</a:t>
            </a:r>
            <a:r>
              <a:rPr lang="en-US" baseline="0" dirty="0" smtClean="0"/>
              <a:t> in the Maid’s Daughter – how is she expected (or how does she choose to) “act white” sometimes and not others.</a:t>
            </a:r>
          </a:p>
          <a:p>
            <a:endParaRPr lang="en-US" baseline="0" dirty="0" smtClean="0"/>
          </a:p>
          <a:p>
            <a:r>
              <a:rPr lang="en-US" baseline="0" dirty="0" smtClean="0"/>
              <a:t>Social status – have you ever been aware that your social status would “give you away” in a particular situation? </a:t>
            </a:r>
          </a:p>
          <a:p>
            <a:endParaRPr lang="en-US" baseline="0" dirty="0" smtClean="0"/>
          </a:p>
          <a:p>
            <a:r>
              <a:rPr lang="en-US" baseline="0" dirty="0" smtClean="0"/>
              <a:t>Politicians who are often very wealthy try to give the impression of being down to earth and working class</a:t>
            </a:r>
          </a:p>
          <a:p>
            <a:endParaRPr lang="en-US" baseline="0" dirty="0" smtClean="0"/>
          </a:p>
          <a:p>
            <a:r>
              <a:rPr lang="en-US" baseline="0" dirty="0" smtClean="0"/>
              <a:t>What about titles that convey status and how do we use them? “Professor,” “Judge,” “Doctor” – when do we use (or not use) those titles socially? </a:t>
            </a:r>
          </a:p>
          <a:p>
            <a:endParaRPr lang="en-US" baseline="0" dirty="0" smtClean="0"/>
          </a:p>
          <a:p>
            <a:r>
              <a:rPr lang="en-US" baseline="0" dirty="0" smtClean="0"/>
              <a:t>In some languages – familiar and formal forms for the word “you” (</a:t>
            </a:r>
            <a:r>
              <a:rPr lang="en-US" baseline="0" dirty="0" err="1" smtClean="0"/>
              <a:t>tu</a:t>
            </a:r>
            <a:r>
              <a:rPr lang="en-US" baseline="0" dirty="0" smtClean="0"/>
              <a:t>, </a:t>
            </a:r>
            <a:r>
              <a:rPr lang="en-US" baseline="0" dirty="0" err="1" smtClean="0"/>
              <a:t>usted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F77ED07-CE02-4414-9A07-C0260B0E487E}"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think of examples of each of these situations?</a:t>
            </a:r>
          </a:p>
          <a:p>
            <a:r>
              <a:rPr lang="en-US" dirty="0" smtClean="0"/>
              <a:t>—clothing</a:t>
            </a:r>
            <a:r>
              <a:rPr lang="en-US" baseline="0" dirty="0" smtClean="0"/>
              <a:t> malfunction</a:t>
            </a:r>
          </a:p>
          <a:p>
            <a:r>
              <a:rPr lang="en-US" baseline="0" dirty="0" smtClean="0"/>
              <a:t>—teenagers sometimes intentionally embarrass each other </a:t>
            </a:r>
          </a:p>
          <a:p>
            <a:r>
              <a:rPr lang="en-US" baseline="0" dirty="0" smtClean="0"/>
              <a:t>—walking into the wrong public restroom</a:t>
            </a:r>
          </a:p>
          <a:p>
            <a:endParaRPr lang="en-US" baseline="0" dirty="0" smtClean="0"/>
          </a:p>
          <a:p>
            <a:r>
              <a:rPr lang="en-US" baseline="0" dirty="0" smtClean="0"/>
              <a:t>Practical jokes, hazing </a:t>
            </a:r>
          </a:p>
          <a:p>
            <a:endParaRPr lang="en-US" baseline="0" dirty="0" smtClean="0"/>
          </a:p>
          <a:p>
            <a:r>
              <a:rPr lang="en-US" baseline="0" dirty="0" smtClean="0"/>
              <a:t>Norm violations – people may ignore your norm violating activity in order to maintain the social order</a:t>
            </a:r>
          </a:p>
          <a:p>
            <a:endParaRPr lang="en-US" baseline="0" dirty="0" smtClean="0"/>
          </a:p>
          <a:p>
            <a:r>
              <a:rPr lang="en-US" baseline="0" dirty="0" smtClean="0"/>
              <a:t>Sometimes organizations  experience embarrassment – BP and the oil spill in the Gulf of Mexico; Toyota and worldwide recalls</a:t>
            </a:r>
            <a:endParaRPr lang="en-US" dirty="0"/>
          </a:p>
        </p:txBody>
      </p:sp>
      <p:sp>
        <p:nvSpPr>
          <p:cNvPr id="4" name="Slide Number Placeholder 3"/>
          <p:cNvSpPr>
            <a:spLocks noGrp="1"/>
          </p:cNvSpPr>
          <p:nvPr>
            <p:ph type="sldNum" sz="quarter" idx="10"/>
          </p:nvPr>
        </p:nvSpPr>
        <p:spPr/>
        <p:txBody>
          <a:bodyPr/>
          <a:lstStyle/>
          <a:p>
            <a:fld id="{2F77ED07-CE02-4414-9A07-C0260B0E487E}"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Some aligning actions</a:t>
            </a:r>
            <a:r>
              <a:rPr lang="en-US" baseline="0" dirty="0" smtClean="0"/>
              <a:t> are easy – what do you do if you bump someone in line?</a:t>
            </a:r>
          </a:p>
          <a:p>
            <a:endParaRPr lang="en-US" baseline="0" dirty="0" smtClean="0"/>
          </a:p>
          <a:p>
            <a:r>
              <a:rPr lang="en-US" baseline="0" dirty="0" smtClean="0"/>
              <a:t>How do you re-establish your identity as a law-abiding (norm-abiding) citizen?</a:t>
            </a:r>
          </a:p>
          <a:p>
            <a:endParaRPr lang="en-US" baseline="0" dirty="0" smtClean="0"/>
          </a:p>
          <a:p>
            <a:r>
              <a:rPr lang="en-US" baseline="0" dirty="0" smtClean="0"/>
              <a:t>An account: I’m late for class because there was an accident on the highway and traffic was stalled (not your fault – beyond your control)</a:t>
            </a:r>
          </a:p>
          <a:p>
            <a:r>
              <a:rPr lang="en-US" baseline="0" dirty="0" smtClean="0"/>
              <a:t>Or, Yeah, I did _________, but no one got hurt!</a:t>
            </a:r>
          </a:p>
          <a:p>
            <a:endParaRPr lang="en-US" baseline="0" dirty="0" smtClean="0"/>
          </a:p>
          <a:p>
            <a:r>
              <a:rPr lang="en-US" baseline="0" dirty="0" smtClean="0"/>
              <a:t>Or, Yes, I hit her, but she hit me first!</a:t>
            </a:r>
          </a:p>
          <a:p>
            <a:endParaRPr lang="en-US" baseline="0" dirty="0" smtClean="0"/>
          </a:p>
          <a:p>
            <a:r>
              <a:rPr lang="en-US" baseline="0" dirty="0" smtClean="0"/>
              <a:t>Or, Yes, I stole food, but I did it to feed my family.</a:t>
            </a:r>
          </a:p>
          <a:p>
            <a:endParaRPr lang="en-US" baseline="0" dirty="0" smtClean="0"/>
          </a:p>
          <a:p>
            <a:r>
              <a:rPr lang="en-US" baseline="0" dirty="0" smtClean="0"/>
              <a:t>Disclaimer: “I’m not a racist, but….” “I’m no expert, but…..” </a:t>
            </a:r>
          </a:p>
          <a:p>
            <a:endParaRPr lang="en-US" baseline="0" dirty="0" smtClean="0"/>
          </a:p>
          <a:p>
            <a:r>
              <a:rPr lang="en-US" baseline="0" dirty="0" smtClean="0"/>
              <a:t>Cooling out: Instead of dating, “let’s just be friends.” Give the person a friend identity rather than a lover identity – still showing a connection.</a:t>
            </a:r>
          </a:p>
          <a:p>
            <a:endParaRPr lang="en-US" baseline="0" dirty="0" smtClean="0"/>
          </a:p>
          <a:p>
            <a:r>
              <a:rPr lang="en-US" baseline="0" dirty="0" smtClean="0"/>
              <a:t>Maybe you wanted to become a doctor, but you’re not doing very well in pre-med. Your academic advisor suggests you consider other health care professions instead. Why not become a physician’s assistant – it’s less expensive to go to school, it’s faster to the degree, and you still get to work with patients and prescribe medicines! </a:t>
            </a:r>
          </a:p>
          <a:p>
            <a:endParaRPr lang="en-US" baseline="0" dirty="0" smtClean="0"/>
          </a:p>
          <a:p>
            <a:r>
              <a:rPr lang="en-US" baseline="0" dirty="0" smtClean="0"/>
              <a:t>Allow the person to save face</a:t>
            </a:r>
            <a:endParaRPr lang="en-US" dirty="0"/>
          </a:p>
        </p:txBody>
      </p:sp>
      <p:sp>
        <p:nvSpPr>
          <p:cNvPr id="4" name="Slide Number Placeholder 3"/>
          <p:cNvSpPr>
            <a:spLocks noGrp="1"/>
          </p:cNvSpPr>
          <p:nvPr>
            <p:ph type="sldNum" sz="quarter" idx="10"/>
          </p:nvPr>
        </p:nvSpPr>
        <p:spPr/>
        <p:txBody>
          <a:bodyPr/>
          <a:lstStyle/>
          <a:p>
            <a:fld id="{2F77ED07-CE02-4414-9A07-C0260B0E487E}"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examples</a:t>
            </a:r>
            <a:r>
              <a:rPr lang="en-US" baseline="0" dirty="0" smtClean="0"/>
              <a:t> can you think of in our society of stigmatizing conditions?</a:t>
            </a:r>
          </a:p>
          <a:p>
            <a:r>
              <a:rPr lang="en-US" baseline="0" dirty="0" smtClean="0"/>
              <a:t>--not being able to have a baby can be stigmatizing for women as can choosing not to have a child</a:t>
            </a:r>
          </a:p>
          <a:p>
            <a:r>
              <a:rPr lang="en-US" baseline="0" dirty="0" smtClean="0"/>
              <a:t>--losing a breast to cancer</a:t>
            </a:r>
          </a:p>
          <a:p>
            <a:r>
              <a:rPr lang="en-US" baseline="0" dirty="0" smtClean="0"/>
              <a:t>--being convicted of a crime – or even being accused of one (being accused of child molesting, for example)</a:t>
            </a:r>
          </a:p>
          <a:p>
            <a:r>
              <a:rPr lang="en-US" baseline="0" dirty="0" smtClean="0"/>
              <a:t>--being gay (in some social contexts)</a:t>
            </a:r>
          </a:p>
          <a:p>
            <a:r>
              <a:rPr lang="en-US" baseline="0" dirty="0" smtClean="0"/>
              <a:t>--What else?</a:t>
            </a:r>
          </a:p>
        </p:txBody>
      </p:sp>
      <p:sp>
        <p:nvSpPr>
          <p:cNvPr id="4" name="Slide Number Placeholder 3"/>
          <p:cNvSpPr>
            <a:spLocks noGrp="1"/>
          </p:cNvSpPr>
          <p:nvPr>
            <p:ph type="sldNum" sz="quarter" idx="10"/>
          </p:nvPr>
        </p:nvSpPr>
        <p:spPr/>
        <p:txBody>
          <a:bodyPr/>
          <a:lstStyle/>
          <a:p>
            <a:fld id="{2F77ED07-CE02-4414-9A07-C0260B0E487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6310153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1520888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5517150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496985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685545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543724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6AB27D02-D7FE-4A03-B87E-1BB6BAFFCED3}"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1683329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265737965"/>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5143500" y="6461223"/>
            <a:ext cx="3993466" cy="365125"/>
          </a:xfrm>
        </p:spPr>
        <p:txBody>
          <a:bodyPr/>
          <a:lstStyle/>
          <a:p>
            <a:r>
              <a:rPr lang="en-US" sz="1200" dirty="0" smtClean="0"/>
              <a:t>David M. Newman, Exploring the Architecture of Everyday Life, Brief Edition, 4e © SAGE Publications, Inc. 2015</a:t>
            </a:r>
            <a:endParaRPr lang="en-US" sz="1200" dirty="0"/>
          </a:p>
        </p:txBody>
      </p:sp>
      <p:sp>
        <p:nvSpPr>
          <p:cNvPr id="14341" name="Text Box 5"/>
          <p:cNvSpPr txBox="1">
            <a:spLocks noChangeArrowheads="1"/>
          </p:cNvSpPr>
          <p:nvPr/>
        </p:nvSpPr>
        <p:spPr bwMode="auto">
          <a:xfrm>
            <a:off x="1661160" y="1752600"/>
            <a:ext cx="7315200" cy="3077766"/>
          </a:xfrm>
          <a:prstGeom prst="rect">
            <a:avLst/>
          </a:prstGeom>
          <a:noFill/>
          <a:ln w="9525">
            <a:noFill/>
            <a:miter lim="800000"/>
            <a:headEnd/>
            <a:tailEnd/>
          </a:ln>
          <a:effectLst/>
        </p:spPr>
        <p:txBody>
          <a:bodyPr wrap="square">
            <a:spAutoFit/>
          </a:bodyPr>
          <a:lstStyle/>
          <a:p>
            <a:pPr algn="r">
              <a:spcBef>
                <a:spcPct val="50000"/>
              </a:spcBef>
            </a:pPr>
            <a:r>
              <a:rPr lang="en-US" sz="6200" dirty="0" smtClean="0">
                <a:effectLst>
                  <a:outerShdw blurRad="38100" dist="38100" dir="2700000" algn="tl">
                    <a:srgbClr val="000000">
                      <a:alpha val="43137"/>
                    </a:srgbClr>
                  </a:outerShdw>
                </a:effectLst>
                <a:latin typeface="+mn-lt"/>
              </a:rPr>
              <a:t>Chapter 6</a:t>
            </a:r>
          </a:p>
          <a:p>
            <a:pPr algn="r">
              <a:spcBef>
                <a:spcPct val="50000"/>
              </a:spcBef>
            </a:pPr>
            <a:r>
              <a:rPr lang="en-US" sz="4400" dirty="0" smtClean="0">
                <a:effectLst>
                  <a:outerShdw blurRad="38100" dist="38100" dir="2700000" algn="tl">
                    <a:srgbClr val="000000">
                      <a:alpha val="43137"/>
                    </a:srgbClr>
                  </a:outerShdw>
                </a:effectLst>
                <a:latin typeface="+mn-lt"/>
              </a:rPr>
              <a:t>Supporting </a:t>
            </a:r>
            <a:r>
              <a:rPr lang="en-US" sz="4400" dirty="0">
                <a:effectLst>
                  <a:outerShdw blurRad="38100" dist="38100" dir="2700000" algn="tl">
                    <a:srgbClr val="000000">
                      <a:alpha val="43137"/>
                    </a:srgbClr>
                  </a:outerShdw>
                </a:effectLst>
                <a:latin typeface="+mn-lt"/>
              </a:rPr>
              <a:t>Identity: </a:t>
            </a:r>
            <a:endParaRPr lang="en-US" sz="4400" dirty="0" smtClean="0">
              <a:effectLst>
                <a:outerShdw blurRad="38100" dist="38100" dir="2700000" algn="tl">
                  <a:srgbClr val="000000">
                    <a:alpha val="43137"/>
                  </a:srgbClr>
                </a:outerShdw>
              </a:effectLst>
              <a:latin typeface="+mn-lt"/>
            </a:endParaRPr>
          </a:p>
          <a:p>
            <a:pPr algn="r">
              <a:spcBef>
                <a:spcPct val="50000"/>
              </a:spcBef>
            </a:pPr>
            <a:r>
              <a:rPr lang="en-US" sz="4400" dirty="0" smtClean="0">
                <a:effectLst>
                  <a:outerShdw blurRad="38100" dist="38100" dir="2700000" algn="tl">
                    <a:srgbClr val="000000">
                      <a:alpha val="43137"/>
                    </a:srgbClr>
                  </a:outerShdw>
                </a:effectLst>
                <a:latin typeface="+mn-lt"/>
              </a:rPr>
              <a:t>The </a:t>
            </a:r>
            <a:r>
              <a:rPr lang="en-US" sz="4400" dirty="0">
                <a:effectLst>
                  <a:outerShdw blurRad="38100" dist="38100" dir="2700000" algn="tl">
                    <a:srgbClr val="000000">
                      <a:alpha val="43137"/>
                    </a:srgbClr>
                  </a:outerShdw>
                </a:effectLst>
                <a:latin typeface="+mn-lt"/>
              </a:rPr>
              <a:t>Presentation of Self</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229600" cy="4525963"/>
          </a:xfrm>
        </p:spPr>
        <p:txBody>
          <a:bodyPr>
            <a:normAutofit/>
          </a:bodyPr>
          <a:lstStyle/>
          <a:p>
            <a:pPr>
              <a:spcBef>
                <a:spcPts val="0"/>
              </a:spcBef>
            </a:pPr>
            <a:r>
              <a:rPr lang="en-US" dirty="0" smtClean="0"/>
              <a:t>Stigma: the permanent spoiling of one’s identity</a:t>
            </a:r>
          </a:p>
          <a:p>
            <a:pPr lvl="1">
              <a:spcBef>
                <a:spcPts val="0"/>
              </a:spcBef>
            </a:pPr>
            <a:r>
              <a:rPr lang="en-US" dirty="0" smtClean="0"/>
              <a:t>Deeply discrediting, insurmountable</a:t>
            </a:r>
          </a:p>
          <a:p>
            <a:pPr lvl="1">
              <a:spcBef>
                <a:spcPts val="0"/>
              </a:spcBef>
            </a:pPr>
            <a:r>
              <a:rPr lang="en-US" dirty="0" smtClean="0"/>
              <a:t>Person is seen as incompetent or morally untrustworthy</a:t>
            </a:r>
          </a:p>
          <a:p>
            <a:pPr lvl="1">
              <a:spcBef>
                <a:spcPts val="0"/>
              </a:spcBef>
            </a:pPr>
            <a:r>
              <a:rPr lang="en-US" dirty="0" smtClean="0"/>
              <a:t>Stigma permeates all of the person’s identity: beyond the cause of the stigma</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0"/>
            <a:ext cx="8229600" cy="1143000"/>
          </a:xfrm>
        </p:spPr>
        <p:txBody>
          <a:bodyPr/>
          <a:lstStyle/>
          <a:p>
            <a:r>
              <a:rPr lang="en-US" dirty="0" smtClean="0"/>
              <a:t>Spoiled Identities: Stigma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7848600" cy="4525963"/>
          </a:xfrm>
        </p:spPr>
        <p:txBody>
          <a:bodyPr/>
          <a:lstStyle/>
          <a:p>
            <a:r>
              <a:rPr lang="en-US" dirty="0" err="1" smtClean="0"/>
              <a:t>Goffman</a:t>
            </a:r>
            <a:r>
              <a:rPr lang="en-US" dirty="0" smtClean="0"/>
              <a:t> (1963)</a:t>
            </a:r>
          </a:p>
          <a:p>
            <a:r>
              <a:rPr lang="en-US" dirty="0" smtClean="0"/>
              <a:t>Defects of the body</a:t>
            </a:r>
          </a:p>
          <a:p>
            <a:r>
              <a:rPr lang="en-US" dirty="0" smtClean="0"/>
              <a:t>Defects of character</a:t>
            </a:r>
          </a:p>
          <a:p>
            <a:r>
              <a:rPr lang="en-US" dirty="0" smtClean="0"/>
              <a:t>Membership in devalued social groups</a:t>
            </a:r>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066800" y="17585"/>
            <a:ext cx="8229600" cy="1143000"/>
          </a:xfrm>
        </p:spPr>
        <p:txBody>
          <a:bodyPr/>
          <a:lstStyle/>
          <a:p>
            <a:r>
              <a:rPr lang="en-US" dirty="0" smtClean="0"/>
              <a:t>Types of Stigma</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7924800" cy="4525963"/>
          </a:xfrm>
        </p:spPr>
        <p:txBody>
          <a:bodyPr/>
          <a:lstStyle/>
          <a:p>
            <a:pPr>
              <a:spcBef>
                <a:spcPts val="0"/>
              </a:spcBef>
            </a:pPr>
            <a:r>
              <a:rPr lang="en-US" dirty="0" smtClean="0"/>
              <a:t>Some stigmas are worse than others</a:t>
            </a:r>
          </a:p>
          <a:p>
            <a:pPr lvl="1">
              <a:spcBef>
                <a:spcPts val="0"/>
              </a:spcBef>
            </a:pPr>
            <a:r>
              <a:rPr lang="en-US" dirty="0" smtClean="0"/>
              <a:t>Using a cane or walker (defect of the body)</a:t>
            </a:r>
          </a:p>
          <a:p>
            <a:pPr lvl="1">
              <a:spcBef>
                <a:spcPts val="0"/>
              </a:spcBef>
            </a:pPr>
            <a:r>
              <a:rPr lang="en-US" dirty="0" smtClean="0"/>
              <a:t>Being convicted of rape (defect of character)</a:t>
            </a:r>
          </a:p>
          <a:p>
            <a:pPr>
              <a:spcBef>
                <a:spcPts val="0"/>
              </a:spcBef>
            </a:pPr>
            <a:r>
              <a:rPr lang="en-US" dirty="0" smtClean="0"/>
              <a:t>Stigmas vary across time and culture</a:t>
            </a:r>
          </a:p>
          <a:p>
            <a:pPr lvl="1">
              <a:spcBef>
                <a:spcPts val="0"/>
              </a:spcBef>
            </a:pPr>
            <a:r>
              <a:rPr lang="en-US" dirty="0" smtClean="0"/>
              <a:t>Left-handedness</a:t>
            </a:r>
          </a:p>
          <a:p>
            <a:pPr lvl="1">
              <a:spcBef>
                <a:spcPts val="0"/>
              </a:spcBef>
            </a:pPr>
            <a:r>
              <a:rPr lang="en-US" dirty="0" smtClean="0"/>
              <a:t>Obesity/Thinness</a:t>
            </a:r>
          </a:p>
          <a:p>
            <a:pPr lvl="1">
              <a:spcBef>
                <a:spcPts val="0"/>
              </a:spcBef>
            </a:pPr>
            <a:r>
              <a:rPr lang="en-US" dirty="0" smtClean="0"/>
              <a:t>Leprosy</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066800" y="0"/>
            <a:ext cx="8229600" cy="1143000"/>
          </a:xfrm>
        </p:spPr>
        <p:txBody>
          <a:bodyPr/>
          <a:lstStyle/>
          <a:p>
            <a:r>
              <a:rPr lang="en-US" dirty="0" smtClean="0"/>
              <a:t>Stigma, Continued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7467600" cy="4754563"/>
          </a:xfrm>
        </p:spPr>
        <p:txBody>
          <a:bodyPr>
            <a:noAutofit/>
          </a:bodyPr>
          <a:lstStyle/>
          <a:p>
            <a:pPr>
              <a:lnSpc>
                <a:spcPct val="120000"/>
              </a:lnSpc>
              <a:spcBef>
                <a:spcPts val="0"/>
              </a:spcBef>
            </a:pPr>
            <a:r>
              <a:rPr lang="en-US" sz="2400" dirty="0" smtClean="0"/>
              <a:t>“Mixed” contacts between stigmatized and non-stigmatized people</a:t>
            </a:r>
          </a:p>
          <a:p>
            <a:pPr>
              <a:lnSpc>
                <a:spcPct val="120000"/>
              </a:lnSpc>
              <a:spcBef>
                <a:spcPts val="0"/>
              </a:spcBef>
            </a:pPr>
            <a:r>
              <a:rPr lang="en-US" sz="2400" dirty="0" smtClean="0"/>
              <a:t>Non-stigmatized people may pressure stigmatized people to conform to inferior identities</a:t>
            </a:r>
          </a:p>
          <a:p>
            <a:pPr>
              <a:lnSpc>
                <a:spcPct val="120000"/>
              </a:lnSpc>
              <a:spcBef>
                <a:spcPts val="0"/>
              </a:spcBef>
            </a:pPr>
            <a:r>
              <a:rPr lang="en-US" sz="2400" dirty="0" smtClean="0"/>
              <a:t>Non-stigmatized may be uncertain how to interact with those who are stigmatized</a:t>
            </a:r>
          </a:p>
          <a:p>
            <a:pPr>
              <a:lnSpc>
                <a:spcPct val="120000"/>
              </a:lnSpc>
              <a:spcBef>
                <a:spcPts val="0"/>
              </a:spcBef>
            </a:pPr>
            <a:r>
              <a:rPr lang="en-US" sz="2400" dirty="0" smtClean="0"/>
              <a:t>Stigmatized people may work to hid their stigmas or only reveal them to select others</a:t>
            </a:r>
          </a:p>
          <a:p>
            <a:pPr>
              <a:lnSpc>
                <a:spcPct val="120000"/>
              </a:lnSpc>
              <a:spcBef>
                <a:spcPts val="0"/>
              </a:spcBef>
            </a:pPr>
            <a:r>
              <a:rPr lang="en-US" sz="2400" dirty="0" smtClean="0"/>
              <a:t>Stigmatized individuals may make light of their stigmas or deliberately draw attention to them</a:t>
            </a:r>
            <a:endParaRPr lang="en-US" sz="2400"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066800" y="0"/>
            <a:ext cx="8077200" cy="1036638"/>
          </a:xfrm>
        </p:spPr>
        <p:txBody>
          <a:bodyPr>
            <a:normAutofit/>
          </a:bodyPr>
          <a:lstStyle/>
          <a:p>
            <a:r>
              <a:rPr lang="en-US" dirty="0" smtClean="0"/>
              <a:t>Mixed Interactions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543800" cy="4525963"/>
          </a:xfrm>
        </p:spPr>
        <p:txBody>
          <a:bodyPr>
            <a:normAutofit/>
          </a:bodyPr>
          <a:lstStyle/>
          <a:p>
            <a:pPr>
              <a:spcBef>
                <a:spcPts val="0"/>
              </a:spcBef>
            </a:pPr>
            <a:r>
              <a:rPr lang="en-US" dirty="0" smtClean="0"/>
              <a:t>First impressions</a:t>
            </a:r>
          </a:p>
          <a:p>
            <a:pPr>
              <a:spcBef>
                <a:spcPts val="0"/>
              </a:spcBef>
            </a:pPr>
            <a:r>
              <a:rPr lang="en-US" dirty="0" smtClean="0"/>
              <a:t>Cultural context (positive or negative impressions)</a:t>
            </a:r>
          </a:p>
          <a:p>
            <a:pPr lvl="1">
              <a:spcBef>
                <a:spcPts val="0"/>
              </a:spcBef>
            </a:pPr>
            <a:r>
              <a:rPr lang="en-US" dirty="0" smtClean="0"/>
              <a:t>Social group membership</a:t>
            </a:r>
          </a:p>
          <a:p>
            <a:pPr lvl="1">
              <a:spcBef>
                <a:spcPts val="0"/>
              </a:spcBef>
            </a:pPr>
            <a:r>
              <a:rPr lang="en-US" dirty="0" smtClean="0"/>
              <a:t>Age</a:t>
            </a:r>
          </a:p>
          <a:p>
            <a:pPr lvl="1">
              <a:spcBef>
                <a:spcPts val="0"/>
              </a:spcBef>
            </a:pPr>
            <a:r>
              <a:rPr lang="en-US" dirty="0" smtClean="0"/>
              <a:t>Ascribed status</a:t>
            </a:r>
          </a:p>
          <a:p>
            <a:pPr lvl="1">
              <a:spcBef>
                <a:spcPts val="0"/>
              </a:spcBef>
            </a:pPr>
            <a:r>
              <a:rPr lang="en-US" dirty="0" smtClean="0"/>
              <a:t>Race</a:t>
            </a:r>
          </a:p>
          <a:p>
            <a:pPr lvl="1">
              <a:spcBef>
                <a:spcPts val="0"/>
              </a:spcBef>
            </a:pPr>
            <a:r>
              <a:rPr lang="en-US" dirty="0" smtClean="0"/>
              <a:t>Gender</a:t>
            </a:r>
          </a:p>
          <a:p>
            <a:pPr lvl="1">
              <a:spcBef>
                <a:spcPts val="0"/>
              </a:spcBef>
            </a:pPr>
            <a:r>
              <a:rPr lang="en-US" dirty="0" smtClean="0"/>
              <a:t>Physical appearance</a:t>
            </a:r>
          </a:p>
          <a:p>
            <a:pPr lvl="1">
              <a:spcBef>
                <a:spcPts val="0"/>
              </a:spcBef>
            </a:pPr>
            <a:r>
              <a:rPr lang="en-US" dirty="0" smtClean="0"/>
              <a:t>Verbal and nonverbal expression</a:t>
            </a:r>
            <a:endParaRPr lang="en-US" dirty="0"/>
          </a:p>
        </p:txBody>
      </p:sp>
      <p:sp>
        <p:nvSpPr>
          <p:cNvPr id="4"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066800" y="0"/>
            <a:ext cx="8229600" cy="1143000"/>
          </a:xfrm>
        </p:spPr>
        <p:txBody>
          <a:bodyPr/>
          <a:lstStyle/>
          <a:p>
            <a:r>
              <a:rPr lang="en-US" dirty="0" smtClean="0"/>
              <a:t>Impression Formation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620000" cy="4525963"/>
          </a:xfrm>
        </p:spPr>
        <p:txBody>
          <a:bodyPr/>
          <a:lstStyle/>
          <a:p>
            <a:pPr>
              <a:spcBef>
                <a:spcPts val="0"/>
              </a:spcBef>
            </a:pPr>
            <a:endParaRPr lang="en-US" dirty="0" smtClean="0"/>
          </a:p>
          <a:p>
            <a:pPr>
              <a:spcBef>
                <a:spcPts val="0"/>
              </a:spcBef>
            </a:pPr>
            <a:endParaRPr lang="en-US" dirty="0"/>
          </a:p>
          <a:p>
            <a:pPr>
              <a:spcBef>
                <a:spcPts val="0"/>
              </a:spcBef>
            </a:pPr>
            <a:r>
              <a:rPr lang="en-US" dirty="0" smtClean="0"/>
              <a:t>Attractiveness </a:t>
            </a:r>
            <a:r>
              <a:rPr lang="en-US" dirty="0" smtClean="0"/>
              <a:t>counts</a:t>
            </a:r>
          </a:p>
          <a:p>
            <a:pPr lvl="1">
              <a:spcBef>
                <a:spcPts val="0"/>
              </a:spcBef>
            </a:pPr>
            <a:r>
              <a:rPr lang="en-US" dirty="0" smtClean="0"/>
              <a:t>Adult impressions of children</a:t>
            </a:r>
          </a:p>
          <a:p>
            <a:pPr lvl="1">
              <a:spcBef>
                <a:spcPts val="0"/>
              </a:spcBef>
            </a:pPr>
            <a:r>
              <a:rPr lang="en-US" dirty="0" smtClean="0"/>
              <a:t>Masculinity or femininity</a:t>
            </a:r>
          </a:p>
          <a:p>
            <a:pPr lvl="1">
              <a:spcBef>
                <a:spcPts val="0"/>
              </a:spcBef>
            </a:pPr>
            <a:r>
              <a:rPr lang="en-US" dirty="0" smtClean="0"/>
              <a:t>Defendants in court</a:t>
            </a:r>
          </a:p>
          <a:p>
            <a:pPr lvl="1">
              <a:spcBef>
                <a:spcPts val="0"/>
              </a:spcBef>
            </a:pPr>
            <a:r>
              <a:rPr lang="en-US" dirty="0" smtClean="0"/>
              <a:t>Positive characteristics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0"/>
            <a:ext cx="8229600" cy="1143000"/>
          </a:xfrm>
        </p:spPr>
        <p:txBody>
          <a:bodyPr/>
          <a:lstStyle/>
          <a:p>
            <a:r>
              <a:rPr lang="en-US" dirty="0" smtClean="0"/>
              <a:t>Physical First Impressions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14400"/>
            <a:ext cx="7620000" cy="4525963"/>
          </a:xfrm>
        </p:spPr>
        <p:txBody>
          <a:bodyPr/>
          <a:lstStyle/>
          <a:p>
            <a:pPr>
              <a:spcBef>
                <a:spcPts val="0"/>
              </a:spcBef>
            </a:pPr>
            <a:endParaRPr lang="en-US" dirty="0" smtClean="0"/>
          </a:p>
          <a:p>
            <a:pPr>
              <a:spcBef>
                <a:spcPts val="0"/>
              </a:spcBef>
            </a:pPr>
            <a:r>
              <a:rPr lang="en-US" dirty="0" smtClean="0"/>
              <a:t>Goffman </a:t>
            </a:r>
            <a:r>
              <a:rPr lang="en-US" dirty="0" smtClean="0"/>
              <a:t>(1959): everyday life is a series of social interactions in which we try to “sell” a particular image to others</a:t>
            </a:r>
          </a:p>
          <a:p>
            <a:pPr>
              <a:spcBef>
                <a:spcPts val="0"/>
              </a:spcBef>
              <a:buNone/>
            </a:pPr>
            <a:r>
              <a:rPr lang="en-US" dirty="0" smtClean="0"/>
              <a:t>     - Not to be confused with deception/fraud (though these can and do occur) </a:t>
            </a:r>
          </a:p>
          <a:p>
            <a:pPr>
              <a:spcBef>
                <a:spcPts val="0"/>
              </a:spcBef>
              <a:buNone/>
            </a:pPr>
            <a:r>
              <a:rPr lang="en-US" dirty="0" smtClean="0"/>
              <a:t>     - Not all “true” information is readily apparent</a:t>
            </a:r>
          </a:p>
          <a:p>
            <a:pPr lvl="1">
              <a:spcBef>
                <a:spcPts val="0"/>
              </a:spcBef>
            </a:pP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30480"/>
            <a:ext cx="8229600" cy="1143000"/>
          </a:xfrm>
        </p:spPr>
        <p:txBody>
          <a:bodyPr/>
          <a:lstStyle/>
          <a:p>
            <a:r>
              <a:rPr lang="en-US" dirty="0" smtClean="0"/>
              <a:t>Impression </a:t>
            </a:r>
            <a:r>
              <a:rPr lang="en-US" dirty="0" smtClean="0"/>
              <a:t>Management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752600"/>
            <a:ext cx="7543800" cy="4525963"/>
          </a:xfrm>
        </p:spPr>
        <p:txBody>
          <a:bodyPr>
            <a:normAutofit/>
          </a:bodyPr>
          <a:lstStyle/>
          <a:p>
            <a:pPr>
              <a:lnSpc>
                <a:spcPct val="110000"/>
              </a:lnSpc>
              <a:spcBef>
                <a:spcPts val="0"/>
              </a:spcBef>
            </a:pPr>
            <a:r>
              <a:rPr lang="en-US" dirty="0" smtClean="0"/>
              <a:t>Dramaturgy: social interaction as a series of performances</a:t>
            </a:r>
          </a:p>
          <a:p>
            <a:pPr lvl="1">
              <a:lnSpc>
                <a:spcPct val="110000"/>
              </a:lnSpc>
              <a:spcBef>
                <a:spcPts val="0"/>
              </a:spcBef>
            </a:pPr>
            <a:r>
              <a:rPr lang="en-US" dirty="0" smtClean="0"/>
              <a:t>Audience</a:t>
            </a:r>
          </a:p>
          <a:p>
            <a:pPr lvl="1">
              <a:lnSpc>
                <a:spcPct val="110000"/>
              </a:lnSpc>
              <a:spcBef>
                <a:spcPts val="0"/>
              </a:spcBef>
            </a:pPr>
            <a:r>
              <a:rPr lang="en-US" dirty="0" smtClean="0"/>
              <a:t>Roles</a:t>
            </a:r>
          </a:p>
          <a:p>
            <a:pPr lvl="1">
              <a:lnSpc>
                <a:spcPct val="110000"/>
              </a:lnSpc>
              <a:spcBef>
                <a:spcPts val="0"/>
              </a:spcBef>
            </a:pPr>
            <a:r>
              <a:rPr lang="en-US" dirty="0" smtClean="0"/>
              <a:t>Script</a:t>
            </a:r>
          </a:p>
          <a:p>
            <a:pPr>
              <a:lnSpc>
                <a:spcPct val="110000"/>
              </a:lnSpc>
              <a:spcBef>
                <a:spcPts val="0"/>
              </a:spcBef>
            </a:pPr>
            <a:r>
              <a:rPr lang="en-US" dirty="0" smtClean="0"/>
              <a:t>Front stage and back stage</a:t>
            </a:r>
          </a:p>
          <a:p>
            <a:pPr lvl="1">
              <a:lnSpc>
                <a:spcPct val="110000"/>
              </a:lnSpc>
              <a:spcBef>
                <a:spcPts val="0"/>
              </a:spcBef>
            </a:pPr>
            <a:r>
              <a:rPr lang="en-US" dirty="0" smtClean="0"/>
              <a:t>Front: actors maintain appropriate appearances/stay in character</a:t>
            </a:r>
          </a:p>
          <a:p>
            <a:pPr lvl="1">
              <a:lnSpc>
                <a:spcPct val="110000"/>
              </a:lnSpc>
              <a:spcBef>
                <a:spcPts val="0"/>
              </a:spcBef>
            </a:pPr>
            <a:r>
              <a:rPr lang="en-US" dirty="0" smtClean="0"/>
              <a:t>Back: actors may relax, rehearse, break character</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381000"/>
            <a:ext cx="8229600" cy="1143000"/>
          </a:xfrm>
        </p:spPr>
        <p:txBody>
          <a:bodyPr>
            <a:normAutofit fontScale="90000"/>
          </a:bodyPr>
          <a:lstStyle/>
          <a:p>
            <a:r>
              <a:rPr lang="en-US" dirty="0" smtClean="0"/>
              <a:t>Dramaturgy: </a:t>
            </a:r>
            <a:r>
              <a:rPr lang="en-US" dirty="0" smtClean="0"/>
              <a:t/>
            </a:r>
            <a:br>
              <a:rPr lang="en-US" dirty="0" smtClean="0"/>
            </a:br>
            <a:r>
              <a:rPr lang="en-US" dirty="0" smtClean="0"/>
              <a:t>Actors </a:t>
            </a:r>
            <a:r>
              <a:rPr lang="en-US" dirty="0" smtClean="0"/>
              <a:t>on a Social Stage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676400"/>
            <a:ext cx="7391400" cy="4525963"/>
          </a:xfrm>
        </p:spPr>
        <p:txBody>
          <a:bodyPr/>
          <a:lstStyle/>
          <a:p>
            <a:pPr>
              <a:spcBef>
                <a:spcPts val="0"/>
              </a:spcBef>
            </a:pPr>
            <a:r>
              <a:rPr lang="en-US" dirty="0" smtClean="0"/>
              <a:t>Objects that enhance a performance</a:t>
            </a:r>
          </a:p>
          <a:p>
            <a:pPr>
              <a:spcBef>
                <a:spcPts val="0"/>
              </a:spcBef>
            </a:pPr>
            <a:endParaRPr lang="en-US" dirty="0" smtClean="0"/>
          </a:p>
          <a:p>
            <a:pPr>
              <a:spcBef>
                <a:spcPts val="0"/>
              </a:spcBef>
            </a:pPr>
            <a:r>
              <a:rPr lang="en-US" dirty="0" smtClean="0"/>
              <a:t>Not </a:t>
            </a:r>
            <a:r>
              <a:rPr lang="en-US" dirty="0" smtClean="0"/>
              <a:t>limited to inanimate objects (other people may serve as “props”)</a:t>
            </a:r>
          </a:p>
          <a:p>
            <a:pPr>
              <a:spcBef>
                <a:spcPts val="0"/>
              </a:spcBef>
            </a:pPr>
            <a:endParaRPr lang="en-US" dirty="0" smtClean="0"/>
          </a:p>
          <a:p>
            <a:pPr>
              <a:spcBef>
                <a:spcPts val="0"/>
              </a:spcBef>
            </a:pPr>
            <a:r>
              <a:rPr lang="en-US" dirty="0" smtClean="0"/>
              <a:t>Importance </a:t>
            </a:r>
            <a:r>
              <a:rPr lang="en-US" dirty="0" smtClean="0"/>
              <a:t>of using props successfully</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228600"/>
            <a:ext cx="8229600" cy="914400"/>
          </a:xfrm>
        </p:spPr>
        <p:txBody>
          <a:bodyPr/>
          <a:lstStyle/>
          <a:p>
            <a:r>
              <a:rPr lang="en-US" dirty="0" smtClean="0"/>
              <a:t>Props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981200"/>
            <a:ext cx="8229600" cy="4525963"/>
          </a:xfrm>
        </p:spPr>
        <p:txBody>
          <a:bodyPr/>
          <a:lstStyle/>
          <a:p>
            <a:pPr>
              <a:spcBef>
                <a:spcPts val="0"/>
              </a:spcBef>
            </a:pPr>
            <a:r>
              <a:rPr lang="en-US" dirty="0" smtClean="0"/>
              <a:t>Impression management can be dependent </a:t>
            </a:r>
            <a:r>
              <a:rPr lang="en-US" dirty="0" smtClean="0"/>
              <a:t>on </a:t>
            </a:r>
            <a:r>
              <a:rPr lang="en-US" dirty="0" smtClean="0"/>
              <a:t>what others think one should do or be</a:t>
            </a:r>
          </a:p>
          <a:p>
            <a:pPr>
              <a:spcBef>
                <a:spcPts val="0"/>
              </a:spcBef>
            </a:pPr>
            <a:endParaRPr lang="en-US" dirty="0" smtClean="0"/>
          </a:p>
          <a:p>
            <a:pPr>
              <a:spcBef>
                <a:spcPts val="0"/>
              </a:spcBef>
            </a:pPr>
            <a:r>
              <a:rPr lang="en-US" dirty="0" smtClean="0"/>
              <a:t>“</a:t>
            </a:r>
            <a:r>
              <a:rPr lang="en-US" dirty="0" smtClean="0"/>
              <a:t>Acting white”</a:t>
            </a:r>
          </a:p>
          <a:p>
            <a:pPr>
              <a:spcBef>
                <a:spcPts val="0"/>
              </a:spcBef>
            </a:pPr>
            <a:endParaRPr lang="en-US" dirty="0" smtClean="0"/>
          </a:p>
          <a:p>
            <a:pPr>
              <a:spcBef>
                <a:spcPts val="0"/>
              </a:spcBef>
            </a:pPr>
            <a:r>
              <a:rPr lang="en-US" dirty="0" smtClean="0"/>
              <a:t>Social </a:t>
            </a:r>
            <a:r>
              <a:rPr lang="en-US" dirty="0" smtClean="0"/>
              <a:t>status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685800"/>
            <a:ext cx="8229600" cy="838200"/>
          </a:xfrm>
        </p:spPr>
        <p:txBody>
          <a:bodyPr>
            <a:normAutofit fontScale="90000"/>
          </a:bodyPr>
          <a:lstStyle/>
          <a:p>
            <a:r>
              <a:rPr lang="en-US" dirty="0" smtClean="0"/>
              <a:t>Social Influences on Impression Management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828800"/>
            <a:ext cx="7391400" cy="4419600"/>
          </a:xfrm>
        </p:spPr>
        <p:txBody>
          <a:bodyPr/>
          <a:lstStyle/>
          <a:p>
            <a:pPr>
              <a:spcBef>
                <a:spcPts val="0"/>
              </a:spcBef>
            </a:pPr>
            <a:r>
              <a:rPr lang="en-US" dirty="0" smtClean="0"/>
              <a:t>Embarrassment: when the identity you are presenting is suddenly and unexpectedly discredited in front of others</a:t>
            </a:r>
          </a:p>
          <a:p>
            <a:pPr lvl="1">
              <a:spcBef>
                <a:spcPts val="0"/>
              </a:spcBef>
            </a:pPr>
            <a:r>
              <a:rPr lang="en-US" dirty="0" smtClean="0"/>
              <a:t>Disruptive</a:t>
            </a:r>
          </a:p>
          <a:p>
            <a:pPr lvl="1">
              <a:spcBef>
                <a:spcPts val="0"/>
              </a:spcBef>
            </a:pPr>
            <a:r>
              <a:rPr lang="en-US" dirty="0" smtClean="0"/>
              <a:t>May be used deliberately, strategically to disrupt someone else’s impression management</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228600"/>
            <a:ext cx="8229600" cy="1143000"/>
          </a:xfrm>
        </p:spPr>
        <p:txBody>
          <a:bodyPr>
            <a:normAutofit fontScale="90000"/>
          </a:bodyPr>
          <a:lstStyle/>
          <a:p>
            <a:r>
              <a:rPr lang="en-US" dirty="0" smtClean="0"/>
              <a:t>Mistakes Happen: </a:t>
            </a:r>
            <a:r>
              <a:rPr lang="en-US" dirty="0" smtClean="0"/>
              <a:t/>
            </a:r>
            <a:br>
              <a:rPr lang="en-US" dirty="0" smtClean="0"/>
            </a:br>
            <a:r>
              <a:rPr lang="en-US" dirty="0" smtClean="0"/>
              <a:t>Spoiled </a:t>
            </a:r>
            <a:r>
              <a:rPr lang="en-US" dirty="0" smtClean="0"/>
              <a:t>Identities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676400"/>
            <a:ext cx="7543800" cy="4525963"/>
          </a:xfrm>
        </p:spPr>
        <p:txBody>
          <a:bodyPr/>
          <a:lstStyle/>
          <a:p>
            <a:pPr>
              <a:spcBef>
                <a:spcPts val="0"/>
              </a:spcBef>
            </a:pPr>
            <a:r>
              <a:rPr lang="en-US" dirty="0" smtClean="0"/>
              <a:t>An aligning action: used to minimize disruption and/or restore order</a:t>
            </a:r>
          </a:p>
          <a:p>
            <a:pPr lvl="1">
              <a:spcBef>
                <a:spcPts val="0"/>
              </a:spcBef>
            </a:pPr>
            <a:r>
              <a:rPr lang="en-US" dirty="0" smtClean="0"/>
              <a:t>Account: statement that comes </a:t>
            </a:r>
            <a:r>
              <a:rPr lang="en-US" i="1" dirty="0" smtClean="0"/>
              <a:t>after</a:t>
            </a:r>
            <a:r>
              <a:rPr lang="en-US" dirty="0" smtClean="0"/>
              <a:t> a potentially discrediting/disruptive action</a:t>
            </a:r>
          </a:p>
          <a:p>
            <a:pPr lvl="1">
              <a:spcBef>
                <a:spcPts val="0"/>
              </a:spcBef>
            </a:pPr>
            <a:r>
              <a:rPr lang="en-US" dirty="0" smtClean="0"/>
              <a:t>Disclaimer: statement made in before the potentially discrediting/disruptive action</a:t>
            </a:r>
          </a:p>
          <a:p>
            <a:pPr>
              <a:spcBef>
                <a:spcPts val="0"/>
              </a:spcBef>
            </a:pPr>
            <a:endParaRPr lang="en-US" dirty="0" smtClean="0"/>
          </a:p>
          <a:p>
            <a:pPr>
              <a:spcBef>
                <a:spcPts val="0"/>
              </a:spcBef>
            </a:pPr>
            <a:r>
              <a:rPr lang="en-US" dirty="0" smtClean="0"/>
              <a:t>Cooling </a:t>
            </a:r>
            <a:r>
              <a:rPr lang="en-US" dirty="0" smtClean="0"/>
              <a:t>out: urging one to adjust to a less desirable identity</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31652"/>
            <a:ext cx="8229600" cy="1143000"/>
          </a:xfrm>
        </p:spPr>
        <p:txBody>
          <a:bodyPr/>
          <a:lstStyle/>
          <a:p>
            <a:r>
              <a:rPr lang="en-US" dirty="0" smtClean="0"/>
              <a:t>Remedies for Spoiled </a:t>
            </a:r>
            <a:r>
              <a:rPr lang="en-US" dirty="0"/>
              <a:t>I</a:t>
            </a:r>
            <a:r>
              <a:rPr lang="en-US" dirty="0" smtClean="0"/>
              <a:t>dentities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835</TotalTime>
  <Words>1739</Words>
  <Application>Microsoft Office PowerPoint</Application>
  <PresentationFormat>On-screen Show (4:3)</PresentationFormat>
  <Paragraphs>194</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1_Concourse</vt:lpstr>
      <vt:lpstr>PowerPoint Presentation</vt:lpstr>
      <vt:lpstr>Impression Formation</vt:lpstr>
      <vt:lpstr>Physical First Impressions</vt:lpstr>
      <vt:lpstr>Impression Management</vt:lpstr>
      <vt:lpstr>Dramaturgy:  Actors on a Social Stage</vt:lpstr>
      <vt:lpstr>Props</vt:lpstr>
      <vt:lpstr>Social Influences on Impression Management</vt:lpstr>
      <vt:lpstr>Mistakes Happen:  Spoiled Identities</vt:lpstr>
      <vt:lpstr>Remedies for Spoiled Identities</vt:lpstr>
      <vt:lpstr>Spoiled Identities: Stigma</vt:lpstr>
      <vt:lpstr>Types of Stigma</vt:lpstr>
      <vt:lpstr>Stigma, Continued</vt:lpstr>
      <vt:lpstr>Mixed Interactions</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Image</dc:title>
  <dc:creator>user</dc:creator>
  <cp:lastModifiedBy>SageUser</cp:lastModifiedBy>
  <cp:revision>70</cp:revision>
  <dcterms:created xsi:type="dcterms:W3CDTF">2009-11-26T05:10:45Z</dcterms:created>
  <dcterms:modified xsi:type="dcterms:W3CDTF">2014-10-16T14:14:58Z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