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5" r:id="rId1"/>
  </p:sldMasterIdLst>
  <p:notesMasterIdLst>
    <p:notesMasterId r:id="rId22"/>
  </p:notesMasterIdLst>
  <p:sldIdLst>
    <p:sldId id="256" r:id="rId2"/>
    <p:sldId id="274" r:id="rId3"/>
    <p:sldId id="276" r:id="rId4"/>
    <p:sldId id="278" r:id="rId5"/>
    <p:sldId id="279" r:id="rId6"/>
    <p:sldId id="280" r:id="rId7"/>
    <p:sldId id="289" r:id="rId8"/>
    <p:sldId id="282" r:id="rId9"/>
    <p:sldId id="290" r:id="rId10"/>
    <p:sldId id="283" r:id="rId11"/>
    <p:sldId id="291" r:id="rId12"/>
    <p:sldId id="285" r:id="rId13"/>
    <p:sldId id="292" r:id="rId14"/>
    <p:sldId id="286" r:id="rId15"/>
    <p:sldId id="294" r:id="rId16"/>
    <p:sldId id="287" r:id="rId17"/>
    <p:sldId id="297" r:id="rId18"/>
    <p:sldId id="288" r:id="rId19"/>
    <p:sldId id="267" r:id="rId20"/>
    <p:sldId id="273"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14" clrIdx="0"/>
  <p:cmAuthor id="1" name="SageUser"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583" autoAdjust="0"/>
  </p:normalViewPr>
  <p:slideViewPr>
    <p:cSldViewPr>
      <p:cViewPr varScale="1">
        <p:scale>
          <a:sx n="72" d="100"/>
          <a:sy n="72" d="100"/>
        </p:scale>
        <p:origin x="-1470"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D137E27-E0CD-45DD-A595-85C465F5F5D6}" type="slidenum">
              <a:rPr lang="en-US"/>
              <a:pPr/>
              <a:t>‹#›</a:t>
            </a:fld>
            <a:endParaRPr lang="en-US"/>
          </a:p>
        </p:txBody>
      </p:sp>
    </p:spTree>
    <p:extLst>
      <p:ext uri="{BB962C8B-B14F-4D97-AF65-F5344CB8AC3E}">
        <p14:creationId xmlns:p14="http://schemas.microsoft.com/office/powerpoint/2010/main" val="19416647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CB3372B6-09AD-42AF-8856-0FE54CC355BB}" type="slidenum">
              <a:rPr lang="en-US" smtClean="0">
                <a:latin typeface="Times New Roman" pitchFamily="18" charset="0"/>
                <a:cs typeface="Times New Roman" pitchFamily="18" charset="0"/>
              </a:rPr>
              <a:pPr/>
              <a:t>2</a:t>
            </a:fld>
            <a:endParaRPr lang="en-US" smtClean="0">
              <a:latin typeface="Times New Roman" pitchFamily="18" charset="0"/>
              <a:cs typeface="Times New Roman" pitchFamily="18"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dirty="0" smtClean="0">
                <a:latin typeface="Times New Roman" pitchFamily="18" charset="0"/>
                <a:cs typeface="Times New Roman" pitchFamily="18" charset="0"/>
              </a:rPr>
              <a:t>Norm-violations are a minor form of deviance – staring at someone in an elevator</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Speeding – “normal” deviance What else is “normal” deviance?</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Robbing a bank – deviance against a more</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How do you determine what is deviant – e.g., Child abuse is deviant, but is spanking child abuse? When does a behavior become deviant?</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S-F theorists say that deviance serves a purpose in society; deviance helps us to define social boundaries, feel connected as a group. </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Deviant acts are disruptive on the surface, but deeper down the serve to maintain the continuity of society.</a:t>
            </a:r>
          </a:p>
          <a:p>
            <a:pPr eaLnBrk="1" hangingPunct="1"/>
            <a:r>
              <a:rPr lang="en-US" dirty="0" smtClean="0">
                <a:latin typeface="Times New Roman" pitchFamily="18" charset="0"/>
                <a:cs typeface="Times New Roman" pitchFamily="18" charset="0"/>
              </a:rPr>
              <a:t>Sociologists don’t judge whether or not a certain behavior should be deviant. Instead examine the context for when and why some behavior is deviant and what people think about deviance.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Researchers have, indeed, found little empirical support for the argument that the publicized threat of capital punishment reduces murders (Bailey, 1990; </a:t>
            </a:r>
            <a:r>
              <a:rPr lang="en-GB" sz="1200" kern="1200" dirty="0" err="1" smtClean="0">
                <a:solidFill>
                  <a:schemeClr val="tx1"/>
                </a:solidFill>
                <a:latin typeface="Times New Roman" pitchFamily="18" charset="0"/>
                <a:ea typeface="ＭＳ Ｐゴシック" charset="-128"/>
                <a:cs typeface="+mn-cs"/>
              </a:rPr>
              <a:t>Galliher</a:t>
            </a:r>
            <a:r>
              <a:rPr lang="en-GB" sz="1200" kern="1200" dirty="0" smtClean="0">
                <a:solidFill>
                  <a:schemeClr val="tx1"/>
                </a:solidFill>
                <a:latin typeface="Times New Roman" pitchFamily="18" charset="0"/>
                <a:ea typeface="ＭＳ Ｐゴシック" charset="-128"/>
                <a:cs typeface="+mn-cs"/>
              </a:rPr>
              <a:t> &amp; </a:t>
            </a:r>
            <a:r>
              <a:rPr lang="en-GB" sz="1200" kern="1200" dirty="0" err="1" smtClean="0">
                <a:solidFill>
                  <a:schemeClr val="tx1"/>
                </a:solidFill>
                <a:latin typeface="Times New Roman" pitchFamily="18" charset="0"/>
                <a:ea typeface="ＭＳ Ｐゴシック" charset="-128"/>
                <a:cs typeface="+mn-cs"/>
              </a:rPr>
              <a:t>Galliher</a:t>
            </a:r>
            <a:r>
              <a:rPr lang="en-GB" sz="1200" kern="1200" dirty="0" smtClean="0">
                <a:solidFill>
                  <a:schemeClr val="tx1"/>
                </a:solidFill>
                <a:latin typeface="Times New Roman" pitchFamily="18" charset="0"/>
                <a:ea typeface="ＭＳ Ｐゴシック" charset="-128"/>
                <a:cs typeface="+mn-cs"/>
              </a:rPr>
              <a:t>, 2002). Nor have they found that well-publicized executions deter homicides (Peterson &amp; Bailey, 1991). In fact, over the past two decades, the homicide rate in the 38 states with the death penalty has been 48% to 100% higher than in the 12 states without the death penalty (Bonner &amp; Fessenden, 2000).</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2D137E27-E0CD-45DD-A595-85C465F5F5D6}"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r>
              <a:rPr lang="en-US" dirty="0" smtClean="0">
                <a:latin typeface="Times New Roman" pitchFamily="18" charset="0"/>
                <a:cs typeface="Times New Roman" pitchFamily="18" charset="0"/>
              </a:rPr>
              <a:t>How about the idea of requiring people who have had a DUI to get a yellow license plate?</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Sex offender registries  </a:t>
            </a:r>
          </a:p>
          <a:p>
            <a:r>
              <a:rPr lang="en-GB" sz="1200" kern="1200" dirty="0" smtClean="0">
                <a:solidFill>
                  <a:schemeClr val="tx1"/>
                </a:solidFill>
                <a:latin typeface="Times New Roman" pitchFamily="18" charset="0"/>
                <a:ea typeface="ＭＳ Ｐゴシック" charset="-128"/>
                <a:cs typeface="+mn-cs"/>
              </a:rPr>
              <a:t>The Chicago police department posts on its Web site photographs and partial addresses of men arrested for soliciting prostitution, even though they’ve not yet been convicted. Other cities, like Denver, Akron, and Durham, post this information on local television stations. Oakland and Omaha display photographs of such offenders on prominent billboards (</a:t>
            </a:r>
            <a:r>
              <a:rPr lang="en-GB" sz="1200" kern="1200" dirty="0" err="1" smtClean="0">
                <a:solidFill>
                  <a:schemeClr val="tx1"/>
                </a:solidFill>
                <a:latin typeface="Times New Roman" pitchFamily="18" charset="0"/>
                <a:ea typeface="ＭＳ Ｐゴシック" charset="-128"/>
                <a:cs typeface="+mn-cs"/>
              </a:rPr>
              <a:t>Ruethling</a:t>
            </a:r>
            <a:r>
              <a:rPr lang="en-GB" sz="1200" kern="1200" dirty="0" smtClean="0">
                <a:solidFill>
                  <a:schemeClr val="tx1"/>
                </a:solidFill>
                <a:latin typeface="Times New Roman" pitchFamily="18" charset="0"/>
                <a:ea typeface="ＭＳ Ｐゴシック" charset="-128"/>
                <a:cs typeface="+mn-cs"/>
              </a:rPr>
              <a:t>, 2005). </a:t>
            </a:r>
          </a:p>
          <a:p>
            <a:endParaRPr lang="en-GB" sz="1200" kern="1200" dirty="0" smtClean="0">
              <a:solidFill>
                <a:schemeClr val="tx1"/>
              </a:solidFill>
              <a:latin typeface="Times New Roman" pitchFamily="18" charset="0"/>
              <a:ea typeface="ＭＳ Ｐゴシック" charset="-128"/>
              <a:cs typeface="+mn-cs"/>
            </a:endParaRPr>
          </a:p>
          <a:p>
            <a:r>
              <a:rPr lang="en-GB" sz="1200" kern="1200" dirty="0" smtClean="0">
                <a:solidFill>
                  <a:schemeClr val="tx1"/>
                </a:solidFill>
                <a:latin typeface="Times New Roman" pitchFamily="18" charset="0"/>
                <a:ea typeface="ＭＳ Ｐゴシック" charset="-128"/>
                <a:cs typeface="+mn-cs"/>
              </a:rPr>
              <a:t>Sometimes the humiliation doesn’t even involve law enforcement. When security guards at a Chinese grocery store in Queens, New York catch suspected shoplifters, the store manager photographs them holding the items they’re suspected of stealing.  In lieu of contacting the police, the store imposes a fine.  If the suspects don’t or can’t pay, the store displays their photos at the entrance (</a:t>
            </a:r>
            <a:r>
              <a:rPr lang="en-GB" sz="1200" kern="1200" dirty="0" err="1" smtClean="0">
                <a:solidFill>
                  <a:schemeClr val="tx1"/>
                </a:solidFill>
                <a:latin typeface="Times New Roman" pitchFamily="18" charset="0"/>
                <a:ea typeface="ＭＳ Ｐゴシック" charset="-128"/>
                <a:cs typeface="+mn-cs"/>
              </a:rPr>
              <a:t>Kilgannon</a:t>
            </a:r>
            <a:r>
              <a:rPr lang="en-GB" sz="1200" kern="1200" dirty="0" smtClean="0">
                <a:solidFill>
                  <a:schemeClr val="tx1"/>
                </a:solidFill>
                <a:latin typeface="Times New Roman" pitchFamily="18" charset="0"/>
                <a:ea typeface="ＭＳ Ｐゴシック" charset="-128"/>
                <a:cs typeface="+mn-cs"/>
              </a:rPr>
              <a:t> &amp; Singer, 2010).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Getting jobs once felons are released – which is easier for white felons than black ones; in fact, white felons are offered jobs more frequently than black LAW-ABIDING citizens. How, then, is “black” a deviant label?</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“MBA vs. Prison” – a 1999 study that suggested that convicted felons showed just as much integrity as MBA students on a test of ethics related to difficult business situations. Convicts were LESS likely than students to indicate that they would steal employees from competitors or scrimp on customer service to increase profits. </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Criminal background</a:t>
            </a:r>
            <a:r>
              <a:rPr lang="en-US" baseline="0" dirty="0" smtClean="0">
                <a:latin typeface="Times New Roman" pitchFamily="18" charset="0"/>
                <a:cs typeface="Times New Roman" pitchFamily="18" charset="0"/>
              </a:rPr>
              <a:t> checks for all kinds of jobs.</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Felons who score</a:t>
            </a:r>
            <a:r>
              <a:rPr lang="en-US" baseline="0" dirty="0" smtClean="0">
                <a:latin typeface="Times New Roman" pitchFamily="18" charset="0"/>
                <a:cs typeface="Times New Roman" pitchFamily="18" charset="0"/>
              </a:rPr>
              <a:t> as “psychopaths” on a psychological test are denied parole.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Celebrities can sometimes resist deviant labels.</a:t>
            </a:r>
          </a:p>
        </p:txBody>
      </p:sp>
      <p:sp>
        <p:nvSpPr>
          <p:cNvPr id="36868" name="Slide Number Placeholder 3"/>
          <p:cNvSpPr>
            <a:spLocks noGrp="1"/>
          </p:cNvSpPr>
          <p:nvPr>
            <p:ph type="sldNum" sz="quarter" idx="5"/>
          </p:nvPr>
        </p:nvSpPr>
        <p:spPr>
          <a:noFill/>
        </p:spPr>
        <p:txBody>
          <a:bodyPr/>
          <a:lstStyle/>
          <a:p>
            <a:fld id="{2C833173-75A7-4AF3-9E50-9425BC8F836D}" type="slidenum">
              <a:rPr lang="en-US" smtClean="0">
                <a:latin typeface="Times New Roman" pitchFamily="18" charset="0"/>
                <a:cs typeface="Times New Roman" pitchFamily="18" charset="0"/>
              </a:rPr>
              <a:pPr/>
              <a:t>12</a:t>
            </a:fld>
            <a:endParaRPr lang="en-US" smtClean="0">
              <a:latin typeface="Times New Roman" pitchFamily="18" charset="0"/>
              <a:cs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137E27-E0CD-45DD-A595-85C465F5F5D6}"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dirty="0" smtClean="0">
                <a:latin typeface="Times New Roman" pitchFamily="18" charset="0"/>
                <a:cs typeface="Times New Roman" pitchFamily="18" charset="0"/>
              </a:rPr>
              <a:t>Criminalizing of the poor – think about the stereotype of a drug user (poor, scruffy, maybe black) but in fact middle class whites use drugs at the same or higher rates</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
        <p:nvSpPr>
          <p:cNvPr id="37892" name="Slide Number Placeholder 3"/>
          <p:cNvSpPr>
            <a:spLocks noGrp="1"/>
          </p:cNvSpPr>
          <p:nvPr>
            <p:ph type="sldNum" sz="quarter" idx="5"/>
          </p:nvPr>
        </p:nvSpPr>
        <p:spPr>
          <a:noFill/>
        </p:spPr>
        <p:txBody>
          <a:bodyPr/>
          <a:lstStyle/>
          <a:p>
            <a:fld id="{839156D5-51A6-45CD-89AB-570CF04A02A6}" type="slidenum">
              <a:rPr lang="en-US" smtClean="0">
                <a:latin typeface="Times New Roman" pitchFamily="18" charset="0"/>
                <a:cs typeface="Times New Roman" pitchFamily="18" charset="0"/>
              </a:rPr>
              <a:pPr/>
              <a:t>16</a:t>
            </a:fld>
            <a:endParaRPr lang="en-US" smtClean="0">
              <a:latin typeface="Times New Roman" pitchFamily="18" charset="0"/>
              <a:cs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polls taken in the United States in the 1980s and 1990s, an average of 83% of respondents felt that the justice system was not harsh enough in dealing with criminals (</a:t>
            </a:r>
            <a:r>
              <a:rPr lang="en-GB" sz="1200" kern="1200" dirty="0" err="1" smtClean="0">
                <a:solidFill>
                  <a:schemeClr val="tx1"/>
                </a:solidFill>
                <a:latin typeface="Times New Roman" pitchFamily="18" charset="0"/>
                <a:ea typeface="ＭＳ Ｐゴシック" charset="-128"/>
                <a:cs typeface="+mn-cs"/>
              </a:rPr>
              <a:t>Gaubatz</a:t>
            </a:r>
            <a:r>
              <a:rPr lang="en-GB" sz="1200" kern="1200" dirty="0" smtClean="0">
                <a:solidFill>
                  <a:schemeClr val="tx1"/>
                </a:solidFill>
                <a:latin typeface="Times New Roman" pitchFamily="18" charset="0"/>
                <a:ea typeface="ＭＳ Ｐゴシック" charset="-128"/>
                <a:cs typeface="+mn-cs"/>
              </a:rPr>
              <a:t>, 1995).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In 1970, there were fewer than 200,000 people in state and federal prisons; by 2009, that figure had grown to 2.3 million  </a:t>
            </a:r>
            <a:endParaRPr lang="en-US" sz="1200" kern="1200" dirty="0" smtClean="0">
              <a:solidFill>
                <a:schemeClr val="tx1"/>
              </a:solidFill>
              <a:latin typeface="Times New Roman" pitchFamily="18" charset="0"/>
              <a:ea typeface="ＭＳ Ｐゴシック" charset="-128"/>
              <a:cs typeface="+mn-cs"/>
            </a:endParaRPr>
          </a:p>
          <a:p>
            <a:endParaRPr lang="en-US" dirty="0" smtClean="0"/>
          </a:p>
          <a:p>
            <a:r>
              <a:rPr lang="en-GB" sz="1200" kern="1200" dirty="0" smtClean="0">
                <a:solidFill>
                  <a:schemeClr val="tx1"/>
                </a:solidFill>
                <a:latin typeface="Times New Roman" pitchFamily="18" charset="0"/>
                <a:ea typeface="ＭＳ Ｐゴシック" charset="-128"/>
                <a:cs typeface="+mn-cs"/>
              </a:rPr>
              <a:t>In 2009, the U.S. incarceration rate was 748 prisoners per 100,000 people (West, 2010). No other industrialized country comes close to this figure.</a:t>
            </a:r>
          </a:p>
          <a:p>
            <a:endParaRPr lang="en-GB" sz="1200" kern="1200" dirty="0" smtClean="0">
              <a:solidFill>
                <a:schemeClr val="tx1"/>
              </a:solidFill>
              <a:latin typeface="Times New Roman" pitchFamily="18" charset="0"/>
              <a:ea typeface="ＭＳ Ｐゴシック" charset="-128"/>
              <a:cs typeface="+mn-cs"/>
            </a:endParaRPr>
          </a:p>
          <a:p>
            <a:r>
              <a:rPr lang="en-GB" sz="1200" kern="1200" dirty="0" smtClean="0">
                <a:solidFill>
                  <a:schemeClr val="tx1"/>
                </a:solidFill>
                <a:latin typeface="Times New Roman" pitchFamily="18" charset="0"/>
                <a:ea typeface="ＭＳ Ｐゴシック" charset="-128"/>
                <a:cs typeface="+mn-cs"/>
              </a:rPr>
              <a:t>Decades of research show that the crimes depicted on television are significantly more likely to be violent than actual crimes committed in the real world (cited in </a:t>
            </a:r>
            <a:r>
              <a:rPr lang="en-GB" sz="1200" kern="1200" dirty="0" err="1" smtClean="0">
                <a:solidFill>
                  <a:schemeClr val="tx1"/>
                </a:solidFill>
                <a:latin typeface="Times New Roman" pitchFamily="18" charset="0"/>
                <a:ea typeface="ＭＳ Ｐゴシック" charset="-128"/>
                <a:cs typeface="+mn-cs"/>
              </a:rPr>
              <a:t>Reiman</a:t>
            </a:r>
            <a:r>
              <a:rPr lang="en-GB" sz="1200" kern="1200" dirty="0" smtClean="0">
                <a:solidFill>
                  <a:schemeClr val="tx1"/>
                </a:solidFill>
                <a:latin typeface="Times New Roman" pitchFamily="18" charset="0"/>
                <a:ea typeface="ＭＳ Ｐゴシック" charset="-128"/>
                <a:cs typeface="+mn-cs"/>
              </a:rPr>
              <a:t>, 2007).  </a:t>
            </a:r>
            <a:endParaRPr lang="en-US" dirty="0"/>
          </a:p>
        </p:txBody>
      </p:sp>
      <p:sp>
        <p:nvSpPr>
          <p:cNvPr id="4" name="Slide Number Placeholder 3"/>
          <p:cNvSpPr>
            <a:spLocks noGrp="1"/>
          </p:cNvSpPr>
          <p:nvPr>
            <p:ph type="sldNum" sz="quarter" idx="10"/>
          </p:nvPr>
        </p:nvSpPr>
        <p:spPr/>
        <p:txBody>
          <a:bodyPr/>
          <a:lstStyle/>
          <a:p>
            <a:fld id="{2D137E27-E0CD-45DD-A595-85C465F5F5D6}"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latin typeface="Times New Roman" pitchFamily="18" charset="0"/>
                <a:cs typeface="Times New Roman" pitchFamily="18" charset="0"/>
              </a:rPr>
              <a:t>Interesting that we only have “estimates” of corporate crime – seems to indicate how much less seriously we take that compared to street crime – less accurate figures.</a:t>
            </a:r>
          </a:p>
          <a:p>
            <a:endParaRPr lang="en-US" dirty="0" smtClean="0">
              <a:latin typeface="Times New Roman" pitchFamily="18" charset="0"/>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When politicians talk about fighting the U.S. crime problem, or when news shows report fluctuations in crime rates, they are almost always referring to street crimes (illegal drug use, robbery, burglary, murder, assault, and so on) rather than corporate crimes, governmental crimes, or crimes committed by people in influential positions.</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Why don’t we “crack down” or “get tough on” corporate crime?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Corporations get deferred prosecutions and other ways to </a:t>
            </a:r>
            <a:r>
              <a:rPr lang="en-US" dirty="0" err="1" smtClean="0">
                <a:latin typeface="Times New Roman" pitchFamily="18" charset="0"/>
                <a:cs typeface="Times New Roman" pitchFamily="18" charset="0"/>
              </a:rPr>
              <a:t>minimalize</a:t>
            </a:r>
            <a:r>
              <a:rPr lang="en-US" dirty="0" smtClean="0">
                <a:latin typeface="Times New Roman" pitchFamily="18" charset="0"/>
                <a:cs typeface="Times New Roman" pitchFamily="18" charset="0"/>
              </a:rPr>
              <a:t> the effects</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Until recently: sentencing disparities for powder vs. crack cocaine: 5g of crack (10 doses) gets you the same sentence as 500g of powder (5,000) doses</a:t>
            </a:r>
          </a:p>
          <a:p>
            <a:r>
              <a:rPr lang="en-US" dirty="0" smtClean="0">
                <a:latin typeface="Times New Roman" pitchFamily="18" charset="0"/>
                <a:cs typeface="Times New Roman" pitchFamily="18" charset="0"/>
              </a:rPr>
              <a:t>Crack used more by those in poverty, powder more by those in upper social classes</a:t>
            </a:r>
          </a:p>
        </p:txBody>
      </p:sp>
      <p:sp>
        <p:nvSpPr>
          <p:cNvPr id="38916" name="Slide Number Placeholder 3"/>
          <p:cNvSpPr>
            <a:spLocks noGrp="1"/>
          </p:cNvSpPr>
          <p:nvPr>
            <p:ph type="sldNum" sz="quarter" idx="5"/>
          </p:nvPr>
        </p:nvSpPr>
        <p:spPr>
          <a:noFill/>
        </p:spPr>
        <p:txBody>
          <a:bodyPr/>
          <a:lstStyle/>
          <a:p>
            <a:fld id="{C2C9AEF9-A1DC-4533-917F-F5AEB3BBBBD9}" type="slidenum">
              <a:rPr lang="en-US" smtClean="0">
                <a:latin typeface="Times New Roman" pitchFamily="18" charset="0"/>
                <a:cs typeface="Times New Roman" pitchFamily="18" charset="0"/>
              </a:rPr>
              <a:pPr/>
              <a:t>18</a:t>
            </a:fld>
            <a:endParaRPr lang="en-US" smtClean="0">
              <a:latin typeface="Times New Roman" pitchFamily="18" charset="0"/>
              <a:cs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The United States has been described as a </a:t>
            </a:r>
            <a:r>
              <a:rPr lang="en-GB" sz="1200" i="1" kern="1200" dirty="0" smtClean="0">
                <a:solidFill>
                  <a:schemeClr val="tx1"/>
                </a:solidFill>
                <a:latin typeface="Times New Roman" pitchFamily="18" charset="0"/>
                <a:ea typeface="ＭＳ Ｐゴシック" charset="-128"/>
                <a:cs typeface="+mn-cs"/>
              </a:rPr>
              <a:t>temperance culture </a:t>
            </a:r>
            <a:r>
              <a:rPr lang="en-GB" sz="1200" kern="1200" dirty="0" smtClean="0">
                <a:solidFill>
                  <a:schemeClr val="tx1"/>
                </a:solidFill>
                <a:latin typeface="Times New Roman" pitchFamily="18" charset="0"/>
                <a:ea typeface="ＭＳ Ｐゴシック" charset="-128"/>
                <a:cs typeface="+mn-cs"/>
              </a:rPr>
              <a:t>(Levine, 1992)—one in which self-control and industriousness are perceived as desirable characteristics of productive citizens. In such an environment, drug-induced states of altered consciousness are likely to be perceived as a loss of control and thus feared as a threat to the economic and physical well-being of the population.</a:t>
            </a:r>
            <a:endParaRPr lang="en-US" sz="1200" kern="1200" dirty="0" smtClean="0">
              <a:solidFill>
                <a:schemeClr val="tx1"/>
              </a:solidFill>
              <a:latin typeface="Times New Roman" pitchFamily="18" charset="0"/>
              <a:ea typeface="ＭＳ Ｐゴシック" charset="-128"/>
              <a:cs typeface="+mn-cs"/>
            </a:endParaRP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The war on drugs in the United States has permitted greater social control over groups perceived to be threatening, such as young minority men, and has mobilized voter support for candidates who profess to be “tough” on drugs. Capitalizing on the “drug menace” as a personal and societal threat is a common and effective political tactic (Ben-</a:t>
            </a:r>
            <a:r>
              <a:rPr lang="en-GB" sz="1200" kern="1200" dirty="0" err="1" smtClean="0">
                <a:solidFill>
                  <a:schemeClr val="tx1"/>
                </a:solidFill>
                <a:latin typeface="Times New Roman" pitchFamily="18" charset="0"/>
                <a:ea typeface="ＭＳ Ｐゴシック" charset="-128"/>
                <a:cs typeface="+mn-cs"/>
              </a:rPr>
              <a:t>Yehuda</a:t>
            </a:r>
            <a:r>
              <a:rPr lang="en-GB" sz="1200" kern="1200" dirty="0" smtClean="0">
                <a:solidFill>
                  <a:schemeClr val="tx1"/>
                </a:solidFill>
                <a:latin typeface="Times New Roman" pitchFamily="18" charset="0"/>
                <a:ea typeface="ＭＳ Ｐゴシック" charset="-128"/>
                <a:cs typeface="+mn-cs"/>
              </a:rPr>
              <a:t>, 1990).</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2D137E27-E0CD-45DD-A595-85C465F5F5D6}"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r>
              <a:rPr lang="en-US" dirty="0" smtClean="0"/>
              <a:t>Take for instance a malady called “Conduct Disorder,” a diagnosis restricted to children and adolescents. According to the American Psychiatric Association (2000), the “symptoms” of this disorder include bullying or threatening behavior toward others, physical cruelty, destruction of property, theft, and violations of other rules like staying out late despite parental prohibitions. In another era, this sort of misbehavior was called “juvenile delinquency.”</a:t>
            </a:r>
          </a:p>
          <a:p>
            <a:pPr eaLnBrk="1" hangingPunct="1"/>
            <a:endParaRPr lang="en-US" dirty="0" smtClean="0"/>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Some </a:t>
            </a:r>
            <a:r>
              <a:rPr lang="en-GB" sz="1200" kern="1200" dirty="0" err="1" smtClean="0">
                <a:solidFill>
                  <a:schemeClr val="tx1"/>
                </a:solidFill>
                <a:latin typeface="Times New Roman" pitchFamily="18" charset="0"/>
                <a:ea typeface="ＭＳ Ｐゴシック" charset="-128"/>
                <a:cs typeface="+mn-cs"/>
              </a:rPr>
              <a:t>pediatricians</a:t>
            </a:r>
            <a:r>
              <a:rPr lang="en-GB" sz="1200" kern="1200" dirty="0" smtClean="0">
                <a:solidFill>
                  <a:schemeClr val="tx1"/>
                </a:solidFill>
                <a:latin typeface="Times New Roman" pitchFamily="18" charset="0"/>
                <a:ea typeface="ＭＳ Ｐゴシック" charset="-128"/>
                <a:cs typeface="+mn-cs"/>
              </a:rPr>
              <a:t>, for instance, argue that the symptoms of ADHD may just be children’s natural reaction to living in a fast-paced, stressful world (Diller, 1998).  According to one neuroscientist, the inability to sustain attention, regulate rage, or tolerate normal types of sensory input may be as much a function of living in a “culture of excess and self-indulgence” as faulty brain wiring (cited in Warner, 2010). The point is that from an institutional perspective, the tendency to label disruptiveness simply as an individual disorder protects the school system’s legitimacy and authority. The institution cannot function if disruptiveness is tolerated (Tobin, Wu, &amp; Davidson, 1989). But imagine if our educational system promoted and encouraged free individual expression rather than obedience and discipline. In such an environment, </a:t>
            </a:r>
            <a:r>
              <a:rPr lang="en-GB" sz="1200" kern="1200" dirty="0" err="1" smtClean="0">
                <a:solidFill>
                  <a:schemeClr val="tx1"/>
                </a:solidFill>
                <a:latin typeface="Times New Roman" pitchFamily="18" charset="0"/>
                <a:ea typeface="ＭＳ Ｐゴシック" charset="-128"/>
                <a:cs typeface="+mn-cs"/>
              </a:rPr>
              <a:t>overactivity</a:t>
            </a:r>
            <a:r>
              <a:rPr lang="en-GB" sz="1200" kern="1200" dirty="0" smtClean="0">
                <a:solidFill>
                  <a:schemeClr val="tx1"/>
                </a:solidFill>
                <a:latin typeface="Times New Roman" pitchFamily="18" charset="0"/>
                <a:ea typeface="ＭＳ Ｐゴシック" charset="-128"/>
                <a:cs typeface="+mn-cs"/>
              </a:rPr>
              <a:t> wouldn’t be considered disruptive and wouldn’t be a problem in need of a medical solution.</a:t>
            </a:r>
            <a:endParaRPr lang="en-US" sz="1200" kern="1200" dirty="0" smtClean="0">
              <a:solidFill>
                <a:schemeClr val="tx1"/>
              </a:solidFill>
              <a:latin typeface="Times New Roman" pitchFamily="18" charset="0"/>
              <a:ea typeface="ＭＳ Ｐゴシック" charset="-128"/>
              <a:cs typeface="+mn-cs"/>
            </a:endParaRPr>
          </a:p>
          <a:p>
            <a:pPr eaLnBrk="1" hangingPunct="1"/>
            <a:endParaRPr lang="en-US" dirty="0" smtClean="0"/>
          </a:p>
        </p:txBody>
      </p:sp>
      <p:sp>
        <p:nvSpPr>
          <p:cNvPr id="35844" name="Slide Number Placeholder 3"/>
          <p:cNvSpPr>
            <a:spLocks noGrp="1"/>
          </p:cNvSpPr>
          <p:nvPr>
            <p:ph type="sldNum" sz="quarter" idx="5"/>
          </p:nvPr>
        </p:nvSpPr>
        <p:spPr>
          <a:noFill/>
        </p:spPr>
        <p:txBody>
          <a:bodyPr/>
          <a:lstStyle/>
          <a:p>
            <a:fld id="{023F0D41-3D33-4BC8-A05C-4B31E72D91A7}" type="slidenum">
              <a:rPr lang="en-US"/>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20DC24C-E8BB-4557-B056-5E174E2588BD}" type="slidenum">
              <a:rPr lang="en-US" smtClean="0">
                <a:latin typeface="Times New Roman" pitchFamily="18" charset="0"/>
                <a:cs typeface="Times New Roman" pitchFamily="18" charset="0"/>
              </a:rPr>
              <a:pPr/>
              <a:t>3</a:t>
            </a:fld>
            <a:endParaRPr lang="en-US" smtClean="0">
              <a:latin typeface="Times New Roman" pitchFamily="18" charset="0"/>
              <a:cs typeface="Times New Roman" pitchFamily="18"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smtClean="0">
                <a:latin typeface="Times New Roman" pitchFamily="18" charset="0"/>
                <a:cs typeface="Times New Roman" pitchFamily="18" charset="0"/>
              </a:rPr>
              <a:t>Can you think of any behaviors that to you are ABSOLUTELY wrong? </a:t>
            </a:r>
          </a:p>
          <a:p>
            <a:pPr eaLnBrk="1" hangingPunct="1"/>
            <a:endParaRPr lang="en-US" smtClean="0">
              <a:latin typeface="Times New Roman" pitchFamily="18" charset="0"/>
              <a:cs typeface="Times New Roman" pitchFamily="18" charset="0"/>
            </a:endParaRPr>
          </a:p>
          <a:p>
            <a:pPr eaLnBrk="1" hangingPunct="1"/>
            <a:r>
              <a:rPr lang="en-US" smtClean="0">
                <a:latin typeface="Times New Roman" pitchFamily="18" charset="0"/>
                <a:cs typeface="Times New Roman" pitchFamily="18" charset="0"/>
              </a:rPr>
              <a:t>Can you think of an example of a person who is so deviant that they have no other redeeming characteristics or qualities?</a:t>
            </a:r>
          </a:p>
          <a:p>
            <a:pPr eaLnBrk="1" hangingPunct="1"/>
            <a:endParaRPr lang="en-US" smtClean="0">
              <a:latin typeface="Times New Roman" pitchFamily="18" charset="0"/>
              <a:cs typeface="Times New Roman" pitchFamily="18" charset="0"/>
            </a:endParaRPr>
          </a:p>
          <a:p>
            <a:pPr eaLnBrk="1" hangingPunct="1"/>
            <a:r>
              <a:rPr lang="en-US" smtClean="0">
                <a:latin typeface="Times New Roman" pitchFamily="18" charset="0"/>
                <a:cs typeface="Times New Roman" pitchFamily="18" charset="0"/>
              </a:rPr>
              <a:t>What about South Africa and the Truth and Reconciliation movement led by Mandela and Tutu? How is that the opposite of absolutism? How was that difficult to set in motion or follow through 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5BF679B-F1D8-42DA-BB64-F44172C00988}" type="slidenum">
              <a:rPr lang="en-US" smtClean="0">
                <a:latin typeface="Times New Roman" pitchFamily="18" charset="0"/>
                <a:cs typeface="Times New Roman" pitchFamily="18" charset="0"/>
              </a:rPr>
              <a:pPr/>
              <a:t>4</a:t>
            </a:fld>
            <a:endParaRPr lang="en-US" smtClean="0">
              <a:latin typeface="Times New Roman" pitchFamily="18" charset="0"/>
              <a:cs typeface="Times New Roman" pitchFamily="18"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dirty="0" smtClean="0">
                <a:latin typeface="Times New Roman" pitchFamily="18" charset="0"/>
                <a:cs typeface="Times New Roman" pitchFamily="18" charset="0"/>
              </a:rPr>
              <a:t>Society is complex, people my have different or competing goals, there may be conflict.</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Symbolic </a:t>
            </a:r>
            <a:r>
              <a:rPr lang="en-US" dirty="0" err="1" smtClean="0">
                <a:latin typeface="Times New Roman" pitchFamily="18" charset="0"/>
                <a:cs typeface="Times New Roman" pitchFamily="18" charset="0"/>
              </a:rPr>
              <a:t>interactionist</a:t>
            </a:r>
            <a:r>
              <a:rPr lang="en-US" dirty="0" smtClean="0">
                <a:latin typeface="Times New Roman" pitchFamily="18" charset="0"/>
                <a:cs typeface="Times New Roman" pitchFamily="18" charset="0"/>
              </a:rPr>
              <a:t> and conflict perspective fit this approach to understanding deviance.</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Different groups can construct the same event or behavior very differently.</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Example: a 35 </a:t>
            </a:r>
            <a:r>
              <a:rPr lang="en-US" dirty="0" err="1" smtClean="0">
                <a:latin typeface="Times New Roman" pitchFamily="18" charset="0"/>
                <a:cs typeface="Times New Roman" pitchFamily="18" charset="0"/>
              </a:rPr>
              <a:t>yr</a:t>
            </a:r>
            <a:r>
              <a:rPr lang="en-US" dirty="0" smtClean="0">
                <a:latin typeface="Times New Roman" pitchFamily="18" charset="0"/>
                <a:cs typeface="Times New Roman" pitchFamily="18" charset="0"/>
              </a:rPr>
              <a:t> old white former Marine taking his usual armed late night stroll through a barren neighborhood in L.A. Encountered a young Latino man doing graffiti beneath a freeway overpass. Wrote down the license plate of the car. Men saw that and demanded the paper. The Marine shot them, wounding one and killing the other. Told the police the men threatened him with a screwdriver and he acted in self defense, even though both men were shot in the back. Not charged with murder. Eventually found guilty of carrying a concealed gun in public and carrying a loaded gun in public (much smaller offense).</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Lots of public reaction both for and against the Marine.</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Crime or act of moral conscience? Terrorist or freedom fighter?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9859F1C4-45C8-4E31-8EDB-B8910F5CE24B}" type="slidenum">
              <a:rPr lang="en-US" smtClean="0">
                <a:latin typeface="Times New Roman" pitchFamily="18" charset="0"/>
                <a:cs typeface="Times New Roman" pitchFamily="18" charset="0"/>
              </a:rPr>
              <a:pPr/>
              <a:t>5</a:t>
            </a:fld>
            <a:endParaRPr lang="en-US" smtClean="0">
              <a:latin typeface="Times New Roman" pitchFamily="18" charset="0"/>
              <a:cs typeface="Times New Roman" pitchFamily="18"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dirty="0" smtClean="0">
                <a:latin typeface="Times New Roman" pitchFamily="18" charset="0"/>
                <a:cs typeface="Times New Roman" pitchFamily="18" charset="0"/>
              </a:rPr>
              <a:t>Singapore – caning for leaving chewed gum</a:t>
            </a:r>
          </a:p>
          <a:p>
            <a:pPr eaLnBrk="1" hangingPunct="1"/>
            <a:r>
              <a:rPr lang="en-US" dirty="0" smtClean="0">
                <a:latin typeface="Times New Roman" pitchFamily="18" charset="0"/>
                <a:cs typeface="Times New Roman" pitchFamily="18" charset="0"/>
              </a:rPr>
              <a:t>Japan – 3-5 year</a:t>
            </a:r>
            <a:r>
              <a:rPr lang="en-US" baseline="0" dirty="0" smtClean="0">
                <a:latin typeface="Times New Roman" pitchFamily="18" charset="0"/>
                <a:cs typeface="Times New Roman" pitchFamily="18" charset="0"/>
              </a:rPr>
              <a:t> sentence for drunk driving</a:t>
            </a:r>
          </a:p>
          <a:p>
            <a:pPr eaLnBrk="1" hangingPunct="1"/>
            <a:r>
              <a:rPr lang="en-US" baseline="0" dirty="0" smtClean="0">
                <a:latin typeface="Times New Roman" pitchFamily="18" charset="0"/>
                <a:cs typeface="Times New Roman" pitchFamily="18" charset="0"/>
              </a:rPr>
              <a:t>Thailand – illegal to step on the national currency (baht)</a:t>
            </a:r>
            <a:endParaRPr lang="en-US" dirty="0" smtClean="0">
              <a:latin typeface="Times New Roman" pitchFamily="18"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8CFBEF7-36AA-4CBF-8CC6-2506F6029B00}" type="slidenum">
              <a:rPr lang="en-US" smtClean="0">
                <a:latin typeface="Times New Roman" pitchFamily="18" charset="0"/>
                <a:cs typeface="Times New Roman" pitchFamily="18" charset="0"/>
              </a:rPr>
              <a:pPr/>
              <a:t>6</a:t>
            </a:fld>
            <a:endParaRPr lang="en-US" smtClean="0">
              <a:latin typeface="Times New Roman" pitchFamily="18" charset="0"/>
              <a:cs typeface="Times New Roman" pitchFamily="18"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dirty="0" smtClean="0">
                <a:latin typeface="Times New Roman" pitchFamily="18" charset="0"/>
                <a:cs typeface="Times New Roman" pitchFamily="18" charset="0"/>
              </a:rPr>
              <a:t>These arguments support a relativist approach to deviance – context matters in understanding</a:t>
            </a:r>
            <a:r>
              <a:rPr lang="en-US" baseline="0" dirty="0" smtClean="0">
                <a:latin typeface="Times New Roman" pitchFamily="18" charset="0"/>
                <a:cs typeface="Times New Roman" pitchFamily="18" charset="0"/>
              </a:rPr>
              <a:t> what is wrong</a:t>
            </a:r>
          </a:p>
          <a:p>
            <a:pPr eaLnBrk="1" hangingPunct="1"/>
            <a:endParaRPr lang="en-US" baseline="0" dirty="0" smtClean="0">
              <a:latin typeface="Times New Roman" pitchFamily="18" charset="0"/>
              <a:cs typeface="Times New Roman" pitchFamily="18" charset="0"/>
            </a:endParaRPr>
          </a:p>
          <a:p>
            <a:pPr eaLnBrk="1" hangingPunct="1"/>
            <a:r>
              <a:rPr lang="en-US" baseline="0" dirty="0" smtClean="0">
                <a:latin typeface="Times New Roman" pitchFamily="18" charset="0"/>
                <a:cs typeface="Times New Roman" pitchFamily="18" charset="0"/>
              </a:rPr>
              <a:t>Sometimes killing is not deviant (war, self-defense); drinking alcohol on weekends or in the evening is different from drinking alcohol at work.</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What other behaviors do we argue about – whether or not they are deviant and to what extent?</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A woman</a:t>
            </a:r>
            <a:r>
              <a:rPr lang="en-US" baseline="0" dirty="0" smtClean="0">
                <a:latin typeface="Times New Roman" pitchFamily="18" charset="0"/>
                <a:cs typeface="Times New Roman" pitchFamily="18" charset="0"/>
              </a:rPr>
              <a:t> in NJ repeatedly had sex with high school students – eventually married one, had a son, and then had sex with her son’s friends when he was a teenager – but never lost her job or had to register as a sex offender. Imagine if she had been a man.</a:t>
            </a:r>
            <a:endParaRPr lang="en-US" dirty="0" smtClean="0">
              <a:latin typeface="Times New Roman" pitchFamily="18" charset="0"/>
              <a:cs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Deviance, then, cannot exist if people don’t have some idea of what’s appropriate, if someone hasn’t been perceived as or accused of violating some social norm, and if others haven’t reacted to the alleged transgression.</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2D137E27-E0CD-45DD-A595-85C465F5F5D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smtClean="0">
                <a:latin typeface="Times New Roman" pitchFamily="18" charset="0"/>
                <a:cs typeface="Times New Roman" pitchFamily="18" charset="0"/>
              </a:rPr>
              <a:t>Strain theory – unemployment leads to property crime (no other way to get “stuff” our society says you need and which constitute success)</a:t>
            </a:r>
          </a:p>
          <a:p>
            <a:endParaRPr lang="en-US" smtClean="0">
              <a:latin typeface="Times New Roman" pitchFamily="18" charset="0"/>
              <a:cs typeface="Times New Roman" pitchFamily="18" charset="0"/>
            </a:endParaRPr>
          </a:p>
          <a:p>
            <a:r>
              <a:rPr lang="en-US" smtClean="0">
                <a:latin typeface="Times New Roman" pitchFamily="18" charset="0"/>
                <a:cs typeface="Times New Roman" pitchFamily="18" charset="0"/>
              </a:rPr>
              <a:t>People reject legitimate avenues when they feel they have no realistic way to use them (same goals, different ways to get there)</a:t>
            </a:r>
          </a:p>
          <a:p>
            <a:endParaRPr lang="en-US" smtClean="0">
              <a:latin typeface="Times New Roman" pitchFamily="18" charset="0"/>
              <a:cs typeface="Times New Roman" pitchFamily="18" charset="0"/>
            </a:endParaRPr>
          </a:p>
          <a:p>
            <a:r>
              <a:rPr lang="en-US" smtClean="0">
                <a:latin typeface="Times New Roman" pitchFamily="18" charset="0"/>
                <a:cs typeface="Times New Roman" pitchFamily="18" charset="0"/>
              </a:rPr>
              <a:t>What other examples can you think of?  Would you ever cheat on a test? When and why?</a:t>
            </a:r>
          </a:p>
          <a:p>
            <a:endParaRPr lang="en-US" smtClean="0">
              <a:latin typeface="Times New Roman" pitchFamily="18" charset="0"/>
              <a:cs typeface="Times New Roman" pitchFamily="18" charset="0"/>
            </a:endParaRPr>
          </a:p>
          <a:p>
            <a:r>
              <a:rPr lang="en-US" smtClean="0">
                <a:latin typeface="Times New Roman" pitchFamily="18" charset="0"/>
                <a:cs typeface="Times New Roman" pitchFamily="18" charset="0"/>
              </a:rPr>
              <a:t>S-I: everyone speeds – it’s “normal.” If it weren’t, we wouldn’t do it. Same could be true of other actions in other groups or settings – even using illegal drugs or stealing could be “normal” within certain contexts. </a:t>
            </a:r>
          </a:p>
          <a:p>
            <a:endParaRPr lang="en-US" smtClean="0">
              <a:latin typeface="Times New Roman" pitchFamily="18" charset="0"/>
              <a:cs typeface="Times New Roman" pitchFamily="18" charset="0"/>
            </a:endParaRPr>
          </a:p>
          <a:p>
            <a:endParaRPr lang="en-US" smtClean="0">
              <a:latin typeface="Times New Roman" pitchFamily="18" charset="0"/>
              <a:cs typeface="Times New Roman" pitchFamily="18" charset="0"/>
            </a:endParaRPr>
          </a:p>
        </p:txBody>
      </p:sp>
      <p:sp>
        <p:nvSpPr>
          <p:cNvPr id="33796" name="Slide Number Placeholder 3"/>
          <p:cNvSpPr>
            <a:spLocks noGrp="1"/>
          </p:cNvSpPr>
          <p:nvPr>
            <p:ph type="sldNum" sz="quarter" idx="5"/>
          </p:nvPr>
        </p:nvSpPr>
        <p:spPr>
          <a:noFill/>
        </p:spPr>
        <p:txBody>
          <a:bodyPr/>
          <a:lstStyle/>
          <a:p>
            <a:fld id="{ED936DDA-B004-4E21-AFDD-11EE7CE0622D}" type="slidenum">
              <a:rPr lang="en-US" smtClean="0">
                <a:latin typeface="Times New Roman" pitchFamily="18" charset="0"/>
                <a:cs typeface="Times New Roman" pitchFamily="18" charset="0"/>
              </a:rPr>
              <a:pPr/>
              <a:t>8</a:t>
            </a:fld>
            <a:endParaRPr lang="en-US" smtClean="0">
              <a:latin typeface="Times New Roman" pitchFamily="18" charset="0"/>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Sutherland argues that individuals learn deviant patterns of </a:t>
            </a:r>
            <a:r>
              <a:rPr lang="en-GB" sz="1200" kern="1200" dirty="0" err="1" smtClean="0">
                <a:solidFill>
                  <a:schemeClr val="tx1"/>
                </a:solidFill>
                <a:latin typeface="Times New Roman" pitchFamily="18" charset="0"/>
                <a:ea typeface="ＭＳ Ｐゴシック" charset="-128"/>
                <a:cs typeface="+mn-cs"/>
              </a:rPr>
              <a:t>behavior</a:t>
            </a:r>
            <a:r>
              <a:rPr lang="en-GB" sz="1200" kern="1200" dirty="0" smtClean="0">
                <a:solidFill>
                  <a:schemeClr val="tx1"/>
                </a:solidFill>
                <a:latin typeface="Times New Roman" pitchFamily="18" charset="0"/>
                <a:ea typeface="ＭＳ Ｐゴシック" charset="-128"/>
                <a:cs typeface="+mn-cs"/>
              </a:rPr>
              <a:t> from the people with whom they associate on a regular basis: friends, family members, peers. Through our associations with these influential individuals, we learn not only the techniques for committing deviant acts (e.g., how to pick a lock or how to snort cocaine) but also a set of beliefs and attitudes that justify or rationalize such behaviour (Sykes &amp; </a:t>
            </a:r>
            <a:r>
              <a:rPr lang="en-GB" sz="1200" kern="1200" dirty="0" err="1" smtClean="0">
                <a:solidFill>
                  <a:schemeClr val="tx1"/>
                </a:solidFill>
                <a:latin typeface="Times New Roman" pitchFamily="18" charset="0"/>
                <a:ea typeface="ＭＳ Ｐゴシック" charset="-128"/>
                <a:cs typeface="+mn-cs"/>
              </a:rPr>
              <a:t>Matza</a:t>
            </a:r>
            <a:r>
              <a:rPr lang="en-GB" sz="1200" kern="1200" dirty="0" smtClean="0">
                <a:solidFill>
                  <a:schemeClr val="tx1"/>
                </a:solidFill>
                <a:latin typeface="Times New Roman" pitchFamily="18" charset="0"/>
                <a:ea typeface="ＭＳ Ｐゴシック" charset="-128"/>
                <a:cs typeface="+mn-cs"/>
              </a:rPr>
              <a:t>, 1957). To commit deviant acts on a regular basis, we must learn how to perceive those acts as normal.</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2D137E27-E0CD-45DD-A595-85C465F5F5D6}"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r>
              <a:rPr lang="en-US" dirty="0" smtClean="0">
                <a:latin typeface="Times New Roman" pitchFamily="18" charset="0"/>
                <a:cs typeface="Times New Roman" pitchFamily="18" charset="0"/>
              </a:rPr>
              <a:t>It’s okay to get away with whatever you can, as long as you don’t get caught.</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Speeding: I’m much more likely to speed, or speed faster, when I’m more certain I won’t pass a cop.</a:t>
            </a:r>
          </a:p>
        </p:txBody>
      </p:sp>
      <p:sp>
        <p:nvSpPr>
          <p:cNvPr id="34820" name="Slide Number Placeholder 3"/>
          <p:cNvSpPr>
            <a:spLocks noGrp="1"/>
          </p:cNvSpPr>
          <p:nvPr>
            <p:ph type="sldNum" sz="quarter" idx="5"/>
          </p:nvPr>
        </p:nvSpPr>
        <p:spPr>
          <a:noFill/>
        </p:spPr>
        <p:txBody>
          <a:bodyPr/>
          <a:lstStyle/>
          <a:p>
            <a:fld id="{473701DE-8E20-4FD5-9C63-EA0871C3C45C}" type="slidenum">
              <a:rPr lang="en-US" smtClean="0">
                <a:latin typeface="Times New Roman" pitchFamily="18" charset="0"/>
                <a:cs typeface="Times New Roman" pitchFamily="18" charset="0"/>
              </a:rPr>
              <a:pPr/>
              <a:t>10</a:t>
            </a:fld>
            <a:endParaRPr lang="en-US" smtClean="0">
              <a:latin typeface="Times New Roman" pitchFamily="18" charset="0"/>
              <a:cs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8562141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6273552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3355237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3716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8584119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0303877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788571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315076781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1447800"/>
            <a:ext cx="6553200" cy="1295400"/>
          </a:xfrm>
          <a:prstGeom prst="rect">
            <a:avLst/>
          </a:prstGeo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0574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6172200" y="6400800"/>
            <a:ext cx="2895600" cy="365125"/>
          </a:xfrm>
          <a:prstGeom prst="rect">
            <a:avLst/>
          </a:prstGeom>
        </p:spPr>
        <p:txBody>
          <a:bodyPr/>
          <a:lstStyle/>
          <a:p>
            <a:r>
              <a:rPr lang="en-US" smtClean="0"/>
              <a:t>David M. Newman, Exploring the Architecture of Everyday Life, Brief Edition, 4e © SAGE Publications, Inc. 2015</a:t>
            </a:r>
            <a:endParaRPr lang="en-US"/>
          </a:p>
        </p:txBody>
      </p:sp>
    </p:spTree>
    <p:extLst>
      <p:ext uri="{BB962C8B-B14F-4D97-AF65-F5344CB8AC3E}">
        <p14:creationId xmlns:p14="http://schemas.microsoft.com/office/powerpoint/2010/main" val="391668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10">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565870316"/>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subTitle" idx="1"/>
          </p:nvPr>
        </p:nvSpPr>
        <p:spPr>
          <a:xfrm>
            <a:off x="1295400" y="1143000"/>
            <a:ext cx="7848600" cy="3657600"/>
          </a:xfrm>
        </p:spPr>
        <p:txBody>
          <a:bodyPr anchor="ctr">
            <a:normAutofit/>
          </a:bodyPr>
          <a:lstStyle/>
          <a:p>
            <a:pPr marL="0" indent="0" algn="r">
              <a:buFont typeface="Wingdings" pitchFamily="2" charset="2"/>
              <a:buNone/>
            </a:pPr>
            <a:r>
              <a:rPr lang="en-US" sz="6200" dirty="0" smtClean="0">
                <a:solidFill>
                  <a:schemeClr val="tx1"/>
                </a:solidFill>
                <a:effectLst>
                  <a:outerShdw blurRad="38100" dist="38100" dir="2700000" algn="tl">
                    <a:srgbClr val="000000">
                      <a:alpha val="43137"/>
                    </a:srgbClr>
                  </a:outerShdw>
                </a:effectLst>
              </a:rPr>
              <a:t>Chapter 8</a:t>
            </a:r>
          </a:p>
          <a:p>
            <a:pPr marL="0" indent="0" algn="r">
              <a:buFont typeface="Wingdings" pitchFamily="2" charset="2"/>
              <a:buNone/>
            </a:pPr>
            <a:r>
              <a:rPr lang="en-US" sz="4400" dirty="0" smtClean="0">
                <a:solidFill>
                  <a:schemeClr val="tx1"/>
                </a:solidFill>
                <a:effectLst>
                  <a:outerShdw blurRad="38100" dist="38100" dir="2700000" algn="tl">
                    <a:srgbClr val="000000">
                      <a:alpha val="43137"/>
                    </a:srgbClr>
                  </a:outerShdw>
                </a:effectLst>
              </a:rPr>
              <a:t>Constructing </a:t>
            </a:r>
            <a:r>
              <a:rPr lang="en-US" sz="4400" dirty="0">
                <a:solidFill>
                  <a:schemeClr val="tx1"/>
                </a:solidFill>
                <a:effectLst>
                  <a:outerShdw blurRad="38100" dist="38100" dir="2700000" algn="tl">
                    <a:srgbClr val="000000">
                      <a:alpha val="43137"/>
                    </a:srgbClr>
                  </a:outerShdw>
                </a:effectLst>
              </a:rPr>
              <a:t>Difference: Social Deviance</a:t>
            </a:r>
          </a:p>
        </p:txBody>
      </p:sp>
      <p:sp>
        <p:nvSpPr>
          <p:cNvPr id="4" name="Footer Placeholder 3"/>
          <p:cNvSpPr>
            <a:spLocks noGrp="1"/>
          </p:cNvSpPr>
          <p:nvPr>
            <p:ph type="ftr" sz="quarter" idx="11"/>
          </p:nvPr>
        </p:nvSpPr>
        <p:spPr>
          <a:xfrm>
            <a:off x="4114800" y="6465443"/>
            <a:ext cx="5029200" cy="365125"/>
          </a:xfrm>
        </p:spPr>
        <p:txBody>
          <a:bodyPr/>
          <a:lstStyle/>
          <a:p>
            <a:r>
              <a:rPr lang="en-US" sz="1400" dirty="0" smtClean="0"/>
              <a:t>David M. Newman, Exploring the Architecture of Everyday Life, Brief Edition, 4e © SAGE Publications, Inc. 2015</a:t>
            </a:r>
            <a:endParaRPr lang="en-US" sz="14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1066800" y="1066800"/>
            <a:ext cx="7467600" cy="4873625"/>
          </a:xfrm>
        </p:spPr>
        <p:txBody>
          <a:bodyPr/>
          <a:lstStyle/>
          <a:p>
            <a:pPr eaLnBrk="1" hangingPunct="1">
              <a:spcBef>
                <a:spcPts val="0"/>
              </a:spcBef>
            </a:pPr>
            <a:r>
              <a:rPr lang="en-US" dirty="0" smtClean="0"/>
              <a:t>Based on the Assumption humans are rational</a:t>
            </a:r>
          </a:p>
          <a:p>
            <a:pPr eaLnBrk="1" hangingPunct="1">
              <a:spcBef>
                <a:spcPts val="0"/>
              </a:spcBef>
            </a:pPr>
            <a:endParaRPr lang="en-US" dirty="0" smtClean="0"/>
          </a:p>
          <a:p>
            <a:pPr eaLnBrk="1" hangingPunct="1">
              <a:spcBef>
                <a:spcPts val="0"/>
              </a:spcBef>
            </a:pPr>
            <a:r>
              <a:rPr lang="en-US" dirty="0" smtClean="0"/>
              <a:t>Individuals </a:t>
            </a:r>
            <a:r>
              <a:rPr lang="en-US" dirty="0" smtClean="0"/>
              <a:t>calculate potential costs and rewards and decide whether the action is “worth it”</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0"/>
            <a:ext cx="8229600" cy="1143000"/>
          </a:xfrm>
        </p:spPr>
        <p:txBody>
          <a:bodyPr/>
          <a:lstStyle/>
          <a:p>
            <a:pPr eaLnBrk="1" hangingPunct="1">
              <a:defRPr/>
            </a:pPr>
            <a:r>
              <a:rPr lang="en-US" dirty="0" smtClean="0"/>
              <a:t>Deterrence Theory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524000"/>
            <a:ext cx="7543800" cy="4525963"/>
          </a:xfrm>
        </p:spPr>
        <p:txBody>
          <a:bodyPr>
            <a:normAutofit fontScale="92500" lnSpcReduction="10000"/>
          </a:bodyPr>
          <a:lstStyle/>
          <a:p>
            <a:pPr>
              <a:lnSpc>
                <a:spcPct val="110000"/>
              </a:lnSpc>
              <a:spcBef>
                <a:spcPts val="0"/>
              </a:spcBef>
            </a:pPr>
            <a:r>
              <a:rPr lang="en-US" dirty="0" smtClean="0"/>
              <a:t>Punishment has to be “swift, certain and severe” in order for it to be a deterrent</a:t>
            </a:r>
          </a:p>
          <a:p>
            <a:pPr>
              <a:lnSpc>
                <a:spcPct val="110000"/>
              </a:lnSpc>
              <a:spcBef>
                <a:spcPts val="0"/>
              </a:spcBef>
            </a:pPr>
            <a:endParaRPr lang="en-US" dirty="0" smtClean="0"/>
          </a:p>
          <a:p>
            <a:pPr>
              <a:lnSpc>
                <a:spcPct val="110000"/>
              </a:lnSpc>
              <a:spcBef>
                <a:spcPts val="0"/>
              </a:spcBef>
            </a:pPr>
            <a:r>
              <a:rPr lang="en-US" dirty="0" smtClean="0"/>
              <a:t>Death </a:t>
            </a:r>
            <a:r>
              <a:rPr lang="en-US" dirty="0" smtClean="0"/>
              <a:t>row inmates spend on average 12 years on death row, and it’s increasing</a:t>
            </a:r>
          </a:p>
          <a:p>
            <a:pPr>
              <a:lnSpc>
                <a:spcPct val="110000"/>
              </a:lnSpc>
              <a:spcBef>
                <a:spcPts val="0"/>
              </a:spcBef>
            </a:pPr>
            <a:endParaRPr lang="en-US" dirty="0" smtClean="0"/>
          </a:p>
          <a:p>
            <a:pPr>
              <a:lnSpc>
                <a:spcPct val="110000"/>
              </a:lnSpc>
              <a:spcBef>
                <a:spcPts val="0"/>
              </a:spcBef>
            </a:pPr>
            <a:r>
              <a:rPr lang="en-US" dirty="0" smtClean="0"/>
              <a:t>What </a:t>
            </a:r>
            <a:r>
              <a:rPr lang="en-US" dirty="0" smtClean="0"/>
              <a:t>about spontaneous violence—not rational (drugs, alcohol, or passion)?</a:t>
            </a:r>
          </a:p>
          <a:p>
            <a:pPr>
              <a:lnSpc>
                <a:spcPct val="110000"/>
              </a:lnSpc>
              <a:spcBef>
                <a:spcPts val="0"/>
              </a:spcBef>
            </a:pPr>
            <a:endParaRPr lang="en-US" dirty="0" smtClean="0"/>
          </a:p>
          <a:p>
            <a:pPr>
              <a:lnSpc>
                <a:spcPct val="110000"/>
              </a:lnSpc>
              <a:spcBef>
                <a:spcPts val="0"/>
              </a:spcBef>
            </a:pPr>
            <a:r>
              <a:rPr lang="en-US" dirty="0" smtClean="0"/>
              <a:t>Homicide </a:t>
            </a:r>
            <a:r>
              <a:rPr lang="en-US" dirty="0" smtClean="0"/>
              <a:t>rates are higher in death penalty states</a:t>
            </a:r>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19200" y="228600"/>
            <a:ext cx="8229600" cy="1143000"/>
          </a:xfrm>
        </p:spPr>
        <p:txBody>
          <a:bodyPr>
            <a:normAutofit fontScale="90000"/>
          </a:bodyPr>
          <a:lstStyle/>
          <a:p>
            <a:r>
              <a:rPr lang="en-US" dirty="0" smtClean="0"/>
              <a:t>Deterrence Theory and Capital Punishment</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1066800" y="1143000"/>
            <a:ext cx="7010400" cy="4873625"/>
          </a:xfrm>
        </p:spPr>
        <p:txBody>
          <a:bodyPr>
            <a:normAutofit/>
          </a:bodyPr>
          <a:lstStyle/>
          <a:p>
            <a:pPr eaLnBrk="1" hangingPunct="1"/>
            <a:r>
              <a:rPr lang="en-US" dirty="0" smtClean="0"/>
              <a:t>A deviant person is someone to whom the label “deviant” has been successfully applied</a:t>
            </a:r>
          </a:p>
          <a:p>
            <a:pPr eaLnBrk="1" hangingPunct="1"/>
            <a:endParaRPr lang="en-US" dirty="0" smtClean="0"/>
          </a:p>
          <a:p>
            <a:pPr eaLnBrk="1" hangingPunct="1"/>
            <a:r>
              <a:rPr lang="en-US" dirty="0" smtClean="0"/>
              <a:t>Negative </a:t>
            </a:r>
            <a:r>
              <a:rPr lang="en-US" dirty="0" smtClean="0"/>
              <a:t>effects for people who have been labeled </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447800" y="0"/>
            <a:ext cx="8229600" cy="1143000"/>
          </a:xfrm>
        </p:spPr>
        <p:txBody>
          <a:bodyPr/>
          <a:lstStyle/>
          <a:p>
            <a:pPr eaLnBrk="1" hangingPunct="1">
              <a:defRPr/>
            </a:pPr>
            <a:r>
              <a:rPr lang="en-US" dirty="0" smtClean="0"/>
              <a:t>Labeling Theory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219200"/>
            <a:ext cx="7391400" cy="4419600"/>
          </a:xfrm>
        </p:spPr>
        <p:txBody>
          <a:bodyPr/>
          <a:lstStyle/>
          <a:p>
            <a:r>
              <a:rPr lang="en-US" dirty="0" smtClean="0"/>
              <a:t>Once labeled “deviant,” the person’s life changes:</a:t>
            </a:r>
          </a:p>
          <a:p>
            <a:pPr lvl="1"/>
            <a:r>
              <a:rPr lang="en-US" dirty="0" smtClean="0"/>
              <a:t>Others react with rejection, suspicion, fear, etc.</a:t>
            </a:r>
          </a:p>
          <a:p>
            <a:pPr lvl="1"/>
            <a:r>
              <a:rPr lang="en-US" dirty="0" smtClean="0"/>
              <a:t>Lumped in with other characteristics: cold-blooded, ruthless, </a:t>
            </a:r>
            <a:r>
              <a:rPr lang="en-US" dirty="0" err="1" smtClean="0"/>
              <a:t>unreformable</a:t>
            </a:r>
            <a:endParaRPr lang="en-US" dirty="0" smtClean="0"/>
          </a:p>
          <a:p>
            <a:pPr lvl="1"/>
            <a:r>
              <a:rPr lang="en-US" dirty="0" smtClean="0"/>
              <a:t>“Mental patient” is dangerous and unpredictable</a:t>
            </a:r>
          </a:p>
          <a:p>
            <a:pPr lvl="1"/>
            <a:r>
              <a:rPr lang="en-US" dirty="0" smtClean="0"/>
              <a:t>“Alcoholic” is weak</a:t>
            </a:r>
          </a:p>
          <a:p>
            <a:pPr lvl="1"/>
            <a:r>
              <a:rPr lang="en-US" dirty="0" smtClean="0"/>
              <a:t>“Prostitute” is dirty and immoral</a:t>
            </a:r>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95400" y="-15240"/>
            <a:ext cx="8229600" cy="1143000"/>
          </a:xfrm>
        </p:spPr>
        <p:txBody>
          <a:bodyPr/>
          <a:lstStyle/>
          <a:p>
            <a:r>
              <a:rPr lang="en-US" dirty="0" smtClean="0"/>
              <a:t>Labeling</a:t>
            </a:r>
            <a:endParaRPr lang="en-US"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1066800" y="1143000"/>
            <a:ext cx="7467600" cy="4873625"/>
          </a:xfrm>
        </p:spPr>
        <p:txBody>
          <a:bodyPr>
            <a:normAutofit/>
          </a:bodyPr>
          <a:lstStyle/>
          <a:p>
            <a:pPr eaLnBrk="1" hangingPunct="1"/>
            <a:r>
              <a:rPr lang="en-US" dirty="0" smtClean="0"/>
              <a:t>Structural-functionalist perspective</a:t>
            </a:r>
          </a:p>
          <a:p>
            <a:pPr lvl="1">
              <a:spcBef>
                <a:spcPts val="0"/>
              </a:spcBef>
            </a:pPr>
            <a:r>
              <a:rPr lang="en-US" dirty="0" smtClean="0">
                <a:cs typeface="Times New Roman" pitchFamily="18" charset="0"/>
              </a:rPr>
              <a:t>Affirms cultural values and norms</a:t>
            </a:r>
          </a:p>
          <a:p>
            <a:pPr lvl="1">
              <a:spcBef>
                <a:spcPts val="0"/>
              </a:spcBef>
            </a:pPr>
            <a:r>
              <a:rPr lang="en-US" dirty="0">
                <a:cs typeface="Times New Roman" pitchFamily="18" charset="0"/>
              </a:rPr>
              <a:t>R</a:t>
            </a:r>
            <a:r>
              <a:rPr lang="en-US" dirty="0" smtClean="0">
                <a:cs typeface="Times New Roman" pitchFamily="18" charset="0"/>
              </a:rPr>
              <a:t>eaction to deviance clarifies moral boundaries and promotes social unity</a:t>
            </a:r>
          </a:p>
          <a:p>
            <a:pPr lvl="1">
              <a:spcBef>
                <a:spcPts val="0"/>
              </a:spcBef>
            </a:pPr>
            <a:r>
              <a:rPr lang="en-US" dirty="0" smtClean="0">
                <a:cs typeface="Times New Roman" pitchFamily="18" charset="0"/>
              </a:rPr>
              <a:t>Does not question the roles of economic/political power in definitions of deviance</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371600" y="0"/>
            <a:ext cx="8229600" cy="1143000"/>
          </a:xfrm>
        </p:spPr>
        <p:txBody>
          <a:bodyPr/>
          <a:lstStyle/>
          <a:p>
            <a:pPr eaLnBrk="1" hangingPunct="1">
              <a:defRPr/>
            </a:pPr>
            <a:r>
              <a:rPr lang="en-US" dirty="0" smtClean="0"/>
              <a:t>Deviance and Theory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8229600" cy="4525963"/>
          </a:xfrm>
        </p:spPr>
        <p:txBody>
          <a:bodyPr/>
          <a:lstStyle/>
          <a:p>
            <a:endParaRPr lang="en-US" dirty="0" smtClean="0"/>
          </a:p>
          <a:p>
            <a:r>
              <a:rPr lang="en-US" dirty="0" smtClean="0"/>
              <a:t>Symbolic </a:t>
            </a:r>
            <a:r>
              <a:rPr lang="en-US" dirty="0" smtClean="0"/>
              <a:t>interactionist perspective</a:t>
            </a:r>
          </a:p>
          <a:p>
            <a:pPr lvl="1"/>
            <a:r>
              <a:rPr lang="en-US" dirty="0" smtClean="0"/>
              <a:t>Deviance is socially constructed</a:t>
            </a:r>
          </a:p>
          <a:p>
            <a:pPr lvl="1"/>
            <a:r>
              <a:rPr lang="en-US" dirty="0" smtClean="0"/>
              <a:t>Deviance lies “in the eyes of the beholder”</a:t>
            </a:r>
          </a:p>
          <a:p>
            <a:endParaRPr lang="en-US" dirty="0" smtClean="0"/>
          </a:p>
          <a:p>
            <a:r>
              <a:rPr lang="en-US" dirty="0" smtClean="0"/>
              <a:t>Conflict </a:t>
            </a:r>
            <a:r>
              <a:rPr lang="en-US" dirty="0"/>
              <a:t>perspective</a:t>
            </a:r>
          </a:p>
          <a:p>
            <a:pPr lvl="1"/>
            <a:r>
              <a:rPr lang="en-US" dirty="0"/>
              <a:t>Considers the importance of power </a:t>
            </a:r>
          </a:p>
          <a:p>
            <a:pPr lvl="1"/>
            <a:r>
              <a:rPr lang="en-US" dirty="0"/>
              <a:t>Those with more power are able to keep their actions from being defined as deviant/resist the “deviant” label</a:t>
            </a:r>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95400" y="0"/>
            <a:ext cx="8229600" cy="1143000"/>
          </a:xfrm>
        </p:spPr>
        <p:txBody>
          <a:bodyPr/>
          <a:lstStyle/>
          <a:p>
            <a:r>
              <a:rPr lang="en-US" dirty="0" smtClean="0"/>
              <a:t>Deviance and Theory</a:t>
            </a:r>
            <a:endParaRPr lang="en-US"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1066800" y="914401"/>
            <a:ext cx="6629400" cy="3429000"/>
          </a:xfrm>
        </p:spPr>
        <p:txBody>
          <a:bodyPr>
            <a:normAutofit/>
          </a:bodyPr>
          <a:lstStyle/>
          <a:p>
            <a:pPr marL="342900" lvl="1" indent="-342900">
              <a:buFont typeface="Arial" pitchFamily="34" charset="0"/>
              <a:buChar char="•"/>
            </a:pPr>
            <a:endParaRPr lang="en-US" sz="3200" dirty="0" smtClean="0"/>
          </a:p>
          <a:p>
            <a:pPr lvl="1" eaLnBrk="1" hangingPunct="1">
              <a:buNone/>
            </a:pPr>
            <a:endParaRPr lang="en-US" dirty="0" smtClean="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0"/>
            <a:ext cx="8229600" cy="1143000"/>
          </a:xfrm>
        </p:spPr>
        <p:txBody>
          <a:bodyPr/>
          <a:lstStyle/>
          <a:p>
            <a:pPr eaLnBrk="1" hangingPunct="1">
              <a:defRPr/>
            </a:pPr>
            <a:r>
              <a:rPr lang="en-US" dirty="0" smtClean="0"/>
              <a:t>Conflict Perspective and Crime</a:t>
            </a:r>
            <a:endParaRPr lang="en-US" dirty="0"/>
          </a:p>
        </p:txBody>
      </p:sp>
      <p:sp>
        <p:nvSpPr>
          <p:cNvPr id="6" name="Content Placeholder 2"/>
          <p:cNvSpPr txBox="1">
            <a:spLocks/>
          </p:cNvSpPr>
          <p:nvPr/>
        </p:nvSpPr>
        <p:spPr>
          <a:xfrm>
            <a:off x="1371600" y="1295400"/>
            <a:ext cx="7467600" cy="4873625"/>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65760" lvl="1" indent="-256032" fontAlgn="auto">
              <a:spcBef>
                <a:spcPts val="400"/>
              </a:spcBef>
              <a:spcAft>
                <a:spcPts val="0"/>
              </a:spcAft>
              <a:buSzPct val="68000"/>
              <a:buFont typeface="Wingdings 3"/>
              <a:buChar char=""/>
            </a:pPr>
            <a:r>
              <a:rPr lang="en-US" sz="2800" dirty="0" smtClean="0"/>
              <a:t>Some </a:t>
            </a:r>
            <a:r>
              <a:rPr lang="en-US" sz="2800" dirty="0"/>
              <a:t>have more influence than others over definitions of </a:t>
            </a:r>
            <a:r>
              <a:rPr lang="en-US" sz="2800" dirty="0" smtClean="0"/>
              <a:t>deviance</a:t>
            </a:r>
          </a:p>
          <a:p>
            <a:pPr marL="365760" lvl="1" indent="-256032" fontAlgn="auto">
              <a:spcBef>
                <a:spcPts val="400"/>
              </a:spcBef>
              <a:spcAft>
                <a:spcPts val="0"/>
              </a:spcAft>
              <a:buSzPct val="68000"/>
              <a:buFont typeface="Wingdings 3"/>
              <a:buChar char=""/>
            </a:pPr>
            <a:endParaRPr lang="en-US" sz="2800" dirty="0"/>
          </a:p>
          <a:p>
            <a:pPr marL="365760" lvl="1" indent="-256032" fontAlgn="auto">
              <a:spcBef>
                <a:spcPts val="400"/>
              </a:spcBef>
              <a:spcAft>
                <a:spcPts val="0"/>
              </a:spcAft>
              <a:buSzPct val="68000"/>
              <a:buFont typeface="Wingdings 3"/>
              <a:buChar char=""/>
            </a:pPr>
            <a:r>
              <a:rPr lang="en-US" sz="2800" dirty="0" smtClean="0"/>
              <a:t>Actions </a:t>
            </a:r>
            <a:r>
              <a:rPr lang="en-US" sz="2800" dirty="0"/>
              <a:t>of those with less power are more likely to have their actions labeled as deviant</a:t>
            </a:r>
          </a:p>
          <a:p>
            <a:pPr marL="365760" lvl="1" indent="-256032" fontAlgn="auto">
              <a:spcBef>
                <a:spcPts val="400"/>
              </a:spcBef>
              <a:spcAft>
                <a:spcPts val="0"/>
              </a:spcAft>
              <a:buSzPct val="68000"/>
              <a:buFont typeface="Wingdings 3"/>
              <a:buChar char=""/>
            </a:pP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8229600" cy="4525963"/>
          </a:xfrm>
        </p:spPr>
        <p:txBody>
          <a:bodyPr/>
          <a:lstStyle/>
          <a:p>
            <a:r>
              <a:rPr lang="en-US" dirty="0" smtClean="0"/>
              <a:t>“Getting tough on crime”</a:t>
            </a:r>
          </a:p>
          <a:p>
            <a:endParaRPr lang="en-US" dirty="0" smtClean="0"/>
          </a:p>
          <a:p>
            <a:r>
              <a:rPr lang="en-US" dirty="0" smtClean="0"/>
              <a:t>Growth </a:t>
            </a:r>
            <a:r>
              <a:rPr lang="en-US" dirty="0" smtClean="0"/>
              <a:t>in prison population</a:t>
            </a:r>
          </a:p>
          <a:p>
            <a:endParaRPr lang="en-US" dirty="0" smtClean="0"/>
          </a:p>
          <a:p>
            <a:r>
              <a:rPr lang="en-US" dirty="0" smtClean="0"/>
              <a:t>“</a:t>
            </a:r>
            <a:r>
              <a:rPr lang="en-US" dirty="0" smtClean="0"/>
              <a:t>Nation of ex-cons”</a:t>
            </a:r>
          </a:p>
          <a:p>
            <a:endParaRPr lang="en-US" dirty="0" smtClean="0"/>
          </a:p>
          <a:p>
            <a:r>
              <a:rPr lang="en-US" dirty="0" smtClean="0"/>
              <a:t>Perceptions </a:t>
            </a:r>
            <a:r>
              <a:rPr lang="en-US" dirty="0" smtClean="0"/>
              <a:t>of crime do not match reality</a:t>
            </a:r>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371600" y="76200"/>
            <a:ext cx="8229600" cy="1143000"/>
          </a:xfrm>
        </p:spPr>
        <p:txBody>
          <a:bodyPr/>
          <a:lstStyle/>
          <a:p>
            <a:r>
              <a:rPr lang="en-US" dirty="0" smtClean="0"/>
              <a:t>Incarceration</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1066800" y="1143000"/>
            <a:ext cx="6858000" cy="4873625"/>
          </a:xfrm>
        </p:spPr>
        <p:txBody>
          <a:bodyPr>
            <a:normAutofit/>
          </a:bodyPr>
          <a:lstStyle/>
          <a:p>
            <a:pPr eaLnBrk="1" hangingPunct="1"/>
            <a:r>
              <a:rPr lang="en-US" dirty="0" smtClean="0"/>
              <a:t>We tend to think of street crime as a more serious problem (greater threat) than white-collar crime</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27432"/>
            <a:ext cx="8229600" cy="1143000"/>
          </a:xfrm>
        </p:spPr>
        <p:txBody>
          <a:bodyPr/>
          <a:lstStyle/>
          <a:p>
            <a:pPr eaLnBrk="1" hangingPunct="1">
              <a:defRPr/>
            </a:pPr>
            <a:r>
              <a:rPr lang="en-US" dirty="0" smtClean="0"/>
              <a:t>Social Class and Crime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066800" y="1143000"/>
            <a:ext cx="7696200" cy="4525963"/>
          </a:xfrm>
        </p:spPr>
        <p:txBody>
          <a:bodyPr/>
          <a:lstStyle/>
          <a:p>
            <a:pPr>
              <a:spcBef>
                <a:spcPts val="0"/>
              </a:spcBef>
            </a:pPr>
            <a:r>
              <a:rPr lang="en-US" sz="3000" dirty="0" smtClean="0">
                <a:cs typeface="Times New Roman" pitchFamily="18" charset="0"/>
              </a:rPr>
              <a:t>Which </a:t>
            </a:r>
            <a:r>
              <a:rPr lang="en-US" sz="3000" dirty="0">
                <a:cs typeface="Times New Roman" pitchFamily="18" charset="0"/>
              </a:rPr>
              <a:t>drugs are defined as “illegal</a:t>
            </a:r>
            <a:r>
              <a:rPr lang="en-US" sz="3000" dirty="0" smtClean="0">
                <a:cs typeface="Times New Roman" pitchFamily="18" charset="0"/>
              </a:rPr>
              <a:t>”?  </a:t>
            </a:r>
          </a:p>
          <a:p>
            <a:pPr>
              <a:spcBef>
                <a:spcPts val="0"/>
              </a:spcBef>
            </a:pPr>
            <a:endParaRPr lang="en-US" sz="3000" dirty="0" smtClean="0">
              <a:cs typeface="Times New Roman" pitchFamily="18" charset="0"/>
            </a:endParaRPr>
          </a:p>
          <a:p>
            <a:pPr>
              <a:spcBef>
                <a:spcPts val="0"/>
              </a:spcBef>
            </a:pPr>
            <a:r>
              <a:rPr lang="en-US" sz="3000" dirty="0" smtClean="0">
                <a:cs typeface="Times New Roman" pitchFamily="18" charset="0"/>
              </a:rPr>
              <a:t>Is </a:t>
            </a:r>
            <a:r>
              <a:rPr lang="en-US" sz="3000" dirty="0" smtClean="0">
                <a:cs typeface="Times New Roman" pitchFamily="18" charset="0"/>
              </a:rPr>
              <a:t>this related to danger (how they affect health)? Potential for addiction? Or, are other factors in play? </a:t>
            </a:r>
            <a:endParaRPr lang="en-US" sz="3000" dirty="0">
              <a:cs typeface="Times New Roman" pitchFamily="18" charset="0"/>
            </a:endParaRPr>
          </a:p>
          <a:p>
            <a:pPr lvl="1">
              <a:spcBef>
                <a:spcPts val="0"/>
              </a:spcBef>
            </a:pPr>
            <a:r>
              <a:rPr lang="en-US" sz="2600" dirty="0">
                <a:cs typeface="Times New Roman" pitchFamily="18" charset="0"/>
              </a:rPr>
              <a:t>Tobacco and </a:t>
            </a:r>
            <a:r>
              <a:rPr lang="en-US" sz="2600" dirty="0" smtClean="0">
                <a:cs typeface="Times New Roman" pitchFamily="18" charset="0"/>
              </a:rPr>
              <a:t>alcohol</a:t>
            </a:r>
          </a:p>
          <a:p>
            <a:pPr lvl="1">
              <a:spcBef>
                <a:spcPts val="0"/>
              </a:spcBef>
            </a:pPr>
            <a:r>
              <a:rPr lang="en-US" sz="2600" dirty="0" smtClean="0">
                <a:cs typeface="Times New Roman" pitchFamily="18" charset="0"/>
              </a:rPr>
              <a:t>Heroin and cocaine</a:t>
            </a:r>
          </a:p>
          <a:p>
            <a:pPr lvl="1">
              <a:spcBef>
                <a:spcPts val="0"/>
              </a:spcBef>
            </a:pPr>
            <a:r>
              <a:rPr lang="en-US" sz="2600" dirty="0" smtClean="0">
                <a:cs typeface="Times New Roman" pitchFamily="18" charset="0"/>
              </a:rPr>
              <a:t>Marijuana</a:t>
            </a:r>
            <a:endParaRPr lang="en-US" sz="2600" dirty="0">
              <a:cs typeface="Times New Roman" pitchFamily="18" charset="0"/>
            </a:endParaRP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3795" name="Rectangle 2"/>
          <p:cNvSpPr>
            <a:spLocks noGrp="1" noChangeArrowheads="1"/>
          </p:cNvSpPr>
          <p:nvPr>
            <p:ph type="title"/>
          </p:nvPr>
        </p:nvSpPr>
        <p:spPr>
          <a:xfrm>
            <a:off x="1219200" y="0"/>
            <a:ext cx="8229600" cy="1143000"/>
          </a:xfrm>
        </p:spPr>
        <p:txBody>
          <a:bodyPr/>
          <a:lstStyle/>
          <a:p>
            <a:r>
              <a:rPr lang="en-US" dirty="0"/>
              <a:t>The War </a:t>
            </a:r>
            <a:r>
              <a:rPr lang="en-US" dirty="0" smtClean="0"/>
              <a:t>on </a:t>
            </a:r>
            <a:r>
              <a:rPr lang="en-US" dirty="0"/>
              <a:t>Drugs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1066800" y="1066800"/>
            <a:ext cx="7010400" cy="4873625"/>
          </a:xfrm>
        </p:spPr>
        <p:txBody>
          <a:bodyPr/>
          <a:lstStyle/>
          <a:p>
            <a:pPr eaLnBrk="1" hangingPunct="1">
              <a:spcBef>
                <a:spcPts val="0"/>
              </a:spcBef>
            </a:pPr>
            <a:r>
              <a:rPr lang="en-US" dirty="0" smtClean="0"/>
              <a:t>Socially disapproved behavior</a:t>
            </a:r>
          </a:p>
          <a:p>
            <a:pPr eaLnBrk="1" hangingPunct="1">
              <a:spcBef>
                <a:spcPts val="0"/>
              </a:spcBef>
            </a:pPr>
            <a:endParaRPr lang="en-US" dirty="0" smtClean="0"/>
          </a:p>
          <a:p>
            <a:pPr eaLnBrk="1" hangingPunct="1">
              <a:spcBef>
                <a:spcPts val="0"/>
              </a:spcBef>
            </a:pPr>
            <a:r>
              <a:rPr lang="en-US" dirty="0" smtClean="0"/>
              <a:t>Some </a:t>
            </a:r>
            <a:r>
              <a:rPr lang="en-US" dirty="0" smtClean="0"/>
              <a:t>kinds of deviance are considered “normal” or “acceptable”</a:t>
            </a:r>
          </a:p>
          <a:p>
            <a:pPr eaLnBrk="1" hangingPunct="1">
              <a:spcBef>
                <a:spcPts val="0"/>
              </a:spcBef>
            </a:pPr>
            <a:endParaRPr lang="en-US" dirty="0" smtClean="0"/>
          </a:p>
          <a:p>
            <a:pPr eaLnBrk="1" hangingPunct="1">
              <a:spcBef>
                <a:spcPts val="0"/>
              </a:spcBef>
            </a:pPr>
            <a:r>
              <a:rPr lang="en-US" dirty="0" smtClean="0"/>
              <a:t>How </a:t>
            </a:r>
            <a:r>
              <a:rPr lang="en-US" dirty="0" smtClean="0"/>
              <a:t>to determine when some behavior becomes deviant?</a:t>
            </a:r>
          </a:p>
          <a:p>
            <a:pPr eaLnBrk="1" hangingPunct="1">
              <a:spcBef>
                <a:spcPts val="0"/>
              </a:spcBef>
            </a:pPr>
            <a:endParaRPr lang="en-US" dirty="0" smtClean="0"/>
          </a:p>
          <a:p>
            <a:pPr eaLnBrk="1" hangingPunct="1">
              <a:spcBef>
                <a:spcPts val="0"/>
              </a:spcBef>
            </a:pPr>
            <a:r>
              <a:rPr lang="en-US" dirty="0" smtClean="0"/>
              <a:t>Is </a:t>
            </a:r>
            <a:r>
              <a:rPr lang="en-US" dirty="0" smtClean="0"/>
              <a:t>deviance always a problem?</a:t>
            </a:r>
          </a:p>
        </p:txBody>
      </p:sp>
      <p:sp>
        <p:nvSpPr>
          <p:cNvPr id="4"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074" name="Rectangle 2"/>
          <p:cNvSpPr>
            <a:spLocks noGrp="1" noChangeArrowheads="1"/>
          </p:cNvSpPr>
          <p:nvPr>
            <p:ph type="title"/>
          </p:nvPr>
        </p:nvSpPr>
        <p:spPr>
          <a:xfrm>
            <a:off x="914400" y="0"/>
            <a:ext cx="8229600" cy="1143000"/>
          </a:xfrm>
        </p:spPr>
        <p:txBody>
          <a:bodyPr/>
          <a:lstStyle/>
          <a:p>
            <a:pPr eaLnBrk="1" fontAlgn="auto" hangingPunct="1">
              <a:spcAft>
                <a:spcPts val="0"/>
              </a:spcAft>
              <a:defRPr/>
            </a:pPr>
            <a:r>
              <a:rPr lang="en-US" dirty="0" smtClean="0"/>
              <a:t>  What Is Deviance</a:t>
            </a:r>
            <a:r>
              <a:rPr lang="en-US" dirty="0"/>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1066800" y="1143000"/>
            <a:ext cx="8229600" cy="4525963"/>
          </a:xfrm>
        </p:spPr>
        <p:txBody>
          <a:bodyPr>
            <a:normAutofit/>
          </a:bodyPr>
          <a:lstStyle/>
          <a:p>
            <a:pPr>
              <a:spcBef>
                <a:spcPts val="0"/>
              </a:spcBef>
            </a:pPr>
            <a:r>
              <a:rPr lang="en-US" dirty="0">
                <a:cs typeface="Times New Roman" pitchFamily="18" charset="0"/>
              </a:rPr>
              <a:t>Behavior defined as a medical problem or illness that needs to be </a:t>
            </a:r>
            <a:r>
              <a:rPr lang="en-US" dirty="0" smtClean="0">
                <a:cs typeface="Times New Roman" pitchFamily="18" charset="0"/>
              </a:rPr>
              <a:t>treated</a:t>
            </a:r>
          </a:p>
          <a:p>
            <a:pPr lvl="1">
              <a:spcBef>
                <a:spcPts val="0"/>
              </a:spcBef>
            </a:pPr>
            <a:r>
              <a:rPr lang="en-US" dirty="0" smtClean="0">
                <a:cs typeface="Times New Roman" pitchFamily="18" charset="0"/>
              </a:rPr>
              <a:t>ADHD</a:t>
            </a:r>
          </a:p>
          <a:p>
            <a:pPr lvl="1">
              <a:spcBef>
                <a:spcPts val="0"/>
              </a:spcBef>
            </a:pPr>
            <a:r>
              <a:rPr lang="en-US" dirty="0" smtClean="0">
                <a:cs typeface="Times New Roman" pitchFamily="18" charset="0"/>
              </a:rPr>
              <a:t>Depression</a:t>
            </a:r>
            <a:endParaRPr lang="en-US" dirty="0">
              <a:cs typeface="Times New Roman" pitchFamily="18" charset="0"/>
            </a:endParaRPr>
          </a:p>
          <a:p>
            <a:pPr marL="109728" indent="0">
              <a:spcBef>
                <a:spcPts val="0"/>
              </a:spcBef>
              <a:buNone/>
            </a:pPr>
            <a:endParaRPr lang="en-US" dirty="0">
              <a:cs typeface="Times New Roman" pitchFamily="18" charset="0"/>
            </a:endParaRPr>
          </a:p>
          <a:p>
            <a:pPr>
              <a:spcBef>
                <a:spcPts val="0"/>
              </a:spcBef>
            </a:pPr>
            <a:r>
              <a:rPr lang="en-US" dirty="0" smtClean="0">
                <a:cs typeface="Times New Roman" pitchFamily="18" charset="0"/>
              </a:rPr>
              <a:t>Focus </a:t>
            </a:r>
            <a:r>
              <a:rPr lang="en-US" dirty="0" smtClean="0">
                <a:cs typeface="Times New Roman" pitchFamily="18" charset="0"/>
              </a:rPr>
              <a:t>is on the individual rather than the </a:t>
            </a:r>
            <a:r>
              <a:rPr lang="en-US" dirty="0" smtClean="0">
                <a:cs typeface="Times New Roman" pitchFamily="18" charset="0"/>
              </a:rPr>
              <a:t>social </a:t>
            </a:r>
            <a:r>
              <a:rPr lang="en-US" dirty="0" smtClean="0">
                <a:cs typeface="Times New Roman" pitchFamily="18" charset="0"/>
              </a:rPr>
              <a:t>world s/he inhabits  </a:t>
            </a:r>
            <a:endParaRPr lang="en-US" dirty="0">
              <a:cs typeface="Times New Roman" pitchFamily="18" charset="0"/>
            </a:endParaRP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It </a:t>
            </a:r>
            <a:r>
              <a:rPr lang="en-US" dirty="0" smtClean="0">
                <a:cs typeface="Times New Roman" pitchFamily="18" charset="0"/>
              </a:rPr>
              <a:t>appeals to our desire for simple, straightforward answers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4819" name="Rectangle 2"/>
          <p:cNvSpPr>
            <a:spLocks noGrp="1" noChangeArrowheads="1"/>
          </p:cNvSpPr>
          <p:nvPr>
            <p:ph type="title"/>
          </p:nvPr>
        </p:nvSpPr>
        <p:spPr>
          <a:xfrm>
            <a:off x="1219200" y="0"/>
            <a:ext cx="8229600" cy="1143000"/>
          </a:xfrm>
        </p:spPr>
        <p:txBody>
          <a:bodyPr/>
          <a:lstStyle/>
          <a:p>
            <a:r>
              <a:rPr lang="en-US" dirty="0" err="1"/>
              <a:t>Medicalization</a:t>
            </a:r>
            <a:r>
              <a:rPr lang="en-US" dirty="0"/>
              <a:t> of Deviance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1066800" y="1066800"/>
            <a:ext cx="7467600" cy="4873625"/>
          </a:xfrm>
        </p:spPr>
        <p:txBody>
          <a:bodyPr/>
          <a:lstStyle/>
          <a:p>
            <a:pPr eaLnBrk="1" hangingPunct="1">
              <a:spcBef>
                <a:spcPts val="0"/>
              </a:spcBef>
            </a:pPr>
            <a:r>
              <a:rPr lang="en-US" sz="2800" dirty="0" smtClean="0"/>
              <a:t>Human behavior falls into two distinct categories: </a:t>
            </a:r>
          </a:p>
          <a:p>
            <a:pPr lvl="1" eaLnBrk="1" hangingPunct="1">
              <a:spcBef>
                <a:spcPts val="0"/>
              </a:spcBef>
            </a:pPr>
            <a:r>
              <a:rPr lang="en-US" sz="2400" dirty="0" smtClean="0"/>
              <a:t>inherently right</a:t>
            </a:r>
          </a:p>
          <a:p>
            <a:pPr lvl="1" eaLnBrk="1" hangingPunct="1">
              <a:spcBef>
                <a:spcPts val="0"/>
              </a:spcBef>
            </a:pPr>
            <a:r>
              <a:rPr lang="en-US" sz="2400" dirty="0" smtClean="0"/>
              <a:t>Inherently wrong</a:t>
            </a:r>
          </a:p>
          <a:p>
            <a:pPr eaLnBrk="1" hangingPunct="1">
              <a:spcBef>
                <a:spcPts val="0"/>
              </a:spcBef>
            </a:pPr>
            <a:endParaRPr lang="en-US" sz="2800" dirty="0" smtClean="0"/>
          </a:p>
          <a:p>
            <a:pPr eaLnBrk="1" hangingPunct="1">
              <a:spcBef>
                <a:spcPts val="0"/>
              </a:spcBef>
            </a:pPr>
            <a:r>
              <a:rPr lang="en-US" sz="2800" dirty="0" smtClean="0"/>
              <a:t>Attitude </a:t>
            </a:r>
            <a:r>
              <a:rPr lang="en-US" sz="2800" dirty="0" smtClean="0"/>
              <a:t>toward the person labeled as deviant</a:t>
            </a:r>
          </a:p>
          <a:p>
            <a:pPr lvl="1" eaLnBrk="1" hangingPunct="1">
              <a:spcBef>
                <a:spcPts val="0"/>
              </a:spcBef>
            </a:pPr>
            <a:r>
              <a:rPr lang="en-US" sz="2400" dirty="0" smtClean="0"/>
              <a:t>Fundamentally different from ordinary people</a:t>
            </a:r>
          </a:p>
          <a:p>
            <a:pPr lvl="1" eaLnBrk="1" hangingPunct="1">
              <a:spcBef>
                <a:spcPts val="0"/>
              </a:spcBef>
            </a:pPr>
            <a:r>
              <a:rPr lang="en-US" sz="2400" dirty="0" smtClean="0"/>
              <a:t>The “deviant” characteristic is essential to the person’s character</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6146" name="Rectangle 2"/>
          <p:cNvSpPr>
            <a:spLocks noGrp="1" noChangeArrowheads="1"/>
          </p:cNvSpPr>
          <p:nvPr>
            <p:ph type="title"/>
          </p:nvPr>
        </p:nvSpPr>
        <p:spPr>
          <a:xfrm>
            <a:off x="914400" y="0"/>
            <a:ext cx="8229600" cy="1143000"/>
          </a:xfrm>
        </p:spPr>
        <p:txBody>
          <a:bodyPr/>
          <a:lstStyle/>
          <a:p>
            <a:pPr eaLnBrk="1" fontAlgn="auto" hangingPunct="1">
              <a:spcAft>
                <a:spcPts val="0"/>
              </a:spcAft>
              <a:defRPr/>
            </a:pPr>
            <a:r>
              <a:rPr lang="en-US" dirty="0" smtClean="0"/>
              <a:t>  Absolutism</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1066800" y="990600"/>
            <a:ext cx="7086600" cy="4873625"/>
          </a:xfrm>
        </p:spPr>
        <p:txBody>
          <a:bodyPr/>
          <a:lstStyle/>
          <a:p>
            <a:pPr eaLnBrk="1" hangingPunct="1">
              <a:spcBef>
                <a:spcPts val="0"/>
              </a:spcBef>
            </a:pPr>
            <a:r>
              <a:rPr lang="en-US" dirty="0" smtClean="0"/>
              <a:t>Deviance is not inherent in any particular act, belief, or condition</a:t>
            </a:r>
          </a:p>
          <a:p>
            <a:pPr eaLnBrk="1" hangingPunct="1">
              <a:spcBef>
                <a:spcPts val="0"/>
              </a:spcBef>
            </a:pPr>
            <a:endParaRPr lang="en-US" dirty="0" smtClean="0"/>
          </a:p>
          <a:p>
            <a:pPr eaLnBrk="1" hangingPunct="1">
              <a:spcBef>
                <a:spcPts val="0"/>
              </a:spcBef>
            </a:pPr>
            <a:r>
              <a:rPr lang="en-US" dirty="0" smtClean="0"/>
              <a:t>Deviance </a:t>
            </a:r>
            <a:r>
              <a:rPr lang="en-US" dirty="0" smtClean="0"/>
              <a:t>is a socially constructed collection of human judgments and ideas</a:t>
            </a:r>
          </a:p>
          <a:p>
            <a:pPr eaLnBrk="1" hangingPunct="1">
              <a:spcBef>
                <a:spcPts val="0"/>
              </a:spcBef>
            </a:pPr>
            <a:endParaRPr lang="en-US" dirty="0" smtClean="0"/>
          </a:p>
          <a:p>
            <a:pPr eaLnBrk="1" hangingPunct="1">
              <a:spcBef>
                <a:spcPts val="0"/>
              </a:spcBef>
            </a:pPr>
            <a:r>
              <a:rPr lang="en-US" dirty="0" smtClean="0"/>
              <a:t>In </a:t>
            </a:r>
            <a:r>
              <a:rPr lang="en-US" dirty="0" smtClean="0"/>
              <a:t>the eye of the beholder</a:t>
            </a:r>
          </a:p>
          <a:p>
            <a:pPr eaLnBrk="1" hangingPunct="1">
              <a:spcBef>
                <a:spcPts val="0"/>
              </a:spcBef>
            </a:pPr>
            <a:endParaRPr lang="en-US" dirty="0" smtClean="0"/>
          </a:p>
          <a:p>
            <a:pPr eaLnBrk="1" hangingPunct="1">
              <a:spcBef>
                <a:spcPts val="0"/>
              </a:spcBef>
            </a:pPr>
            <a:r>
              <a:rPr lang="en-US" dirty="0" smtClean="0"/>
              <a:t>No </a:t>
            </a:r>
            <a:r>
              <a:rPr lang="en-US" dirty="0" smtClean="0"/>
              <a:t>act is universally deviant</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0242" name="Rectangle 2"/>
          <p:cNvSpPr>
            <a:spLocks noGrp="1" noChangeArrowheads="1"/>
          </p:cNvSpPr>
          <p:nvPr>
            <p:ph type="title"/>
          </p:nvPr>
        </p:nvSpPr>
        <p:spPr>
          <a:xfrm>
            <a:off x="914400" y="0"/>
            <a:ext cx="8229600" cy="1143000"/>
          </a:xfrm>
        </p:spPr>
        <p:txBody>
          <a:bodyPr/>
          <a:lstStyle/>
          <a:p>
            <a:pPr eaLnBrk="1" fontAlgn="auto" hangingPunct="1">
              <a:spcAft>
                <a:spcPts val="0"/>
              </a:spcAft>
              <a:defRPr/>
            </a:pPr>
            <a:r>
              <a:rPr lang="en-US" dirty="0" smtClean="0"/>
              <a:t>  Relativism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066800" y="1447800"/>
            <a:ext cx="7086600" cy="4873625"/>
          </a:xfrm>
        </p:spPr>
        <p:txBody>
          <a:bodyPr/>
          <a:lstStyle/>
          <a:p>
            <a:pPr eaLnBrk="1" hangingPunct="1">
              <a:spcBef>
                <a:spcPts val="0"/>
              </a:spcBef>
            </a:pPr>
            <a:r>
              <a:rPr lang="en-US" sz="2800" dirty="0" smtClean="0"/>
              <a:t>Gum in Singapore</a:t>
            </a:r>
          </a:p>
          <a:p>
            <a:pPr eaLnBrk="1" hangingPunct="1">
              <a:spcBef>
                <a:spcPts val="0"/>
              </a:spcBef>
            </a:pPr>
            <a:r>
              <a:rPr lang="en-US" sz="2800" dirty="0" smtClean="0"/>
              <a:t>Drunk driving in Japan</a:t>
            </a:r>
          </a:p>
          <a:p>
            <a:pPr eaLnBrk="1" hangingPunct="1">
              <a:spcBef>
                <a:spcPts val="0"/>
              </a:spcBef>
            </a:pPr>
            <a:r>
              <a:rPr lang="en-US" sz="2800" dirty="0" smtClean="0"/>
              <a:t>Women parachuting on Sundays (Florida)</a:t>
            </a:r>
          </a:p>
          <a:p>
            <a:pPr eaLnBrk="1" hangingPunct="1">
              <a:spcBef>
                <a:spcPts val="0"/>
              </a:spcBef>
            </a:pPr>
            <a:r>
              <a:rPr lang="en-US" sz="2800" dirty="0" smtClean="0"/>
              <a:t>Men swearing in front of women (Michigan)</a:t>
            </a:r>
          </a:p>
          <a:p>
            <a:pPr eaLnBrk="1" hangingPunct="1">
              <a:spcBef>
                <a:spcPts val="0"/>
              </a:spcBef>
            </a:pPr>
            <a:r>
              <a:rPr lang="en-US" sz="2800" dirty="0" smtClean="0"/>
              <a:t>Women adjusting their stockings in public (Texas)</a:t>
            </a:r>
          </a:p>
          <a:p>
            <a:pPr eaLnBrk="1" hangingPunct="1">
              <a:spcBef>
                <a:spcPts val="0"/>
              </a:spcBef>
            </a:pPr>
            <a:r>
              <a:rPr lang="en-US" sz="2800" dirty="0" smtClean="0"/>
              <a:t>Calling a woman a “hussy” or “strumpet” in public (Washington)</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2290" name="Rectangle 2"/>
          <p:cNvSpPr>
            <a:spLocks noGrp="1" noChangeArrowheads="1"/>
          </p:cNvSpPr>
          <p:nvPr>
            <p:ph type="title"/>
          </p:nvPr>
        </p:nvSpPr>
        <p:spPr>
          <a:xfrm>
            <a:off x="1219200" y="304800"/>
            <a:ext cx="8229600" cy="838200"/>
          </a:xfrm>
        </p:spPr>
        <p:txBody>
          <a:bodyPr>
            <a:normAutofit fontScale="90000"/>
          </a:bodyPr>
          <a:lstStyle/>
          <a:p>
            <a:pPr eaLnBrk="1" fontAlgn="auto" hangingPunct="1">
              <a:spcAft>
                <a:spcPts val="0"/>
              </a:spcAft>
              <a:defRPr/>
            </a:pPr>
            <a:r>
              <a:rPr lang="en-US" dirty="0" smtClean="0"/>
              <a:t>Relativism Across Cultures </a:t>
            </a:r>
            <a:r>
              <a:rPr lang="en-US" dirty="0"/>
              <a:t/>
            </a:r>
            <a:br>
              <a:rPr lang="en-US" dirty="0"/>
            </a:br>
            <a:r>
              <a:rPr lang="en-US" dirty="0" smtClean="0"/>
              <a:t>and Time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066800" y="990600"/>
            <a:ext cx="7086600" cy="4873625"/>
          </a:xfrm>
        </p:spPr>
        <p:txBody>
          <a:bodyPr/>
          <a:lstStyle/>
          <a:p>
            <a:pPr eaLnBrk="1" hangingPunct="1">
              <a:spcBef>
                <a:spcPts val="0"/>
              </a:spcBef>
            </a:pPr>
            <a:endParaRPr lang="en-US" dirty="0" smtClean="0"/>
          </a:p>
          <a:p>
            <a:pPr eaLnBrk="1" hangingPunct="1">
              <a:spcBef>
                <a:spcPts val="0"/>
              </a:spcBef>
            </a:pPr>
            <a:endParaRPr lang="en-US" dirty="0"/>
          </a:p>
          <a:p>
            <a:pPr eaLnBrk="1" hangingPunct="1">
              <a:spcBef>
                <a:spcPts val="0"/>
              </a:spcBef>
            </a:pPr>
            <a:r>
              <a:rPr lang="en-US" dirty="0" smtClean="0"/>
              <a:t>How </a:t>
            </a:r>
            <a:r>
              <a:rPr lang="en-US" dirty="0" smtClean="0"/>
              <a:t>do we decide what is deviant?</a:t>
            </a:r>
          </a:p>
          <a:p>
            <a:pPr lvl="1">
              <a:spcBef>
                <a:spcPts val="0"/>
              </a:spcBef>
            </a:pPr>
            <a:r>
              <a:rPr lang="en-US" dirty="0" smtClean="0"/>
              <a:t>Wearing a </a:t>
            </a:r>
            <a:r>
              <a:rPr lang="en-US" dirty="0" err="1" smtClean="0"/>
              <a:t>burka</a:t>
            </a:r>
            <a:r>
              <a:rPr lang="en-US" dirty="0" smtClean="0"/>
              <a:t> for driver’s license photo</a:t>
            </a:r>
          </a:p>
          <a:p>
            <a:pPr lvl="1">
              <a:spcBef>
                <a:spcPts val="0"/>
              </a:spcBef>
            </a:pPr>
            <a:r>
              <a:rPr lang="en-US" dirty="0" smtClean="0"/>
              <a:t>Medical marijuana</a:t>
            </a:r>
          </a:p>
          <a:p>
            <a:pPr lvl="1">
              <a:spcBef>
                <a:spcPts val="0"/>
              </a:spcBef>
            </a:pPr>
            <a:r>
              <a:rPr lang="en-US" dirty="0" smtClean="0"/>
              <a:t>Texting while driving</a:t>
            </a:r>
          </a:p>
          <a:p>
            <a:pPr lvl="1">
              <a:spcBef>
                <a:spcPts val="0"/>
              </a:spcBef>
            </a:pPr>
            <a:r>
              <a:rPr lang="en-US" dirty="0" smtClean="0"/>
              <a:t>Teacher having sex with a high school student</a:t>
            </a:r>
          </a:p>
          <a:p>
            <a:pPr lvl="1">
              <a:spcBef>
                <a:spcPts val="0"/>
              </a:spcBef>
            </a:pPr>
            <a:r>
              <a:rPr lang="en-US" dirty="0" smtClean="0"/>
              <a:t>Killing (in war or self-defense)</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4338" name="Rectangle 2"/>
          <p:cNvSpPr>
            <a:spLocks noGrp="1" noChangeArrowheads="1"/>
          </p:cNvSpPr>
          <p:nvPr>
            <p:ph type="title"/>
          </p:nvPr>
        </p:nvSpPr>
        <p:spPr>
          <a:xfrm>
            <a:off x="1219200" y="-27432"/>
            <a:ext cx="8229600" cy="1143000"/>
          </a:xfrm>
        </p:spPr>
        <p:txBody>
          <a:bodyPr>
            <a:normAutofit/>
          </a:bodyPr>
          <a:lstStyle/>
          <a:p>
            <a:pPr eaLnBrk="1" fontAlgn="auto" hangingPunct="1">
              <a:spcAft>
                <a:spcPts val="0"/>
              </a:spcAft>
              <a:defRPr/>
            </a:pPr>
            <a:r>
              <a:rPr lang="en-US" dirty="0" smtClean="0"/>
              <a:t>Context and Deviance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990600"/>
            <a:ext cx="7924800" cy="4525963"/>
          </a:xfrm>
        </p:spPr>
        <p:txBody>
          <a:bodyPr/>
          <a:lstStyle/>
          <a:p>
            <a:pPr marL="274320" indent="-274320">
              <a:spcBef>
                <a:spcPts val="0"/>
              </a:spcBef>
              <a:defRPr/>
            </a:pPr>
            <a:endParaRPr lang="en-US" dirty="0" smtClean="0"/>
          </a:p>
          <a:p>
            <a:pPr marL="274320" indent="-274320">
              <a:spcBef>
                <a:spcPts val="0"/>
              </a:spcBef>
              <a:defRPr/>
            </a:pPr>
            <a:r>
              <a:rPr lang="en-US" u="sng" dirty="0" smtClean="0"/>
              <a:t>Expectation</a:t>
            </a:r>
            <a:r>
              <a:rPr lang="en-US" dirty="0" smtClean="0"/>
              <a:t>: </a:t>
            </a:r>
            <a:r>
              <a:rPr lang="en-US" dirty="0"/>
              <a:t>there must be some </a:t>
            </a:r>
            <a:r>
              <a:rPr lang="en-US" dirty="0" smtClean="0"/>
              <a:t>expectation for what is appropriate</a:t>
            </a:r>
            <a:endParaRPr lang="en-US" dirty="0"/>
          </a:p>
          <a:p>
            <a:pPr marL="274320" indent="-274320">
              <a:spcBef>
                <a:spcPts val="0"/>
              </a:spcBef>
              <a:defRPr/>
            </a:pPr>
            <a:endParaRPr lang="en-US" dirty="0" smtClean="0"/>
          </a:p>
          <a:p>
            <a:pPr marL="274320" indent="-274320">
              <a:spcBef>
                <a:spcPts val="0"/>
              </a:spcBef>
              <a:defRPr/>
            </a:pPr>
            <a:r>
              <a:rPr lang="en-US" u="sng" dirty="0" smtClean="0"/>
              <a:t>Violation</a:t>
            </a:r>
            <a:r>
              <a:rPr lang="en-US" dirty="0" smtClean="0"/>
              <a:t>: there must be the </a:t>
            </a:r>
            <a:r>
              <a:rPr lang="en-US" i="1" dirty="0" smtClean="0"/>
              <a:t>perception</a:t>
            </a:r>
            <a:r>
              <a:rPr lang="en-US" dirty="0" smtClean="0"/>
              <a:t> that an expectation has been violated</a:t>
            </a:r>
          </a:p>
          <a:p>
            <a:pPr marL="274320" indent="-274320">
              <a:spcBef>
                <a:spcPts val="0"/>
              </a:spcBef>
              <a:buNone/>
              <a:defRPr/>
            </a:pPr>
            <a:r>
              <a:rPr lang="en-US" dirty="0" smtClean="0"/>
              <a:t>     - Note: An actual violation is unnecessary. </a:t>
            </a:r>
            <a:endParaRPr lang="en-US" dirty="0"/>
          </a:p>
          <a:p>
            <a:pPr marL="274320" indent="-274320">
              <a:spcBef>
                <a:spcPts val="0"/>
              </a:spcBef>
              <a:defRPr/>
            </a:pPr>
            <a:endParaRPr lang="en-US" dirty="0" smtClean="0"/>
          </a:p>
          <a:p>
            <a:pPr marL="274320" indent="-274320">
              <a:spcBef>
                <a:spcPts val="0"/>
              </a:spcBef>
              <a:defRPr/>
            </a:pPr>
            <a:r>
              <a:rPr lang="en-US" u="sng" dirty="0" smtClean="0"/>
              <a:t>Reaction</a:t>
            </a:r>
            <a:r>
              <a:rPr lang="en-US" dirty="0" smtClean="0"/>
              <a:t>: </a:t>
            </a:r>
            <a:r>
              <a:rPr lang="en-US" dirty="0"/>
              <a:t>someone must react to the </a:t>
            </a:r>
            <a:r>
              <a:rPr lang="en-US" dirty="0" smtClean="0"/>
              <a:t>(real or perceived) violation</a:t>
            </a:r>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95400" y="-3048"/>
            <a:ext cx="8229600" cy="1143000"/>
          </a:xfrm>
        </p:spPr>
        <p:txBody>
          <a:bodyPr/>
          <a:lstStyle/>
          <a:p>
            <a:r>
              <a:rPr lang="en-US" dirty="0" smtClean="0"/>
              <a:t>Elements of Deviance</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1066800" y="1066800"/>
            <a:ext cx="7467600" cy="4873625"/>
          </a:xfrm>
        </p:spPr>
        <p:txBody>
          <a:bodyPr>
            <a:normAutofit/>
          </a:bodyPr>
          <a:lstStyle/>
          <a:p>
            <a:pPr eaLnBrk="1" hangingPunct="1">
              <a:spcBef>
                <a:spcPts val="0"/>
              </a:spcBef>
            </a:pPr>
            <a:r>
              <a:rPr lang="en-US" dirty="0" smtClean="0"/>
              <a:t>Merton (1957)</a:t>
            </a:r>
          </a:p>
          <a:p>
            <a:pPr eaLnBrk="1" hangingPunct="1">
              <a:spcBef>
                <a:spcPts val="0"/>
              </a:spcBef>
            </a:pPr>
            <a:endParaRPr lang="en-US" dirty="0" smtClean="0"/>
          </a:p>
          <a:p>
            <a:pPr eaLnBrk="1" hangingPunct="1">
              <a:spcBef>
                <a:spcPts val="0"/>
              </a:spcBef>
            </a:pPr>
            <a:r>
              <a:rPr lang="en-US" dirty="0" smtClean="0"/>
              <a:t>Strain </a:t>
            </a:r>
            <a:r>
              <a:rPr lang="en-US" dirty="0" smtClean="0"/>
              <a:t>theory: likelihood of deviance increases when we experience “strain” </a:t>
            </a:r>
          </a:p>
          <a:p>
            <a:pPr eaLnBrk="1" hangingPunct="1">
              <a:spcBef>
                <a:spcPts val="0"/>
              </a:spcBef>
            </a:pPr>
            <a:endParaRPr lang="en-US" dirty="0" smtClean="0"/>
          </a:p>
          <a:p>
            <a:pPr eaLnBrk="1" hangingPunct="1">
              <a:spcBef>
                <a:spcPts val="0"/>
              </a:spcBef>
            </a:pPr>
            <a:r>
              <a:rPr lang="en-US" dirty="0" smtClean="0"/>
              <a:t>Mismatch </a:t>
            </a:r>
            <a:r>
              <a:rPr lang="en-US" dirty="0" smtClean="0"/>
              <a:t>between is culturally acceptable goals and access to the legitimate paths and resources to achieving these</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8434" name="Rectangle 2"/>
          <p:cNvSpPr>
            <a:spLocks noGrp="1" noChangeArrowheads="1"/>
          </p:cNvSpPr>
          <p:nvPr>
            <p:ph type="title"/>
          </p:nvPr>
        </p:nvSpPr>
        <p:spPr>
          <a:xfrm>
            <a:off x="1371600" y="-27432"/>
            <a:ext cx="8229600" cy="1143000"/>
          </a:xfrm>
        </p:spPr>
        <p:txBody>
          <a:bodyPr/>
          <a:lstStyle/>
          <a:p>
            <a:pPr eaLnBrk="1" fontAlgn="auto" hangingPunct="1">
              <a:spcAft>
                <a:spcPts val="0"/>
              </a:spcAft>
              <a:defRPr/>
            </a:pPr>
            <a:r>
              <a:rPr lang="en-US" dirty="0" smtClean="0"/>
              <a:t>Explaining Deviant Behavior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066800"/>
            <a:ext cx="7620000" cy="4525963"/>
          </a:xfrm>
        </p:spPr>
        <p:txBody>
          <a:bodyPr>
            <a:normAutofit fontScale="92500"/>
          </a:bodyPr>
          <a:lstStyle/>
          <a:p>
            <a:r>
              <a:rPr lang="en-US" dirty="0" smtClean="0"/>
              <a:t>Sutherland (1955)</a:t>
            </a:r>
          </a:p>
          <a:p>
            <a:endParaRPr lang="en-US" dirty="0" smtClean="0"/>
          </a:p>
          <a:p>
            <a:r>
              <a:rPr lang="en-US" dirty="0" smtClean="0"/>
              <a:t>Symbolic </a:t>
            </a:r>
            <a:r>
              <a:rPr lang="en-US" dirty="0" smtClean="0"/>
              <a:t>interaction</a:t>
            </a:r>
          </a:p>
          <a:p>
            <a:endParaRPr lang="en-US" dirty="0" smtClean="0"/>
          </a:p>
          <a:p>
            <a:r>
              <a:rPr lang="en-US" dirty="0" smtClean="0"/>
              <a:t>Socialization </a:t>
            </a:r>
            <a:r>
              <a:rPr lang="en-US" dirty="0" smtClean="0"/>
              <a:t>is key </a:t>
            </a:r>
          </a:p>
          <a:p>
            <a:endParaRPr lang="en-US" dirty="0" smtClean="0"/>
          </a:p>
          <a:p>
            <a:r>
              <a:rPr lang="en-US" dirty="0" smtClean="0"/>
              <a:t>Through </a:t>
            </a:r>
            <a:r>
              <a:rPr lang="en-US" dirty="0" smtClean="0"/>
              <a:t>relationships we can come to see deviant acts as </a:t>
            </a:r>
            <a:r>
              <a:rPr lang="en-US" dirty="0" smtClean="0"/>
              <a:t>normal/acceptable</a:t>
            </a:r>
            <a:endParaRPr lang="en-US" dirty="0" smtClean="0"/>
          </a:p>
          <a:p>
            <a:endParaRPr lang="en-US" dirty="0" smtClean="0"/>
          </a:p>
          <a:p>
            <a:r>
              <a:rPr lang="en-US" dirty="0" smtClean="0"/>
              <a:t>Definitions </a:t>
            </a:r>
            <a:r>
              <a:rPr lang="en-US" dirty="0" smtClean="0"/>
              <a:t>are learned through interactions</a:t>
            </a:r>
          </a:p>
          <a:p>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143000" y="0"/>
            <a:ext cx="8229600" cy="1143000"/>
          </a:xfrm>
        </p:spPr>
        <p:txBody>
          <a:bodyPr/>
          <a:lstStyle/>
          <a:p>
            <a:r>
              <a:rPr lang="en-US" dirty="0" smtClean="0"/>
              <a:t>Explaining Deviant </a:t>
            </a:r>
            <a:r>
              <a:rPr lang="en-US" dirty="0"/>
              <a:t>B</a:t>
            </a:r>
            <a:r>
              <a:rPr lang="en-US" dirty="0" smtClean="0"/>
              <a:t>ehavior</a:t>
            </a:r>
            <a:endParaRPr lang="en-US" dirty="0"/>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647</TotalTime>
  <Words>3068</Words>
  <Application>Microsoft Office PowerPoint</Application>
  <PresentationFormat>On-screen Show (4:3)</PresentationFormat>
  <Paragraphs>261</Paragraphs>
  <Slides>20</Slides>
  <Notes>17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1_Concourse</vt:lpstr>
      <vt:lpstr>PowerPoint Presentation</vt:lpstr>
      <vt:lpstr>  What Is Deviance?</vt:lpstr>
      <vt:lpstr>  Absolutism</vt:lpstr>
      <vt:lpstr>  Relativism</vt:lpstr>
      <vt:lpstr>Relativism Across Cultures  and Time</vt:lpstr>
      <vt:lpstr>Context and Deviance</vt:lpstr>
      <vt:lpstr>Elements of Deviance</vt:lpstr>
      <vt:lpstr>Explaining Deviant Behavior</vt:lpstr>
      <vt:lpstr>Explaining Deviant Behavior</vt:lpstr>
      <vt:lpstr>Deterrence Theory</vt:lpstr>
      <vt:lpstr>Deterrence Theory and Capital Punishment</vt:lpstr>
      <vt:lpstr>Labeling Theory</vt:lpstr>
      <vt:lpstr>Labeling</vt:lpstr>
      <vt:lpstr>Deviance and Theory</vt:lpstr>
      <vt:lpstr>Deviance and Theory</vt:lpstr>
      <vt:lpstr>Conflict Perspective and Crime</vt:lpstr>
      <vt:lpstr>Incarceration</vt:lpstr>
      <vt:lpstr>Social Class and Crime</vt:lpstr>
      <vt:lpstr>The War on Drugs</vt:lpstr>
      <vt:lpstr>Medicalization of Deviance</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Deviance</dc:title>
  <dc:creator>user</dc:creator>
  <cp:lastModifiedBy>SageUser</cp:lastModifiedBy>
  <cp:revision>98</cp:revision>
  <dcterms:created xsi:type="dcterms:W3CDTF">2009-11-26T16:17:07Z</dcterms:created>
  <dcterms:modified xsi:type="dcterms:W3CDTF">2014-10-16T14:22:00Z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