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1" r:id="rId1"/>
  </p:sldMasterIdLst>
  <p:notesMasterIdLst>
    <p:notesMasterId r:id="rId16"/>
  </p:notesMasterIdLst>
  <p:sldIdLst>
    <p:sldId id="274" r:id="rId2"/>
    <p:sldId id="275" r:id="rId3"/>
    <p:sldId id="276" r:id="rId4"/>
    <p:sldId id="268" r:id="rId5"/>
    <p:sldId id="269" r:id="rId6"/>
    <p:sldId id="257" r:id="rId7"/>
    <p:sldId id="277" r:id="rId8"/>
    <p:sldId id="279" r:id="rId9"/>
    <p:sldId id="280" r:id="rId10"/>
    <p:sldId id="281" r:id="rId11"/>
    <p:sldId id="282" r:id="rId12"/>
    <p:sldId id="283" r:id="rId13"/>
    <p:sldId id="264" r:id="rId14"/>
    <p:sldId id="284"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ＭＳ Ｐゴシック" charset="-128"/>
        <a:cs typeface="+mn-cs"/>
      </a:defRPr>
    </a:lvl5pPr>
    <a:lvl6pPr marL="2286000" algn="l" defTabSz="914400" rtl="0" eaLnBrk="1" latinLnBrk="0" hangingPunct="1">
      <a:defRPr kern="1200">
        <a:solidFill>
          <a:schemeClr val="tx1"/>
        </a:solidFill>
        <a:latin typeface="Times New Roman" pitchFamily="18" charset="0"/>
        <a:ea typeface="ＭＳ Ｐゴシック" charset="-128"/>
        <a:cs typeface="+mn-cs"/>
      </a:defRPr>
    </a:lvl6pPr>
    <a:lvl7pPr marL="2743200" algn="l" defTabSz="914400" rtl="0" eaLnBrk="1" latinLnBrk="0" hangingPunct="1">
      <a:defRPr kern="1200">
        <a:solidFill>
          <a:schemeClr val="tx1"/>
        </a:solidFill>
        <a:latin typeface="Times New Roman" pitchFamily="18" charset="0"/>
        <a:ea typeface="ＭＳ Ｐゴシック" charset="-128"/>
        <a:cs typeface="+mn-cs"/>
      </a:defRPr>
    </a:lvl7pPr>
    <a:lvl8pPr marL="3200400" algn="l" defTabSz="914400" rtl="0" eaLnBrk="1" latinLnBrk="0" hangingPunct="1">
      <a:defRPr kern="1200">
        <a:solidFill>
          <a:schemeClr val="tx1"/>
        </a:solidFill>
        <a:latin typeface="Times New Roman" pitchFamily="18" charset="0"/>
        <a:ea typeface="ＭＳ Ｐゴシック" charset="-128"/>
        <a:cs typeface="+mn-cs"/>
      </a:defRPr>
    </a:lvl8pPr>
    <a:lvl9pPr marL="3657600" algn="l" defTabSz="914400" rtl="0" eaLnBrk="1" latinLnBrk="0" hangingPunct="1">
      <a:defRPr kern="1200">
        <a:solidFill>
          <a:schemeClr val="tx1"/>
        </a:solidFill>
        <a:latin typeface="Times New Roman" pitchFamily="18"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583" autoAdjust="0"/>
  </p:normalViewPr>
  <p:slideViewPr>
    <p:cSldViewPr>
      <p:cViewPr varScale="1">
        <p:scale>
          <a:sx n="72" d="100"/>
          <a:sy n="72" d="100"/>
        </p:scale>
        <p:origin x="-1470"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mn-ea"/>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mn-ea"/>
              </a:defRPr>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mn-ea"/>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38BD79B4-3AEC-448F-B346-BED4DFA9FDAE}" type="slidenum">
              <a:rPr lang="en-US"/>
              <a:pPr/>
              <a:t>‹#›</a:t>
            </a:fld>
            <a:endParaRPr lang="en-US"/>
          </a:p>
        </p:txBody>
      </p:sp>
    </p:spTree>
    <p:extLst>
      <p:ext uri="{BB962C8B-B14F-4D97-AF65-F5344CB8AC3E}">
        <p14:creationId xmlns:p14="http://schemas.microsoft.com/office/powerpoint/2010/main" val="2919163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1253247-E00F-47F8-AD67-A0E41F32899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About 3,100 legal and 2,000 undocumented immigrants arrive in the United States each day (Martin &amp; </a:t>
            </a:r>
            <a:r>
              <a:rPr lang="en-GB" sz="1200" kern="1200" dirty="0" err="1" smtClean="0">
                <a:solidFill>
                  <a:schemeClr val="tx1"/>
                </a:solidFill>
                <a:latin typeface="Times New Roman" pitchFamily="18" charset="0"/>
                <a:ea typeface="ＭＳ Ｐゴシック" charset="-128"/>
                <a:cs typeface="ＭＳ Ｐゴシック" charset="-128"/>
              </a:rPr>
              <a:t>Midgley</a:t>
            </a:r>
            <a:r>
              <a:rPr lang="en-GB" sz="1200" kern="1200" dirty="0" smtClean="0">
                <a:solidFill>
                  <a:schemeClr val="tx1"/>
                </a:solidFill>
                <a:latin typeface="Times New Roman" pitchFamily="18" charset="0"/>
                <a:ea typeface="ＭＳ Ｐゴシック" charset="-128"/>
                <a:cs typeface="ＭＳ Ｐゴシック" charset="-128"/>
              </a:rPr>
              <a:t>, 2010).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Between 1990 and 2010, the number of foreign-born U.S. residents almost doubled from 20 million to 40 million. Hence immigration directly contributed one-third of overall growth in the U.S. population. And if you count the U.S.-born children and grandchildren of immigrants, immigration accounted for half of U.S. population growth (Martin &amp; </a:t>
            </a:r>
            <a:r>
              <a:rPr lang="en-GB" sz="1200" kern="1200" dirty="0" err="1" smtClean="0">
                <a:solidFill>
                  <a:schemeClr val="tx1"/>
                </a:solidFill>
                <a:latin typeface="Times New Roman" pitchFamily="18" charset="0"/>
                <a:ea typeface="ＭＳ Ｐゴシック" charset="-128"/>
                <a:cs typeface="ＭＳ Ｐゴシック" charset="-128"/>
              </a:rPr>
              <a:t>Midgley</a:t>
            </a:r>
            <a:r>
              <a:rPr lang="en-GB" sz="1200" kern="1200" dirty="0" smtClean="0">
                <a:solidFill>
                  <a:schemeClr val="tx1"/>
                </a:solidFill>
                <a:latin typeface="Times New Roman" pitchFamily="18" charset="0"/>
                <a:ea typeface="ＭＳ Ｐゴシック" charset="-128"/>
                <a:cs typeface="ＭＳ Ｐゴシック" charset="-128"/>
              </a:rPr>
              <a:t>, 2010).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New immigrants can now be found all across the United States. Just like everyone else, they’re motivated to go where jobs exist. In the past decade, the growth of the immigrant population has been largest in counties where immigrants comprised less than 5% of the population in 2000. In fact, more immigrants now settle in suburbs and small towns than in large urban </a:t>
            </a:r>
            <a:r>
              <a:rPr lang="en-GB" sz="1200" kern="1200" dirty="0" err="1" smtClean="0">
                <a:solidFill>
                  <a:schemeClr val="tx1"/>
                </a:solidFill>
                <a:latin typeface="Times New Roman" pitchFamily="18" charset="0"/>
                <a:ea typeface="ＭＳ Ｐゴシック" charset="-128"/>
                <a:cs typeface="ＭＳ Ｐゴシック" charset="-128"/>
              </a:rPr>
              <a:t>centers</a:t>
            </a:r>
            <a:r>
              <a:rPr lang="en-GB" sz="1200" kern="1200" dirty="0" smtClean="0">
                <a:solidFill>
                  <a:schemeClr val="tx1"/>
                </a:solidFill>
                <a:latin typeface="Times New Roman" pitchFamily="18" charset="0"/>
                <a:ea typeface="ＭＳ Ｐゴシック" charset="-128"/>
                <a:cs typeface="ＭＳ Ｐゴシック" charset="-128"/>
              </a:rPr>
              <a:t> (cited in </a:t>
            </a:r>
            <a:r>
              <a:rPr lang="en-GB" sz="1200" kern="1200" dirty="0" err="1" smtClean="0">
                <a:solidFill>
                  <a:schemeClr val="tx1"/>
                </a:solidFill>
                <a:latin typeface="Times New Roman" pitchFamily="18" charset="0"/>
                <a:ea typeface="ＭＳ Ｐゴシック" charset="-128"/>
                <a:cs typeface="ＭＳ Ｐゴシック" charset="-128"/>
              </a:rPr>
              <a:t>Tavernise</a:t>
            </a:r>
            <a:r>
              <a:rPr lang="en-GB" sz="1200" kern="1200" dirty="0" smtClean="0">
                <a:solidFill>
                  <a:schemeClr val="tx1"/>
                </a:solidFill>
                <a:latin typeface="Times New Roman" pitchFamily="18" charset="0"/>
                <a:ea typeface="ＭＳ Ｐゴシック" charset="-128"/>
                <a:cs typeface="ＭＳ Ｐゴシック" charset="-128"/>
              </a:rPr>
              <a:t> &amp; </a:t>
            </a:r>
            <a:r>
              <a:rPr lang="en-GB" sz="1200" kern="1200" dirty="0" err="1" smtClean="0">
                <a:solidFill>
                  <a:schemeClr val="tx1"/>
                </a:solidFill>
                <a:latin typeface="Times New Roman" pitchFamily="18" charset="0"/>
                <a:ea typeface="ＭＳ Ｐゴシック" charset="-128"/>
                <a:cs typeface="ＭＳ Ｐゴシック" charset="-128"/>
              </a:rPr>
              <a:t>Gebeloff</a:t>
            </a:r>
            <a:r>
              <a:rPr lang="en-GB" sz="1200" kern="1200" dirty="0" smtClean="0">
                <a:solidFill>
                  <a:schemeClr val="tx1"/>
                </a:solidFill>
                <a:latin typeface="Times New Roman" pitchFamily="18" charset="0"/>
                <a:ea typeface="ＭＳ Ｐゴシック" charset="-128"/>
                <a:cs typeface="ＭＳ Ｐゴシック" charset="-128"/>
              </a:rPr>
              <a:t>, 2010). </a:t>
            </a:r>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FB54484-DFB5-4D15-AA43-2E61885A7BE9}" type="slidenum">
              <a:rPr lang="en-US"/>
              <a:pPr/>
              <a:t>13</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t>But some liberal politicians have also called on the government to seal the U.S. borders. Their primary concern is that foreign immigrants, both legal and illegal, hurt poor U.S. residents by directly competing with them for low-level jobs and settling for lower wages (</a:t>
            </a:r>
            <a:r>
              <a:rPr lang="en-US" dirty="0" err="1" smtClean="0"/>
              <a:t>Danziger</a:t>
            </a:r>
            <a:r>
              <a:rPr lang="en-US" dirty="0" smtClean="0"/>
              <a:t> &amp; Gottschalk, 2004). </a:t>
            </a:r>
          </a:p>
          <a:p>
            <a:pPr eaLnBrk="1" hangingPunct="1"/>
            <a:r>
              <a:rPr lang="en-US" dirty="0" smtClean="0"/>
              <a:t>But not everyone involved in politics is anti-immigrant. Here too, pro-immigrant sentiment can be found on both ends of the political spectrum. To some fiscal conservatives, immigrants are a powerful workforce that makes important contributions to the economy (</a:t>
            </a:r>
            <a:r>
              <a:rPr lang="en-US" dirty="0" err="1" smtClean="0"/>
              <a:t>Swarns</a:t>
            </a:r>
            <a:r>
              <a:rPr lang="en-US" dirty="0" smtClean="0"/>
              <a:t>, 2006). </a:t>
            </a:r>
          </a:p>
          <a:p>
            <a:pPr eaLnBrk="1" hangingPunct="1"/>
            <a:r>
              <a:rPr lang="en-GB" sz="1200" kern="1200" dirty="0" smtClean="0">
                <a:solidFill>
                  <a:schemeClr val="tx1"/>
                </a:solidFill>
                <a:latin typeface="Times New Roman" pitchFamily="18" charset="0"/>
                <a:ea typeface="ＭＳ Ｐゴシック" charset="-128"/>
                <a:cs typeface="ＭＳ Ｐゴシック" charset="-128"/>
              </a:rPr>
              <a:t>About a third of foreign-born workers are here illegally (cited in </a:t>
            </a:r>
            <a:r>
              <a:rPr lang="en-GB" sz="1200" kern="1200" dirty="0" err="1" smtClean="0">
                <a:solidFill>
                  <a:schemeClr val="tx1"/>
                </a:solidFill>
                <a:latin typeface="Times New Roman" pitchFamily="18" charset="0"/>
                <a:ea typeface="ＭＳ Ｐゴシック" charset="-128"/>
                <a:cs typeface="ＭＳ Ｐゴシック" charset="-128"/>
              </a:rPr>
              <a:t>Broder</a:t>
            </a:r>
            <a:r>
              <a:rPr lang="en-GB" sz="1200" kern="1200" dirty="0" smtClean="0">
                <a:solidFill>
                  <a:schemeClr val="tx1"/>
                </a:solidFill>
                <a:latin typeface="Times New Roman" pitchFamily="18" charset="0"/>
                <a:ea typeface="ＭＳ Ｐゴシック" charset="-128"/>
                <a:cs typeface="ＭＳ Ｐゴシック" charset="-128"/>
              </a:rPr>
              <a:t>, 2006). Most of them work in jobs that citizens don’t want. For instance, nationwide, one out of every four low-wage workers in fishing, construction, housekeeping, and forestry is an illegal immigrant (</a:t>
            </a:r>
            <a:r>
              <a:rPr lang="en-GB" sz="1200" kern="1200" dirty="0" err="1" smtClean="0">
                <a:solidFill>
                  <a:schemeClr val="tx1"/>
                </a:solidFill>
                <a:latin typeface="Times New Roman" pitchFamily="18" charset="0"/>
                <a:ea typeface="ＭＳ Ｐゴシック" charset="-128"/>
                <a:cs typeface="ＭＳ Ｐゴシック" charset="-128"/>
              </a:rPr>
              <a:t>Broder</a:t>
            </a:r>
            <a:r>
              <a:rPr lang="en-GB" sz="1200" kern="1200" dirty="0" smtClean="0">
                <a:solidFill>
                  <a:schemeClr val="tx1"/>
                </a:solidFill>
                <a:latin typeface="Times New Roman" pitchFamily="18" charset="0"/>
                <a:ea typeface="ＭＳ Ｐゴシック" charset="-128"/>
                <a:cs typeface="ＭＳ Ｐゴシック" charset="-128"/>
              </a:rPr>
              <a:t>, 2006; “</a:t>
            </a:r>
            <a:r>
              <a:rPr lang="en-GB" sz="1200" kern="1200" dirty="0" err="1" smtClean="0">
                <a:solidFill>
                  <a:schemeClr val="tx1"/>
                </a:solidFill>
                <a:latin typeface="Times New Roman" pitchFamily="18" charset="0"/>
                <a:ea typeface="ＭＳ Ｐゴシック" charset="-128"/>
                <a:cs typeface="ＭＳ Ｐゴシック" charset="-128"/>
              </a:rPr>
              <a:t>Laboring</a:t>
            </a:r>
            <a:r>
              <a:rPr lang="en-GB" sz="1200" kern="1200" dirty="0" smtClean="0">
                <a:solidFill>
                  <a:schemeClr val="tx1"/>
                </a:solidFill>
                <a:latin typeface="Times New Roman" pitchFamily="18" charset="0"/>
                <a:ea typeface="ＭＳ Ｐゴシック" charset="-128"/>
                <a:cs typeface="ＭＳ Ｐゴシック" charset="-128"/>
              </a:rPr>
              <a:t> in the U.S.,” 2006). About 75% of workers on U.S. crop farms were born abroad and over two-thirds of them are here illegally (Martin, 2010). </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will be the impact of this on social services, political clout, choices between</a:t>
            </a:r>
            <a:r>
              <a:rPr lang="en-US" baseline="0" dirty="0" smtClean="0"/>
              <a:t> funding schools and funding nursing homes or health care for geriatrics rather than pediatrics? </a:t>
            </a:r>
          </a:p>
          <a:p>
            <a:endParaRPr lang="en-US" baseline="0" dirty="0" smtClean="0"/>
          </a:p>
          <a:p>
            <a:r>
              <a:rPr lang="en-US" baseline="0" dirty="0" smtClean="0"/>
              <a:t>What about funding social security?</a:t>
            </a:r>
          </a:p>
          <a:p>
            <a:endParaRPr lang="en-US" baseline="0" dirty="0" smtClean="0"/>
          </a:p>
          <a:p>
            <a:r>
              <a:rPr lang="en-US" baseline="0" dirty="0" smtClean="0"/>
              <a:t>Who will care for all these people? </a:t>
            </a:r>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As we grow older, we develop and change in a society that itself is developing and changing. We start our lives in one historical period with a distinct set of social norms, and we end our lives in another. Early in the 20th century, for example, most people went to school for only six or seven years, which yielded an adequate education for the types of jobs their parents and older siblings held. Today, 85% of U.S. residents go to school for at least 12 years (U.S. Bureau of the Census, 2011b). As a result, older cohorts on the whole tend to score substantially lower on standardized intelligence tests than do younger cohorts. Because of such test results, social scientists long assumed that intelligence declines markedly with age. But we now know that these differences are the result not of aging but of changing societal values regarding education (Clausen, 1986).</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ＭＳ Ｐゴシック" charset="-128"/>
            </a:endParaRPr>
          </a:p>
          <a:p>
            <a:r>
              <a:rPr lang="en-GB" sz="1200" kern="1200" dirty="0" smtClean="0">
                <a:solidFill>
                  <a:schemeClr val="tx1"/>
                </a:solidFill>
                <a:latin typeface="Times New Roman" pitchFamily="18" charset="0"/>
                <a:ea typeface="ＭＳ Ｐゴシック" charset="-128"/>
                <a:cs typeface="ＭＳ Ｐゴシック" charset="-128"/>
              </a:rPr>
              <a:t>Even the way people personally experience the aging process is affected by the social, cultural, and environmental changes to which their cohort is exposed in moving through the life course. Because of advances in nutrition, education, sanitation, medical treatment, working conditions, transportation safety, and environmental quality, younger cohorts can expect to live longer and healthier than older cohorts.</a:t>
            </a:r>
            <a:endParaRPr lang="en-US" sz="1200" kern="1200" dirty="0" smtClean="0">
              <a:solidFill>
                <a:schemeClr val="tx1"/>
              </a:solidFill>
              <a:latin typeface="Times New Roman" pitchFamily="18" charset="0"/>
              <a:ea typeface="ＭＳ Ｐゴシック" charset="-128"/>
              <a:cs typeface="ＭＳ Ｐゴシック" charset="-128"/>
            </a:endParaRPr>
          </a:p>
          <a:p>
            <a:r>
              <a:rPr lang="en-GB" sz="1200" kern="1200" dirty="0" smtClean="0">
                <a:solidFill>
                  <a:schemeClr val="tx1"/>
                </a:solidFill>
                <a:latin typeface="Times New Roman" pitchFamily="18" charset="0"/>
                <a:ea typeface="ＭＳ Ｐゴシック" charset="-128"/>
                <a:cs typeface="ＭＳ Ｐゴシック" charset="-128"/>
              </a:rPr>
              <a:t>As you can see, birth cohorts are more than just a collection of individuals born around the same time; they are distinctive generations tied together by historical circumstances, population trends, and societal changes. </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smtClean="0"/>
          </a:p>
          <a:p>
            <a:r>
              <a:rPr lang="en-US" dirty="0" smtClean="0"/>
              <a:t>Why?</a:t>
            </a:r>
          </a:p>
          <a:p>
            <a:r>
              <a:rPr lang="en-US" dirty="0" smtClean="0"/>
              <a:t>What do you know about what has happened in American history that might shape</a:t>
            </a:r>
            <a:r>
              <a:rPr lang="en-US" baseline="0" dirty="0" smtClean="0"/>
              <a:t> cohorts?</a:t>
            </a:r>
          </a:p>
          <a:p>
            <a:endParaRPr lang="en-US" baseline="0" dirty="0" smtClean="0"/>
          </a:p>
          <a:p>
            <a:r>
              <a:rPr lang="en-US" baseline="0" dirty="0" smtClean="0"/>
              <a:t>--the Depression</a:t>
            </a:r>
          </a:p>
          <a:p>
            <a:r>
              <a:rPr lang="en-US" baseline="0" dirty="0" smtClean="0"/>
              <a:t>--World Wars</a:t>
            </a:r>
          </a:p>
          <a:p>
            <a:r>
              <a:rPr lang="en-US" baseline="0" dirty="0" smtClean="0"/>
              <a:t>--typical education levels – older people may be less well educated than younger people – how does that affect life choices, voting patterns, etc.</a:t>
            </a:r>
          </a:p>
          <a:p>
            <a:r>
              <a:rPr lang="en-US" baseline="0" dirty="0" smtClean="0"/>
              <a:t>--natural disasters</a:t>
            </a:r>
          </a:p>
          <a:p>
            <a:r>
              <a:rPr lang="en-US" baseline="0" dirty="0" smtClean="0"/>
              <a:t>--vaccinations and cures for disease – Polio and swimming in the ‘30s, ‘40s, and ‘50s</a:t>
            </a:r>
            <a:endParaRPr lang="en-US" dirty="0"/>
          </a:p>
        </p:txBody>
      </p:sp>
      <p:sp>
        <p:nvSpPr>
          <p:cNvPr id="4" name="Slide Number Placeholder 3"/>
          <p:cNvSpPr>
            <a:spLocks noGrp="1"/>
          </p:cNvSpPr>
          <p:nvPr>
            <p:ph type="sldNum" sz="quarter" idx="10"/>
          </p:nvPr>
        </p:nvSpPr>
        <p:spPr/>
        <p:txBody>
          <a:bodyPr/>
          <a:lstStyle/>
          <a:p>
            <a:fld id="{A1253247-E00F-47F8-AD67-A0E41F32899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kern="1200" dirty="0" smtClean="0">
                <a:solidFill>
                  <a:schemeClr val="tx1"/>
                </a:solidFill>
                <a:latin typeface="Times New Roman" pitchFamily="18" charset="0"/>
                <a:ea typeface="ＭＳ Ｐゴシック" charset="-128"/>
                <a:cs typeface="ＭＳ Ｐゴシック" charset="-128"/>
              </a:rPr>
              <a:t>As this cohort bulge works its way through the life course, it stretches the parameters of the relevant social institutions at each stage. Baby Boomers packed hospital nurseries as infants, school classrooms as children, and college campuses, employment lines, and the housing market as young adults (Light, 1988). In middle age, they are prime movers in the burgeoning markets for adventure travel, diet, nutrition, and wellness products, as well as relaxed-fit fashion, high-tech gadgets, and financial services.  Advertisers for companies like Kellogg’s cereal, </a:t>
            </a:r>
            <a:r>
              <a:rPr lang="en-GB" sz="1200" kern="1200" dirty="0" err="1" smtClean="0">
                <a:solidFill>
                  <a:schemeClr val="tx1"/>
                </a:solidFill>
                <a:latin typeface="Times New Roman" pitchFamily="18" charset="0"/>
                <a:ea typeface="ＭＳ Ｐゴシック" charset="-128"/>
                <a:cs typeface="ＭＳ Ｐゴシック" charset="-128"/>
              </a:rPr>
              <a:t>Skechers</a:t>
            </a:r>
            <a:r>
              <a:rPr lang="en-GB" sz="1200" kern="1200" dirty="0" smtClean="0">
                <a:solidFill>
                  <a:schemeClr val="tx1"/>
                </a:solidFill>
                <a:latin typeface="Times New Roman" pitchFamily="18" charset="0"/>
                <a:ea typeface="ＭＳ Ｐゴシック" charset="-128"/>
                <a:cs typeface="ＭＳ Ｐゴシック" charset="-128"/>
              </a:rPr>
              <a:t> shoes, and 5-Hour Energy Drinks have already begun to shift their marketing focus from young people to those over 55 (Carter &amp; Vega, 2011).</a:t>
            </a:r>
            <a:endParaRPr lang="en-US" sz="1200" kern="1200" dirty="0" smtClean="0">
              <a:solidFill>
                <a:schemeClr val="tx1"/>
              </a:solidFill>
              <a:latin typeface="Times New Roman" pitchFamily="18" charset="0"/>
              <a:ea typeface="ＭＳ Ｐゴシック" charset="-128"/>
              <a:cs typeface="ＭＳ Ｐゴシック" charset="-128"/>
            </a:endParaRPr>
          </a:p>
          <a:p>
            <a:r>
              <a:rPr lang="en-GB" sz="1200" kern="1200" dirty="0" smtClean="0">
                <a:solidFill>
                  <a:schemeClr val="tx1"/>
                </a:solidFill>
                <a:latin typeface="Times New Roman" pitchFamily="18" charset="0"/>
                <a:ea typeface="ＭＳ Ｐゴシック" charset="-128"/>
                <a:cs typeface="ＭＳ Ｐゴシック" charset="-128"/>
              </a:rPr>
              <a:t>The trend will continue into the future. By the year 2030, there will be over 72 million Baby Boomers of retirement age, about twice the number of retirees today (U.S. Bureau of the Census, 2011b). As they reach their golden years, those programs concerned with later life—pension plans, Social Security, medical and personal care—will be seriously stretched. And sometime in the middle of the 21st century, there will likely be a surge in business for the funeral industry as this generation reaches the end of its collective life cycle (</a:t>
            </a:r>
            <a:r>
              <a:rPr lang="en-GB" sz="1200" kern="1200" dirty="0" err="1" smtClean="0">
                <a:solidFill>
                  <a:schemeClr val="tx1"/>
                </a:solidFill>
                <a:latin typeface="Times New Roman" pitchFamily="18" charset="0"/>
                <a:ea typeface="ＭＳ Ｐゴシック" charset="-128"/>
                <a:cs typeface="ＭＳ Ｐゴシック" charset="-128"/>
              </a:rPr>
              <a:t>Schodolski</a:t>
            </a:r>
            <a:r>
              <a:rPr lang="en-GB" sz="1200" kern="1200" dirty="0" smtClean="0">
                <a:solidFill>
                  <a:schemeClr val="tx1"/>
                </a:solidFill>
                <a:latin typeface="Times New Roman" pitchFamily="18" charset="0"/>
                <a:ea typeface="ＭＳ Ｐゴシック" charset="-128"/>
                <a:cs typeface="ＭＳ Ｐゴシック" charset="-128"/>
              </a:rPr>
              <a:t>, 1993).</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Although Baby Boomers have dominated the cultural spotlight for decades,  U.S. society has also taken notice of the next generation to follow them, known in the media as “Generation X.” Today, there are over 61 million U.S. residents who were born between 1965 and 1979 (U.S. Bureau of the Census, 2011b). The </a:t>
            </a:r>
            <a:r>
              <a:rPr lang="en-GB" sz="1200" kern="1200" dirty="0" err="1" smtClean="0">
                <a:solidFill>
                  <a:schemeClr val="tx1"/>
                </a:solidFill>
                <a:latin typeface="Times New Roman" pitchFamily="18" charset="0"/>
                <a:ea typeface="ＭＳ Ｐゴシック" charset="-128"/>
                <a:cs typeface="ＭＳ Ｐゴシック" charset="-128"/>
              </a:rPr>
              <a:t>birthrate</a:t>
            </a:r>
            <a:r>
              <a:rPr lang="en-GB" sz="1200" kern="1200" dirty="0" smtClean="0">
                <a:solidFill>
                  <a:schemeClr val="tx1"/>
                </a:solidFill>
                <a:latin typeface="Times New Roman" pitchFamily="18" charset="0"/>
                <a:ea typeface="ＭＳ Ｐゴシック" charset="-128"/>
                <a:cs typeface="ＭＳ Ｐゴシック" charset="-128"/>
              </a:rPr>
              <a:t> during the 1970s, when most of these individuals were born, was about half what it was during the post–World War II years of the Baby Boom.</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In addition, compared to older cohorts, they are less religious, less likely to serve in the military, and on track to become the most educated cohort in American history. Although entry into their careers has been set back by the recession, they are significantly more upbeat about their futures than their elders (Pew Research Center, 2010b).</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In addition, compared to older cohorts, they are more inclined to be tolerant of </a:t>
            </a:r>
            <a:r>
              <a:rPr lang="en-US" sz="1200" kern="1200" dirty="0" smtClean="0">
                <a:solidFill>
                  <a:schemeClr val="tx1"/>
                </a:solidFill>
                <a:latin typeface="Times New Roman" pitchFamily="18" charset="0"/>
                <a:ea typeface="ＭＳ Ｐゴシック" charset="-128"/>
                <a:cs typeface="ＭＳ Ｐゴシック" charset="-128"/>
              </a:rPr>
              <a:t>single women having children, people living together without being married, mothers of young children working outside the home, people of different races marrying one another, and gay couples legally marrying and raising children. However tolerance is not the same as outright approval; only about a third of </a:t>
            </a:r>
            <a:r>
              <a:rPr lang="en-US" sz="1200" kern="1200" dirty="0" err="1" smtClean="0">
                <a:solidFill>
                  <a:schemeClr val="tx1"/>
                </a:solidFill>
                <a:latin typeface="Times New Roman" pitchFamily="18" charset="0"/>
                <a:ea typeface="ＭＳ Ｐゴシック" charset="-128"/>
                <a:cs typeface="ＭＳ Ｐゴシック" charset="-128"/>
              </a:rPr>
              <a:t>Millennials</a:t>
            </a:r>
            <a:r>
              <a:rPr lang="en-US" sz="1200" kern="1200" dirty="0" smtClean="0">
                <a:solidFill>
                  <a:schemeClr val="tx1"/>
                </a:solidFill>
                <a:latin typeface="Times New Roman" pitchFamily="18" charset="0"/>
                <a:ea typeface="ＭＳ Ｐゴシック" charset="-128"/>
                <a:cs typeface="ＭＳ Ｐゴシック" charset="-128"/>
              </a:rPr>
              <a:t> see any of these trends as good for society (Pew Research Center, 2010b).</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ＭＳ Ｐゴシック" charset="-128"/>
              </a:rPr>
              <a:t>Undeniably, the global population is growing at an unprecedented rate. However, people disagree about the consequences of such growth. In the past, large numbers of people were seen as a precious resource. The Bible urged humanity to be fruitful and multiply. One 18th-century British scholar, referring to the strategic importance of a large population, called a high </a:t>
            </a:r>
            <a:r>
              <a:rPr lang="en-GB" sz="1200" kern="1200" dirty="0" err="1" smtClean="0">
                <a:solidFill>
                  <a:schemeClr val="tx1"/>
                </a:solidFill>
                <a:latin typeface="Times New Roman" pitchFamily="18" charset="0"/>
                <a:ea typeface="ＭＳ Ｐゴシック" charset="-128"/>
                <a:cs typeface="ＭＳ Ｐゴシック" charset="-128"/>
              </a:rPr>
              <a:t>birthrate</a:t>
            </a:r>
            <a:r>
              <a:rPr lang="en-GB" sz="1200" kern="1200" dirty="0" smtClean="0">
                <a:solidFill>
                  <a:schemeClr val="tx1"/>
                </a:solidFill>
                <a:latin typeface="Times New Roman" pitchFamily="18" charset="0"/>
                <a:ea typeface="ＭＳ Ｐゴシック" charset="-128"/>
                <a:cs typeface="ＭＳ Ｐゴシック" charset="-128"/>
              </a:rPr>
              <a:t> “the never-failing nursery of Fleets and Armies” (quoted in Mann, 1993, p. 49).</a:t>
            </a:r>
            <a:endParaRPr lang="en-US" sz="1200" kern="1200" dirty="0" smtClean="0">
              <a:solidFill>
                <a:schemeClr val="tx1"/>
              </a:solidFill>
              <a:latin typeface="Times New Roman" pitchFamily="18" charset="0"/>
              <a:ea typeface="ＭＳ Ｐゴシック" charset="-128"/>
              <a:cs typeface="ＭＳ Ｐゴシック" charset="-128"/>
            </a:endParaRPr>
          </a:p>
          <a:p>
            <a:r>
              <a:rPr lang="en-GB" sz="1200" kern="1200" dirty="0" smtClean="0">
                <a:solidFill>
                  <a:schemeClr val="tx1"/>
                </a:solidFill>
                <a:latin typeface="Times New Roman" pitchFamily="18" charset="0"/>
                <a:ea typeface="ＭＳ Ｐゴシック" charset="-128"/>
                <a:cs typeface="ＭＳ Ｐゴシック" charset="-128"/>
              </a:rPr>
              <a:t>Although few people today sing the praises of massive population growth, some argue that it isn’t particularly troublesome. A larger population creates greater division of </a:t>
            </a:r>
            <a:r>
              <a:rPr lang="en-GB" sz="1200" kern="1200" dirty="0" err="1" smtClean="0">
                <a:solidFill>
                  <a:schemeClr val="tx1"/>
                </a:solidFill>
                <a:latin typeface="Times New Roman" pitchFamily="18" charset="0"/>
                <a:ea typeface="ＭＳ Ｐゴシック" charset="-128"/>
                <a:cs typeface="ＭＳ Ｐゴシック" charset="-128"/>
              </a:rPr>
              <a:t>labor</a:t>
            </a:r>
            <a:r>
              <a:rPr lang="en-GB" sz="1200" kern="1200" dirty="0" smtClean="0">
                <a:solidFill>
                  <a:schemeClr val="tx1"/>
                </a:solidFill>
                <a:latin typeface="Times New Roman" pitchFamily="18" charset="0"/>
                <a:ea typeface="ＭＳ Ｐゴシック" charset="-128"/>
                <a:cs typeface="ＭＳ Ｐゴシック" charset="-128"/>
              </a:rPr>
              <a:t> and a larger market to support highly specialized services. More people are available to contribute to the production of needed goods and services.</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On a global scale, population growth could widen the gap between rich and poor nations, perpetuate social and economic inequality within nations, give rise to racial and ethnic separatism, and increase the already high levels of world hunger and unemployment (Ehrlich &amp; Ehrlich, 1993). Environmental threats are growing too. Humanity’s use of the once plentiful natural resources—fossil fuel, rich soil, and certain plant and animal species—is now 50% higher than Earth’s biologically productive capacity. Overall, we need one and a half earths to support the consumption of all humans (World Wildlife Fund, 2010).</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ＭＳ Ｐゴシック" charset="-128"/>
              </a:rPr>
              <a:t>A 2010 report by the Chinese Human Rights Defenders found that the government still uses a variety of coercive family planning tactics, such as financial penalties for households that violate the restrictions, financial rewards for citizens who report on the reproductive secrets of their </a:t>
            </a:r>
            <a:r>
              <a:rPr lang="en-GB" sz="1200" kern="1200" dirty="0" err="1" smtClean="0">
                <a:solidFill>
                  <a:schemeClr val="tx1"/>
                </a:solidFill>
                <a:latin typeface="Times New Roman" pitchFamily="18" charset="0"/>
                <a:ea typeface="ＭＳ Ｐゴシック" charset="-128"/>
                <a:cs typeface="ＭＳ Ｐゴシック" charset="-128"/>
              </a:rPr>
              <a:t>neighbors</a:t>
            </a:r>
            <a:r>
              <a:rPr lang="en-GB" sz="1200" kern="1200" dirty="0" smtClean="0">
                <a:solidFill>
                  <a:schemeClr val="tx1"/>
                </a:solidFill>
                <a:latin typeface="Times New Roman" pitchFamily="18" charset="0"/>
                <a:ea typeface="ＭＳ Ｐゴシック" charset="-128"/>
                <a:cs typeface="ＭＳ Ｐゴシック" charset="-128"/>
              </a:rPr>
              <a:t>, and forced sterilizations of women who have already had one child (cited in Jacobs, 2010). </a:t>
            </a:r>
          </a:p>
          <a:p>
            <a:endParaRPr lang="en-US" dirty="0" smtClean="0"/>
          </a:p>
          <a:p>
            <a:r>
              <a:rPr lang="en-US" dirty="0" smtClean="0"/>
              <a:t>But – now in China there is an aging population</a:t>
            </a:r>
            <a:r>
              <a:rPr lang="en-US" baseline="0" dirty="0" smtClean="0"/>
              <a:t> and not enough young people to care for them – 1 child caring for 4 grandparents and 2 parents</a:t>
            </a:r>
          </a:p>
          <a:p>
            <a:r>
              <a:rPr lang="en-US" baseline="0" dirty="0" smtClean="0"/>
              <a:t>What to do about retirement funds when there are more retired people than young workers? </a:t>
            </a:r>
          </a:p>
          <a:p>
            <a:endParaRPr lang="en-US" dirty="0" smtClean="0"/>
          </a:p>
          <a:p>
            <a:r>
              <a:rPr lang="en-US" dirty="0" smtClean="0"/>
              <a:t>Since</a:t>
            </a:r>
            <a:r>
              <a:rPr lang="en-US" baseline="0" dirty="0" smtClean="0"/>
              <a:t> there is still social benefit to having a boy, many girl fetuses are aborted, or infant girls are abandoned – but then there won’t be enough women to marry later on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ＭＳ Ｐゴシック" charset="-128"/>
              </a:rPr>
              <a:t>Demographers have identified similar shortages of females in South Korea, Pakistan, Bangladesh, Nepal, and Papua New Guinea and some estimate that about 163 million females are “missing” from Asia’s population (Hvistendahl, 2011).</a:t>
            </a:r>
            <a:endParaRPr lang="en-US" sz="1200" kern="1200" dirty="0" smtClean="0">
              <a:solidFill>
                <a:schemeClr val="tx1"/>
              </a:solidFill>
              <a:latin typeface="Times New Roman" pitchFamily="18" charset="0"/>
              <a:ea typeface="ＭＳ Ｐゴシック" charset="-128"/>
              <a:cs typeface="ＭＳ Ｐゴシック" charset="-128"/>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Social security, leisure services, health care</a:t>
            </a:r>
          </a:p>
          <a:p>
            <a:pPr eaLnBrk="1" hangingPunct="1"/>
            <a:r>
              <a:rPr lang="en-US" dirty="0" smtClean="0"/>
              <a:t>The global implications of these different age structures cannot be understated. In Germany, Austria, France, and other European countries, a decreasing number of young people are paying into a pension system that must support a growing number of older people (R. Bernstein, 2003). Governments have reacted to the aging of their populations by reducing social services, including the pensions that millions of retirees had been counting on.</a:t>
            </a:r>
          </a:p>
          <a:p>
            <a:pPr eaLnBrk="1" hangingPunct="1"/>
            <a:r>
              <a:rPr lang="en-US" dirty="0" smtClean="0"/>
              <a:t>In contrast, when young people outnumber the elderly in a particular country, they are likely to overwhelm labor markets and educational systems (K. Davis, 1976). </a:t>
            </a:r>
          </a:p>
          <a:p>
            <a:pPr eaLnBrk="1" hangingPunct="1"/>
            <a:r>
              <a:rPr lang="en-GB" sz="1200" kern="1200" dirty="0" smtClean="0">
                <a:solidFill>
                  <a:schemeClr val="tx1"/>
                </a:solidFill>
                <a:latin typeface="Times New Roman" pitchFamily="18" charset="0"/>
                <a:ea typeface="ＭＳ Ｐゴシック" charset="-128"/>
                <a:cs typeface="ＭＳ Ｐゴシック" charset="-128"/>
              </a:rPr>
              <a:t>When combined with a skewed sex ratio—due to a shortage of young females and an overabundance of young males—the likelihood of instability and sometimes violent political unrest increases (Hvistendahl, 2011). </a:t>
            </a:r>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marR="0" lvl="1" indent="0" algn="l" defTabSz="914400" rtl="0" eaLnBrk="0" fontAlgn="base" latinLnBrk="0" hangingPunct="0">
              <a:lnSpc>
                <a:spcPct val="100000"/>
              </a:lnSpc>
              <a:spcBef>
                <a:spcPts val="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1950, less than 30% of the world’s population lived in cities. In 2010, that figure topped 50% (Population Reference Bureau, 2010a), and it’s estimated that by 2050, almost 70% of the world’s population will be urban dwellers (United Nations Population Division, 2008). In Asia and Africa today, four times as many people live in cities as did in 1950 (Population Reference Bureau, 2008b). It’s estimated that in India alone, 700 million people will move from villages to cities by 2050 (cited in </a:t>
            </a:r>
            <a:r>
              <a:rPr lang="en-GB" sz="1200" kern="1200" dirty="0" err="1" smtClean="0">
                <a:solidFill>
                  <a:schemeClr val="tx1"/>
                </a:solidFill>
                <a:latin typeface="Times New Roman" pitchFamily="18" charset="0"/>
                <a:ea typeface="ＭＳ Ｐゴシック" charset="-128"/>
                <a:cs typeface="+mn-cs"/>
              </a:rPr>
              <a:t>Giridharadas</a:t>
            </a:r>
            <a:r>
              <a:rPr lang="en-GB" sz="1200" kern="1200" dirty="0" smtClean="0">
                <a:solidFill>
                  <a:schemeClr val="tx1"/>
                </a:solidFill>
                <a:latin typeface="Times New Roman" pitchFamily="18" charset="0"/>
                <a:ea typeface="ＭＳ Ｐゴシック" charset="-128"/>
                <a:cs typeface="+mn-cs"/>
              </a:rPr>
              <a:t>, 2007).</a:t>
            </a:r>
            <a:endParaRPr lang="en-US" sz="1200" kern="1200" dirty="0" smtClean="0">
              <a:solidFill>
                <a:schemeClr val="tx1"/>
              </a:solidFill>
              <a:latin typeface="Times New Roman" pitchFamily="18" charset="0"/>
              <a:ea typeface="ＭＳ Ｐゴシック" charset="-128"/>
              <a:cs typeface="+mn-cs"/>
            </a:endParaRPr>
          </a:p>
          <a:p>
            <a:pPr lvl="1">
              <a:spcBef>
                <a:spcPts val="0"/>
              </a:spcBef>
            </a:pPr>
            <a:endParaRPr lang="en-US" dirty="0" smtClean="0"/>
          </a:p>
          <a:p>
            <a:pPr lvl="1">
              <a:spcBef>
                <a:spcPts val="0"/>
              </a:spcBef>
            </a:pPr>
            <a:r>
              <a:rPr lang="en-GB" sz="1200" kern="1200" dirty="0" smtClean="0">
                <a:solidFill>
                  <a:schemeClr val="tx1"/>
                </a:solidFill>
                <a:latin typeface="Times New Roman" pitchFamily="18" charset="0"/>
                <a:ea typeface="ＭＳ Ｐゴシック" charset="-128"/>
                <a:cs typeface="+mn-cs"/>
              </a:rPr>
              <a:t>Even though laws in most countries ban discrimination against immigrants, antiforeigner resentment and prejudice are global phenomena. For instance, legislators in Denmark, France, and Italy are currently seeking ways to tighten their borders so they can limit the free flow of immigrants, chiefly from North Africa. In Great Britain, the antipathy is usually directed toward immigrants from India and Pakistan. In Australia, politicians talk of being swamped by South and East Asians. And in the United States, immigrants from Latin America bear the brunt of the public’s anti-immigrant animosity. In Japan, the resentment is directed toward almost anyone who isn’t Japanese. Despite a severe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shortage that could cripple its economy, Japan has done little to loosen its tight restrictions on immigration. In fact, the government actively encourages foreign workers and foreign graduates of its universities to return home as quickly as possible (</a:t>
            </a:r>
            <a:r>
              <a:rPr lang="en-GB" sz="1200" kern="1200" dirty="0" err="1" smtClean="0">
                <a:solidFill>
                  <a:schemeClr val="tx1"/>
                </a:solidFill>
                <a:latin typeface="Times New Roman" pitchFamily="18" charset="0"/>
                <a:ea typeface="ＭＳ Ｐゴシック" charset="-128"/>
                <a:cs typeface="+mn-cs"/>
              </a:rPr>
              <a:t>Tabuchi</a:t>
            </a:r>
            <a:r>
              <a:rPr lang="en-GB" sz="1200" kern="1200" dirty="0" smtClean="0">
                <a:solidFill>
                  <a:schemeClr val="tx1"/>
                </a:solidFill>
                <a:latin typeface="Times New Roman" pitchFamily="18" charset="0"/>
                <a:ea typeface="ＭＳ Ｐゴシック" charset="-128"/>
                <a:cs typeface="+mn-cs"/>
              </a:rPr>
              <a:t>, 2011). </a:t>
            </a:r>
            <a:endParaRPr lang="en-US" dirty="0" smtClean="0"/>
          </a:p>
          <a:p>
            <a:pPr lvl="1">
              <a:spcBef>
                <a:spcPts val="0"/>
              </a:spcBef>
            </a:pPr>
            <a:r>
              <a:rPr lang="en-US" dirty="0" smtClean="0"/>
              <a:t>In the United States – 5% foreign-born in 1967 and 12.5% in 2006 (15% in 1915)</a:t>
            </a:r>
          </a:p>
          <a:p>
            <a:pPr lvl="1">
              <a:spcBef>
                <a:spcPts val="0"/>
              </a:spcBef>
            </a:pPr>
            <a:r>
              <a:rPr lang="en-US" dirty="0" smtClean="0"/>
              <a:t>U.S. immigrants no longer as concentrated on the coasts</a:t>
            </a:r>
          </a:p>
          <a:p>
            <a:endParaRPr lang="en-US" dirty="0"/>
          </a:p>
        </p:txBody>
      </p:sp>
      <p:sp>
        <p:nvSpPr>
          <p:cNvPr id="4" name="Slide Number Placeholder 3"/>
          <p:cNvSpPr>
            <a:spLocks noGrp="1"/>
          </p:cNvSpPr>
          <p:nvPr>
            <p:ph type="sldNum" sz="quarter" idx="10"/>
          </p:nvPr>
        </p:nvSpPr>
        <p:spPr/>
        <p:txBody>
          <a:bodyPr/>
          <a:lstStyle/>
          <a:p>
            <a:fld id="{38BD79B4-3AEC-448F-B346-BED4DFA9FDAE}"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081907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7227993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3469765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581680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47969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312649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22293743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775478036"/>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5181600" y="6459537"/>
            <a:ext cx="3810000" cy="365125"/>
          </a:xfrm>
        </p:spPr>
        <p:txBody>
          <a:bodyPr/>
          <a:lstStyle/>
          <a:p>
            <a:r>
              <a:rPr lang="en-US" dirty="0" smtClean="0"/>
              <a:t>David M. Newman, Exploring the Architecture of Everyday Life, Brief Edition, 4e © SAGE Publications, Inc. 2015</a:t>
            </a:r>
            <a:endParaRPr lang="en-US" dirty="0"/>
          </a:p>
        </p:txBody>
      </p:sp>
      <p:sp>
        <p:nvSpPr>
          <p:cNvPr id="26626" name="Rectangle 4"/>
          <p:cNvSpPr>
            <a:spLocks noGrp="1" noChangeArrowheads="1"/>
          </p:cNvSpPr>
          <p:nvPr>
            <p:ph type="ctrTitle" idx="4294967295"/>
          </p:nvPr>
        </p:nvSpPr>
        <p:spPr>
          <a:xfrm>
            <a:off x="4343400" y="2209800"/>
            <a:ext cx="4800600" cy="1470025"/>
          </a:xfrm>
          <a:prstGeom prst="rect">
            <a:avLst/>
          </a:prstGeom>
        </p:spPr>
        <p:txBody>
          <a:bodyPr anchor="b"/>
          <a:lstStyle/>
          <a:p>
            <a:pPr algn="r"/>
            <a:r>
              <a:rPr lang="en-US" sz="6200" dirty="0"/>
              <a:t>Chapter 13</a:t>
            </a:r>
          </a:p>
        </p:txBody>
      </p:sp>
      <p:sp>
        <p:nvSpPr>
          <p:cNvPr id="26627" name="Rectangle 5"/>
          <p:cNvSpPr>
            <a:spLocks noGrp="1" noChangeArrowheads="1"/>
          </p:cNvSpPr>
          <p:nvPr>
            <p:ph type="subTitle" idx="4294967295"/>
          </p:nvPr>
        </p:nvSpPr>
        <p:spPr>
          <a:xfrm>
            <a:off x="1524000" y="3810000"/>
            <a:ext cx="7620000" cy="1582738"/>
          </a:xfrm>
          <a:prstGeom prst="rect">
            <a:avLst/>
          </a:prstGeom>
        </p:spPr>
        <p:txBody>
          <a:bodyPr>
            <a:noAutofit/>
          </a:bodyPr>
          <a:lstStyle/>
          <a:p>
            <a:pPr marL="0" indent="0" algn="r">
              <a:buFont typeface="Wingdings" pitchFamily="2" charset="2"/>
              <a:buNone/>
            </a:pPr>
            <a:r>
              <a:rPr lang="en-US" sz="4400" dirty="0">
                <a:solidFill>
                  <a:schemeClr val="tx2"/>
                </a:solidFill>
                <a:effectLst>
                  <a:outerShdw blurRad="38100" dist="38100" dir="2700000" algn="tl">
                    <a:srgbClr val="000000">
                      <a:alpha val="43137"/>
                    </a:srgbClr>
                  </a:outerShdw>
                </a:effectLst>
              </a:rPr>
              <a:t>Demographic Dynamics:</a:t>
            </a:r>
          </a:p>
          <a:p>
            <a:pPr marL="0" indent="0" algn="r">
              <a:buFont typeface="Wingdings" pitchFamily="2" charset="2"/>
              <a:buNone/>
            </a:pPr>
            <a:r>
              <a:rPr lang="en-US" sz="4400" dirty="0">
                <a:solidFill>
                  <a:schemeClr val="tx2"/>
                </a:solidFill>
                <a:effectLst>
                  <a:outerShdw blurRad="38100" dist="38100" dir="2700000" algn="tl">
                    <a:srgbClr val="000000">
                      <a:alpha val="43137"/>
                    </a:srgbClr>
                  </a:outerShdw>
                </a:effectLst>
              </a:rPr>
              <a:t>Population Trends</a:t>
            </a:r>
          </a:p>
          <a:p>
            <a:pPr marL="0" indent="0">
              <a:buFont typeface="Wingdings" pitchFamily="2" charset="2"/>
              <a:buNone/>
            </a:pPr>
            <a:endParaRPr lang="en-US" sz="4400" dirty="0">
              <a:solidFill>
                <a:schemeClr val="tx2"/>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229600" cy="4525963"/>
          </a:xfrm>
        </p:spPr>
        <p:txBody>
          <a:bodyPr/>
          <a:lstStyle/>
          <a:p>
            <a:endParaRPr lang="en-US" dirty="0" smtClean="0"/>
          </a:p>
          <a:p>
            <a:r>
              <a:rPr lang="en-US" dirty="0" smtClean="0"/>
              <a:t>The </a:t>
            </a:r>
            <a:r>
              <a:rPr lang="en-US" dirty="0" smtClean="0"/>
              <a:t>balance of old and young people</a:t>
            </a:r>
          </a:p>
          <a:p>
            <a:endParaRPr lang="en-US" dirty="0" smtClean="0"/>
          </a:p>
          <a:p>
            <a:r>
              <a:rPr lang="en-US" dirty="0" smtClean="0"/>
              <a:t>Determined </a:t>
            </a:r>
            <a:r>
              <a:rPr lang="en-US" dirty="0" smtClean="0"/>
              <a:t>by birthrates plus life expectancy</a:t>
            </a:r>
          </a:p>
          <a:p>
            <a:endParaRPr lang="en-US" dirty="0" smtClean="0"/>
          </a:p>
          <a:p>
            <a:r>
              <a:rPr lang="en-US" dirty="0" smtClean="0"/>
              <a:t>Global </a:t>
            </a:r>
            <a:r>
              <a:rPr lang="en-US" dirty="0" smtClean="0"/>
              <a:t>variations in age structure</a:t>
            </a:r>
          </a:p>
          <a:p>
            <a:pPr lvl="1"/>
            <a:r>
              <a:rPr lang="en-US" dirty="0" smtClean="0"/>
              <a:t>Developing nations have low life expectancy and high birth rates</a:t>
            </a:r>
          </a:p>
          <a:p>
            <a:pPr lvl="1"/>
            <a:r>
              <a:rPr lang="en-US" dirty="0" smtClean="0"/>
              <a:t>Industrialized societies have greater life expectancies and lower birth rates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0"/>
            <a:ext cx="8229600" cy="1143000"/>
          </a:xfrm>
        </p:spPr>
        <p:txBody>
          <a:bodyPr/>
          <a:lstStyle/>
          <a:p>
            <a:r>
              <a:rPr lang="en-US" dirty="0" smtClean="0"/>
              <a:t>Age Structure</a:t>
            </a:r>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914400"/>
            <a:ext cx="8153400" cy="4525963"/>
          </a:xfrm>
        </p:spPr>
        <p:txBody>
          <a:bodyPr>
            <a:normAutofit/>
          </a:bodyPr>
          <a:lstStyle/>
          <a:p>
            <a:endParaRPr lang="en-US" dirty="0" smtClean="0"/>
          </a:p>
          <a:p>
            <a:r>
              <a:rPr lang="en-US" dirty="0" smtClean="0"/>
              <a:t>Migration</a:t>
            </a:r>
            <a:r>
              <a:rPr lang="en-US" dirty="0" smtClean="0"/>
              <a:t>: movement from one geographic area to another</a:t>
            </a:r>
          </a:p>
          <a:p>
            <a:pPr>
              <a:spcBef>
                <a:spcPts val="0"/>
              </a:spcBef>
            </a:pPr>
            <a:endParaRPr lang="en-US" dirty="0" smtClean="0"/>
          </a:p>
          <a:p>
            <a:pPr>
              <a:spcBef>
                <a:spcPts val="0"/>
              </a:spcBef>
            </a:pPr>
            <a:r>
              <a:rPr lang="en-US" dirty="0" smtClean="0"/>
              <a:t>Internal</a:t>
            </a:r>
            <a:endParaRPr lang="en-US" dirty="0" smtClean="0"/>
          </a:p>
          <a:p>
            <a:pPr>
              <a:spcBef>
                <a:spcPts val="0"/>
              </a:spcBef>
              <a:buNone/>
            </a:pPr>
            <a:r>
              <a:rPr lang="en-US" dirty="0" smtClean="0"/>
              <a:t>     - Influences on</a:t>
            </a:r>
          </a:p>
          <a:p>
            <a:pPr>
              <a:spcBef>
                <a:spcPts val="0"/>
              </a:spcBef>
            </a:pPr>
            <a:endParaRPr lang="en-US" dirty="0" smtClean="0"/>
          </a:p>
          <a:p>
            <a:pPr>
              <a:spcBef>
                <a:spcPts val="0"/>
              </a:spcBef>
            </a:pPr>
            <a:r>
              <a:rPr lang="en-US" dirty="0" smtClean="0"/>
              <a:t>From </a:t>
            </a:r>
            <a:r>
              <a:rPr lang="en-US" dirty="0" smtClean="0"/>
              <a:t>one nation to another</a:t>
            </a:r>
          </a:p>
          <a:p>
            <a:pPr>
              <a:spcBef>
                <a:spcPts val="0"/>
              </a:spcBef>
              <a:buNone/>
            </a:pPr>
            <a:r>
              <a:rPr lang="en-US" dirty="0" smtClean="0"/>
              <a:t>     - Influences on</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371600" y="0"/>
            <a:ext cx="8229600" cy="1143000"/>
          </a:xfrm>
        </p:spPr>
        <p:txBody>
          <a:bodyPr/>
          <a:lstStyle/>
          <a:p>
            <a:r>
              <a:rPr lang="en-US" dirty="0" smtClean="0"/>
              <a:t>Geographic Distribution</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7772400" cy="4525963"/>
          </a:xfrm>
        </p:spPr>
        <p:txBody>
          <a:bodyPr/>
          <a:lstStyle/>
          <a:p>
            <a:endParaRPr lang="en-US" dirty="0" smtClean="0"/>
          </a:p>
          <a:p>
            <a:r>
              <a:rPr lang="en-US" dirty="0" smtClean="0"/>
              <a:t>Immigrant </a:t>
            </a:r>
            <a:r>
              <a:rPr lang="en-US" dirty="0" smtClean="0"/>
              <a:t>surge</a:t>
            </a:r>
          </a:p>
          <a:p>
            <a:pPr lvl="1"/>
            <a:r>
              <a:rPr lang="en-US" dirty="0" smtClean="0"/>
              <a:t>Immigration related to half of U.S. population growth 1990–2010</a:t>
            </a:r>
          </a:p>
          <a:p>
            <a:endParaRPr lang="en-US" dirty="0" smtClean="0"/>
          </a:p>
          <a:p>
            <a:r>
              <a:rPr lang="en-US" dirty="0" smtClean="0"/>
              <a:t>Growing </a:t>
            </a:r>
            <a:r>
              <a:rPr lang="en-US" dirty="0" smtClean="0"/>
              <a:t>portion of U.S. population not of European ancestry</a:t>
            </a:r>
          </a:p>
          <a:p>
            <a:endParaRPr lang="en-US" dirty="0" smtClean="0"/>
          </a:p>
          <a:p>
            <a:r>
              <a:rPr lang="en-US" dirty="0" smtClean="0"/>
              <a:t>“</a:t>
            </a:r>
            <a:r>
              <a:rPr lang="en-US" dirty="0" smtClean="0"/>
              <a:t>Graying” </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371600" y="28575"/>
            <a:ext cx="8229600" cy="1143000"/>
          </a:xfrm>
        </p:spPr>
        <p:txBody>
          <a:bodyPr/>
          <a:lstStyle/>
          <a:p>
            <a:r>
              <a:rPr lang="en-US" dirty="0" smtClean="0"/>
              <a:t>U.S. Population </a:t>
            </a:r>
            <a:r>
              <a:rPr lang="en-US" dirty="0"/>
              <a:t>T</a:t>
            </a:r>
            <a:r>
              <a:rPr lang="en-US" dirty="0" smtClean="0"/>
              <a:t>rends</a:t>
            </a:r>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3011" name="Rectangle 2"/>
          <p:cNvSpPr>
            <a:spLocks noGrp="1" noChangeArrowheads="1"/>
          </p:cNvSpPr>
          <p:nvPr>
            <p:ph type="title" idx="4294967295"/>
          </p:nvPr>
        </p:nvSpPr>
        <p:spPr>
          <a:xfrm>
            <a:off x="1295400" y="152400"/>
            <a:ext cx="8305800" cy="914400"/>
          </a:xfrm>
          <a:prstGeom prst="rect">
            <a:avLst/>
          </a:prstGeom>
        </p:spPr>
        <p:txBody>
          <a:bodyPr anchor="b">
            <a:normAutofit/>
          </a:bodyPr>
          <a:lstStyle/>
          <a:p>
            <a:r>
              <a:rPr lang="en-US" dirty="0"/>
              <a:t>Immigration </a:t>
            </a:r>
            <a:r>
              <a:rPr lang="en-US" dirty="0" smtClean="0"/>
              <a:t>Tensions</a:t>
            </a:r>
            <a:endParaRPr lang="en-US" dirty="0"/>
          </a:p>
        </p:txBody>
      </p:sp>
      <p:sp>
        <p:nvSpPr>
          <p:cNvPr id="11267" name="Rectangle 3"/>
          <p:cNvSpPr>
            <a:spLocks noGrp="1" noChangeArrowheads="1"/>
          </p:cNvSpPr>
          <p:nvPr>
            <p:ph type="body" idx="4294967295"/>
          </p:nvPr>
        </p:nvSpPr>
        <p:spPr>
          <a:xfrm>
            <a:off x="1219200" y="1143000"/>
            <a:ext cx="7924800" cy="5334000"/>
          </a:xfrm>
          <a:prstGeom prst="rect">
            <a:avLst/>
          </a:prstGeom>
        </p:spPr>
        <p:txBody>
          <a:bodyPr>
            <a:normAutofit/>
          </a:bodyPr>
          <a:lstStyle/>
          <a:p>
            <a:pPr>
              <a:spcBef>
                <a:spcPts val="0"/>
              </a:spcBef>
            </a:pPr>
            <a:endParaRPr lang="en-US" sz="2800" dirty="0" smtClean="0"/>
          </a:p>
          <a:p>
            <a:pPr>
              <a:spcBef>
                <a:spcPts val="0"/>
              </a:spcBef>
            </a:pPr>
            <a:r>
              <a:rPr lang="en-US" sz="2800" dirty="0" smtClean="0"/>
              <a:t>Hot-button </a:t>
            </a:r>
            <a:r>
              <a:rPr lang="en-US" sz="2800" dirty="0"/>
              <a:t>political </a:t>
            </a:r>
            <a:r>
              <a:rPr lang="en-US" sz="2800" dirty="0" smtClean="0"/>
              <a:t>issue</a:t>
            </a:r>
          </a:p>
          <a:p>
            <a:pPr>
              <a:spcBef>
                <a:spcPts val="0"/>
              </a:spcBef>
            </a:pPr>
            <a:endParaRPr lang="en-US" sz="2800" dirty="0" smtClean="0"/>
          </a:p>
          <a:p>
            <a:pPr>
              <a:spcBef>
                <a:spcPts val="0"/>
              </a:spcBef>
            </a:pPr>
            <a:r>
              <a:rPr lang="en-US" sz="2800" dirty="0" smtClean="0"/>
              <a:t>Concerns </a:t>
            </a:r>
            <a:r>
              <a:rPr lang="en-US" sz="2800" dirty="0" smtClean="0"/>
              <a:t>about undocumented workers</a:t>
            </a:r>
          </a:p>
          <a:p>
            <a:pPr lvl="1">
              <a:spcBef>
                <a:spcPts val="0"/>
              </a:spcBef>
            </a:pPr>
            <a:r>
              <a:rPr lang="en-US" sz="2400" dirty="0" smtClean="0"/>
              <a:t>Taking jobs</a:t>
            </a:r>
          </a:p>
          <a:p>
            <a:pPr lvl="1">
              <a:spcBef>
                <a:spcPts val="0"/>
              </a:spcBef>
            </a:pPr>
            <a:r>
              <a:rPr lang="en-US" sz="2400" dirty="0" smtClean="0"/>
              <a:t>Depressing wages</a:t>
            </a:r>
          </a:p>
          <a:p>
            <a:pPr lvl="1">
              <a:spcBef>
                <a:spcPts val="0"/>
              </a:spcBef>
            </a:pPr>
            <a:r>
              <a:rPr lang="en-US" sz="2400" dirty="0" smtClean="0"/>
              <a:t>Straining resources</a:t>
            </a:r>
            <a:endParaRPr lang="en-US" sz="2400" dirty="0"/>
          </a:p>
          <a:p>
            <a:pPr>
              <a:spcBef>
                <a:spcPts val="0"/>
              </a:spcBef>
            </a:pPr>
            <a:endParaRPr lang="en-US" sz="2800" dirty="0" smtClean="0"/>
          </a:p>
          <a:p>
            <a:pPr>
              <a:spcBef>
                <a:spcPts val="0"/>
              </a:spcBef>
            </a:pPr>
            <a:r>
              <a:rPr lang="en-US" sz="2800" dirty="0" smtClean="0"/>
              <a:t>Value </a:t>
            </a:r>
            <a:r>
              <a:rPr lang="en-US" sz="2800" dirty="0" smtClean="0"/>
              <a:t>of immigrant work</a:t>
            </a:r>
          </a:p>
          <a:p>
            <a:pPr lvl="1">
              <a:spcBef>
                <a:spcPts val="0"/>
              </a:spcBef>
            </a:pPr>
            <a:r>
              <a:rPr lang="en-US" sz="2400" dirty="0" smtClean="0"/>
              <a:t>Immigrant-owned </a:t>
            </a:r>
            <a:r>
              <a:rPr lang="en-US" sz="2400" dirty="0"/>
              <a:t>businesses add billions of dollars each year to the nation’s </a:t>
            </a:r>
            <a:r>
              <a:rPr lang="en-US" sz="2400" dirty="0" smtClean="0"/>
              <a:t>economy</a:t>
            </a:r>
          </a:p>
          <a:p>
            <a:pPr lvl="1">
              <a:spcBef>
                <a:spcPts val="0"/>
              </a:spcBef>
            </a:pPr>
            <a:r>
              <a:rPr lang="en-US" sz="2400" dirty="0" smtClean="0"/>
              <a:t>Good for funding social security</a:t>
            </a:r>
          </a:p>
          <a:p>
            <a:pPr lvl="1">
              <a:spcBef>
                <a:spcPts val="0"/>
              </a:spcBef>
            </a:pPr>
            <a:r>
              <a:rPr lang="en-US" sz="2400" dirty="0" smtClean="0"/>
              <a:t>Seen as a human rights issue</a:t>
            </a:r>
            <a:endParaRPr lang="en-US" sz="24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66800" y="990600"/>
            <a:ext cx="8229600" cy="4525963"/>
          </a:xfrm>
        </p:spPr>
        <p:txBody>
          <a:bodyPr/>
          <a:lstStyle/>
          <a:p>
            <a:endParaRPr lang="en-US" dirty="0" smtClean="0"/>
          </a:p>
          <a:p>
            <a:r>
              <a:rPr lang="en-US" dirty="0" smtClean="0"/>
              <a:t>Americans </a:t>
            </a:r>
            <a:r>
              <a:rPr lang="en-US" dirty="0" smtClean="0"/>
              <a:t>are getting older</a:t>
            </a:r>
          </a:p>
          <a:p>
            <a:pPr lvl="1"/>
            <a:r>
              <a:rPr lang="en-US" dirty="0" smtClean="0"/>
              <a:t>Birth rates started dropping in the 1960s</a:t>
            </a:r>
          </a:p>
          <a:p>
            <a:pPr lvl="1"/>
            <a:r>
              <a:rPr lang="en-US" dirty="0" smtClean="0"/>
              <a:t>People now live longer</a:t>
            </a:r>
          </a:p>
          <a:p>
            <a:pPr lvl="1"/>
            <a:r>
              <a:rPr lang="en-US" dirty="0" smtClean="0"/>
              <a:t>By 2050 more old people than young people</a:t>
            </a:r>
          </a:p>
          <a:p>
            <a:pPr lvl="1"/>
            <a:r>
              <a:rPr lang="en-US" dirty="0" smtClean="0"/>
              <a:t>By 2050 people over 85 fastest growing group</a:t>
            </a:r>
          </a:p>
          <a:p>
            <a:endParaRPr lang="en-US" dirty="0" smtClean="0"/>
          </a:p>
          <a:p>
            <a:r>
              <a:rPr lang="en-US" dirty="0" smtClean="0"/>
              <a:t>How </a:t>
            </a:r>
            <a:r>
              <a:rPr lang="en-US" dirty="0" smtClean="0"/>
              <a:t>will this affect social institutions?</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 name="Title 2"/>
          <p:cNvSpPr>
            <a:spLocks noGrp="1"/>
          </p:cNvSpPr>
          <p:nvPr>
            <p:ph type="title"/>
          </p:nvPr>
        </p:nvSpPr>
        <p:spPr>
          <a:xfrm>
            <a:off x="1447800" y="0"/>
            <a:ext cx="8229600" cy="1143000"/>
          </a:xfrm>
        </p:spPr>
        <p:txBody>
          <a:bodyPr/>
          <a:lstStyle/>
          <a:p>
            <a:r>
              <a:rPr lang="en-US" dirty="0" smtClean="0"/>
              <a:t>Thinking Sociologically</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077200" cy="4525963"/>
          </a:xfrm>
        </p:spPr>
        <p:txBody>
          <a:bodyPr>
            <a:normAutofit fontScale="92500"/>
          </a:bodyPr>
          <a:lstStyle/>
          <a:p>
            <a:pPr>
              <a:spcBef>
                <a:spcPts val="0"/>
              </a:spcBef>
            </a:pPr>
            <a:r>
              <a:rPr lang="en-US" dirty="0" smtClean="0"/>
              <a:t>Those born during the same era </a:t>
            </a:r>
          </a:p>
          <a:p>
            <a:pPr>
              <a:spcBef>
                <a:spcPts val="0"/>
              </a:spcBef>
            </a:pPr>
            <a:endParaRPr lang="en-US" dirty="0" smtClean="0"/>
          </a:p>
          <a:p>
            <a:pPr>
              <a:spcBef>
                <a:spcPts val="0"/>
              </a:spcBef>
            </a:pPr>
            <a:r>
              <a:rPr lang="en-US" dirty="0" smtClean="0"/>
              <a:t>Tied </a:t>
            </a:r>
            <a:r>
              <a:rPr lang="en-US" dirty="0" smtClean="0"/>
              <a:t>together by historical events, population trends, and societal changes </a:t>
            </a:r>
          </a:p>
          <a:p>
            <a:pPr>
              <a:spcBef>
                <a:spcPts val="0"/>
              </a:spcBef>
            </a:pPr>
            <a:endParaRPr lang="en-US" dirty="0" smtClean="0"/>
          </a:p>
          <a:p>
            <a:pPr>
              <a:spcBef>
                <a:spcPts val="0"/>
              </a:spcBef>
            </a:pPr>
            <a:r>
              <a:rPr lang="en-US" dirty="0" smtClean="0"/>
              <a:t>Cohort </a:t>
            </a:r>
            <a:r>
              <a:rPr lang="en-US" dirty="0" smtClean="0"/>
              <a:t>effects</a:t>
            </a:r>
          </a:p>
          <a:p>
            <a:pPr lvl="1">
              <a:spcBef>
                <a:spcPts val="0"/>
              </a:spcBef>
            </a:pPr>
            <a:r>
              <a:rPr lang="en-US" dirty="0" smtClean="0"/>
              <a:t>Those in a particular cohort tend to experience the same stages of the life course at about the same time</a:t>
            </a:r>
          </a:p>
          <a:p>
            <a:pPr>
              <a:spcBef>
                <a:spcPts val="0"/>
              </a:spcBef>
            </a:pPr>
            <a:endParaRPr lang="en-US" dirty="0" smtClean="0"/>
          </a:p>
          <a:p>
            <a:pPr>
              <a:spcBef>
                <a:spcPts val="0"/>
              </a:spcBef>
            </a:pPr>
            <a:r>
              <a:rPr lang="en-US" dirty="0" smtClean="0"/>
              <a:t>Period </a:t>
            </a:r>
            <a:r>
              <a:rPr lang="en-US" dirty="0" smtClean="0"/>
              <a:t>effects</a:t>
            </a:r>
          </a:p>
          <a:p>
            <a:pPr lvl="1">
              <a:spcBef>
                <a:spcPts val="0"/>
              </a:spcBef>
            </a:pPr>
            <a:r>
              <a:rPr lang="en-US" dirty="0" smtClean="0"/>
              <a:t>Historical events affect the shape and outlook of a cohort</a:t>
            </a:r>
            <a:endParaRPr lang="en-US" dirty="0"/>
          </a:p>
        </p:txBody>
      </p:sp>
      <p:sp>
        <p:nvSpPr>
          <p:cNvPr id="4"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lstStyle/>
          <a:p>
            <a:r>
              <a:rPr lang="en-US" dirty="0" smtClean="0"/>
              <a:t>Birth Cohorts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8077200" cy="4525963"/>
          </a:xfrm>
        </p:spPr>
        <p:txBody>
          <a:bodyPr/>
          <a:lstStyle/>
          <a:p>
            <a:pPr>
              <a:spcBef>
                <a:spcPts val="0"/>
              </a:spcBef>
            </a:pPr>
            <a:endParaRPr lang="en-US" dirty="0" smtClean="0"/>
          </a:p>
          <a:p>
            <a:pPr>
              <a:spcBef>
                <a:spcPts val="0"/>
              </a:spcBef>
            </a:pPr>
            <a:r>
              <a:rPr lang="en-US" dirty="0" smtClean="0"/>
              <a:t>Cohort </a:t>
            </a:r>
            <a:r>
              <a:rPr lang="en-US" dirty="0" smtClean="0"/>
              <a:t>and period effects tend</a:t>
            </a:r>
            <a:r>
              <a:rPr lang="en-US" baseline="0" dirty="0" smtClean="0"/>
              <a:t> to create “generations” that share characteristics</a:t>
            </a:r>
          </a:p>
          <a:p>
            <a:pPr lvl="1">
              <a:spcBef>
                <a:spcPts val="0"/>
              </a:spcBef>
            </a:pPr>
            <a:r>
              <a:rPr lang="en-US" dirty="0"/>
              <a:t>E</a:t>
            </a:r>
            <a:r>
              <a:rPr lang="en-US" baseline="0" dirty="0" smtClean="0"/>
              <a:t>thnic composition</a:t>
            </a:r>
          </a:p>
          <a:p>
            <a:pPr lvl="1">
              <a:spcBef>
                <a:spcPts val="0"/>
              </a:spcBef>
            </a:pPr>
            <a:r>
              <a:rPr lang="en-US" dirty="0"/>
              <a:t>A</a:t>
            </a:r>
            <a:r>
              <a:rPr lang="en-US" baseline="0" dirty="0" smtClean="0"/>
              <a:t>verage life expectancies</a:t>
            </a:r>
          </a:p>
          <a:p>
            <a:pPr lvl="1">
              <a:spcBef>
                <a:spcPts val="0"/>
              </a:spcBef>
            </a:pPr>
            <a:r>
              <a:rPr lang="en-US" dirty="0"/>
              <a:t>A</a:t>
            </a:r>
            <a:r>
              <a:rPr lang="en-US" baseline="0" dirty="0" smtClean="0"/>
              <a:t>ge-specific birth rates</a:t>
            </a:r>
          </a:p>
          <a:p>
            <a:pPr lvl="1">
              <a:spcBef>
                <a:spcPts val="0"/>
              </a:spcBef>
            </a:pPr>
            <a:r>
              <a:rPr lang="en-US" baseline="0" dirty="0" smtClean="0"/>
              <a:t>World view</a:t>
            </a:r>
          </a:p>
          <a:p>
            <a:pPr lvl="1">
              <a:spcBef>
                <a:spcPts val="0"/>
              </a:spcBef>
            </a:pPr>
            <a:r>
              <a:rPr lang="en-US" dirty="0" smtClean="0"/>
              <a:t>Attitudes </a:t>
            </a:r>
            <a:endParaRPr lang="en-US" baseline="0" dirty="0" smtClean="0"/>
          </a:p>
          <a:p>
            <a:pPr lvl="1">
              <a:spcBef>
                <a:spcPts val="0"/>
              </a:spcBef>
            </a:pPr>
            <a:r>
              <a:rPr lang="en-US" baseline="0" dirty="0" smtClean="0"/>
              <a:t>Self-concept</a:t>
            </a:r>
            <a:endParaRPr lang="en-US" dirty="0" smtClean="0"/>
          </a:p>
          <a:p>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28575"/>
            <a:ext cx="8229600" cy="1143000"/>
          </a:xfrm>
        </p:spPr>
        <p:txBody>
          <a:bodyPr/>
          <a:lstStyle/>
          <a:p>
            <a:r>
              <a:rPr lang="en-US" dirty="0" smtClean="0"/>
              <a:t>Cohort and Period Effects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7651" name="Rectangle 2"/>
          <p:cNvSpPr>
            <a:spLocks noGrp="1" noChangeArrowheads="1"/>
          </p:cNvSpPr>
          <p:nvPr>
            <p:ph type="title" idx="4294967295"/>
          </p:nvPr>
        </p:nvSpPr>
        <p:spPr>
          <a:xfrm>
            <a:off x="1447800" y="0"/>
            <a:ext cx="8305800" cy="914400"/>
          </a:xfrm>
          <a:prstGeom prst="rect">
            <a:avLst/>
          </a:prstGeom>
        </p:spPr>
        <p:txBody>
          <a:bodyPr anchor="b">
            <a:normAutofit/>
          </a:bodyPr>
          <a:lstStyle/>
          <a:p>
            <a:r>
              <a:rPr lang="en-US" dirty="0" smtClean="0"/>
              <a:t>Generations </a:t>
            </a:r>
            <a:r>
              <a:rPr lang="en-US" dirty="0"/>
              <a:t>of </a:t>
            </a:r>
            <a:r>
              <a:rPr lang="en-US" dirty="0" smtClean="0"/>
              <a:t>Cohorts</a:t>
            </a:r>
            <a:endParaRPr lang="en-US" dirty="0"/>
          </a:p>
        </p:txBody>
      </p:sp>
      <p:sp>
        <p:nvSpPr>
          <p:cNvPr id="15363" name="Rectangle 3"/>
          <p:cNvSpPr>
            <a:spLocks noGrp="1" noChangeArrowheads="1"/>
          </p:cNvSpPr>
          <p:nvPr>
            <p:ph type="body" idx="4294967295"/>
          </p:nvPr>
        </p:nvSpPr>
        <p:spPr>
          <a:xfrm>
            <a:off x="1295400" y="1066800"/>
            <a:ext cx="7848600" cy="4383088"/>
          </a:xfrm>
          <a:prstGeom prst="rect">
            <a:avLst/>
          </a:prstGeom>
        </p:spPr>
        <p:txBody>
          <a:bodyPr>
            <a:normAutofit lnSpcReduction="10000"/>
          </a:bodyPr>
          <a:lstStyle/>
          <a:p>
            <a:pPr>
              <a:lnSpc>
                <a:spcPct val="110000"/>
              </a:lnSpc>
              <a:spcBef>
                <a:spcPts val="0"/>
              </a:spcBef>
            </a:pPr>
            <a:r>
              <a:rPr lang="en-US" sz="2800" dirty="0" smtClean="0"/>
              <a:t>Baby </a:t>
            </a:r>
            <a:r>
              <a:rPr lang="en-US" sz="2800" dirty="0"/>
              <a:t>Boomers (born </a:t>
            </a:r>
            <a:r>
              <a:rPr lang="en-US" sz="2800" dirty="0" smtClean="0"/>
              <a:t>1946–1964</a:t>
            </a:r>
            <a:r>
              <a:rPr lang="en-US" sz="2800" dirty="0"/>
              <a:t>)</a:t>
            </a:r>
          </a:p>
          <a:p>
            <a:pPr lvl="1">
              <a:lnSpc>
                <a:spcPct val="110000"/>
              </a:lnSpc>
              <a:spcBef>
                <a:spcPts val="0"/>
              </a:spcBef>
            </a:pPr>
            <a:r>
              <a:rPr lang="en-US" sz="2400" dirty="0" smtClean="0"/>
              <a:t>Close to 26% </a:t>
            </a:r>
            <a:r>
              <a:rPr lang="en-US" sz="2400" dirty="0"/>
              <a:t>of </a:t>
            </a:r>
            <a:r>
              <a:rPr lang="en-US" sz="2400" dirty="0" smtClean="0"/>
              <a:t>U.S. </a:t>
            </a:r>
            <a:r>
              <a:rPr lang="en-US" sz="2400" dirty="0"/>
              <a:t>population</a:t>
            </a:r>
          </a:p>
          <a:p>
            <a:pPr lvl="1">
              <a:lnSpc>
                <a:spcPct val="110000"/>
              </a:lnSpc>
              <a:spcBef>
                <a:spcPts val="0"/>
              </a:spcBef>
            </a:pPr>
            <a:r>
              <a:rPr lang="en-US" sz="2400" dirty="0"/>
              <a:t>Huge impact as they age</a:t>
            </a:r>
          </a:p>
          <a:p>
            <a:pPr lvl="1">
              <a:lnSpc>
                <a:spcPct val="110000"/>
              </a:lnSpc>
              <a:spcBef>
                <a:spcPts val="0"/>
              </a:spcBef>
            </a:pPr>
            <a:r>
              <a:rPr lang="en-US" sz="2400" dirty="0"/>
              <a:t>Redefining family, women in workforce, fewer children</a:t>
            </a:r>
          </a:p>
          <a:p>
            <a:pPr>
              <a:lnSpc>
                <a:spcPct val="110000"/>
              </a:lnSpc>
              <a:spcBef>
                <a:spcPts val="0"/>
              </a:spcBef>
            </a:pPr>
            <a:endParaRPr lang="en-US" sz="2800" dirty="0" smtClean="0"/>
          </a:p>
          <a:p>
            <a:pPr>
              <a:lnSpc>
                <a:spcPct val="110000"/>
              </a:lnSpc>
              <a:spcBef>
                <a:spcPts val="0"/>
              </a:spcBef>
            </a:pPr>
            <a:r>
              <a:rPr lang="en-US" sz="2800" dirty="0" smtClean="0"/>
              <a:t>Generation </a:t>
            </a:r>
            <a:r>
              <a:rPr lang="en-US" sz="2800" dirty="0"/>
              <a:t>X </a:t>
            </a:r>
            <a:r>
              <a:rPr lang="en-US" sz="2800" dirty="0" smtClean="0"/>
              <a:t>(1965–1979)</a:t>
            </a:r>
            <a:endParaRPr lang="en-US" sz="2800" dirty="0"/>
          </a:p>
          <a:p>
            <a:pPr lvl="1">
              <a:lnSpc>
                <a:spcPct val="110000"/>
              </a:lnSpc>
              <a:spcBef>
                <a:spcPts val="0"/>
              </a:spcBef>
            </a:pPr>
            <a:r>
              <a:rPr lang="en-US" sz="2400" dirty="0" smtClean="0"/>
              <a:t>Birthrate half of Boomers’</a:t>
            </a:r>
            <a:endParaRPr lang="en-US" sz="2400" dirty="0"/>
          </a:p>
          <a:p>
            <a:pPr lvl="1">
              <a:lnSpc>
                <a:spcPct val="110000"/>
              </a:lnSpc>
              <a:spcBef>
                <a:spcPts val="0"/>
              </a:spcBef>
            </a:pPr>
            <a:r>
              <a:rPr lang="en-US" sz="2400" dirty="0" smtClean="0"/>
              <a:t>40% </a:t>
            </a:r>
            <a:r>
              <a:rPr lang="en-US" sz="2400" dirty="0"/>
              <a:t>experienced divorce of their  parents</a:t>
            </a:r>
          </a:p>
          <a:p>
            <a:pPr lvl="1">
              <a:lnSpc>
                <a:spcPct val="110000"/>
              </a:lnSpc>
              <a:spcBef>
                <a:spcPts val="0"/>
              </a:spcBef>
            </a:pPr>
            <a:r>
              <a:rPr lang="en-US" sz="2400" dirty="0"/>
              <a:t>Less likely to </a:t>
            </a:r>
            <a:r>
              <a:rPr lang="en-US" sz="2400" dirty="0" smtClean="0"/>
              <a:t>marry, delay marriage and childbearing</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6387" name="Rectangle 3"/>
          <p:cNvSpPr>
            <a:spLocks noGrp="1" noChangeArrowheads="1"/>
          </p:cNvSpPr>
          <p:nvPr>
            <p:ph type="body" idx="4294967295"/>
          </p:nvPr>
        </p:nvSpPr>
        <p:spPr>
          <a:xfrm>
            <a:off x="1524000" y="990600"/>
            <a:ext cx="7620000" cy="4876800"/>
          </a:xfrm>
          <a:prstGeom prst="rect">
            <a:avLst/>
          </a:prstGeom>
        </p:spPr>
        <p:txBody>
          <a:bodyPr>
            <a:normAutofit fontScale="92500" lnSpcReduction="10000"/>
          </a:bodyPr>
          <a:lstStyle/>
          <a:p>
            <a:pPr>
              <a:spcBef>
                <a:spcPts val="0"/>
              </a:spcBef>
            </a:pPr>
            <a:r>
              <a:rPr lang="en-US" dirty="0"/>
              <a:t>Born between </a:t>
            </a:r>
            <a:r>
              <a:rPr lang="en-US" dirty="0" smtClean="0"/>
              <a:t>1980 and late 1990s</a:t>
            </a:r>
            <a:endParaRPr lang="en-US" dirty="0"/>
          </a:p>
          <a:p>
            <a:pPr>
              <a:spcBef>
                <a:spcPts val="0"/>
              </a:spcBef>
            </a:pPr>
            <a:endParaRPr lang="en-US" dirty="0" smtClean="0"/>
          </a:p>
          <a:p>
            <a:pPr>
              <a:spcBef>
                <a:spcPts val="0"/>
              </a:spcBef>
            </a:pPr>
            <a:r>
              <a:rPr lang="en-US" dirty="0" smtClean="0"/>
              <a:t>Closer </a:t>
            </a:r>
            <a:r>
              <a:rPr lang="en-US" dirty="0"/>
              <a:t>in size to </a:t>
            </a:r>
            <a:r>
              <a:rPr lang="en-US" dirty="0" smtClean="0"/>
              <a:t>Boomer Generation</a:t>
            </a:r>
            <a:endParaRPr lang="en-US" dirty="0"/>
          </a:p>
          <a:p>
            <a:pPr>
              <a:spcBef>
                <a:spcPts val="0"/>
              </a:spcBef>
            </a:pPr>
            <a:endParaRPr lang="en-US" dirty="0" smtClean="0"/>
          </a:p>
          <a:p>
            <a:pPr>
              <a:spcBef>
                <a:spcPts val="0"/>
              </a:spcBef>
            </a:pPr>
            <a:r>
              <a:rPr lang="en-US" dirty="0" smtClean="0"/>
              <a:t>More </a:t>
            </a:r>
            <a:r>
              <a:rPr lang="en-US" dirty="0"/>
              <a:t>ethnically </a:t>
            </a:r>
            <a:r>
              <a:rPr lang="en-US" dirty="0" smtClean="0"/>
              <a:t>diverse</a:t>
            </a:r>
            <a:endParaRPr lang="en-US" dirty="0"/>
          </a:p>
          <a:p>
            <a:pPr>
              <a:spcBef>
                <a:spcPts val="0"/>
              </a:spcBef>
            </a:pPr>
            <a:endParaRPr lang="en-US" dirty="0" smtClean="0"/>
          </a:p>
          <a:p>
            <a:pPr>
              <a:spcBef>
                <a:spcPts val="0"/>
              </a:spcBef>
            </a:pPr>
            <a:r>
              <a:rPr lang="en-US" dirty="0" smtClean="0"/>
              <a:t>More </a:t>
            </a:r>
            <a:r>
              <a:rPr lang="en-US" dirty="0"/>
              <a:t>likely to grow up in </a:t>
            </a:r>
            <a:r>
              <a:rPr lang="en-US" dirty="0" smtClean="0"/>
              <a:t>nontraditional families</a:t>
            </a:r>
          </a:p>
          <a:p>
            <a:pPr>
              <a:spcBef>
                <a:spcPts val="0"/>
              </a:spcBef>
            </a:pPr>
            <a:endParaRPr lang="en-US" dirty="0" smtClean="0"/>
          </a:p>
          <a:p>
            <a:pPr>
              <a:spcBef>
                <a:spcPts val="0"/>
              </a:spcBef>
            </a:pPr>
            <a:r>
              <a:rPr lang="en-US" dirty="0" smtClean="0"/>
              <a:t>Computing </a:t>
            </a:r>
            <a:r>
              <a:rPr lang="en-US" dirty="0" smtClean="0"/>
              <a:t>technology as “birthright”</a:t>
            </a:r>
          </a:p>
          <a:p>
            <a:pPr>
              <a:spcBef>
                <a:spcPts val="0"/>
              </a:spcBef>
            </a:pPr>
            <a:endParaRPr lang="en-US" dirty="0" smtClean="0"/>
          </a:p>
          <a:p>
            <a:pPr>
              <a:spcBef>
                <a:spcPts val="0"/>
              </a:spcBef>
            </a:pPr>
            <a:r>
              <a:rPr lang="en-US" dirty="0" smtClean="0"/>
              <a:t>Comparatively </a:t>
            </a:r>
            <a:r>
              <a:rPr lang="en-US" dirty="0" smtClean="0"/>
              <a:t>liberal in some areas, more conservative and risk-averse in others</a:t>
            </a:r>
          </a:p>
          <a:p>
            <a:pPr>
              <a:lnSpc>
                <a:spcPct val="90000"/>
              </a:lnSpc>
              <a:buNone/>
            </a:pPr>
            <a:endParaRPr lang="en-US" sz="2800" dirty="0"/>
          </a:p>
        </p:txBody>
      </p:sp>
      <p:sp>
        <p:nvSpPr>
          <p:cNvPr id="29701" name="Text Box 5"/>
          <p:cNvSpPr txBox="1">
            <a:spLocks noChangeArrowheads="1"/>
          </p:cNvSpPr>
          <p:nvPr/>
        </p:nvSpPr>
        <p:spPr bwMode="auto">
          <a:xfrm>
            <a:off x="1295400" y="0"/>
            <a:ext cx="7848600" cy="769441"/>
          </a:xfrm>
          <a:prstGeom prst="rect">
            <a:avLst/>
          </a:prstGeom>
          <a:noFill/>
          <a:ln w="9525">
            <a:noFill/>
            <a:miter lim="800000"/>
            <a:headEnd/>
            <a:tailEnd/>
          </a:ln>
          <a:effectLst/>
        </p:spPr>
        <p:txBody>
          <a:bodyPr wrap="square">
            <a:spAutoFit/>
          </a:bodyPr>
          <a:lstStyle/>
          <a:p>
            <a:r>
              <a:rPr lang="en-US" sz="4400" dirty="0">
                <a:solidFill>
                  <a:schemeClr val="tx2"/>
                </a:solidFill>
                <a:effectLst>
                  <a:outerShdw blurRad="38100" dist="38100" dir="2700000" algn="tl">
                    <a:srgbClr val="000000">
                      <a:alpha val="43137"/>
                    </a:srgbClr>
                  </a:outerShdw>
                </a:effectLst>
                <a:latin typeface="+mj-lt"/>
              </a:rPr>
              <a:t>Millennium Generation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0723" name="Rectangle 2"/>
          <p:cNvSpPr>
            <a:spLocks noGrp="1" noChangeArrowheads="1"/>
          </p:cNvSpPr>
          <p:nvPr>
            <p:ph type="title" idx="4294967295"/>
          </p:nvPr>
        </p:nvSpPr>
        <p:spPr>
          <a:xfrm>
            <a:off x="1371600" y="19050"/>
            <a:ext cx="8305800" cy="990600"/>
          </a:xfrm>
          <a:prstGeom prst="rect">
            <a:avLst/>
          </a:prstGeom>
        </p:spPr>
        <p:txBody>
          <a:bodyPr anchor="b">
            <a:normAutofit/>
          </a:bodyPr>
          <a:lstStyle/>
          <a:p>
            <a:r>
              <a:rPr lang="en-US" dirty="0" smtClean="0"/>
              <a:t>Demographic Dynamics</a:t>
            </a:r>
            <a:endParaRPr lang="en-US" dirty="0"/>
          </a:p>
        </p:txBody>
      </p:sp>
      <p:sp>
        <p:nvSpPr>
          <p:cNvPr id="5123" name="Rectangle 3"/>
          <p:cNvSpPr>
            <a:spLocks noGrp="1" noChangeArrowheads="1"/>
          </p:cNvSpPr>
          <p:nvPr>
            <p:ph type="body" idx="4294967295"/>
          </p:nvPr>
        </p:nvSpPr>
        <p:spPr>
          <a:xfrm>
            <a:off x="1828800" y="1143000"/>
            <a:ext cx="7315200" cy="3886200"/>
          </a:xfrm>
          <a:prstGeom prst="rect">
            <a:avLst/>
          </a:prstGeom>
        </p:spPr>
        <p:txBody>
          <a:bodyPr>
            <a:normAutofit/>
          </a:bodyPr>
          <a:lstStyle/>
          <a:p>
            <a:pPr>
              <a:spcBef>
                <a:spcPts val="0"/>
              </a:spcBef>
            </a:pPr>
            <a:r>
              <a:rPr lang="en-US" dirty="0"/>
              <a:t>Demographers study trends in population</a:t>
            </a:r>
          </a:p>
          <a:p>
            <a:pPr lvl="1">
              <a:spcBef>
                <a:spcPts val="0"/>
              </a:spcBef>
            </a:pPr>
            <a:r>
              <a:rPr lang="en-US" dirty="0"/>
              <a:t>Birth rates</a:t>
            </a:r>
          </a:p>
          <a:p>
            <a:pPr lvl="1">
              <a:spcBef>
                <a:spcPts val="0"/>
              </a:spcBef>
            </a:pPr>
            <a:r>
              <a:rPr lang="en-US" dirty="0"/>
              <a:t>Death rates</a:t>
            </a:r>
          </a:p>
          <a:p>
            <a:pPr lvl="1">
              <a:spcBef>
                <a:spcPts val="0"/>
              </a:spcBef>
            </a:pPr>
            <a:r>
              <a:rPr lang="en-US" dirty="0"/>
              <a:t>Immigration</a:t>
            </a:r>
          </a:p>
          <a:p>
            <a:pPr>
              <a:spcBef>
                <a:spcPts val="0"/>
              </a:spcBef>
            </a:pPr>
            <a:endParaRPr lang="en-US" dirty="0" smtClean="0"/>
          </a:p>
          <a:p>
            <a:pPr>
              <a:spcBef>
                <a:spcPts val="0"/>
              </a:spcBef>
            </a:pPr>
            <a:r>
              <a:rPr lang="en-US" dirty="0" smtClean="0"/>
              <a:t>These </a:t>
            </a:r>
            <a:r>
              <a:rPr lang="en-US" dirty="0" smtClean="0"/>
              <a:t>trends influence</a:t>
            </a:r>
          </a:p>
          <a:p>
            <a:pPr lvl="1">
              <a:spcBef>
                <a:spcPts val="0"/>
              </a:spcBef>
            </a:pPr>
            <a:r>
              <a:rPr lang="en-US" dirty="0" smtClean="0"/>
              <a:t>Population growth</a:t>
            </a:r>
          </a:p>
          <a:p>
            <a:pPr lvl="1">
              <a:spcBef>
                <a:spcPts val="0"/>
              </a:spcBef>
            </a:pPr>
            <a:r>
              <a:rPr lang="en-US" dirty="0" smtClean="0"/>
              <a:t>The age structure</a:t>
            </a:r>
          </a:p>
          <a:p>
            <a:pPr lvl="1">
              <a:spcBef>
                <a:spcPts val="0"/>
              </a:spcBef>
            </a:pPr>
            <a:r>
              <a:rPr lang="en-US" dirty="0" smtClean="0"/>
              <a:t>Geographic distribution</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95400" y="1066800"/>
            <a:ext cx="7696200" cy="5257800"/>
          </a:xfrm>
        </p:spPr>
        <p:txBody>
          <a:bodyPr>
            <a:normAutofit fontScale="77500" lnSpcReduction="20000"/>
          </a:bodyPr>
          <a:lstStyle/>
          <a:p>
            <a:r>
              <a:rPr lang="en-US" dirty="0" smtClean="0"/>
              <a:t>Beginning of humanity to 1800</a:t>
            </a:r>
          </a:p>
          <a:p>
            <a:pPr lvl="1"/>
            <a:r>
              <a:rPr lang="en-US" dirty="0" smtClean="0"/>
              <a:t>Up to 1 billion</a:t>
            </a:r>
          </a:p>
          <a:p>
            <a:endParaRPr lang="en-US" dirty="0" smtClean="0"/>
          </a:p>
          <a:p>
            <a:r>
              <a:rPr lang="en-US" dirty="0" smtClean="0"/>
              <a:t>1800–1900</a:t>
            </a:r>
            <a:endParaRPr lang="en-US" dirty="0" smtClean="0"/>
          </a:p>
          <a:p>
            <a:pPr lvl="1"/>
            <a:r>
              <a:rPr lang="en-US" dirty="0" smtClean="0"/>
              <a:t>2 billion</a:t>
            </a:r>
          </a:p>
          <a:p>
            <a:endParaRPr lang="en-US" dirty="0" smtClean="0"/>
          </a:p>
          <a:p>
            <a:r>
              <a:rPr lang="en-US" dirty="0" smtClean="0"/>
              <a:t>1900–1930</a:t>
            </a:r>
            <a:endParaRPr lang="en-US" dirty="0" smtClean="0"/>
          </a:p>
          <a:p>
            <a:pPr lvl="1"/>
            <a:r>
              <a:rPr lang="en-US" dirty="0" smtClean="0"/>
              <a:t>3 billion</a:t>
            </a:r>
          </a:p>
          <a:p>
            <a:endParaRPr lang="en-US" dirty="0" smtClean="0"/>
          </a:p>
          <a:p>
            <a:r>
              <a:rPr lang="en-US" dirty="0" smtClean="0"/>
              <a:t>1930–1946</a:t>
            </a:r>
            <a:endParaRPr lang="en-US" dirty="0" smtClean="0"/>
          </a:p>
          <a:p>
            <a:pPr lvl="1"/>
            <a:r>
              <a:rPr lang="en-US" dirty="0"/>
              <a:t>4</a:t>
            </a:r>
            <a:r>
              <a:rPr lang="en-US" dirty="0" smtClean="0"/>
              <a:t> billion</a:t>
            </a:r>
          </a:p>
          <a:p>
            <a:endParaRPr lang="en-US" dirty="0" smtClean="0"/>
          </a:p>
          <a:p>
            <a:r>
              <a:rPr lang="en-US" dirty="0" smtClean="0"/>
              <a:t>1946–1960</a:t>
            </a:r>
            <a:endParaRPr lang="en-US" dirty="0" smtClean="0"/>
          </a:p>
          <a:p>
            <a:pPr lvl="1"/>
            <a:r>
              <a:rPr lang="en-US" dirty="0" smtClean="0"/>
              <a:t>5 billion</a:t>
            </a:r>
          </a:p>
          <a:p>
            <a:endParaRPr lang="en-US" dirty="0" smtClean="0"/>
          </a:p>
          <a:p>
            <a:r>
              <a:rPr lang="en-US" dirty="0" smtClean="0"/>
              <a:t>Present</a:t>
            </a:r>
            <a:endParaRPr lang="en-US" dirty="0" smtClean="0"/>
          </a:p>
          <a:p>
            <a:pPr lvl="1"/>
            <a:r>
              <a:rPr lang="en-US" dirty="0" smtClean="0"/>
              <a:t>7.1</a:t>
            </a:r>
          </a:p>
          <a:p>
            <a:pPr lvl="1"/>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 name="Title 2"/>
          <p:cNvSpPr>
            <a:spLocks noGrp="1"/>
          </p:cNvSpPr>
          <p:nvPr>
            <p:ph type="title"/>
          </p:nvPr>
        </p:nvSpPr>
        <p:spPr>
          <a:xfrm>
            <a:off x="1371600" y="0"/>
            <a:ext cx="8229600" cy="1143000"/>
          </a:xfrm>
        </p:spPr>
        <p:txBody>
          <a:bodyPr/>
          <a:lstStyle/>
          <a:p>
            <a:r>
              <a:rPr lang="en-US" dirty="0" smtClean="0"/>
              <a:t>Population Growth</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8229600" cy="4525963"/>
          </a:xfrm>
        </p:spPr>
        <p:txBody>
          <a:bodyPr/>
          <a:lstStyle/>
          <a:p>
            <a:pPr>
              <a:spcBef>
                <a:spcPts val="0"/>
              </a:spcBef>
            </a:pPr>
            <a:r>
              <a:rPr lang="en-US" dirty="0" smtClean="0"/>
              <a:t>Populations growing rapidly in poor, developing countries</a:t>
            </a:r>
          </a:p>
          <a:p>
            <a:pPr>
              <a:spcBef>
                <a:spcPts val="0"/>
              </a:spcBef>
            </a:pPr>
            <a:endParaRPr lang="en-US" dirty="0" smtClean="0"/>
          </a:p>
          <a:p>
            <a:pPr>
              <a:spcBef>
                <a:spcPts val="0"/>
              </a:spcBef>
            </a:pPr>
            <a:r>
              <a:rPr lang="en-US" dirty="0" smtClean="0"/>
              <a:t>Populations </a:t>
            </a:r>
            <a:r>
              <a:rPr lang="en-US" dirty="0" smtClean="0"/>
              <a:t>stable or declining in developed countries</a:t>
            </a:r>
          </a:p>
          <a:p>
            <a:pPr>
              <a:spcBef>
                <a:spcPts val="0"/>
              </a:spcBef>
            </a:pPr>
            <a:endParaRPr lang="en-US" dirty="0" smtClean="0"/>
          </a:p>
          <a:p>
            <a:pPr>
              <a:spcBef>
                <a:spcPts val="0"/>
              </a:spcBef>
            </a:pPr>
            <a:r>
              <a:rPr lang="en-US" dirty="0" smtClean="0"/>
              <a:t>This </a:t>
            </a:r>
            <a:r>
              <a:rPr lang="en-US" dirty="0" smtClean="0"/>
              <a:t>influences</a:t>
            </a:r>
          </a:p>
          <a:p>
            <a:pPr lvl="1">
              <a:spcBef>
                <a:spcPts val="0"/>
              </a:spcBef>
            </a:pPr>
            <a:r>
              <a:rPr lang="en-US" dirty="0" smtClean="0"/>
              <a:t>How people view each other</a:t>
            </a:r>
          </a:p>
          <a:p>
            <a:pPr lvl="1">
              <a:spcBef>
                <a:spcPts val="0"/>
              </a:spcBef>
            </a:pPr>
            <a:r>
              <a:rPr lang="en-US" dirty="0" smtClean="0"/>
              <a:t>Global and domestic policies</a:t>
            </a:r>
          </a:p>
          <a:p>
            <a:pPr lvl="1">
              <a:spcBef>
                <a:spcPts val="0"/>
              </a:spcBef>
            </a:pPr>
            <a:r>
              <a:rPr lang="en-US" dirty="0" smtClean="0"/>
              <a:t>Access to resources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0"/>
            <a:ext cx="8229600" cy="1143000"/>
          </a:xfrm>
        </p:spPr>
        <p:txBody>
          <a:bodyPr/>
          <a:lstStyle/>
          <a:p>
            <a:r>
              <a:rPr lang="en-US" dirty="0" smtClean="0"/>
              <a:t>Global Imbalances</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8077200" cy="4525963"/>
          </a:xfrm>
        </p:spPr>
        <p:txBody>
          <a:bodyPr/>
          <a:lstStyle/>
          <a:p>
            <a:r>
              <a:rPr lang="en-US" dirty="0" smtClean="0"/>
              <a:t>China’s</a:t>
            </a:r>
            <a:r>
              <a:rPr lang="en-US" dirty="0"/>
              <a:t> </a:t>
            </a:r>
            <a:r>
              <a:rPr lang="en-US" dirty="0" smtClean="0"/>
              <a:t>one child laws</a:t>
            </a:r>
          </a:p>
          <a:p>
            <a:pPr lvl="1"/>
            <a:r>
              <a:rPr lang="en-US" dirty="0" smtClean="0"/>
              <a:t>Chinese women had on average 7 children in the 1960</a:t>
            </a:r>
          </a:p>
          <a:p>
            <a:pPr lvl="1"/>
            <a:r>
              <a:rPr lang="en-US" dirty="0" smtClean="0"/>
              <a:t>Now the birthrate is 1.5</a:t>
            </a:r>
          </a:p>
          <a:p>
            <a:pPr lvl="1"/>
            <a:r>
              <a:rPr lang="en-US" dirty="0" smtClean="0"/>
              <a:t>Couples want a boy</a:t>
            </a:r>
          </a:p>
          <a:p>
            <a:r>
              <a:rPr lang="en-US" dirty="0" smtClean="0"/>
              <a:t> </a:t>
            </a:r>
            <a:endParaRPr lang="en-US" dirty="0" smtClean="0"/>
          </a:p>
          <a:p>
            <a:r>
              <a:rPr lang="en-US" dirty="0" smtClean="0"/>
              <a:t>France </a:t>
            </a:r>
            <a:r>
              <a:rPr lang="en-US" dirty="0" smtClean="0"/>
              <a:t>and Germany encouraging childbearing</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371600" y="28575"/>
            <a:ext cx="8229600" cy="1143000"/>
          </a:xfrm>
        </p:spPr>
        <p:txBody>
          <a:bodyPr>
            <a:normAutofit fontScale="90000"/>
          </a:bodyPr>
          <a:lstStyle/>
          <a:p>
            <a:r>
              <a:rPr lang="en-US" dirty="0" smtClean="0"/>
              <a:t>Politics, Culture, and Population</a:t>
            </a:r>
            <a:endParaRPr lang="en-US"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357</TotalTime>
  <Words>2940</Words>
  <Application>Microsoft Office PowerPoint</Application>
  <PresentationFormat>On-screen Show (4:3)</PresentationFormat>
  <Paragraphs>213</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1_Concourse</vt:lpstr>
      <vt:lpstr>Chapter 13</vt:lpstr>
      <vt:lpstr>Birth Cohorts</vt:lpstr>
      <vt:lpstr>Cohort and Period Effects</vt:lpstr>
      <vt:lpstr>Generations of Cohorts</vt:lpstr>
      <vt:lpstr>PowerPoint Presentation</vt:lpstr>
      <vt:lpstr>Demographic Dynamics</vt:lpstr>
      <vt:lpstr>Population Growth</vt:lpstr>
      <vt:lpstr>Global Imbalances</vt:lpstr>
      <vt:lpstr>Politics, Culture, and Population</vt:lpstr>
      <vt:lpstr>Age Structure</vt:lpstr>
      <vt:lpstr>Geographic Distribution</vt:lpstr>
      <vt:lpstr>U.S. Population Trends</vt:lpstr>
      <vt:lpstr>Immigration Tensions</vt:lpstr>
      <vt:lpstr>Thinking Sociologically</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user</dc:creator>
  <cp:lastModifiedBy>SageUser</cp:lastModifiedBy>
  <cp:revision>67</cp:revision>
  <dcterms:created xsi:type="dcterms:W3CDTF">2009-12-01T23:20:24Z</dcterms:created>
  <dcterms:modified xsi:type="dcterms:W3CDTF">2014-10-16T14:38:14Z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