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Lst>
  <p:notesMasterIdLst>
    <p:notesMasterId r:id="rId23"/>
  </p:notesMasterIdLst>
  <p:sldIdLst>
    <p:sldId id="256" r:id="rId2"/>
    <p:sldId id="278" r:id="rId3"/>
    <p:sldId id="285" r:id="rId4"/>
    <p:sldId id="286" r:id="rId5"/>
    <p:sldId id="267" r:id="rId6"/>
    <p:sldId id="268" r:id="rId7"/>
    <p:sldId id="275" r:id="rId8"/>
    <p:sldId id="287" r:id="rId9"/>
    <p:sldId id="288" r:id="rId10"/>
    <p:sldId id="289" r:id="rId11"/>
    <p:sldId id="290" r:id="rId12"/>
    <p:sldId id="291" r:id="rId13"/>
    <p:sldId id="292" r:id="rId14"/>
    <p:sldId id="280" r:id="rId15"/>
    <p:sldId id="295" r:id="rId16"/>
    <p:sldId id="282" r:id="rId17"/>
    <p:sldId id="296" r:id="rId18"/>
    <p:sldId id="297" r:id="rId19"/>
    <p:sldId id="298" r:id="rId20"/>
    <p:sldId id="283" r:id="rId21"/>
    <p:sldId id="284" r:id="rId2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447" autoAdjust="0"/>
  </p:normalViewPr>
  <p:slideViewPr>
    <p:cSldViewPr>
      <p:cViewPr varScale="1">
        <p:scale>
          <a:sx n="74" d="100"/>
          <a:sy n="74" d="100"/>
        </p:scale>
        <p:origin x="-1410"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229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3316"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229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229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07E84D5-E0AC-48B8-BBC6-A4CEB7D70A7C}" type="slidenum">
              <a:rPr lang="en-US"/>
              <a:pPr/>
              <a:t>‹#›</a:t>
            </a:fld>
            <a:endParaRPr lang="en-US"/>
          </a:p>
        </p:txBody>
      </p:sp>
    </p:spTree>
    <p:extLst>
      <p:ext uri="{BB962C8B-B14F-4D97-AF65-F5344CB8AC3E}">
        <p14:creationId xmlns:p14="http://schemas.microsoft.com/office/powerpoint/2010/main" val="38191337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nymbp.org/reference/WhitePrivilege.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housing-rights.org/PDF/FH_testing.pdf"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www.oregonlive.com/washingtoncounty/index.ssf/2010/04/test_sample_shows_racial_bias.html" TargetMode="External"/><Relationship Id="rId5" Type="http://schemas.openxmlformats.org/officeDocument/2006/relationships/hyperlink" Target="http://www.wcrer.wsu.edu/Resource%20Materials/Brochures/FairHousing.pdf" TargetMode="External"/><Relationship Id="rId4" Type="http://schemas.openxmlformats.org/officeDocument/2006/relationships/hyperlink" Target="http://www.fairhouse.net/library/article.php?id=35"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implicit.harvard.edu/implicit/demo/"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implicit.harvard.edu/implicit/demo/takeatest.htm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Brazilians use dozens of more specific</a:t>
            </a:r>
            <a:r>
              <a:rPr lang="en-US" baseline="0" dirty="0" smtClean="0"/>
              <a:t> racial terms to refine categories by shade of skin</a:t>
            </a:r>
          </a:p>
          <a:p>
            <a:endParaRPr lang="en-US" baseline="0" dirty="0" smtClean="0"/>
          </a:p>
          <a:p>
            <a:r>
              <a:rPr lang="en-US" baseline="0" dirty="0" smtClean="0"/>
              <a:t>In some places, race is more or less closely associated with social class – higher class people are whiter and lower class people are blacker, no matter the color of their skin</a:t>
            </a:r>
          </a:p>
          <a:p>
            <a:endParaRPr lang="en-US" baseline="0" dirty="0" smtClean="0"/>
          </a:p>
          <a:p>
            <a:r>
              <a:rPr lang="en-GB" sz="1200" kern="1200" dirty="0" smtClean="0">
                <a:solidFill>
                  <a:schemeClr val="tx1"/>
                </a:solidFill>
                <a:latin typeface="Times New Roman" pitchFamily="18" charset="0"/>
                <a:ea typeface="ＭＳ Ｐゴシック" charset="-128"/>
                <a:cs typeface="+mn-cs"/>
              </a:rPr>
              <a:t>Educated </a:t>
            </a:r>
            <a:r>
              <a:rPr lang="en-GB" sz="1200" kern="1200" dirty="0" err="1" smtClean="0">
                <a:solidFill>
                  <a:schemeClr val="tx1"/>
                </a:solidFill>
                <a:latin typeface="Times New Roman" pitchFamily="18" charset="0"/>
                <a:ea typeface="ＭＳ Ｐゴシック" charset="-128"/>
                <a:cs typeface="+mn-cs"/>
              </a:rPr>
              <a:t>nonwhite</a:t>
            </a:r>
            <a:r>
              <a:rPr lang="en-GB" sz="1200" kern="1200" dirty="0" smtClean="0">
                <a:solidFill>
                  <a:schemeClr val="tx1"/>
                </a:solidFill>
                <a:latin typeface="Times New Roman" pitchFamily="18" charset="0"/>
                <a:ea typeface="ＭＳ Ｐゴシック" charset="-128"/>
                <a:cs typeface="+mn-cs"/>
              </a:rPr>
              <a:t> parents in Brazil are significantly more likely to classify their children as white than are less-educated </a:t>
            </a:r>
            <a:r>
              <a:rPr lang="en-GB" sz="1200" kern="1200" dirty="0" err="1" smtClean="0">
                <a:solidFill>
                  <a:schemeClr val="tx1"/>
                </a:solidFill>
                <a:latin typeface="Times New Roman" pitchFamily="18" charset="0"/>
                <a:ea typeface="ＭＳ Ｐゴシック" charset="-128"/>
                <a:cs typeface="+mn-cs"/>
              </a:rPr>
              <a:t>nonwhite</a:t>
            </a:r>
            <a:r>
              <a:rPr lang="en-GB" sz="1200" kern="1200" dirty="0" smtClean="0">
                <a:solidFill>
                  <a:schemeClr val="tx1"/>
                </a:solidFill>
                <a:latin typeface="Times New Roman" pitchFamily="18" charset="0"/>
                <a:ea typeface="ＭＳ Ｐゴシック" charset="-128"/>
                <a:cs typeface="+mn-cs"/>
              </a:rPr>
              <a:t> parents (Schwartzman, 2007). </a:t>
            </a:r>
          </a:p>
          <a:p>
            <a:endParaRPr lang="en-US" baseline="0" dirty="0" smtClean="0"/>
          </a:p>
          <a:p>
            <a:r>
              <a:rPr lang="en-US" baseline="0" dirty="0" smtClean="0"/>
              <a:t>And yet, some diseases tend to appear more frequently among some racial groups. </a:t>
            </a:r>
            <a:r>
              <a:rPr lang="en-GB" sz="1200" kern="1200" dirty="0" err="1" smtClean="0">
                <a:solidFill>
                  <a:schemeClr val="tx1"/>
                </a:solidFill>
                <a:latin typeface="Times New Roman" pitchFamily="18" charset="0"/>
                <a:ea typeface="ＭＳ Ｐゴシック" charset="-128"/>
                <a:cs typeface="+mn-cs"/>
              </a:rPr>
              <a:t>Hemochromatosis</a:t>
            </a:r>
            <a:r>
              <a:rPr lang="en-GB" sz="1200" kern="1200" dirty="0" smtClean="0">
                <a:solidFill>
                  <a:schemeClr val="tx1"/>
                </a:solidFill>
                <a:latin typeface="Times New Roman" pitchFamily="18" charset="0"/>
                <a:ea typeface="ＭＳ Ｐゴシック" charset="-128"/>
                <a:cs typeface="+mn-cs"/>
              </a:rPr>
              <a:t>, a digestive disorder that causes the body to absorb too much iron, affects Whites of Northern European descent much more frequently than people of </a:t>
            </a:r>
            <a:r>
              <a:rPr lang="en-GB" sz="1200" kern="1200" dirty="0" err="1" smtClean="0">
                <a:solidFill>
                  <a:schemeClr val="tx1"/>
                </a:solidFill>
                <a:latin typeface="Times New Roman" pitchFamily="18" charset="0"/>
                <a:ea typeface="ＭＳ Ｐゴシック" charset="-128"/>
                <a:cs typeface="+mn-cs"/>
              </a:rPr>
              <a:t>color</a:t>
            </a:r>
            <a:r>
              <a:rPr lang="en-GB" sz="1200" kern="1200" dirty="0" smtClean="0">
                <a:solidFill>
                  <a:schemeClr val="tx1"/>
                </a:solidFill>
                <a:latin typeface="Times New Roman" pitchFamily="18" charset="0"/>
                <a:ea typeface="ＭＳ Ｐゴシック" charset="-128"/>
                <a:cs typeface="+mn-cs"/>
              </a:rPr>
              <a:t>.  Among African Americans, Asian Americans, Latino/as, and American Indians, the disease is virtually non-existent. Among Whites about five people out of 1,000—0.5 percent—carry two copies of the </a:t>
            </a:r>
            <a:r>
              <a:rPr lang="en-GB" sz="1200" kern="1200" dirty="0" err="1" smtClean="0">
                <a:solidFill>
                  <a:schemeClr val="tx1"/>
                </a:solidFill>
                <a:latin typeface="Times New Roman" pitchFamily="18" charset="0"/>
                <a:ea typeface="ＭＳ Ｐゴシック" charset="-128"/>
                <a:cs typeface="+mn-cs"/>
              </a:rPr>
              <a:t>hemochromatosis</a:t>
            </a:r>
            <a:r>
              <a:rPr lang="en-GB" sz="1200" kern="1200" dirty="0" smtClean="0">
                <a:solidFill>
                  <a:schemeClr val="tx1"/>
                </a:solidFill>
                <a:latin typeface="Times New Roman" pitchFamily="18" charset="0"/>
                <a:ea typeface="ＭＳ Ｐゴシック" charset="-128"/>
                <a:cs typeface="+mn-cs"/>
              </a:rPr>
              <a:t> gene and are susceptible to developing the disease. One out of every 8 to 12 Whites is a carrier of one abnormal gene (National Digestive Diseases Information Clearinghouse, 2011). </a:t>
            </a:r>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C83A6E-EAB6-4E3B-9964-F8AF3ECD87B8}"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Lighter</a:t>
            </a:r>
            <a:r>
              <a:rPr lang="en-US" baseline="0" dirty="0" smtClean="0"/>
              <a:t> skinned people could work in the house as opposed to the fields – hold better positions within the slavery system</a:t>
            </a:r>
          </a:p>
          <a:p>
            <a:endParaRPr lang="en-US" baseline="0" dirty="0" smtClean="0"/>
          </a:p>
          <a:p>
            <a:r>
              <a:rPr lang="en-US" baseline="0" dirty="0" smtClean="0"/>
              <a:t>Brown bag test – early 20th century test to see who could hold high social positions in black churches, fraternities, and social clubs</a:t>
            </a:r>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White</a:t>
            </a:r>
            <a:r>
              <a:rPr lang="en-US" baseline="0" dirty="0" smtClean="0"/>
              <a:t> is the “neutral” or “normal” race</a:t>
            </a:r>
          </a:p>
          <a:p>
            <a:endParaRPr lang="en-US" baseline="0" dirty="0" smtClean="0"/>
          </a:p>
          <a:p>
            <a:r>
              <a:rPr lang="en-US" baseline="0" dirty="0" smtClean="0"/>
              <a:t>Try for one week (especially if you are white) referring to white people as white people. For example, “There was a white woman sitting next to me on the bus today.” Or, “See that white guy over there – the one with the baseball cap on?” Or, “I met a really cool white guy at a party last week.”</a:t>
            </a:r>
          </a:p>
          <a:p>
            <a:endParaRPr lang="en-US" baseline="0" dirty="0" smtClean="0"/>
          </a:p>
          <a:p>
            <a:r>
              <a:rPr lang="en-US" baseline="0" dirty="0" smtClean="0"/>
              <a:t>Peggy McIntosh’s invisible knapsack</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latin typeface="+mn-lt"/>
                <a:ea typeface="+mn-ea"/>
                <a:cs typeface="+mn-cs"/>
                <a:hlinkClick r:id="rId3"/>
              </a:rPr>
              <a:t>http://www.nymbp.org/reference/WhitePrivilege.pdf</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CC83A6E-EAB6-4E3B-9964-F8AF3ECD87B8}"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Asian</a:t>
            </a:r>
            <a:r>
              <a:rPr lang="en-US" baseline="0" dirty="0" smtClean="0"/>
              <a:t> American includes people from many countries and ethnicities</a:t>
            </a:r>
          </a:p>
          <a:p>
            <a:r>
              <a:rPr lang="en-US" baseline="0" dirty="0" smtClean="0"/>
              <a:t>Latino/a or Hispanic includes anyone from a Spanish-speaking country</a:t>
            </a:r>
          </a:p>
          <a:p>
            <a:r>
              <a:rPr lang="en-US" baseline="0" dirty="0" smtClean="0"/>
              <a:t>Native American or American Indian – all tribes</a:t>
            </a:r>
          </a:p>
          <a:p>
            <a:r>
              <a:rPr lang="en-US" baseline="0" dirty="0" smtClean="0"/>
              <a:t>African American – an entire continent of origins</a:t>
            </a:r>
          </a:p>
          <a:p>
            <a:endParaRPr lang="en-US" baseline="0" dirty="0" smtClean="0"/>
          </a:p>
          <a:p>
            <a:r>
              <a:rPr lang="en-US" baseline="0" dirty="0" smtClean="0"/>
              <a:t>What are some of the ways that the two colors are associated with positive or negative ideas?</a:t>
            </a:r>
          </a:p>
          <a:p>
            <a:r>
              <a:rPr lang="en-US" baseline="0" dirty="0" smtClean="0"/>
              <a:t>“white lie” = harmless; black hat – for the bad guy</a:t>
            </a:r>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“steering” happens when a real estate agent, consciously or not, shows a family only houses for sale in certain neighborhoods</a:t>
            </a:r>
            <a:r>
              <a:rPr lang="en-US" baseline="0" dirty="0" smtClean="0"/>
              <a:t>, which tend to be of similar racial makeup to the family; in particular not showing minority families houses in predominantly white neighborhoods</a:t>
            </a:r>
          </a:p>
          <a:p>
            <a:endParaRPr lang="en-US" baseline="0" dirty="0" smtClean="0"/>
          </a:p>
          <a:p>
            <a:r>
              <a:rPr lang="en-US" baseline="0" dirty="0" smtClean="0"/>
              <a:t>Red lining is when banks used to literally draw a red line around certain neighborhoods and not provide loans to people in those areas – banks still may use certain zip codes in the same way</a:t>
            </a:r>
          </a:p>
          <a:p>
            <a:endParaRPr lang="en-US" baseline="0" dirty="0" smtClean="0"/>
          </a:p>
          <a:p>
            <a:r>
              <a:rPr lang="en-US" baseline="0" dirty="0" smtClean="0"/>
              <a:t>Taxis won’t drive into certain areas.</a:t>
            </a:r>
          </a:p>
          <a:p>
            <a:endParaRPr lang="en-US" baseline="0" dirty="0" smtClean="0"/>
          </a:p>
          <a:p>
            <a:r>
              <a:rPr lang="en-US" baseline="0" dirty="0" smtClean="0"/>
              <a:t>Whites are far more likely to say that they would be uncomfortable in a racially mixed neighborhood than are other groups; however they are generally more comfortable with the idea of living near Asians than they are living near other groups. Even minority groups express discomfort at living near black families. </a:t>
            </a:r>
          </a:p>
          <a:p>
            <a:endParaRPr lang="en-US" baseline="0" dirty="0" smtClean="0"/>
          </a:p>
          <a:p>
            <a:r>
              <a:rPr lang="en-US" baseline="0" dirty="0" smtClean="0"/>
              <a:t>“White flight” from schools and neighborhoods – typically around 30%-40% minority (especially black or Latino/a)</a:t>
            </a:r>
          </a:p>
          <a:p>
            <a:endParaRPr lang="en-US" baseline="0" dirty="0" smtClean="0"/>
          </a:p>
          <a:p>
            <a:r>
              <a:rPr lang="en-US" baseline="0" dirty="0" smtClean="0"/>
              <a:t>Fair Housing Act prohibits discrimination based on race, color, religion, or national origin – yet it still happens, sometimes subtly  </a:t>
            </a:r>
          </a:p>
          <a:p>
            <a:r>
              <a:rPr lang="en-US" baseline="0" dirty="0" smtClean="0"/>
              <a:t>“Testers” (from all racial groups) try to find housing and see if there is discrimination occurring – sometimes the landlord or property manager will tell the person of color that the place has been rented, but then tell the white person who comes along next that it’s available. </a:t>
            </a:r>
          </a:p>
          <a:p>
            <a:endParaRPr lang="en-US" baseline="0" dirty="0" smtClean="0"/>
          </a:p>
          <a:p>
            <a:r>
              <a:rPr lang="en-US" baseline="0" dirty="0" smtClean="0"/>
              <a:t>Think about how critical that is in light of your recent assignment – what if you can’t find an affordable place to live within a reasonable distance of your job, your childcare, a bus line, etc? What about the stress of extra time needed to find a place, if you are rejected from the first one or more places you try?</a:t>
            </a:r>
          </a:p>
          <a:p>
            <a:endParaRPr lang="en-US" baseline="0" dirty="0" smtClean="0"/>
          </a:p>
          <a:p>
            <a:r>
              <a:rPr lang="en-US" dirty="0" smtClean="0">
                <a:hlinkClick r:id="rId3"/>
              </a:rPr>
              <a:t>http://www.housing-rights.org/PDF/FH_testing.pdf</a:t>
            </a:r>
            <a:endParaRPr lang="en-US" dirty="0" smtClean="0"/>
          </a:p>
          <a:p>
            <a:r>
              <a:rPr lang="en-US" dirty="0" smtClean="0">
                <a:hlinkClick r:id="rId4"/>
              </a:rPr>
              <a:t>http://www.fairhouse.net/library/article.php?id=35</a:t>
            </a:r>
            <a:endParaRPr lang="en-US" dirty="0" smtClean="0"/>
          </a:p>
          <a:p>
            <a:r>
              <a:rPr lang="en-US" dirty="0" smtClean="0">
                <a:hlinkClick r:id="rId5"/>
              </a:rPr>
              <a:t>http://www.wcrer.wsu.edu/Resource%20Materials/Brochures/FairHousing.pdf</a:t>
            </a:r>
            <a:endParaRPr lang="en-US" dirty="0" smtClean="0"/>
          </a:p>
          <a:p>
            <a:r>
              <a:rPr lang="en-US" dirty="0" smtClean="0">
                <a:hlinkClick r:id="rId6"/>
              </a:rPr>
              <a:t>http://www.oregonlive.com/washingtoncounty/index.ssf/2010/04/test_sample_shows_racial_bias.html</a:t>
            </a:r>
            <a:endParaRPr lang="en-US" dirty="0"/>
          </a:p>
        </p:txBody>
      </p:sp>
      <p:sp>
        <p:nvSpPr>
          <p:cNvPr id="4" name="Slide Number Placeholder 3"/>
          <p:cNvSpPr>
            <a:spLocks noGrp="1"/>
          </p:cNvSpPr>
          <p:nvPr>
            <p:ph type="sldNum" sz="quarter" idx="10"/>
          </p:nvPr>
        </p:nvSpPr>
        <p:spPr/>
        <p:txBody>
          <a:bodyPr/>
          <a:lstStyle/>
          <a:p>
            <a:fld id="{2CC83A6E-EAB6-4E3B-9964-F8AF3ECD87B8}"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kern="1200" dirty="0" smtClean="0">
                <a:solidFill>
                  <a:schemeClr val="tx1"/>
                </a:solidFill>
                <a:latin typeface="Times New Roman" pitchFamily="18" charset="0"/>
                <a:ea typeface="ＭＳ Ｐゴシック" charset="-128"/>
                <a:cs typeface="+mn-cs"/>
              </a:rPr>
              <a:t>African Americans make up 10.7% of the entire civilian U.S. workforce but only 4.7% of lawyers, 5.7% of physicians, and 5.5% of architects and engineers. Similarly, Latino/as make up 14% of the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force but are underrepresented in the fields of law (2.8%), medicine (6.3%), and architecture/engineering (7.2%) (U.S. Bureau of the Census, 2011b). </a:t>
            </a:r>
          </a:p>
          <a:p>
            <a:endParaRPr lang="en-GB"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Members of </a:t>
            </a:r>
            <a:r>
              <a:rPr lang="en-GB" sz="1200" kern="1200" dirty="0" err="1" smtClean="0">
                <a:solidFill>
                  <a:schemeClr val="tx1"/>
                </a:solidFill>
                <a:latin typeface="Times New Roman" pitchFamily="18" charset="0"/>
                <a:ea typeface="ＭＳ Ｐゴシック" charset="-128"/>
                <a:cs typeface="+mn-cs"/>
              </a:rPr>
              <a:t>ethnoracial</a:t>
            </a:r>
            <a:r>
              <a:rPr lang="en-GB" sz="1200" kern="1200" dirty="0" smtClean="0">
                <a:solidFill>
                  <a:schemeClr val="tx1"/>
                </a:solidFill>
                <a:latin typeface="Times New Roman" pitchFamily="18" charset="0"/>
                <a:ea typeface="ＭＳ Ｐゴシック" charset="-128"/>
                <a:cs typeface="+mn-cs"/>
              </a:rPr>
              <a:t> minorities can sometimes find their employment opportunities limited or blocked by the institutional practices and beliefs found in certain industries. Take, for instance, the restaurant business. Researchers in one study (The Restaurant Opportunities </a:t>
            </a:r>
            <a:r>
              <a:rPr lang="en-GB" sz="1200" kern="1200" dirty="0" err="1" smtClean="0">
                <a:solidFill>
                  <a:schemeClr val="tx1"/>
                </a:solidFill>
                <a:latin typeface="Times New Roman" pitchFamily="18" charset="0"/>
                <a:ea typeface="ＭＳ Ｐゴシック" charset="-128"/>
                <a:cs typeface="+mn-cs"/>
              </a:rPr>
              <a:t>Center</a:t>
            </a:r>
            <a:r>
              <a:rPr lang="en-GB" sz="1200" kern="1200" dirty="0" smtClean="0">
                <a:solidFill>
                  <a:schemeClr val="tx1"/>
                </a:solidFill>
                <a:latin typeface="Times New Roman" pitchFamily="18" charset="0"/>
                <a:ea typeface="ＭＳ Ｐゴシック" charset="-128"/>
                <a:cs typeface="+mn-cs"/>
              </a:rPr>
              <a:t> of New York, 2009) hired white, black, Asian and Latino/a people to act as job applicants for advertised server positions in 181 upscale New York City restaurants. The applicants were paired up—one white and one non-white—and matched for age, appearance, gender, and work experience. They were also trained to have similar mannerisms and answer questions in similar ways. So theoretically, the only thing distinctive about the two people in a pair was their race. Their arrival at restaurants offering jobs was staggered so that they showed up about 30 minutes apart. This way the restaurant managers had no way of knowing the “applicants” were part of a study. Overall, white applicants were significantly more likely than applicants of </a:t>
            </a:r>
            <a:r>
              <a:rPr lang="en-GB" sz="1200" kern="1200" dirty="0" err="1" smtClean="0">
                <a:solidFill>
                  <a:schemeClr val="tx1"/>
                </a:solidFill>
                <a:latin typeface="Times New Roman" pitchFamily="18" charset="0"/>
                <a:ea typeface="ＭＳ Ｐゴシック" charset="-128"/>
                <a:cs typeface="+mn-cs"/>
              </a:rPr>
              <a:t>color</a:t>
            </a:r>
            <a:r>
              <a:rPr lang="en-GB" sz="1200" kern="1200" dirty="0" smtClean="0">
                <a:solidFill>
                  <a:schemeClr val="tx1"/>
                </a:solidFill>
                <a:latin typeface="Times New Roman" pitchFamily="18" charset="0"/>
                <a:ea typeface="ＭＳ Ｐゴシック" charset="-128"/>
                <a:cs typeface="+mn-cs"/>
              </a:rPr>
              <a:t> to have their work experience accepted without probing, be granted an interview, and be offered a position. The researchers concluded that this differential treatment was not a result of  “a few bad apples” with racist intent. Instead, they identified industry-wide trends and practices as the culprit. For instance, a pervasive “culture of informality” exists in the restaurant business. Although such informality creates a casual, “family-like” work environment, it also creates subjective recruitment and hiring practices that rely on word-of-mouth and friendship networks rather than the formal procedures and explicit hiring criteria that could protect against conscious and unconscious biases and stereotypes. </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Tuskegee syphilis study</a:t>
            </a:r>
          </a:p>
          <a:p>
            <a:endParaRPr lang="en-US" dirty="0" smtClean="0"/>
          </a:p>
          <a:p>
            <a:r>
              <a:rPr lang="en-US" dirty="0" smtClean="0"/>
              <a:t>Henrietta</a:t>
            </a:r>
            <a:r>
              <a:rPr lang="en-US" baseline="0" dirty="0" smtClean="0"/>
              <a:t> Lacks</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For example, members of </a:t>
            </a:r>
            <a:r>
              <a:rPr lang="en-GB" sz="1200" kern="1200" dirty="0" err="1" smtClean="0">
                <a:solidFill>
                  <a:schemeClr val="tx1"/>
                </a:solidFill>
                <a:latin typeface="Times New Roman" pitchFamily="18" charset="0"/>
                <a:ea typeface="ＭＳ Ｐゴシック" charset="-128"/>
                <a:cs typeface="+mn-cs"/>
              </a:rPr>
              <a:t>ethnoracial</a:t>
            </a:r>
            <a:r>
              <a:rPr lang="en-GB" sz="1200" kern="1200" dirty="0" smtClean="0">
                <a:solidFill>
                  <a:schemeClr val="tx1"/>
                </a:solidFill>
                <a:latin typeface="Times New Roman" pitchFamily="18" charset="0"/>
                <a:ea typeface="ＭＳ Ｐゴシック" charset="-128"/>
                <a:cs typeface="+mn-cs"/>
              </a:rPr>
              <a:t> minorities are routinely underrepresented as subjects in research on medical and psychiatric drug treatments (</a:t>
            </a:r>
            <a:r>
              <a:rPr lang="en-GB" sz="1200" kern="1200" dirty="0" err="1" smtClean="0">
                <a:solidFill>
                  <a:schemeClr val="tx1"/>
                </a:solidFill>
                <a:latin typeface="Times New Roman" pitchFamily="18" charset="0"/>
                <a:ea typeface="ＭＳ Ｐゴシック" charset="-128"/>
                <a:cs typeface="+mn-cs"/>
              </a:rPr>
              <a:t>Vedantam</a:t>
            </a:r>
            <a:r>
              <a:rPr lang="en-GB" sz="1200" kern="1200" dirty="0" smtClean="0">
                <a:solidFill>
                  <a:schemeClr val="tx1"/>
                </a:solidFill>
                <a:latin typeface="Times New Roman" pitchFamily="18" charset="0"/>
                <a:ea typeface="ＭＳ Ｐゴシック" charset="-128"/>
                <a:cs typeface="+mn-cs"/>
              </a:rPr>
              <a:t>, 2005). Members of </a:t>
            </a:r>
            <a:r>
              <a:rPr lang="en-GB" sz="1200" kern="1200" dirty="0" err="1" smtClean="0">
                <a:solidFill>
                  <a:schemeClr val="tx1"/>
                </a:solidFill>
                <a:latin typeface="Times New Roman" pitchFamily="18" charset="0"/>
                <a:ea typeface="ＭＳ Ｐゴシック" charset="-128"/>
                <a:cs typeface="+mn-cs"/>
              </a:rPr>
              <a:t>ethnoracial</a:t>
            </a:r>
            <a:r>
              <a:rPr lang="en-GB" sz="1200" kern="1200" dirty="0" smtClean="0">
                <a:solidFill>
                  <a:schemeClr val="tx1"/>
                </a:solidFill>
                <a:latin typeface="Times New Roman" pitchFamily="18" charset="0"/>
                <a:ea typeface="ＭＳ Ｐゴシック" charset="-128"/>
                <a:cs typeface="+mn-cs"/>
              </a:rPr>
              <a:t> minorities are also less likely than Whites to have access to health insurance. Over 32% of Latino/as (especially those from Mexico and Central America) and 21% of African Americans lack any kind of health insurance, compared with 12% of non-Hispanic Whites (</a:t>
            </a:r>
            <a:r>
              <a:rPr lang="en-GB" sz="1200" kern="1200" dirty="0" err="1" smtClean="0">
                <a:solidFill>
                  <a:schemeClr val="tx1"/>
                </a:solidFill>
                <a:latin typeface="Times New Roman" pitchFamily="18" charset="0"/>
                <a:ea typeface="ＭＳ Ｐゴシック" charset="-128"/>
                <a:cs typeface="+mn-cs"/>
              </a:rPr>
              <a:t>DeNavas</a:t>
            </a:r>
            <a:r>
              <a:rPr lang="en-GB" sz="1200" kern="1200" dirty="0" smtClean="0">
                <a:solidFill>
                  <a:schemeClr val="tx1"/>
                </a:solidFill>
                <a:latin typeface="Times New Roman" pitchFamily="18" charset="0"/>
                <a:ea typeface="ＭＳ Ｐゴシック" charset="-128"/>
                <a:cs typeface="+mn-cs"/>
              </a:rPr>
              <a:t>-Walt et al., 2010). As the president of the American Medical Association put it, “When people don’t have health insurance, they live sicker and they die younger” (quoted in Wilson, 2009a, p. 16).</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The average black and Latino/a student attends a school in which at least 70% of the students are not white. In Southern California, two-fifths of Latino/a students and one-third of black students attend schools where 90-100% of the students are not white (</a:t>
            </a:r>
            <a:r>
              <a:rPr lang="en-GB" sz="1200" kern="1200" dirty="0" err="1" smtClean="0">
                <a:solidFill>
                  <a:schemeClr val="tx1"/>
                </a:solidFill>
                <a:latin typeface="Times New Roman" pitchFamily="18" charset="0"/>
                <a:ea typeface="ＭＳ Ｐゴシック" charset="-128"/>
                <a:cs typeface="+mn-cs"/>
              </a:rPr>
              <a:t>Orfield</a:t>
            </a:r>
            <a:r>
              <a:rPr lang="en-GB" sz="1200" kern="1200" dirty="0" smtClean="0">
                <a:solidFill>
                  <a:schemeClr val="tx1"/>
                </a:solidFill>
                <a:latin typeface="Times New Roman" pitchFamily="18" charset="0"/>
                <a:ea typeface="ＭＳ Ｐゴシック" charset="-128"/>
                <a:cs typeface="+mn-cs"/>
              </a:rPr>
              <a:t>, Siegel-Hawley, &amp; </a:t>
            </a:r>
            <a:r>
              <a:rPr lang="en-GB" sz="1200" kern="1200" dirty="0" err="1" smtClean="0">
                <a:solidFill>
                  <a:schemeClr val="tx1"/>
                </a:solidFill>
                <a:latin typeface="Times New Roman" pitchFamily="18" charset="0"/>
                <a:ea typeface="ＭＳ Ｐゴシック" charset="-128"/>
                <a:cs typeface="+mn-cs"/>
              </a:rPr>
              <a:t>Kucsera</a:t>
            </a:r>
            <a:r>
              <a:rPr lang="en-GB" sz="1200" kern="1200" dirty="0" smtClean="0">
                <a:solidFill>
                  <a:schemeClr val="tx1"/>
                </a:solidFill>
                <a:latin typeface="Times New Roman" pitchFamily="18" charset="0"/>
                <a:ea typeface="ＭＳ Ｐゴシック" charset="-128"/>
                <a:cs typeface="+mn-cs"/>
              </a:rPr>
              <a:t>, 2011). In contrast, the average white student attends a school in which almost 80% of the students are white (</a:t>
            </a:r>
            <a:r>
              <a:rPr lang="en-GB" sz="1200" kern="1200" dirty="0" err="1" smtClean="0">
                <a:solidFill>
                  <a:schemeClr val="tx1"/>
                </a:solidFill>
                <a:latin typeface="Times New Roman" pitchFamily="18" charset="0"/>
                <a:ea typeface="ＭＳ Ｐゴシック" charset="-128"/>
                <a:cs typeface="+mn-cs"/>
              </a:rPr>
              <a:t>Orfield</a:t>
            </a:r>
            <a:r>
              <a:rPr lang="en-GB" sz="1200" kern="1200" dirty="0" smtClean="0">
                <a:solidFill>
                  <a:schemeClr val="tx1"/>
                </a:solidFill>
                <a:latin typeface="Times New Roman" pitchFamily="18" charset="0"/>
                <a:ea typeface="ＭＳ Ｐゴシック" charset="-128"/>
                <a:cs typeface="+mn-cs"/>
              </a:rPr>
              <a:t> &amp; Lee, 2007).</a:t>
            </a:r>
            <a:endParaRPr lang="en-US" sz="1200" kern="1200" dirty="0" smtClean="0">
              <a:solidFill>
                <a:schemeClr val="tx1"/>
              </a:solidFill>
              <a:latin typeface="Times New Roman" pitchFamily="18" charset="0"/>
              <a:ea typeface="ＭＳ Ｐゴシック" charset="-128"/>
              <a:cs typeface="+mn-cs"/>
            </a:endParaRP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Schools where the majority of students are not white are likely to be schools where poverty is concentrated. Almost 86% of schools in which black and Latino/a students represent more than 90% of the </a:t>
            </a:r>
            <a:r>
              <a:rPr lang="en-GB" sz="1200" kern="1200" dirty="0" err="1" smtClean="0">
                <a:solidFill>
                  <a:schemeClr val="tx1"/>
                </a:solidFill>
                <a:latin typeface="Times New Roman" pitchFamily="18" charset="0"/>
                <a:ea typeface="ＭＳ Ｐゴシック" charset="-128"/>
                <a:cs typeface="+mn-cs"/>
              </a:rPr>
              <a:t>enrollment</a:t>
            </a:r>
            <a:r>
              <a:rPr lang="en-GB" sz="1200" kern="1200" dirty="0" smtClean="0">
                <a:solidFill>
                  <a:schemeClr val="tx1"/>
                </a:solidFill>
                <a:latin typeface="Times New Roman" pitchFamily="18" charset="0"/>
                <a:ea typeface="ＭＳ Ｐゴシック" charset="-128"/>
                <a:cs typeface="+mn-cs"/>
              </a:rPr>
              <a:t> are also schools in which more than half the students came from poor families. This is not the case with majority-white schools, which almost always </a:t>
            </a:r>
            <a:r>
              <a:rPr lang="en-GB" sz="1200" kern="1200" dirty="0" err="1" smtClean="0">
                <a:solidFill>
                  <a:schemeClr val="tx1"/>
                </a:solidFill>
                <a:latin typeface="Times New Roman" pitchFamily="18" charset="0"/>
                <a:ea typeface="ＭＳ Ｐゴシック" charset="-128"/>
                <a:cs typeface="+mn-cs"/>
              </a:rPr>
              <a:t>enroll</a:t>
            </a:r>
            <a:r>
              <a:rPr lang="en-GB" sz="1200" kern="1200" dirty="0" smtClean="0">
                <a:solidFill>
                  <a:schemeClr val="tx1"/>
                </a:solidFill>
                <a:latin typeface="Times New Roman" pitchFamily="18" charset="0"/>
                <a:ea typeface="ＭＳ Ｐゴシック" charset="-128"/>
                <a:cs typeface="+mn-cs"/>
              </a:rPr>
              <a:t> high proportions of middle-class students. Just 12% of schools with less than 10% black and Latino/a students are schools where a majority of students are poor (Frankenberg, 2006).</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For example:</a:t>
            </a:r>
            <a:r>
              <a:rPr lang="en-US" baseline="0" dirty="0" smtClean="0"/>
              <a:t> we looked at how SAT scores are related to income; we know that people of color, especially blacks, have typically had a harder time getting jobs that pay well, and consequently tend to be poorer than whites; therefore if a school ONLY looks at SAT scores then they are likely to find more whites than POC to admit, since there more whites among the middle and upper classes</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Numerical goals do not create set-asides for specific groups, nor are they designed to achieve proportional representation or equal results. Rather, the goal-setting process in affirmative action planning is used to target and measure the effectiveness of affirmative action efforts to eradicate and prevent discrimination. …The regulations…specifically prohibit quota and preferential hiring and promotions under the guise of affirmative action numerical goals. In other words, discrimination in the selection decision is prohibited (United States Department of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2011, p. 1).</a:t>
            </a:r>
            <a:endParaRPr lang="en-US" sz="1200" kern="1200" dirty="0" smtClean="0">
              <a:solidFill>
                <a:schemeClr val="tx1"/>
              </a:solidFill>
              <a:latin typeface="Times New Roman" pitchFamily="18" charset="0"/>
              <a:ea typeface="ＭＳ Ｐゴシック" charset="-128"/>
              <a:cs typeface="+mn-cs"/>
            </a:endParaRPr>
          </a:p>
          <a:p>
            <a:endParaRPr lang="en-US" baseline="0" dirty="0" smtClean="0"/>
          </a:p>
          <a:p>
            <a:r>
              <a:rPr lang="en-US" baseline="0" dirty="0" smtClean="0"/>
              <a:t>Learning more about what makes a person be successful in college – especially for low income students it’s more about characteristics OTHER than SAT scores – persistence, resilience, GPA, interest in getting a degree, having a mentor in college</a:t>
            </a:r>
          </a:p>
          <a:p>
            <a:endParaRPr lang="en-US" baseline="0" dirty="0" smtClean="0"/>
          </a:p>
          <a:p>
            <a:r>
              <a:rPr lang="en-US" baseline="0" dirty="0" smtClean="0"/>
              <a:t>93% of people in one study agreed that society should help hardworking people to overcome disadvantages so that they can succeed in life; yet only 36% agreed that a low income college applicant who happens to be black should be given preference over a high income student who happens to be white. </a:t>
            </a:r>
          </a:p>
          <a:p>
            <a:endParaRPr lang="en-US" baseline="0" dirty="0" smtClean="0"/>
          </a:p>
          <a:p>
            <a:r>
              <a:rPr lang="en-US" baseline="0" dirty="0" smtClean="0"/>
              <a:t>At Harvard recently, MARGINALLY qualified legacies outnumbered ALL African American, Mexican American, Puerto Rican, and Native American students combined. No one is trying to make legacies illegal….</a:t>
            </a:r>
          </a:p>
          <a:p>
            <a:endParaRPr lang="en-US" baseline="0" dirty="0" smtClean="0"/>
          </a:p>
          <a:p>
            <a:r>
              <a:rPr lang="en-US" baseline="0" dirty="0" smtClean="0"/>
              <a:t>From the textbook:</a:t>
            </a:r>
          </a:p>
          <a:p>
            <a:r>
              <a:rPr lang="en-US" baseline="0" dirty="0" smtClean="0"/>
              <a:t>“Imagine a fictitious final game of a basketball tournament between University A and University B. The rules of the game clearly favor </a:t>
            </a:r>
            <a:r>
              <a:rPr lang="en-US" baseline="0" dirty="0" err="1" smtClean="0"/>
              <a:t>Uni</a:t>
            </a:r>
            <a:r>
              <a:rPr lang="en-US" baseline="0" dirty="0" smtClean="0"/>
              <a:t> A. Its team is allowed five players on the court, but Team B is allowed only four. Team A gets 4 points for every basket made; Team B gets 2.  Team A is given 2 points for each free throw made; Team B gets 1. Team A is allowed to physically impede the progress of the opposing players without being called for a foul, and soon. At halftime, Team A leads Team B by a score of 70 to 15. During halftime, tournament officials decide that the current rules have made the game completely unfair and have harmed the interests of Team B. They declare that from now on, each team will have the same number of players on the court and receive the same number of points per basket. But there’s a slight problem – when the game resumes after halftime, the score is still 70-15!” How should we solve the problem?</a:t>
            </a:r>
            <a:endParaRPr lang="en-US" dirty="0"/>
          </a:p>
        </p:txBody>
      </p:sp>
      <p:sp>
        <p:nvSpPr>
          <p:cNvPr id="4" name="Slide Number Placeholder 3"/>
          <p:cNvSpPr>
            <a:spLocks noGrp="1"/>
          </p:cNvSpPr>
          <p:nvPr>
            <p:ph type="sldNum" sz="quarter" idx="10"/>
          </p:nvPr>
        </p:nvSpPr>
        <p:spPr/>
        <p:txBody>
          <a:bodyPr/>
          <a:lstStyle/>
          <a:p>
            <a:fld id="{2CC83A6E-EAB6-4E3B-9964-F8AF3ECD87B8}"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Check for bias – </a:t>
            </a:r>
          </a:p>
          <a:p>
            <a:endParaRPr lang="en-US" dirty="0" smtClean="0"/>
          </a:p>
          <a:p>
            <a:r>
              <a:rPr lang="en-US" dirty="0" smtClean="0">
                <a:hlinkClick r:id="rId3"/>
              </a:rPr>
              <a:t>https://implicit.harvard.edu/implicit/demo/</a:t>
            </a:r>
            <a:endParaRPr lang="en-US" dirty="0" smtClean="0"/>
          </a:p>
          <a:p>
            <a:endParaRPr lang="en-US" dirty="0" smtClean="0"/>
          </a:p>
          <a:p>
            <a:r>
              <a:rPr lang="en-US" dirty="0" smtClean="0">
                <a:hlinkClick r:id="rId4"/>
              </a:rPr>
              <a:t>https://implicit.harvard.edu/implicit/demo/takeatest.html</a:t>
            </a:r>
            <a:endParaRPr lang="en-US" dirty="0" smtClean="0"/>
          </a:p>
          <a:p>
            <a:endParaRPr lang="en-US" dirty="0" smtClean="0"/>
          </a:p>
          <a:p>
            <a:pPr eaLnBrk="1" hangingPunct="1"/>
            <a:r>
              <a:rPr lang="en-US" dirty="0" smtClean="0"/>
              <a:t>In Mexico all citizens are considered legally equal under the country’s constitution. Yet it is a society deeply divided along racial lines, particularly between dark-skinned people of Indian descent and light-skinned people of Spanish descent. Ironically, most Mexicans are of mixed lineage, so that nearly all of them could be considered at least part Indian. But Mexicans who are considered Indians are the object of severe discrimination. More than 80% of Mexico’s Indian communities suffer high levels of poverty. Nearly half of all Indians are illiterate and only 14% complete sixth grade (</a:t>
            </a:r>
            <a:r>
              <a:rPr lang="en-US" dirty="0" err="1" smtClean="0"/>
              <a:t>DePalma</a:t>
            </a:r>
            <a:r>
              <a:rPr lang="en-US" dirty="0" smtClean="0"/>
              <a:t>, 1996).</a:t>
            </a:r>
          </a:p>
          <a:p>
            <a:pPr eaLnBrk="1" hangingPunct="1"/>
            <a:r>
              <a:rPr lang="en-US" dirty="0" smtClean="0"/>
              <a:t>Even though legal racial discrimination in the form of apartheid ended in South Africa in the early 1990s, many biracial people (known as “coloreds”) still live as second-class citizens, despised as the offspring of forbidden racial mixing (</a:t>
            </a:r>
            <a:r>
              <a:rPr lang="en-US" dirty="0" err="1" smtClean="0"/>
              <a:t>Polgreen</a:t>
            </a:r>
            <a:r>
              <a:rPr lang="en-US" dirty="0" smtClean="0"/>
              <a:t>, 2003).</a:t>
            </a:r>
          </a:p>
          <a:p>
            <a:pPr eaLnBrk="1" hangingPunct="1"/>
            <a:r>
              <a:rPr lang="en-US" dirty="0" smtClean="0"/>
              <a:t>During soccer matches all across Europe, black players are routinely subject to racist taunts, derisive chanting, monkey noises, and hurled bananas from white fans (Longman, 2006).</a:t>
            </a:r>
          </a:p>
          <a:p>
            <a:pPr eaLnBrk="1" hangingPunct="1"/>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a:t>
            </a:r>
            <a:r>
              <a:rPr lang="en-GB" sz="1200" kern="1200" dirty="0" err="1" smtClean="0">
                <a:solidFill>
                  <a:schemeClr val="tx1"/>
                </a:solidFill>
                <a:latin typeface="Times New Roman" pitchFamily="18" charset="0"/>
                <a:ea typeface="ＭＳ Ｐゴシック" charset="-128"/>
                <a:cs typeface="+mn-cs"/>
              </a:rPr>
              <a:t>Ostrovany</a:t>
            </a:r>
            <a:r>
              <a:rPr lang="en-GB" sz="1200" kern="1200" dirty="0" smtClean="0">
                <a:solidFill>
                  <a:schemeClr val="tx1"/>
                </a:solidFill>
                <a:latin typeface="Times New Roman" pitchFamily="18" charset="0"/>
                <a:ea typeface="ＭＳ Ｐゴシック" charset="-128"/>
                <a:cs typeface="+mn-cs"/>
              </a:rPr>
              <a:t>, Slovakia, a 500-foot-long, 7-foot-high concrete wall separates a Roma ghetto from a handsome </a:t>
            </a:r>
            <a:r>
              <a:rPr lang="en-GB" sz="1200" i="1" kern="1200" dirty="0" err="1" smtClean="0">
                <a:solidFill>
                  <a:schemeClr val="tx1"/>
                </a:solidFill>
                <a:latin typeface="Times New Roman" pitchFamily="18" charset="0"/>
                <a:ea typeface="ＭＳ Ｐゴシック" charset="-128"/>
                <a:cs typeface="+mn-cs"/>
              </a:rPr>
              <a:t>gadzo</a:t>
            </a:r>
            <a:r>
              <a:rPr lang="en-GB" sz="1200" i="1" kern="1200" dirty="0" smtClean="0">
                <a:solidFill>
                  <a:schemeClr val="tx1"/>
                </a:solidFill>
                <a:latin typeface="Times New Roman" pitchFamily="18" charset="0"/>
                <a:ea typeface="ＭＳ Ｐゴシック" charset="-128"/>
                <a:cs typeface="+mn-cs"/>
              </a:rPr>
              <a:t> </a:t>
            </a:r>
            <a:r>
              <a:rPr lang="en-GB" sz="1200" kern="1200" dirty="0" smtClean="0">
                <a:solidFill>
                  <a:schemeClr val="tx1"/>
                </a:solidFill>
                <a:latin typeface="Times New Roman" pitchFamily="18" charset="0"/>
                <a:ea typeface="ＭＳ Ｐゴシック" charset="-128"/>
                <a:cs typeface="+mn-cs"/>
              </a:rPr>
              <a:t>or white </a:t>
            </a:r>
            <a:r>
              <a:rPr lang="en-GB" sz="1200" kern="1200" dirty="0" err="1" smtClean="0">
                <a:solidFill>
                  <a:schemeClr val="tx1"/>
                </a:solidFill>
                <a:latin typeface="Times New Roman" pitchFamily="18" charset="0"/>
                <a:ea typeface="ＭＳ Ｐゴシック" charset="-128"/>
                <a:cs typeface="+mn-cs"/>
              </a:rPr>
              <a:t>neighborhood</a:t>
            </a:r>
            <a:r>
              <a:rPr lang="en-GB" sz="1200" kern="1200" dirty="0" smtClean="0">
                <a:solidFill>
                  <a:schemeClr val="tx1"/>
                </a:solidFill>
                <a:latin typeface="Times New Roman" pitchFamily="18" charset="0"/>
                <a:ea typeface="ＭＳ Ｐゴシック" charset="-128"/>
                <a:cs typeface="+mn-cs"/>
              </a:rPr>
              <a:t> on the other side even though two-thirds of the city’s population are </a:t>
            </a:r>
            <a:r>
              <a:rPr lang="en-GB" sz="1200" kern="1200" dirty="0" err="1" smtClean="0">
                <a:solidFill>
                  <a:schemeClr val="tx1"/>
                </a:solidFill>
                <a:latin typeface="Times New Roman" pitchFamily="18" charset="0"/>
                <a:ea typeface="ＭＳ Ｐゴシック" charset="-128"/>
                <a:cs typeface="+mn-cs"/>
              </a:rPr>
              <a:t>Romas</a:t>
            </a:r>
            <a:r>
              <a:rPr lang="en-GB" sz="1200" kern="1200" dirty="0" smtClean="0">
                <a:solidFill>
                  <a:schemeClr val="tx1"/>
                </a:solidFill>
                <a:latin typeface="Times New Roman" pitchFamily="18" charset="0"/>
                <a:ea typeface="ＭＳ Ｐゴシック" charset="-128"/>
                <a:cs typeface="+mn-cs"/>
              </a:rPr>
              <a:t> (</a:t>
            </a:r>
            <a:r>
              <a:rPr lang="en-GB" sz="1200" kern="1200" dirty="0" err="1" smtClean="0">
                <a:solidFill>
                  <a:schemeClr val="tx1"/>
                </a:solidFill>
                <a:latin typeface="Times New Roman" pitchFamily="18" charset="0"/>
                <a:ea typeface="ＭＳ Ｐゴシック" charset="-128"/>
                <a:cs typeface="+mn-cs"/>
              </a:rPr>
              <a:t>Bilefsky</a:t>
            </a:r>
            <a:r>
              <a:rPr lang="en-GB" sz="1200" kern="1200" dirty="0" smtClean="0">
                <a:solidFill>
                  <a:schemeClr val="tx1"/>
                </a:solidFill>
                <a:latin typeface="Times New Roman" pitchFamily="18" charset="0"/>
                <a:ea typeface="ＭＳ Ｐゴシック" charset="-128"/>
                <a:cs typeface="+mn-cs"/>
              </a:rPr>
              <a:t>, 2010). Such treatment is not confined to countries where </a:t>
            </a:r>
            <a:r>
              <a:rPr lang="en-GB" sz="1200" kern="1200" dirty="0" err="1" smtClean="0">
                <a:solidFill>
                  <a:schemeClr val="tx1"/>
                </a:solidFill>
                <a:latin typeface="Times New Roman" pitchFamily="18" charset="0"/>
                <a:ea typeface="ＭＳ Ｐゴシック" charset="-128"/>
                <a:cs typeface="+mn-cs"/>
              </a:rPr>
              <a:t>Romas</a:t>
            </a:r>
            <a:r>
              <a:rPr lang="en-GB" sz="1200" kern="1200" dirty="0" smtClean="0">
                <a:solidFill>
                  <a:schemeClr val="tx1"/>
                </a:solidFill>
                <a:latin typeface="Times New Roman" pitchFamily="18" charset="0"/>
                <a:ea typeface="ＭＳ Ｐゴシック" charset="-128"/>
                <a:cs typeface="+mn-cs"/>
              </a:rPr>
              <a:t> have long resided. In 2010, France embarked on a major push to reduce crime and illegal immigration by forcibly expelling some </a:t>
            </a:r>
            <a:r>
              <a:rPr lang="en-GB" sz="1200" kern="1200" dirty="0" err="1" smtClean="0">
                <a:solidFill>
                  <a:schemeClr val="tx1"/>
                </a:solidFill>
                <a:latin typeface="Times New Roman" pitchFamily="18" charset="0"/>
                <a:ea typeface="ＭＳ Ｐゴシック" charset="-128"/>
                <a:cs typeface="+mn-cs"/>
              </a:rPr>
              <a:t>Romas</a:t>
            </a:r>
            <a:r>
              <a:rPr lang="en-GB" sz="1200" kern="1200" dirty="0" smtClean="0">
                <a:solidFill>
                  <a:schemeClr val="tx1"/>
                </a:solidFill>
                <a:latin typeface="Times New Roman" pitchFamily="18" charset="0"/>
                <a:ea typeface="ＭＳ Ｐゴシック" charset="-128"/>
                <a:cs typeface="+mn-cs"/>
              </a:rPr>
              <a:t>, even though such mass expulsion based on ethnicity violates European Union law (Erlanger, 2010).</a:t>
            </a:r>
            <a:endParaRPr lang="en-US" sz="1200" kern="1200" dirty="0" smtClean="0">
              <a:solidFill>
                <a:schemeClr val="tx1"/>
              </a:solidFill>
              <a:latin typeface="Times New Roman" pitchFamily="18" charset="0"/>
              <a:ea typeface="ＭＳ Ｐゴシック" charset="-128"/>
              <a:cs typeface="+mn-cs"/>
            </a:endParaRPr>
          </a:p>
          <a:p>
            <a:pPr eaLnBrk="1" hangingPunct="1"/>
            <a:endParaRPr lang="en-US" dirty="0" smtClean="0"/>
          </a:p>
          <a:p>
            <a:pPr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fld id="{2CC83A6E-EAB6-4E3B-9964-F8AF3ECD87B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120000"/>
              </a:lnSpc>
              <a:spcBef>
                <a:spcPts val="0"/>
              </a:spcBef>
            </a:pPr>
            <a:r>
              <a:rPr lang="en-US" sz="2400" dirty="0" smtClean="0"/>
              <a:t>In 1790, the first U.S. census used the following classifications: </a:t>
            </a:r>
          </a:p>
          <a:p>
            <a:pPr lvl="1">
              <a:lnSpc>
                <a:spcPct val="120000"/>
              </a:lnSpc>
              <a:spcBef>
                <a:spcPts val="0"/>
              </a:spcBef>
            </a:pPr>
            <a:r>
              <a:rPr lang="en-US" sz="2400" dirty="0" smtClean="0"/>
              <a:t>Free White Males</a:t>
            </a:r>
          </a:p>
          <a:p>
            <a:pPr lvl="1">
              <a:lnSpc>
                <a:spcPct val="120000"/>
              </a:lnSpc>
              <a:spcBef>
                <a:spcPts val="0"/>
              </a:spcBef>
            </a:pPr>
            <a:r>
              <a:rPr lang="en-US" sz="2400" dirty="0" smtClean="0"/>
              <a:t>Free White Females</a:t>
            </a:r>
          </a:p>
          <a:p>
            <a:pPr lvl="1">
              <a:lnSpc>
                <a:spcPct val="120000"/>
              </a:lnSpc>
              <a:spcBef>
                <a:spcPts val="0"/>
              </a:spcBef>
            </a:pPr>
            <a:r>
              <a:rPr lang="en-US" sz="2400" dirty="0" smtClean="0"/>
              <a:t>All Other Free Persons </a:t>
            </a:r>
          </a:p>
          <a:p>
            <a:pPr lvl="1">
              <a:lnSpc>
                <a:spcPct val="120000"/>
              </a:lnSpc>
              <a:spcBef>
                <a:spcPts val="0"/>
              </a:spcBef>
            </a:pPr>
            <a:r>
              <a:rPr lang="en-US" sz="2400" dirty="0" smtClean="0"/>
              <a:t>Slaves</a:t>
            </a:r>
          </a:p>
          <a:p>
            <a:pPr>
              <a:lnSpc>
                <a:spcPct val="120000"/>
              </a:lnSpc>
              <a:spcBef>
                <a:spcPts val="0"/>
              </a:spcBef>
            </a:pPr>
            <a:r>
              <a:rPr lang="en-US" sz="2400" dirty="0" smtClean="0"/>
              <a:t>In 1870, there were five races: </a:t>
            </a:r>
          </a:p>
          <a:p>
            <a:pPr lvl="1">
              <a:lnSpc>
                <a:spcPct val="120000"/>
              </a:lnSpc>
              <a:spcBef>
                <a:spcPts val="0"/>
              </a:spcBef>
            </a:pPr>
            <a:r>
              <a:rPr lang="en-US" sz="2400" dirty="0" smtClean="0"/>
              <a:t>White </a:t>
            </a:r>
          </a:p>
          <a:p>
            <a:pPr lvl="1">
              <a:lnSpc>
                <a:spcPct val="120000"/>
              </a:lnSpc>
              <a:spcBef>
                <a:spcPts val="0"/>
              </a:spcBef>
            </a:pPr>
            <a:r>
              <a:rPr lang="en-US" sz="2400" dirty="0" smtClean="0"/>
              <a:t>Colored (Black) </a:t>
            </a:r>
          </a:p>
          <a:p>
            <a:pPr lvl="1">
              <a:lnSpc>
                <a:spcPct val="120000"/>
              </a:lnSpc>
              <a:spcBef>
                <a:spcPts val="0"/>
              </a:spcBef>
            </a:pPr>
            <a:r>
              <a:rPr lang="en-US" sz="2400" dirty="0" smtClean="0"/>
              <a:t>Mulatto (people with some black blood)</a:t>
            </a:r>
          </a:p>
          <a:p>
            <a:pPr lvl="1">
              <a:lnSpc>
                <a:spcPct val="120000"/>
              </a:lnSpc>
              <a:spcBef>
                <a:spcPts val="0"/>
              </a:spcBef>
            </a:pPr>
            <a:r>
              <a:rPr lang="en-US" sz="2400" dirty="0" smtClean="0"/>
              <a:t>Chinese </a:t>
            </a:r>
          </a:p>
          <a:p>
            <a:pPr lvl="1">
              <a:lnSpc>
                <a:spcPct val="120000"/>
              </a:lnSpc>
              <a:spcBef>
                <a:spcPts val="0"/>
              </a:spcBef>
            </a:pPr>
            <a:r>
              <a:rPr lang="en-US" sz="2400" dirty="0" smtClean="0"/>
              <a:t>Indian</a:t>
            </a: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Race – </a:t>
            </a:r>
            <a:r>
              <a:rPr lang="en-US" sz="1200" dirty="0" smtClean="0">
                <a:solidFill>
                  <a:srgbClr val="3A174D"/>
                </a:solidFill>
                <a:ea typeface="ＭＳ Ｐゴシック" charset="-128"/>
                <a:cs typeface="Times New Roman" pitchFamily="18" charset="0"/>
              </a:rPr>
              <a:t>people </a:t>
            </a:r>
            <a:r>
              <a:rPr lang="en-US" dirty="0" smtClean="0">
                <a:solidFill>
                  <a:srgbClr val="000000"/>
                </a:solidFill>
                <a:ea typeface="ＭＳ Ｐゴシック" charset="-128"/>
              </a:rPr>
              <a:t>labeled and treated as similar because of common </a:t>
            </a:r>
            <a:r>
              <a:rPr lang="en-US" dirty="0" smtClean="0">
                <a:ea typeface="ＭＳ Ｐゴシック" charset="-128"/>
              </a:rPr>
              <a:t>biological traits, </a:t>
            </a:r>
            <a:r>
              <a:rPr lang="en-US" dirty="0" smtClean="0">
                <a:solidFill>
                  <a:srgbClr val="000000"/>
                </a:solidFill>
                <a:ea typeface="ＭＳ Ｐゴシック" charset="-128"/>
              </a:rPr>
              <a:t>such as skin color; color and texture of hair; and shape of eyes, nose, or head</a:t>
            </a:r>
          </a:p>
          <a:p>
            <a:r>
              <a:rPr lang="en-US" dirty="0" smtClean="0"/>
              <a:t>Ethnicity - </a:t>
            </a:r>
            <a:r>
              <a:rPr lang="en-US" dirty="0" smtClean="0">
                <a:ea typeface="ＭＳ Ｐゴシック" charset="-128"/>
              </a:rPr>
              <a:t>non-biological traits such as shared ancestry, culture, history, language, patterns of behavior, and beliefs that provide members of a group with a sense of common identity </a:t>
            </a:r>
            <a:endParaRPr lang="en-US" dirty="0" smtClean="0"/>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For most sociologists, then, race is a more meaningful social category than a biological one. That is, the characteristics a society selects to distinguish one racial group from another shape social rankings and determine access to important resources. But they have less to do with innate physical or genetic differences than with what the prevailing culture defines as socially significant (American Sociological Association, 2002). </a:t>
            </a: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eaLnBrk="1" hangingPunct="1"/>
            <a:r>
              <a:rPr lang="en-US" smtClean="0"/>
              <a:t>Despite their history of severe oppression, Native Americans have shown a remarkable ability to endure and in some cases to shrewdly promote their own economic interests. In the Pacific Northwest, for instance, some Indian tribes have successfully protected their rights to lucrative fishing waters (F. G. Cohen, 1986). Casinos and resorts have made some tribes wealthy. The Connecticut Sun, a professional women’s basketball franchise, plays its home games on the grounds of a casino owned by the Mohegan tribe. Elsewhere, organizations have been formed to advance the financial concerns of Native Americans in industries such as gas, oil, and coal, where substantial reserves exist on Indian land (Snipp, 1986). However, intense struggles between large multinational corporations and Native American tribes continue today over control of these reserves.</a:t>
            </a:r>
          </a:p>
          <a:p>
            <a:pPr eaLnBrk="1" hangingPunct="1"/>
            <a:endParaRPr lang="en-US" smtClean="0"/>
          </a:p>
        </p:txBody>
      </p:sp>
      <p:sp>
        <p:nvSpPr>
          <p:cNvPr id="21508" name="Slide Number Placeholder 3"/>
          <p:cNvSpPr>
            <a:spLocks noGrp="1"/>
          </p:cNvSpPr>
          <p:nvPr>
            <p:ph type="sldNum" sz="quarter" idx="5"/>
          </p:nvPr>
        </p:nvSpPr>
        <p:spPr>
          <a:noFill/>
        </p:spPr>
        <p:txBody>
          <a:bodyPr/>
          <a:lstStyle/>
          <a:p>
            <a:fld id="{4C9C4192-EF03-4104-9E7B-AFFD6699C045}"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During</a:t>
            </a:r>
            <a:r>
              <a:rPr lang="en-US" baseline="0" dirty="0" smtClean="0"/>
              <a:t> Jim Crow times, </a:t>
            </a:r>
            <a:r>
              <a:rPr lang="en-GB" sz="1200" kern="1200" baseline="0" dirty="0" smtClean="0">
                <a:solidFill>
                  <a:schemeClr val="tx1"/>
                </a:solidFill>
                <a:latin typeface="Times New Roman" pitchFamily="18" charset="0"/>
                <a:ea typeface="ＭＳ Ｐゴシック" charset="-128"/>
                <a:cs typeface="+mn-cs"/>
              </a:rPr>
              <a:t>c</a:t>
            </a:r>
            <a:r>
              <a:rPr lang="en-GB" sz="1200" kern="1200" dirty="0" smtClean="0">
                <a:solidFill>
                  <a:schemeClr val="tx1"/>
                </a:solidFill>
                <a:latin typeface="Times New Roman" pitchFamily="18" charset="0"/>
                <a:ea typeface="ＭＳ Ｐゴシック" charset="-128"/>
                <a:cs typeface="+mn-cs"/>
              </a:rPr>
              <a:t>onditions were so bad that Blacks often had to take extra precautions simply to engage in everyday activities. For instance, from the 1930s to the 1960s, many Blacks wouldn’t embark on a long distance automobile trip without a guidebook called </a:t>
            </a:r>
            <a:r>
              <a:rPr lang="en-GB" sz="1200" i="1" kern="1200" dirty="0" smtClean="0">
                <a:solidFill>
                  <a:schemeClr val="tx1"/>
                </a:solidFill>
                <a:latin typeface="Times New Roman" pitchFamily="18" charset="0"/>
                <a:ea typeface="ＭＳ Ｐゴシック" charset="-128"/>
                <a:cs typeface="+mn-cs"/>
              </a:rPr>
              <a:t>The Negro Motorist Green Book. </a:t>
            </a:r>
            <a:r>
              <a:rPr lang="en-GB" sz="1200" kern="1200" dirty="0" smtClean="0">
                <a:solidFill>
                  <a:schemeClr val="tx1"/>
                </a:solidFill>
                <a:latin typeface="Times New Roman" pitchFamily="18" charset="0"/>
                <a:ea typeface="ＭＳ Ｐゴシック" charset="-128"/>
                <a:cs typeface="+mn-cs"/>
              </a:rPr>
              <a:t>The book provided blacks with city-by-city information about where they could drive, sleep, eat, buy gas, or shop without being harassed, humiliated, or attacked (McGee, 2010).</a:t>
            </a:r>
            <a:endParaRPr lang="en-US" sz="1200" kern="1200" dirty="0" smtClean="0">
              <a:solidFill>
                <a:schemeClr val="tx1"/>
              </a:solidFill>
              <a:latin typeface="Times New Roman" pitchFamily="18" charset="0"/>
              <a:ea typeface="ＭＳ Ｐゴシック" charset="-128"/>
              <a:cs typeface="+mn-cs"/>
            </a:endParaRPr>
          </a:p>
          <a:p>
            <a:endParaRPr lang="en-US" dirty="0" smtClean="0"/>
          </a:p>
          <a:p>
            <a:r>
              <a:rPr lang="en-US" dirty="0" smtClean="0"/>
              <a:t>Median</a:t>
            </a:r>
            <a:r>
              <a:rPr lang="en-US" baseline="0" dirty="0" smtClean="0"/>
              <a:t> income for blacks in 2011 was $34,218 compared to $52,312 for whites. Unemployment for blacks is twice as high as for whites. Home ownership is less than 50% compared to more than 70% for whites. </a:t>
            </a:r>
          </a:p>
          <a:p>
            <a:endParaRPr lang="en-US" baseline="0" dirty="0" smtClean="0"/>
          </a:p>
          <a:p>
            <a:r>
              <a:rPr lang="en-US" sz="1200" kern="1200" dirty="0" smtClean="0">
                <a:solidFill>
                  <a:schemeClr val="tx1"/>
                </a:solidFill>
                <a:latin typeface="Times New Roman" pitchFamily="18" charset="0"/>
                <a:ea typeface="ＭＳ Ｐゴシック" charset="-128"/>
                <a:cs typeface="+mn-cs"/>
              </a:rPr>
              <a:t>In the late 19th and early 20th centuries, several laws, such as the Chinese Exclusion Act, the Scott Act, and the Geary Act, barred Chinese immigrants from entering the country and stripped those already here of many of their legal rights. </a:t>
            </a:r>
          </a:p>
          <a:p>
            <a:endParaRPr lang="en-US"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By overemphasizing Asian American success, the label downplays the problems Asian Americans continue to face from racial discrimination in all areas of public and private life. Furthermore, it portrays Asian American success as proof that the United States provides equal opportunities for those who conform and work hard, even though many </a:t>
            </a:r>
            <a:r>
              <a:rPr lang="en-GB" sz="1200" kern="1200" dirty="0" err="1" smtClean="0">
                <a:solidFill>
                  <a:schemeClr val="tx1"/>
                </a:solidFill>
                <a:latin typeface="Times New Roman" pitchFamily="18" charset="0"/>
                <a:ea typeface="ＭＳ Ｐゴシック" charset="-128"/>
                <a:cs typeface="+mn-cs"/>
              </a:rPr>
              <a:t>ethnoracial</a:t>
            </a:r>
            <a:r>
              <a:rPr lang="en-GB" sz="1200" kern="1200" dirty="0" smtClean="0">
                <a:solidFill>
                  <a:schemeClr val="tx1"/>
                </a:solidFill>
                <a:latin typeface="Times New Roman" pitchFamily="18" charset="0"/>
                <a:ea typeface="ＭＳ Ｐゴシック" charset="-128"/>
                <a:cs typeface="+mn-cs"/>
              </a:rPr>
              <a:t> groups continue to suffer.</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Equation of Muslims with violent terrorism has been a common prejudice for decades, dating back to the murder of eleven Israeli athletes during the 1972 Summer Olympics in Munich </a:t>
            </a:r>
          </a:p>
          <a:p>
            <a:r>
              <a:rPr lang="en-US" dirty="0" smtClean="0"/>
              <a:t>The September 11, 2001, attacks bolstered anti-Muslim prejudice and has made their lives significantly more difficult</a:t>
            </a:r>
          </a:p>
          <a:p>
            <a:endParaRPr lang="en-US" dirty="0" smtClean="0"/>
          </a:p>
          <a:p>
            <a:r>
              <a:rPr lang="en-GB" sz="1200" kern="1200" dirty="0" smtClean="0">
                <a:solidFill>
                  <a:schemeClr val="tx1"/>
                </a:solidFill>
                <a:latin typeface="Times New Roman" pitchFamily="18" charset="0"/>
                <a:ea typeface="ＭＳ Ｐゴシック" charset="-128"/>
                <a:cs typeface="+mn-cs"/>
              </a:rPr>
              <a:t>In 2010 proposals to build mosques in places like Murfreesboro, Tennessee, Sheboygan, Wisconsin, and, most notably near the site of the World Trade </a:t>
            </a:r>
            <a:r>
              <a:rPr lang="en-GB" sz="1200" kern="1200" dirty="0" err="1" smtClean="0">
                <a:solidFill>
                  <a:schemeClr val="tx1"/>
                </a:solidFill>
                <a:latin typeface="Times New Roman" pitchFamily="18" charset="0"/>
                <a:ea typeface="ＭＳ Ｐゴシック" charset="-128"/>
                <a:cs typeface="+mn-cs"/>
              </a:rPr>
              <a:t>Center</a:t>
            </a:r>
            <a:r>
              <a:rPr lang="en-GB" sz="1200" kern="1200" dirty="0" smtClean="0">
                <a:solidFill>
                  <a:schemeClr val="tx1"/>
                </a:solidFill>
                <a:latin typeface="Times New Roman" pitchFamily="18" charset="0"/>
                <a:ea typeface="ＭＳ Ｐゴシック" charset="-128"/>
                <a:cs typeface="+mn-cs"/>
              </a:rPr>
              <a:t> in New York were met by angry protests.  A national poll found that although 70% of Americans supported the rights of Muslims to build the mosque at the World Trade </a:t>
            </a:r>
            <a:r>
              <a:rPr lang="en-GB" sz="1200" kern="1200" dirty="0" err="1" smtClean="0">
                <a:solidFill>
                  <a:schemeClr val="tx1"/>
                </a:solidFill>
                <a:latin typeface="Times New Roman" pitchFamily="18" charset="0"/>
                <a:ea typeface="ＭＳ Ｐゴシック" charset="-128"/>
                <a:cs typeface="+mn-cs"/>
              </a:rPr>
              <a:t>Center</a:t>
            </a:r>
            <a:r>
              <a:rPr lang="en-GB" sz="1200" kern="1200" dirty="0" smtClean="0">
                <a:solidFill>
                  <a:schemeClr val="tx1"/>
                </a:solidFill>
                <a:latin typeface="Times New Roman" pitchFamily="18" charset="0"/>
                <a:ea typeface="ＭＳ Ｐゴシック" charset="-128"/>
                <a:cs typeface="+mn-cs"/>
              </a:rPr>
              <a:t> site, 63% believed it would be inappropriate to actually build it (cited in Miller, 2010). One Islamic Studies professor, describing the bitter tone of the opposition, stated:</a:t>
            </a:r>
            <a:endParaRPr lang="en-US" sz="1200" kern="1200" dirty="0" smtClean="0">
              <a:solidFill>
                <a:schemeClr val="tx1"/>
              </a:solidFill>
              <a:latin typeface="Times New Roman" pitchFamily="18" charset="0"/>
              <a:ea typeface="ＭＳ Ｐゴシック" charset="-128"/>
              <a:cs typeface="+mn-cs"/>
            </a:endParaRPr>
          </a:p>
          <a:p>
            <a:pPr hangingPunct="0"/>
            <a:r>
              <a:rPr lang="en-US" sz="1200" kern="1200" dirty="0" smtClean="0">
                <a:solidFill>
                  <a:schemeClr val="tx1"/>
                </a:solidFill>
                <a:latin typeface="Times New Roman" pitchFamily="18" charset="0"/>
                <a:ea typeface="ＭＳ Ｐゴシック" charset="-128"/>
                <a:cs typeface="+mn-cs"/>
              </a:rPr>
              <a:t>It’s one thing to oppose a mosque because traffic might increase, but it’s different when you say these mosques are going to be nurturing terrorist bombers, that Islam is invading, that civilization is being undermined by Muslims (quoted in Goodstein, 2010b, p. 1, 17).</a:t>
            </a: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Stereotypes help us to categorize</a:t>
            </a:r>
            <a:r>
              <a:rPr lang="en-US" baseline="0" dirty="0" smtClean="0"/>
              <a:t> the world, simplifying vast amounts of information we are receiving. They help us to “chunk” information.  But the stereotypes we hold of others are not natural – they are learned.</a:t>
            </a:r>
          </a:p>
          <a:p>
            <a:endParaRPr lang="en-US" baseline="0" dirty="0" smtClean="0"/>
          </a:p>
          <a:p>
            <a:r>
              <a:rPr lang="en-US" baseline="0" dirty="0" smtClean="0"/>
              <a:t>The media provide many examples of stereotypes</a:t>
            </a:r>
          </a:p>
          <a:p>
            <a:endParaRPr lang="en-US" baseline="0" dirty="0" smtClean="0"/>
          </a:p>
          <a:p>
            <a:r>
              <a:rPr lang="en-US" baseline="0" dirty="0" smtClean="0"/>
              <a:t>What stereotypes do you know about different groups?</a:t>
            </a:r>
          </a:p>
          <a:p>
            <a:r>
              <a:rPr lang="en-US" baseline="0" dirty="0" smtClean="0"/>
              <a:t>Whites in So Cal more likely to be depicted as victims in the news</a:t>
            </a:r>
          </a:p>
          <a:p>
            <a:r>
              <a:rPr lang="en-US" baseline="0" dirty="0" smtClean="0"/>
              <a:t>AF </a:t>
            </a:r>
            <a:r>
              <a:rPr lang="en-US" baseline="0" dirty="0" err="1" smtClean="0"/>
              <a:t>Ams</a:t>
            </a:r>
            <a:r>
              <a:rPr lang="en-US" baseline="0" dirty="0" smtClean="0"/>
              <a:t> and Latinos more likely to be shown as lawbreakers than victims</a:t>
            </a:r>
          </a:p>
          <a:p>
            <a:r>
              <a:rPr lang="en-US" baseline="0" dirty="0" smtClean="0"/>
              <a:t>POC play secondary characters in TV shows</a:t>
            </a:r>
          </a:p>
          <a:p>
            <a:r>
              <a:rPr lang="en-US" baseline="0" dirty="0" smtClean="0"/>
              <a:t>Upscale products more likely to be advertised to whites</a:t>
            </a:r>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Researchers found that white interviewers treated black candidates differently</a:t>
            </a:r>
            <a:r>
              <a:rPr lang="en-US" baseline="0" dirty="0" smtClean="0"/>
              <a:t> from white ones – places their chairs further away, leaned forward less, made less eye contact, and ended the interview sooner.</a:t>
            </a:r>
          </a:p>
          <a:p>
            <a:endParaRPr lang="en-US" baseline="0" dirty="0" smtClean="0"/>
          </a:p>
          <a:p>
            <a:r>
              <a:rPr lang="en-US" baseline="0" dirty="0" smtClean="0"/>
              <a:t>In other research, people who received this type of behavior performed less well and showed less composure than others. </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2004, two economists at the University of Chicago sent fictitious résumés in response to help wanted ads in Chicago and Boston newspapers. To some, they assigned a very African American sounding name (like </a:t>
            </a:r>
            <a:r>
              <a:rPr lang="en-GB" sz="1200" kern="1200" dirty="0" err="1" smtClean="0">
                <a:solidFill>
                  <a:schemeClr val="tx1"/>
                </a:solidFill>
                <a:latin typeface="Times New Roman" pitchFamily="18" charset="0"/>
                <a:ea typeface="ＭＳ Ｐゴシック" charset="-128"/>
                <a:cs typeface="+mn-cs"/>
              </a:rPr>
              <a:t>Lakisha</a:t>
            </a:r>
            <a:r>
              <a:rPr lang="en-GB" sz="1200" kern="1200" dirty="0" smtClean="0">
                <a:solidFill>
                  <a:schemeClr val="tx1"/>
                </a:solidFill>
                <a:latin typeface="Times New Roman" pitchFamily="18" charset="0"/>
                <a:ea typeface="ＭＳ Ｐゴシック" charset="-128"/>
                <a:cs typeface="+mn-cs"/>
              </a:rPr>
              <a:t> or Jamal); to others, they put a very white sounding name (like Emily or Greg).  Résumés with white names received 50% more call backs than those with African American names (Bertrand &amp; </a:t>
            </a:r>
            <a:r>
              <a:rPr lang="en-GB" sz="1200" kern="1200" dirty="0" err="1" smtClean="0">
                <a:solidFill>
                  <a:schemeClr val="tx1"/>
                </a:solidFill>
                <a:latin typeface="Times New Roman" pitchFamily="18" charset="0"/>
                <a:ea typeface="ＭＳ Ｐゴシック" charset="-128"/>
                <a:cs typeface="+mn-cs"/>
              </a:rPr>
              <a:t>Mullainathan</a:t>
            </a:r>
            <a:r>
              <a:rPr lang="en-GB" sz="1200" kern="1200" dirty="0" smtClean="0">
                <a:solidFill>
                  <a:schemeClr val="tx1"/>
                </a:solidFill>
                <a:latin typeface="Times New Roman" pitchFamily="18" charset="0"/>
                <a:ea typeface="ＭＳ Ｐゴシック" charset="-128"/>
                <a:cs typeface="+mn-cs"/>
              </a:rPr>
              <a:t>, 2004). </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507E84D5-E0AC-48B8-BBC6-A4CEB7D70A7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2607908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2483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9158979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644167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373894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3444529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6AB27D02-D7FE-4A03-B87E-1BB6BAFFCED3}"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34559313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2476AF7-D9A2-4147-BC6D-0493C1D9FCEC}" type="datetime1">
              <a:rPr lang="en-US" smtClean="0"/>
              <a:t>10/16/2014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David M. Newman, Exploring the Architecture of Everyday Life, Brief Edition, 4e © SAGE Publications, Inc. 2015</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16D376-2ED8-4A70-95AE-462D0A186A10}" type="slidenum">
              <a:rPr lang="en-US" smtClean="0"/>
              <a:pPr/>
              <a:t>‹#›</a:t>
            </a:fld>
            <a:endParaRPr lang="en-US"/>
          </a:p>
        </p:txBody>
      </p:sp>
    </p:spTree>
    <p:extLst>
      <p:ext uri="{BB962C8B-B14F-4D97-AF65-F5344CB8AC3E}">
        <p14:creationId xmlns:p14="http://schemas.microsoft.com/office/powerpoint/2010/main" val="391668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10">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2261833946"/>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371600" y="1981200"/>
            <a:ext cx="7772400" cy="1470025"/>
          </a:xfrm>
        </p:spPr>
        <p:txBody>
          <a:bodyPr anchor="b"/>
          <a:lstStyle/>
          <a:p>
            <a:pPr algn="r"/>
            <a:r>
              <a:rPr lang="en-US" sz="6200" dirty="0">
                <a:solidFill>
                  <a:schemeClr val="tx1"/>
                </a:solidFill>
              </a:rPr>
              <a:t>Chapter 11</a:t>
            </a:r>
          </a:p>
        </p:txBody>
      </p:sp>
      <p:sp>
        <p:nvSpPr>
          <p:cNvPr id="2051" name="Rectangle 3"/>
          <p:cNvSpPr>
            <a:spLocks noGrp="1" noChangeArrowheads="1"/>
          </p:cNvSpPr>
          <p:nvPr>
            <p:ph type="subTitle" idx="1"/>
          </p:nvPr>
        </p:nvSpPr>
        <p:spPr>
          <a:xfrm>
            <a:off x="1295400" y="3505200"/>
            <a:ext cx="7848600" cy="1752600"/>
          </a:xfrm>
        </p:spPr>
        <p:txBody>
          <a:bodyPr>
            <a:noAutofit/>
          </a:bodyPr>
          <a:lstStyle/>
          <a:p>
            <a:pPr marL="63500" indent="0" algn="r">
              <a:spcAft>
                <a:spcPts val="600"/>
              </a:spcAft>
              <a:buFont typeface="Wingdings" pitchFamily="2" charset="2"/>
              <a:buNone/>
            </a:pPr>
            <a:r>
              <a:rPr lang="en-US" sz="4400" dirty="0">
                <a:solidFill>
                  <a:schemeClr val="tx1"/>
                </a:solidFill>
                <a:effectLst>
                  <a:outerShdw blurRad="38100" dist="38100" dir="2700000" algn="tl">
                    <a:srgbClr val="000000">
                      <a:alpha val="43137"/>
                    </a:srgbClr>
                  </a:outerShdw>
                </a:effectLst>
              </a:rPr>
              <a:t>The Architecture of Inequality: Race and Ethnicity</a:t>
            </a:r>
          </a:p>
        </p:txBody>
      </p:sp>
      <p:sp>
        <p:nvSpPr>
          <p:cNvPr id="4" name="Footer Placeholder 3"/>
          <p:cNvSpPr>
            <a:spLocks noGrp="1"/>
          </p:cNvSpPr>
          <p:nvPr>
            <p:ph type="ftr" sz="quarter" idx="11"/>
          </p:nvPr>
        </p:nvSpPr>
        <p:spPr>
          <a:xfrm>
            <a:off x="4419600" y="6492875"/>
            <a:ext cx="4700954" cy="365125"/>
          </a:xfrm>
        </p:spPr>
        <p:txBody>
          <a:bodyPr/>
          <a:lstStyle/>
          <a:p>
            <a:r>
              <a:rPr lang="en-US" sz="1400" dirty="0" smtClean="0"/>
              <a:t>David M. Newman, Exploring the Architecture of Everyday Life, Brief Edition, 4e © SAGE Publications, Inc. 2015</a:t>
            </a:r>
            <a:endParaRPr lang="en-US" sz="14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229600" cy="4525963"/>
          </a:xfrm>
        </p:spPr>
        <p:txBody>
          <a:bodyPr>
            <a:normAutofit fontScale="92500"/>
          </a:bodyPr>
          <a:lstStyle/>
          <a:p>
            <a:endParaRPr lang="en-US" dirty="0" smtClean="0"/>
          </a:p>
          <a:p>
            <a:r>
              <a:rPr lang="en-US" dirty="0" smtClean="0"/>
              <a:t>Overgeneralization/simplification </a:t>
            </a:r>
            <a:endParaRPr lang="en-US" dirty="0" smtClean="0"/>
          </a:p>
          <a:p>
            <a:endParaRPr lang="en-US" dirty="0" smtClean="0"/>
          </a:p>
          <a:p>
            <a:r>
              <a:rPr lang="en-US" dirty="0" smtClean="0"/>
              <a:t>Belief </a:t>
            </a:r>
            <a:r>
              <a:rPr lang="en-US" dirty="0" smtClean="0"/>
              <a:t>that a certain trait, behavior, or attitude is common to all members of some identifiable group</a:t>
            </a:r>
          </a:p>
          <a:p>
            <a:endParaRPr lang="en-US" dirty="0" smtClean="0"/>
          </a:p>
          <a:p>
            <a:r>
              <a:rPr lang="en-US" dirty="0" smtClean="0"/>
              <a:t>Beliefs </a:t>
            </a:r>
            <a:r>
              <a:rPr lang="en-US" dirty="0" smtClean="0"/>
              <a:t>remain despite of evidence to the contrary</a:t>
            </a:r>
          </a:p>
          <a:p>
            <a:pPr lvl="1"/>
            <a:r>
              <a:rPr lang="en-US" dirty="0" smtClean="0"/>
              <a:t>Most African Americans are not on welfare</a:t>
            </a:r>
          </a:p>
          <a:p>
            <a:pPr lvl="1"/>
            <a:r>
              <a:rPr lang="en-US" dirty="0" smtClean="0"/>
              <a:t>Not all Asians are good at math</a:t>
            </a:r>
          </a:p>
          <a:p>
            <a:pPr lvl="1"/>
            <a:r>
              <a:rPr lang="en-US" dirty="0" smtClean="0"/>
              <a:t>Not all whites are Republican</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0"/>
            <a:ext cx="8229600" cy="1143000"/>
          </a:xfrm>
        </p:spPr>
        <p:txBody>
          <a:bodyPr/>
          <a:lstStyle/>
          <a:p>
            <a:r>
              <a:rPr lang="en-US" dirty="0" smtClean="0"/>
              <a:t>Stereotypes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8229600" cy="4525963"/>
          </a:xfrm>
        </p:spPr>
        <p:txBody>
          <a:bodyPr/>
          <a:lstStyle/>
          <a:p>
            <a:endParaRPr lang="en-US" dirty="0" smtClean="0"/>
          </a:p>
          <a:p>
            <a:r>
              <a:rPr lang="en-US" dirty="0" smtClean="0"/>
              <a:t>A judgment in advance</a:t>
            </a:r>
          </a:p>
          <a:p>
            <a:endParaRPr lang="en-US" dirty="0" smtClean="0"/>
          </a:p>
          <a:p>
            <a:r>
              <a:rPr lang="en-US" dirty="0" smtClean="0"/>
              <a:t>Rigid</a:t>
            </a:r>
            <a:endParaRPr lang="en-US" dirty="0" smtClean="0"/>
          </a:p>
          <a:p>
            <a:endParaRPr lang="en-US" dirty="0" smtClean="0"/>
          </a:p>
          <a:p>
            <a:r>
              <a:rPr lang="en-US" dirty="0" smtClean="0"/>
              <a:t>Unfavorable </a:t>
            </a:r>
            <a:r>
              <a:rPr lang="en-US" dirty="0" smtClean="0"/>
              <a:t>opinions, attitudes, and beliefs</a:t>
            </a:r>
            <a:endParaRPr lang="en-US" dirty="0"/>
          </a:p>
          <a:p>
            <a:endParaRPr lang="en-US" dirty="0" smtClean="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0"/>
            <a:ext cx="8229600" cy="1143000"/>
          </a:xfrm>
        </p:spPr>
        <p:txBody>
          <a:bodyPr/>
          <a:lstStyle/>
          <a:p>
            <a:r>
              <a:rPr lang="en-US" dirty="0" smtClean="0"/>
              <a:t>Prejudice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229600" cy="4525963"/>
          </a:xfrm>
        </p:spPr>
        <p:txBody>
          <a:bodyPr/>
          <a:lstStyle/>
          <a:p>
            <a:endParaRPr lang="en-US" dirty="0" smtClean="0"/>
          </a:p>
          <a:p>
            <a:r>
              <a:rPr lang="en-US" dirty="0" smtClean="0"/>
              <a:t>Discrimination</a:t>
            </a:r>
            <a:r>
              <a:rPr lang="en-US" dirty="0" smtClean="0"/>
              <a:t>: unfair treatment of people based on some characteristic (race, sex, religion)</a:t>
            </a:r>
          </a:p>
          <a:p>
            <a:endParaRPr lang="en-US" dirty="0" smtClean="0"/>
          </a:p>
          <a:p>
            <a:r>
              <a:rPr lang="en-US" dirty="0" smtClean="0"/>
              <a:t>One </a:t>
            </a:r>
            <a:r>
              <a:rPr lang="en-US" dirty="0" smtClean="0"/>
              <a:t>need not hold racist attitudes in order to engage in discrimination</a:t>
            </a:r>
          </a:p>
          <a:p>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447800" y="0"/>
            <a:ext cx="8229600" cy="1143000"/>
          </a:xfrm>
        </p:spPr>
        <p:txBody>
          <a:bodyPr/>
          <a:lstStyle/>
          <a:p>
            <a:r>
              <a:rPr lang="en-US" dirty="0" smtClean="0"/>
              <a:t>Discrimination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229600" cy="4525963"/>
          </a:xfrm>
        </p:spPr>
        <p:txBody>
          <a:bodyPr/>
          <a:lstStyle/>
          <a:p>
            <a:endParaRPr lang="en-US" dirty="0" smtClean="0"/>
          </a:p>
          <a:p>
            <a:r>
              <a:rPr lang="en-US" dirty="0" smtClean="0"/>
              <a:t>Prejudice </a:t>
            </a:r>
            <a:r>
              <a:rPr lang="en-US" dirty="0" smtClean="0"/>
              <a:t>and discrimination within a particular group based on skin tone</a:t>
            </a:r>
          </a:p>
          <a:p>
            <a:pPr lvl="1"/>
            <a:r>
              <a:rPr lang="en-US" dirty="0" smtClean="0"/>
              <a:t>Social advantage during slavery for African Americans</a:t>
            </a:r>
          </a:p>
          <a:p>
            <a:pPr lvl="1"/>
            <a:r>
              <a:rPr lang="en-US" dirty="0" smtClean="0"/>
              <a:t>Brown bag test</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447800" y="0"/>
            <a:ext cx="8229600" cy="1143000"/>
          </a:xfrm>
        </p:spPr>
        <p:txBody>
          <a:bodyPr/>
          <a:lstStyle/>
          <a:p>
            <a:r>
              <a:rPr lang="en-US" dirty="0" err="1" smtClean="0"/>
              <a:t>Colorism</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8229600" cy="4525963"/>
          </a:xfrm>
        </p:spPr>
        <p:txBody>
          <a:bodyPr>
            <a:normAutofit/>
          </a:bodyPr>
          <a:lstStyle/>
          <a:p>
            <a:r>
              <a:rPr lang="en-US" dirty="0" smtClean="0"/>
              <a:t>Racial transparency: </a:t>
            </a:r>
          </a:p>
          <a:p>
            <a:pPr lvl="1"/>
            <a:r>
              <a:rPr lang="en-US" dirty="0" smtClean="0"/>
              <a:t>The race of the majority group is considered the norm</a:t>
            </a:r>
          </a:p>
          <a:p>
            <a:pPr lvl="1"/>
            <a:r>
              <a:rPr lang="en-US" dirty="0" smtClean="0"/>
              <a:t>Those belonging to the dominant racial group do not have to “think” about their race in the same way as those from minority groups</a:t>
            </a:r>
          </a:p>
          <a:p>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0"/>
            <a:ext cx="8229600" cy="1143000"/>
          </a:xfrm>
        </p:spPr>
        <p:txBody>
          <a:bodyPr>
            <a:normAutofit fontScale="90000"/>
          </a:bodyPr>
          <a:lstStyle/>
          <a:p>
            <a:r>
              <a:rPr lang="en-US" dirty="0" smtClean="0"/>
              <a:t>The Privilege of Having </a:t>
            </a:r>
            <a:r>
              <a:rPr lang="en-US" dirty="0"/>
              <a:t>N</a:t>
            </a:r>
            <a:r>
              <a:rPr lang="en-US" dirty="0" smtClean="0"/>
              <a:t>o Color</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229600" cy="4525963"/>
          </a:xfrm>
        </p:spPr>
        <p:txBody>
          <a:bodyPr/>
          <a:lstStyle/>
          <a:p>
            <a:endParaRPr lang="en-US" dirty="0" smtClean="0"/>
          </a:p>
          <a:p>
            <a:r>
              <a:rPr lang="en-US" dirty="0" err="1" smtClean="0"/>
              <a:t>Panethnic</a:t>
            </a:r>
            <a:r>
              <a:rPr lang="en-US" dirty="0" smtClean="0"/>
              <a:t> </a:t>
            </a:r>
            <a:r>
              <a:rPr lang="en-US" dirty="0" smtClean="0"/>
              <a:t>labels: general terms for diverse </a:t>
            </a:r>
            <a:r>
              <a:rPr lang="en-US" dirty="0" smtClean="0"/>
              <a:t>subgroup</a:t>
            </a:r>
          </a:p>
          <a:p>
            <a:pPr lvl="1"/>
            <a:r>
              <a:rPr lang="en-US" dirty="0" smtClean="0"/>
              <a:t>Examples</a:t>
            </a:r>
            <a:r>
              <a:rPr lang="en-US" dirty="0" smtClean="0"/>
              <a:t>: African American, Latino/a, Asian American, Native American </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524000" y="-5862"/>
            <a:ext cx="8229600" cy="1143000"/>
          </a:xfrm>
        </p:spPr>
        <p:txBody>
          <a:bodyPr/>
          <a:lstStyle/>
          <a:p>
            <a:r>
              <a:rPr lang="en-US" dirty="0" smtClean="0"/>
              <a:t>Racism in Language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14400"/>
            <a:ext cx="8229600" cy="5257800"/>
          </a:xfrm>
        </p:spPr>
        <p:txBody>
          <a:bodyPr>
            <a:normAutofit/>
          </a:bodyPr>
          <a:lstStyle/>
          <a:p>
            <a:endParaRPr lang="en-US" dirty="0"/>
          </a:p>
          <a:p>
            <a:r>
              <a:rPr lang="en-US" dirty="0" smtClean="0"/>
              <a:t>Laws</a:t>
            </a:r>
            <a:r>
              <a:rPr lang="en-US" dirty="0" smtClean="0"/>
              <a:t>, customs, and practices that systematically reflect and produce racial inequalities in society</a:t>
            </a:r>
          </a:p>
          <a:p>
            <a:endParaRPr lang="en-US" dirty="0" smtClean="0"/>
          </a:p>
          <a:p>
            <a:r>
              <a:rPr lang="en-US" dirty="0" smtClean="0"/>
              <a:t>Racism </a:t>
            </a:r>
            <a:r>
              <a:rPr lang="en-US" dirty="0" smtClean="0"/>
              <a:t>that is often invisible because it is built into the everyday structure of a </a:t>
            </a:r>
            <a:r>
              <a:rPr lang="en-US" dirty="0" smtClean="0"/>
              <a:t>society</a:t>
            </a:r>
          </a:p>
          <a:p>
            <a:pPr lvl="1"/>
            <a:r>
              <a:rPr lang="en-US" dirty="0" smtClean="0"/>
              <a:t>Example</a:t>
            </a:r>
            <a:r>
              <a:rPr lang="en-US" dirty="0" smtClean="0"/>
              <a:t>: “Red lining” in real estate and bank loans</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5862"/>
            <a:ext cx="8229600" cy="1143000"/>
          </a:xfrm>
        </p:spPr>
        <p:txBody>
          <a:bodyPr/>
          <a:lstStyle/>
          <a:p>
            <a:r>
              <a:rPr lang="en-US" dirty="0" smtClean="0"/>
              <a:t>Institutional Racism</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8229600" cy="4525963"/>
          </a:xfrm>
        </p:spPr>
        <p:txBody>
          <a:bodyPr/>
          <a:lstStyle/>
          <a:p>
            <a:r>
              <a:rPr lang="en-US" dirty="0" smtClean="0"/>
              <a:t>Workers of color concentrated in lower-paying jobs</a:t>
            </a:r>
          </a:p>
          <a:p>
            <a:endParaRPr lang="en-US" dirty="0" smtClean="0"/>
          </a:p>
          <a:p>
            <a:r>
              <a:rPr lang="en-US" dirty="0" smtClean="0"/>
              <a:t>Low </a:t>
            </a:r>
            <a:r>
              <a:rPr lang="en-US" dirty="0" smtClean="0"/>
              <a:t>wage jobs more susceptible to economic downturns</a:t>
            </a:r>
          </a:p>
          <a:p>
            <a:endParaRPr lang="en-US" dirty="0" smtClean="0"/>
          </a:p>
          <a:p>
            <a:r>
              <a:rPr lang="en-US" dirty="0" smtClean="0"/>
              <a:t>Harder </a:t>
            </a:r>
            <a:r>
              <a:rPr lang="en-US" dirty="0" smtClean="0"/>
              <a:t>to get small business loans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17585"/>
            <a:ext cx="8229600" cy="1143000"/>
          </a:xfrm>
        </p:spPr>
        <p:txBody>
          <a:bodyPr/>
          <a:lstStyle/>
          <a:p>
            <a:r>
              <a:rPr lang="en-US" dirty="0" smtClean="0"/>
              <a:t>Racial Inequality in Economics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8229600" cy="4525963"/>
          </a:xfrm>
        </p:spPr>
        <p:txBody>
          <a:bodyPr/>
          <a:lstStyle/>
          <a:p>
            <a:r>
              <a:rPr lang="en-US" dirty="0" smtClean="0"/>
              <a:t>Disparities:</a:t>
            </a:r>
          </a:p>
          <a:p>
            <a:pPr>
              <a:buNone/>
            </a:pPr>
            <a:r>
              <a:rPr lang="en-US" dirty="0" smtClean="0"/>
              <a:t>     - Access to care</a:t>
            </a:r>
          </a:p>
          <a:p>
            <a:pPr>
              <a:buNone/>
            </a:pPr>
            <a:r>
              <a:rPr lang="en-US" dirty="0" smtClean="0"/>
              <a:t>     - Diagnoses</a:t>
            </a:r>
          </a:p>
          <a:p>
            <a:pPr>
              <a:buNone/>
            </a:pPr>
            <a:r>
              <a:rPr lang="en-US" dirty="0" smtClean="0"/>
              <a:t>     - Treatment (organ transplants)</a:t>
            </a:r>
          </a:p>
          <a:p>
            <a:endParaRPr lang="en-US" dirty="0" smtClean="0"/>
          </a:p>
          <a:p>
            <a:r>
              <a:rPr lang="en-US" dirty="0" smtClean="0"/>
              <a:t>Disparities </a:t>
            </a:r>
            <a:r>
              <a:rPr lang="en-US" dirty="0" smtClean="0"/>
              <a:t>in life expectancy and infant mortality</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0"/>
            <a:ext cx="8229600" cy="1143000"/>
          </a:xfrm>
        </p:spPr>
        <p:txBody>
          <a:bodyPr/>
          <a:lstStyle/>
          <a:p>
            <a:r>
              <a:rPr lang="en-US" dirty="0" smtClean="0"/>
              <a:t>Racial Inequality in Health Care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8229600" cy="4525963"/>
          </a:xfrm>
        </p:spPr>
        <p:txBody>
          <a:bodyPr/>
          <a:lstStyle/>
          <a:p>
            <a:r>
              <a:rPr lang="en-US" sz="2600" i="1" dirty="0" smtClean="0"/>
              <a:t>Brown v. Board of Education </a:t>
            </a:r>
            <a:r>
              <a:rPr lang="en-US" sz="2600" dirty="0" smtClean="0"/>
              <a:t>(1954)</a:t>
            </a:r>
          </a:p>
          <a:p>
            <a:endParaRPr lang="en-US" sz="2600" dirty="0" smtClean="0"/>
          </a:p>
          <a:p>
            <a:r>
              <a:rPr lang="en-US" sz="2600" dirty="0" smtClean="0"/>
              <a:t>Schools </a:t>
            </a:r>
            <a:r>
              <a:rPr lang="en-US" sz="2600" dirty="0" smtClean="0"/>
              <a:t>remain segregated</a:t>
            </a:r>
          </a:p>
          <a:p>
            <a:pPr lvl="1"/>
            <a:r>
              <a:rPr lang="en-GB" sz="2600" dirty="0" smtClean="0">
                <a:ea typeface="ＭＳ Ｐゴシック" charset="-128"/>
              </a:rPr>
              <a:t>African American and Latino/a students are actually more isolated from white students today than they were 30 years ago </a:t>
            </a:r>
            <a:endParaRPr lang="en-US" sz="2600" dirty="0" smtClean="0"/>
          </a:p>
          <a:p>
            <a:endParaRPr lang="en-US" sz="2600" dirty="0" smtClean="0"/>
          </a:p>
          <a:p>
            <a:r>
              <a:rPr lang="en-US" sz="2600" dirty="0" smtClean="0"/>
              <a:t>Schools </a:t>
            </a:r>
            <a:r>
              <a:rPr lang="en-US" sz="2600" dirty="0" smtClean="0"/>
              <a:t>in poor and/or minority districts have fewer resources</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0"/>
            <a:ext cx="8229600" cy="1143000"/>
          </a:xfrm>
        </p:spPr>
        <p:txBody>
          <a:bodyPr/>
          <a:lstStyle/>
          <a:p>
            <a:r>
              <a:rPr lang="en-US" dirty="0" smtClean="0"/>
              <a:t>Racial Inequalities in Education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143000"/>
            <a:ext cx="7772400" cy="4525963"/>
          </a:xfrm>
        </p:spPr>
        <p:txBody>
          <a:bodyPr>
            <a:normAutofit/>
          </a:bodyPr>
          <a:lstStyle/>
          <a:p>
            <a:endParaRPr lang="en-US" dirty="0" smtClean="0"/>
          </a:p>
          <a:p>
            <a:r>
              <a:rPr lang="en-US" dirty="0" smtClean="0"/>
              <a:t>Race </a:t>
            </a:r>
            <a:r>
              <a:rPr lang="en-US" dirty="0" smtClean="0"/>
              <a:t>is a label</a:t>
            </a:r>
          </a:p>
          <a:p>
            <a:endParaRPr lang="en-US" dirty="0" smtClean="0"/>
          </a:p>
          <a:p>
            <a:r>
              <a:rPr lang="en-US" dirty="0" smtClean="0"/>
              <a:t>Race </a:t>
            </a:r>
            <a:r>
              <a:rPr lang="en-US" dirty="0" smtClean="0"/>
              <a:t>is commonly used to refer to people who share certain physical traits</a:t>
            </a:r>
          </a:p>
          <a:p>
            <a:endParaRPr lang="en-US" dirty="0" smtClean="0"/>
          </a:p>
          <a:p>
            <a:r>
              <a:rPr lang="en-US" dirty="0" smtClean="0"/>
              <a:t>Race </a:t>
            </a:r>
            <a:r>
              <a:rPr lang="en-US" dirty="0" smtClean="0"/>
              <a:t>is socially constructed</a:t>
            </a:r>
          </a:p>
          <a:p>
            <a:pPr>
              <a:buNone/>
            </a:pPr>
            <a:endParaRPr lang="en-US" dirty="0" smtClean="0"/>
          </a:p>
          <a:p>
            <a:pPr>
              <a:buNone/>
            </a:pPr>
            <a:endParaRPr lang="en-US" dirty="0" smtClean="0"/>
          </a:p>
          <a:p>
            <a:pPr lvl="1"/>
            <a:endParaRPr lang="en-US" dirty="0"/>
          </a:p>
        </p:txBody>
      </p:sp>
      <p:sp>
        <p:nvSpPr>
          <p:cNvPr id="4"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0"/>
            <a:ext cx="8229600" cy="1143000"/>
          </a:xfrm>
        </p:spPr>
        <p:txBody>
          <a:bodyPr/>
          <a:lstStyle/>
          <a:p>
            <a:r>
              <a:rPr lang="en-US" dirty="0" smtClean="0"/>
              <a:t>Race Is Complicated</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371600"/>
            <a:ext cx="8229600" cy="4525963"/>
          </a:xfrm>
        </p:spPr>
        <p:txBody>
          <a:bodyPr>
            <a:normAutofit/>
          </a:bodyPr>
          <a:lstStyle/>
          <a:p>
            <a:endParaRPr lang="en-US" dirty="0" smtClean="0"/>
          </a:p>
          <a:p>
            <a:r>
              <a:rPr lang="en-US" dirty="0" smtClean="0"/>
              <a:t>Objectives</a:t>
            </a:r>
            <a:r>
              <a:rPr lang="en-US" dirty="0" smtClean="0"/>
              <a:t>:</a:t>
            </a:r>
          </a:p>
          <a:p>
            <a:pPr>
              <a:buNone/>
            </a:pPr>
            <a:r>
              <a:rPr lang="en-US" dirty="0" smtClean="0"/>
              <a:t>     - Seek out members of minority groups who have been previously disadvantaged by racist practices</a:t>
            </a:r>
          </a:p>
          <a:p>
            <a:pPr>
              <a:buNone/>
            </a:pPr>
            <a:r>
              <a:rPr lang="en-US" dirty="0" smtClean="0"/>
              <a:t>     - Combat institutional racism </a:t>
            </a:r>
            <a:r>
              <a:rPr lang="en-US" sz="1200" dirty="0" smtClean="0">
                <a:latin typeface="Times New Roman" pitchFamily="18" charset="0"/>
                <a:ea typeface="ＭＳ Ｐゴシック" charset="-128"/>
              </a:rPr>
              <a:t> </a:t>
            </a:r>
          </a:p>
          <a:p>
            <a:pPr fontAlgn="base">
              <a:spcBef>
                <a:spcPct val="0"/>
              </a:spcBef>
              <a:spcAft>
                <a:spcPct val="0"/>
              </a:spcAft>
              <a:buNone/>
            </a:pPr>
            <a:endParaRPr lang="en-US" sz="1200" dirty="0" smtClean="0">
              <a:latin typeface="Times New Roman" pitchFamily="18" charset="0"/>
              <a:ea typeface="ＭＳ Ｐゴシック" charset="-128"/>
            </a:endParaRPr>
          </a:p>
          <a:p>
            <a:pPr fontAlgn="base">
              <a:spcBef>
                <a:spcPct val="0"/>
              </a:spcBef>
              <a:spcAft>
                <a:spcPct val="0"/>
              </a:spcAft>
              <a:buNone/>
            </a:pPr>
            <a:r>
              <a:rPr lang="en-US" sz="1200" dirty="0" smtClean="0">
                <a:latin typeface="Times New Roman" pitchFamily="18" charset="0"/>
                <a:ea typeface="ＭＳ Ｐゴシック" charset="-128"/>
              </a:rPr>
              <a:t>                                                                                                                                                </a:t>
            </a:r>
          </a:p>
          <a:p>
            <a:pPr fontAlgn="base">
              <a:spcBef>
                <a:spcPct val="0"/>
              </a:spcBef>
              <a:spcAft>
                <a:spcPct val="0"/>
              </a:spcAft>
              <a:buNone/>
            </a:pPr>
            <a:endParaRPr lang="en-US" sz="1200" dirty="0" smtClean="0">
              <a:latin typeface="Times New Roman" pitchFamily="18" charset="0"/>
              <a:ea typeface="ＭＳ Ｐゴシック" charset="-128"/>
            </a:endParaRPr>
          </a:p>
          <a:p>
            <a:pPr fontAlgn="base">
              <a:spcBef>
                <a:spcPct val="0"/>
              </a:spcBef>
              <a:spcAft>
                <a:spcPct val="0"/>
              </a:spcAft>
              <a:buNone/>
            </a:pPr>
            <a:endParaRPr lang="en-US" sz="1200" dirty="0" smtClean="0">
              <a:latin typeface="Times New Roman" pitchFamily="18" charset="0"/>
              <a:ea typeface="ＭＳ Ｐゴシック" charset="-128"/>
            </a:endParaRPr>
          </a:p>
          <a:p>
            <a:pPr fontAlgn="base">
              <a:spcBef>
                <a:spcPct val="0"/>
              </a:spcBef>
              <a:spcAft>
                <a:spcPct val="0"/>
              </a:spcAft>
              <a:buNone/>
            </a:pPr>
            <a:endParaRPr lang="en-US" sz="1200" dirty="0" smtClean="0">
              <a:latin typeface="Times New Roman" pitchFamily="18" charset="0"/>
              <a:ea typeface="ＭＳ Ｐゴシック" charset="-128"/>
            </a:endParaRPr>
          </a:p>
          <a:p>
            <a:pPr fontAlgn="base">
              <a:spcBef>
                <a:spcPct val="0"/>
              </a:spcBef>
              <a:spcAft>
                <a:spcPct val="0"/>
              </a:spcAft>
              <a:buNone/>
            </a:pPr>
            <a:endParaRPr lang="en-US" sz="1200" dirty="0" smtClean="0">
              <a:latin typeface="Times New Roman" pitchFamily="18" charset="0"/>
              <a:ea typeface="ＭＳ Ｐゴシック" charset="-128"/>
            </a:endParaRPr>
          </a:p>
          <a:p>
            <a:pPr fontAlgn="base">
              <a:spcBef>
                <a:spcPct val="0"/>
              </a:spcBef>
              <a:spcAft>
                <a:spcPct val="0"/>
              </a:spcAft>
              <a:buNone/>
            </a:pPr>
            <a:endParaRPr lang="en-US" sz="1200" dirty="0" smtClean="0">
              <a:latin typeface="Times New Roman" pitchFamily="18" charset="0"/>
              <a:ea typeface="ＭＳ Ｐゴシック" charset="-128"/>
            </a:endParaRPr>
          </a:p>
          <a:p>
            <a:pPr fontAlgn="base">
              <a:spcBef>
                <a:spcPct val="0"/>
              </a:spcBef>
              <a:spcAft>
                <a:spcPct val="0"/>
              </a:spcAft>
              <a:buNone/>
            </a:pPr>
            <a:r>
              <a:rPr lang="en-US" sz="1200" dirty="0" smtClean="0">
                <a:latin typeface="Times New Roman" pitchFamily="18" charset="0"/>
                <a:ea typeface="ＭＳ Ｐゴシック" charset="-128"/>
              </a:rPr>
              <a:t>                                                                                                                                               © Sage Publications, 2014</a:t>
            </a:r>
          </a:p>
          <a:p>
            <a:pPr>
              <a:buNone/>
            </a:pPr>
            <a:endParaRPr lang="en-US" dirty="0"/>
          </a:p>
        </p:txBody>
      </p:sp>
      <p:sp>
        <p:nvSpPr>
          <p:cNvPr id="4" name="Footer Placeholder 3"/>
          <p:cNvSpPr>
            <a:spLocks noGrp="1"/>
          </p:cNvSpPr>
          <p:nvPr>
            <p:ph type="ftr" sz="quarter" idx="11"/>
          </p:nvPr>
        </p:nvSpPr>
        <p:spPr/>
        <p:txBody>
          <a:bodyPr/>
          <a:lstStyle/>
          <a:p>
            <a:r>
              <a:rPr lang="en-US" smtClean="0"/>
              <a:t>David M. Newman, Exploring the Architecture of Everyday Life, Brief Edition, 4e © SAGE Publications, Inc. 2015</a:t>
            </a:r>
            <a:endParaRPr lang="en-US"/>
          </a:p>
        </p:txBody>
      </p:sp>
      <p:sp>
        <p:nvSpPr>
          <p:cNvPr id="2" name="Title 1"/>
          <p:cNvSpPr>
            <a:spLocks noGrp="1"/>
          </p:cNvSpPr>
          <p:nvPr>
            <p:ph type="title"/>
          </p:nvPr>
        </p:nvSpPr>
        <p:spPr>
          <a:xfrm>
            <a:off x="1219200" y="152400"/>
            <a:ext cx="8229600" cy="1143000"/>
          </a:xfrm>
        </p:spPr>
        <p:txBody>
          <a:bodyPr>
            <a:normAutofit fontScale="90000"/>
          </a:bodyPr>
          <a:lstStyle/>
          <a:p>
            <a:r>
              <a:rPr lang="en-US" dirty="0" smtClean="0"/>
              <a:t>Affirmative Action: Remedy for Institutional Racism</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95400"/>
            <a:ext cx="8077200" cy="5105400"/>
          </a:xfrm>
        </p:spPr>
        <p:txBody>
          <a:bodyPr>
            <a:normAutofit/>
          </a:bodyPr>
          <a:lstStyle/>
          <a:p>
            <a:r>
              <a:rPr lang="en-US" dirty="0" smtClean="0"/>
              <a:t>Negative attitudes toward Jews and Muslims are increasing across Europe</a:t>
            </a:r>
          </a:p>
          <a:p>
            <a:endParaRPr lang="en-US" dirty="0" smtClean="0"/>
          </a:p>
          <a:p>
            <a:r>
              <a:rPr lang="en-US" dirty="0" smtClean="0"/>
              <a:t>Discrimination </a:t>
            </a:r>
            <a:r>
              <a:rPr lang="en-US" dirty="0" smtClean="0"/>
              <a:t>against Roma (Gypsies) is rampant in Eastern Europe and more and more in Western Europe</a:t>
            </a:r>
          </a:p>
          <a:p>
            <a:endParaRPr lang="en-US" dirty="0" smtClean="0"/>
          </a:p>
          <a:p>
            <a:r>
              <a:rPr lang="en-US" dirty="0" smtClean="0"/>
              <a:t>Mexicans </a:t>
            </a:r>
            <a:r>
              <a:rPr lang="en-US" dirty="0" smtClean="0"/>
              <a:t>of Indian descent experience discrimination in Mexico by lighter skinned people of Spanish descent</a:t>
            </a:r>
          </a:p>
          <a:p>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76200"/>
            <a:ext cx="8229600" cy="1143000"/>
          </a:xfrm>
        </p:spPr>
        <p:txBody>
          <a:bodyPr>
            <a:normAutofit fontScale="90000"/>
          </a:bodyPr>
          <a:lstStyle/>
          <a:p>
            <a:r>
              <a:rPr lang="en-US" dirty="0" smtClean="0"/>
              <a:t>Racism Is Not Unique to the </a:t>
            </a:r>
            <a:br>
              <a:rPr lang="en-US" dirty="0" smtClean="0"/>
            </a:br>
            <a:r>
              <a:rPr lang="en-US" dirty="0" smtClean="0"/>
              <a:t>United States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066800"/>
            <a:ext cx="7467600" cy="4525963"/>
          </a:xfrm>
        </p:spPr>
        <p:txBody>
          <a:bodyPr>
            <a:normAutofit/>
          </a:bodyPr>
          <a:lstStyle/>
          <a:p>
            <a:endParaRPr lang="en-US" dirty="0" smtClean="0"/>
          </a:p>
          <a:p>
            <a:r>
              <a:rPr lang="en-US" dirty="0" smtClean="0"/>
              <a:t>Race is not fixed and permanent</a:t>
            </a:r>
          </a:p>
          <a:p>
            <a:endParaRPr lang="en-US" dirty="0" smtClean="0"/>
          </a:p>
          <a:p>
            <a:r>
              <a:rPr lang="en-US" dirty="0" smtClean="0"/>
              <a:t>Racial </a:t>
            </a:r>
            <a:r>
              <a:rPr lang="en-US" dirty="0" smtClean="0"/>
              <a:t>classifications vary across time and culture</a:t>
            </a:r>
          </a:p>
          <a:p>
            <a:pPr>
              <a:buNone/>
            </a:pPr>
            <a:endParaRPr lang="en-US" dirty="0" smtClean="0"/>
          </a:p>
          <a:p>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143000" y="-29308"/>
            <a:ext cx="8229600" cy="1143000"/>
          </a:xfrm>
        </p:spPr>
        <p:txBody>
          <a:bodyPr>
            <a:normAutofit/>
          </a:bodyPr>
          <a:lstStyle/>
          <a:p>
            <a:r>
              <a:rPr lang="en-US" dirty="0" smtClean="0"/>
              <a:t>Race Is </a:t>
            </a:r>
            <a:r>
              <a:rPr lang="en-US" dirty="0"/>
              <a:t>S</a:t>
            </a:r>
            <a:r>
              <a:rPr lang="en-US" dirty="0" smtClean="0"/>
              <a:t>ocially Constructed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066800"/>
            <a:ext cx="8229600" cy="4525963"/>
          </a:xfrm>
        </p:spPr>
        <p:txBody>
          <a:bodyPr/>
          <a:lstStyle/>
          <a:p>
            <a:r>
              <a:rPr lang="en-US" u="sng" dirty="0" smtClean="0"/>
              <a:t>Race: </a:t>
            </a:r>
            <a:r>
              <a:rPr lang="en-US" dirty="0" smtClean="0"/>
              <a:t>classification of people based on physical/genetic traits that are assumed to be common to all members</a:t>
            </a:r>
          </a:p>
          <a:p>
            <a:endParaRPr lang="en-US" dirty="0" smtClean="0"/>
          </a:p>
          <a:p>
            <a:r>
              <a:rPr lang="en-US" u="sng" dirty="0" smtClean="0"/>
              <a:t>Ethnicity</a:t>
            </a:r>
            <a:r>
              <a:rPr lang="en-US" u="sng" dirty="0" smtClean="0"/>
              <a:t>: </a:t>
            </a:r>
            <a:r>
              <a:rPr lang="en-US" dirty="0" smtClean="0"/>
              <a:t>sense of community based on shared ancestry and cultural heritage</a:t>
            </a:r>
          </a:p>
          <a:p>
            <a:pPr>
              <a:buNone/>
            </a:pPr>
            <a:r>
              <a:rPr lang="en-US" dirty="0" smtClean="0"/>
              <a:t>      - Latino/a people can be of any race</a:t>
            </a:r>
          </a:p>
          <a:p>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19200" y="0"/>
            <a:ext cx="8229600" cy="1143000"/>
          </a:xfrm>
        </p:spPr>
        <p:txBody>
          <a:bodyPr>
            <a:normAutofit/>
          </a:bodyPr>
          <a:lstStyle/>
          <a:p>
            <a:r>
              <a:rPr lang="en-US" dirty="0" smtClean="0"/>
              <a:t>Race vs. Ethnicity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1066800" y="990600"/>
            <a:ext cx="8229600" cy="4525963"/>
          </a:xfrm>
        </p:spPr>
        <p:txBody>
          <a:bodyPr>
            <a:normAutofit/>
          </a:bodyPr>
          <a:lstStyle/>
          <a:p>
            <a:pPr>
              <a:lnSpc>
                <a:spcPct val="110000"/>
              </a:lnSpc>
              <a:spcBef>
                <a:spcPts val="0"/>
              </a:spcBef>
            </a:pPr>
            <a:r>
              <a:rPr lang="en-US" dirty="0"/>
              <a:t>Native Americans</a:t>
            </a:r>
          </a:p>
          <a:p>
            <a:pPr lvl="1">
              <a:lnSpc>
                <a:spcPct val="110000"/>
              </a:lnSpc>
              <a:spcBef>
                <a:spcPts val="0"/>
              </a:spcBef>
            </a:pPr>
            <a:r>
              <a:rPr lang="en-US" sz="2600" dirty="0"/>
              <a:t>Perceived as “savages” by European settlers, driven off of land</a:t>
            </a:r>
          </a:p>
          <a:p>
            <a:pPr lvl="1">
              <a:lnSpc>
                <a:spcPct val="110000"/>
              </a:lnSpc>
              <a:spcBef>
                <a:spcPts val="0"/>
              </a:spcBef>
            </a:pPr>
            <a:r>
              <a:rPr lang="en-US" sz="2600" dirty="0"/>
              <a:t>Not until 1940 were Native Americans born in </a:t>
            </a:r>
            <a:r>
              <a:rPr lang="en-US" sz="2600" dirty="0" smtClean="0"/>
              <a:t>United States </a:t>
            </a:r>
            <a:r>
              <a:rPr lang="en-US" sz="2600" dirty="0"/>
              <a:t>considered citizens</a:t>
            </a:r>
          </a:p>
          <a:p>
            <a:pPr>
              <a:lnSpc>
                <a:spcPct val="110000"/>
              </a:lnSpc>
              <a:spcBef>
                <a:spcPts val="0"/>
              </a:spcBef>
              <a:buClrTx/>
            </a:pPr>
            <a:endParaRPr lang="en-US" dirty="0" smtClean="0"/>
          </a:p>
          <a:p>
            <a:pPr>
              <a:lnSpc>
                <a:spcPct val="110000"/>
              </a:lnSpc>
              <a:spcBef>
                <a:spcPts val="0"/>
              </a:spcBef>
            </a:pPr>
            <a:r>
              <a:rPr lang="en-US" dirty="0" smtClean="0"/>
              <a:t>Latino/as</a:t>
            </a:r>
            <a:endParaRPr lang="en-US" dirty="0" smtClean="0"/>
          </a:p>
          <a:p>
            <a:pPr lvl="1">
              <a:lnSpc>
                <a:spcPct val="110000"/>
              </a:lnSpc>
              <a:spcBef>
                <a:spcPts val="0"/>
              </a:spcBef>
            </a:pPr>
            <a:r>
              <a:rPr lang="en-US" dirty="0" smtClean="0"/>
              <a:t>Diverse </a:t>
            </a:r>
            <a:r>
              <a:rPr lang="en-US" dirty="0"/>
              <a:t>experiences, many different </a:t>
            </a:r>
            <a:r>
              <a:rPr lang="en-US" dirty="0" smtClean="0"/>
              <a:t>groups</a:t>
            </a:r>
          </a:p>
          <a:p>
            <a:pPr lvl="2">
              <a:lnSpc>
                <a:spcPct val="110000"/>
              </a:lnSpc>
              <a:spcBef>
                <a:spcPts val="0"/>
              </a:spcBef>
              <a:buClr>
                <a:schemeClr val="accent1"/>
              </a:buClr>
            </a:pPr>
            <a:r>
              <a:rPr lang="en-US" sz="2200" dirty="0" smtClean="0"/>
              <a:t>First </a:t>
            </a:r>
            <a:r>
              <a:rPr lang="en-US" sz="2200" dirty="0"/>
              <a:t>Cuban immigrants welcomed </a:t>
            </a:r>
            <a:endParaRPr lang="en-US" sz="2200" dirty="0" smtClean="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0483" name="Rectangle 2"/>
          <p:cNvSpPr>
            <a:spLocks noGrp="1" noChangeArrowheads="1"/>
          </p:cNvSpPr>
          <p:nvPr>
            <p:ph type="title"/>
          </p:nvPr>
        </p:nvSpPr>
        <p:spPr>
          <a:xfrm>
            <a:off x="1219200" y="0"/>
            <a:ext cx="8229600" cy="1143000"/>
          </a:xfrm>
        </p:spPr>
        <p:txBody>
          <a:bodyPr/>
          <a:lstStyle/>
          <a:p>
            <a:r>
              <a:rPr lang="en-US" sz="4200" dirty="0"/>
              <a:t>Experiences of Racism</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1066800" y="990600"/>
            <a:ext cx="8229600" cy="4525963"/>
          </a:xfrm>
        </p:spPr>
        <p:txBody>
          <a:bodyPr>
            <a:normAutofit/>
          </a:bodyPr>
          <a:lstStyle/>
          <a:p>
            <a:pPr>
              <a:spcBef>
                <a:spcPts val="0"/>
              </a:spcBef>
            </a:pPr>
            <a:endParaRPr lang="en-US" dirty="0" smtClean="0"/>
          </a:p>
          <a:p>
            <a:pPr>
              <a:spcBef>
                <a:spcPts val="0"/>
              </a:spcBef>
            </a:pPr>
            <a:r>
              <a:rPr lang="en-US" dirty="0" smtClean="0"/>
              <a:t>African </a:t>
            </a:r>
            <a:r>
              <a:rPr lang="en-US" dirty="0"/>
              <a:t>Americans </a:t>
            </a:r>
          </a:p>
          <a:p>
            <a:pPr lvl="1">
              <a:spcBef>
                <a:spcPts val="0"/>
              </a:spcBef>
            </a:pPr>
            <a:r>
              <a:rPr lang="en-US" sz="2400" dirty="0"/>
              <a:t>Direct and indirect influences of slavery</a:t>
            </a:r>
          </a:p>
          <a:p>
            <a:pPr lvl="1">
              <a:spcBef>
                <a:spcPts val="0"/>
              </a:spcBef>
            </a:pPr>
            <a:r>
              <a:rPr lang="en-US" sz="2400" dirty="0"/>
              <a:t>Overt racism </a:t>
            </a:r>
            <a:r>
              <a:rPr lang="en-US" sz="2400" dirty="0" smtClean="0"/>
              <a:t>has declined</a:t>
            </a:r>
            <a:endParaRPr lang="en-US" sz="2400" dirty="0"/>
          </a:p>
          <a:p>
            <a:pPr>
              <a:spcBef>
                <a:spcPts val="0"/>
              </a:spcBef>
            </a:pPr>
            <a:endParaRPr lang="en-US" dirty="0" smtClean="0"/>
          </a:p>
          <a:p>
            <a:pPr>
              <a:spcBef>
                <a:spcPts val="0"/>
              </a:spcBef>
            </a:pPr>
            <a:r>
              <a:rPr lang="en-US" dirty="0" smtClean="0"/>
              <a:t>Asian </a:t>
            </a:r>
            <a:r>
              <a:rPr lang="en-US" dirty="0"/>
              <a:t>Americans</a:t>
            </a:r>
          </a:p>
          <a:p>
            <a:pPr lvl="1">
              <a:spcBef>
                <a:spcPts val="0"/>
              </a:spcBef>
            </a:pPr>
            <a:r>
              <a:rPr lang="en-US" sz="2400" dirty="0" smtClean="0"/>
              <a:t>Experiences vary by country of origin and historical period</a:t>
            </a:r>
            <a:endParaRPr lang="en-US" sz="2400" dirty="0"/>
          </a:p>
          <a:p>
            <a:pPr lvl="1">
              <a:spcBef>
                <a:spcPts val="0"/>
              </a:spcBef>
            </a:pPr>
            <a:r>
              <a:rPr lang="en-US" sz="2400" dirty="0" smtClean="0"/>
              <a:t>“</a:t>
            </a:r>
            <a:r>
              <a:rPr lang="en-US" sz="2400" dirty="0"/>
              <a:t>M</a:t>
            </a:r>
            <a:r>
              <a:rPr lang="en-US" sz="2400" dirty="0" smtClean="0"/>
              <a:t>odel </a:t>
            </a:r>
            <a:r>
              <a:rPr lang="en-US" sz="2400" dirty="0"/>
              <a:t>minority</a:t>
            </a:r>
            <a:r>
              <a:rPr lang="en-US" sz="2400" dirty="0" smtClean="0"/>
              <a:t>”</a:t>
            </a:r>
            <a:endParaRPr lang="en-US" sz="2400" dirty="0"/>
          </a:p>
          <a:p>
            <a:pPr lvl="1">
              <a:spcBef>
                <a:spcPts val="0"/>
              </a:spcBef>
            </a:pPr>
            <a:r>
              <a:rPr lang="en-US" sz="2400" dirty="0"/>
              <a:t>Often resented </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2531" name="Rectangle 2"/>
          <p:cNvSpPr>
            <a:spLocks noGrp="1" noChangeArrowheads="1"/>
          </p:cNvSpPr>
          <p:nvPr>
            <p:ph type="title"/>
          </p:nvPr>
        </p:nvSpPr>
        <p:spPr>
          <a:xfrm>
            <a:off x="1219200" y="0"/>
            <a:ext cx="8229600" cy="1143000"/>
          </a:xfrm>
        </p:spPr>
        <p:txBody>
          <a:bodyPr/>
          <a:lstStyle/>
          <a:p>
            <a:r>
              <a:rPr lang="en-US" sz="4200" dirty="0"/>
              <a:t>Experiences of Racism</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1066800" y="1066800"/>
            <a:ext cx="8229600" cy="4525963"/>
          </a:xfrm>
        </p:spPr>
        <p:txBody>
          <a:bodyPr>
            <a:normAutofit/>
          </a:bodyPr>
          <a:lstStyle/>
          <a:p>
            <a:pPr>
              <a:spcBef>
                <a:spcPts val="0"/>
              </a:spcBef>
            </a:pPr>
            <a:endParaRPr lang="en-US" dirty="0" smtClean="0"/>
          </a:p>
          <a:p>
            <a:pPr>
              <a:spcBef>
                <a:spcPts val="0"/>
              </a:spcBef>
            </a:pPr>
            <a:r>
              <a:rPr lang="en-US" dirty="0" smtClean="0"/>
              <a:t>Muslim </a:t>
            </a:r>
            <a:r>
              <a:rPr lang="en-US" dirty="0"/>
              <a:t>Americans</a:t>
            </a:r>
          </a:p>
          <a:p>
            <a:pPr lvl="1">
              <a:spcBef>
                <a:spcPts val="0"/>
              </a:spcBef>
            </a:pPr>
            <a:r>
              <a:rPr lang="en-US" dirty="0" smtClean="0"/>
              <a:t>Smaller </a:t>
            </a:r>
            <a:r>
              <a:rPr lang="en-US" dirty="0" err="1" smtClean="0"/>
              <a:t>ethnoracial</a:t>
            </a:r>
            <a:r>
              <a:rPr lang="en-US" dirty="0" smtClean="0"/>
              <a:t> group </a:t>
            </a:r>
          </a:p>
          <a:p>
            <a:pPr lvl="2">
              <a:spcBef>
                <a:spcPts val="0"/>
              </a:spcBef>
            </a:pPr>
            <a:r>
              <a:rPr lang="en-US" dirty="0" smtClean="0"/>
              <a:t>Diverse origins</a:t>
            </a:r>
          </a:p>
          <a:p>
            <a:pPr lvl="1">
              <a:spcBef>
                <a:spcPts val="0"/>
              </a:spcBef>
            </a:pPr>
            <a:r>
              <a:rPr lang="en-US" dirty="0" smtClean="0"/>
              <a:t>Mostly assimilated into mainstream U.S. society</a:t>
            </a:r>
          </a:p>
          <a:p>
            <a:pPr lvl="1">
              <a:spcBef>
                <a:spcPts val="0"/>
              </a:spcBef>
            </a:pPr>
            <a:r>
              <a:rPr lang="en-US" dirty="0" smtClean="0"/>
              <a:t>Unfavorably viewed by many</a:t>
            </a:r>
          </a:p>
          <a:p>
            <a:pPr lvl="2">
              <a:spcBef>
                <a:spcPts val="0"/>
              </a:spcBef>
            </a:pPr>
            <a:r>
              <a:rPr lang="en-US" dirty="0" smtClean="0"/>
              <a:t>Anti-Islamic imagery common in the media</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3555" name="Title 1"/>
          <p:cNvSpPr>
            <a:spLocks noGrp="1"/>
          </p:cNvSpPr>
          <p:nvPr>
            <p:ph type="title"/>
          </p:nvPr>
        </p:nvSpPr>
        <p:spPr>
          <a:xfrm>
            <a:off x="1295400" y="0"/>
            <a:ext cx="8229600" cy="1143000"/>
          </a:xfrm>
        </p:spPr>
        <p:txBody>
          <a:bodyPr>
            <a:normAutofit/>
          </a:bodyPr>
          <a:lstStyle/>
          <a:p>
            <a:r>
              <a:rPr lang="en-US" sz="4200" dirty="0"/>
              <a:t>Experiences of Racism</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077200" cy="4525963"/>
          </a:xfrm>
        </p:spPr>
        <p:txBody>
          <a:bodyPr/>
          <a:lstStyle/>
          <a:p>
            <a:endParaRPr lang="en-US" dirty="0" smtClean="0"/>
          </a:p>
          <a:p>
            <a:r>
              <a:rPr lang="en-US" dirty="0" smtClean="0"/>
              <a:t>The </a:t>
            </a:r>
            <a:r>
              <a:rPr lang="en-US" dirty="0" smtClean="0"/>
              <a:t>belief that humans are subdivided into distinct groups so different in their social behavior and mental and physical capacities that they can be ranked as superior or inferior (</a:t>
            </a:r>
            <a:r>
              <a:rPr lang="en-US" dirty="0" err="1" smtClean="0"/>
              <a:t>Marger</a:t>
            </a:r>
            <a:r>
              <a:rPr lang="en-US" dirty="0" smtClean="0"/>
              <a:t>, 1994)</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0"/>
            <a:ext cx="8229600" cy="1143000"/>
          </a:xfrm>
        </p:spPr>
        <p:txBody>
          <a:bodyPr/>
          <a:lstStyle/>
          <a:p>
            <a:r>
              <a:rPr lang="en-US" dirty="0" smtClean="0"/>
              <a:t>Racism</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8229600" cy="4525963"/>
          </a:xfrm>
        </p:spPr>
        <p:txBody>
          <a:bodyPr/>
          <a:lstStyle/>
          <a:p>
            <a:r>
              <a:rPr lang="en-US" dirty="0" smtClean="0"/>
              <a:t>Expression of racist attitudes by </a:t>
            </a:r>
            <a:r>
              <a:rPr lang="en-US" i="1" dirty="0" smtClean="0"/>
              <a:t>individuals</a:t>
            </a:r>
            <a:endParaRPr lang="en-US" dirty="0" smtClean="0"/>
          </a:p>
          <a:p>
            <a:endParaRPr lang="en-US" dirty="0" smtClean="0"/>
          </a:p>
          <a:p>
            <a:r>
              <a:rPr lang="en-US" dirty="0" smtClean="0"/>
              <a:t>Overt</a:t>
            </a:r>
            <a:r>
              <a:rPr lang="en-US" dirty="0" smtClean="0"/>
              <a:t>: open disdain in face-to-face </a:t>
            </a:r>
            <a:r>
              <a:rPr lang="en-US" dirty="0" smtClean="0"/>
              <a:t>interactions</a:t>
            </a:r>
          </a:p>
          <a:p>
            <a:pPr lvl="1"/>
            <a:r>
              <a:rPr lang="en-US" dirty="0" smtClean="0"/>
              <a:t>Example: </a:t>
            </a:r>
            <a:r>
              <a:rPr lang="en-US" dirty="0" smtClean="0"/>
              <a:t>denying employment, racial epithets</a:t>
            </a:r>
          </a:p>
          <a:p>
            <a:endParaRPr lang="en-US" dirty="0" smtClean="0"/>
          </a:p>
          <a:p>
            <a:r>
              <a:rPr lang="en-US" dirty="0" smtClean="0"/>
              <a:t>Quiet</a:t>
            </a:r>
            <a:r>
              <a:rPr lang="en-US" dirty="0" smtClean="0"/>
              <a:t>: almost unwitting differences in how people react to one another</a:t>
            </a:r>
          </a:p>
          <a:p>
            <a:pPr>
              <a:buNone/>
            </a:pPr>
            <a:r>
              <a:rPr lang="en-US" dirty="0" smtClean="0"/>
              <a:t>     - Crossing the street, avoiding eye contact</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0"/>
            <a:ext cx="8229600" cy="1143000"/>
          </a:xfrm>
        </p:spPr>
        <p:txBody>
          <a:bodyPr/>
          <a:lstStyle/>
          <a:p>
            <a:r>
              <a:rPr lang="en-US" dirty="0" smtClean="0"/>
              <a:t>Personal Racism</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992</TotalTime>
  <Words>4371</Words>
  <Application>Microsoft Office PowerPoint</Application>
  <PresentationFormat>On-screen Show (4:3)</PresentationFormat>
  <Paragraphs>296</Paragraphs>
  <Slides>21</Slides>
  <Notes>18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1_Concourse</vt:lpstr>
      <vt:lpstr>Chapter 11</vt:lpstr>
      <vt:lpstr>Race Is Complicated</vt:lpstr>
      <vt:lpstr>Race Is Socially Constructed</vt:lpstr>
      <vt:lpstr>Race vs. Ethnicity</vt:lpstr>
      <vt:lpstr>Experiences of Racism</vt:lpstr>
      <vt:lpstr>Experiences of Racism</vt:lpstr>
      <vt:lpstr>Experiences of Racism</vt:lpstr>
      <vt:lpstr>Racism</vt:lpstr>
      <vt:lpstr>Personal Racism</vt:lpstr>
      <vt:lpstr>Stereotypes</vt:lpstr>
      <vt:lpstr>Prejudice</vt:lpstr>
      <vt:lpstr>Discrimination</vt:lpstr>
      <vt:lpstr>Colorism</vt:lpstr>
      <vt:lpstr>The Privilege of Having No Color</vt:lpstr>
      <vt:lpstr>Racism in Language</vt:lpstr>
      <vt:lpstr>Institutional Racism</vt:lpstr>
      <vt:lpstr>Racial Inequality in Economics</vt:lpstr>
      <vt:lpstr>Racial Inequality in Health Care</vt:lpstr>
      <vt:lpstr>Racial Inequalities in Education</vt:lpstr>
      <vt:lpstr>Affirmative Action: Remedy for Institutional Racism</vt:lpstr>
      <vt:lpstr>Racism Is Not Unique to the  United States</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and Ethnicity</dc:title>
  <dc:creator>user</dc:creator>
  <cp:lastModifiedBy>SageUser</cp:lastModifiedBy>
  <cp:revision>96</cp:revision>
  <dcterms:created xsi:type="dcterms:W3CDTF">2009-11-27T22:38:36Z</dcterms:created>
  <dcterms:modified xsi:type="dcterms:W3CDTF">2014-10-16T14:32:08Z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