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8" r:id="rId1"/>
  </p:sldMasterIdLst>
  <p:notesMasterIdLst>
    <p:notesMasterId r:id="rId11"/>
  </p:notesMasterIdLst>
  <p:handoutMasterIdLst>
    <p:handoutMasterId r:id="rId12"/>
  </p:handoutMasterIdLst>
  <p:sldIdLst>
    <p:sldId id="275" r:id="rId2"/>
    <p:sldId id="276" r:id="rId3"/>
    <p:sldId id="277" r:id="rId4"/>
    <p:sldId id="278" r:id="rId5"/>
    <p:sldId id="279" r:id="rId6"/>
    <p:sldId id="280" r:id="rId7"/>
    <p:sldId id="261" r:id="rId8"/>
    <p:sldId id="274" r:id="rId9"/>
    <p:sldId id="281" r:id="rId10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rvest Moon" initials="HM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88943" autoAdjust="0"/>
  </p:normalViewPr>
  <p:slideViewPr>
    <p:cSldViewPr>
      <p:cViewPr varScale="1">
        <p:scale>
          <a:sx n="89" d="100"/>
          <a:sy n="89" d="100"/>
        </p:scale>
        <p:origin x="-99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028" y="-102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4-29T13:34:13.811" idx="8">
    <p:pos x="10" y="10"/>
    <p:text>Updated example for relevance. Changed accompanying info to reflect this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-107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-107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4113"/>
            <a:ext cx="3038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-107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774113"/>
            <a:ext cx="3038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224F3A64-4900-43FD-98F2-249A960F5D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354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-107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-107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8400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81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3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-107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763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F458CE7F-1922-46E1-805C-02A2313890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3381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107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easy to grasp in</a:t>
            </a:r>
            <a:r>
              <a:rPr lang="en-US" baseline="0" dirty="0" smtClean="0"/>
              <a:t> the abstract, but harder to apply in specific cases.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E453A-6A92-4624-8A93-FCC9C27C2A8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student graduated last year</a:t>
            </a:r>
          </a:p>
          <a:p>
            <a:r>
              <a:rPr lang="en-US" dirty="0" smtClean="0"/>
              <a:t>The student is a woman who graduated</a:t>
            </a:r>
            <a:r>
              <a:rPr lang="en-US" baseline="0" dirty="0" smtClean="0"/>
              <a:t> in 1925</a:t>
            </a:r>
          </a:p>
          <a:p>
            <a:r>
              <a:rPr lang="en-US" baseline="0" dirty="0" smtClean="0"/>
              <a:t>The student is an African American who graduated in 1955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E453A-6A92-4624-8A93-FCC9C27C2A8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ea typeface="ＭＳ Ｐゴシック" charset="-128"/>
              </a:rPr>
              <a:t>Possible individual causes that students may list include, poor work quality, incompetence, not motivated enough.</a:t>
            </a:r>
          </a:p>
          <a:p>
            <a:pPr eaLnBrk="1" hangingPunct="1"/>
            <a:endParaRPr lang="en-US" dirty="0" smtClean="0">
              <a:ea typeface="ＭＳ Ｐゴシック" charset="-128"/>
            </a:endParaRPr>
          </a:p>
          <a:p>
            <a:pPr eaLnBrk="1" hangingPunct="1"/>
            <a:r>
              <a:rPr lang="en-US" dirty="0" smtClean="0">
                <a:ea typeface="ＭＳ Ｐゴシック" charset="-128"/>
              </a:rPr>
              <a:t>Societal trends include corporate downsizing and economic downturn.</a:t>
            </a:r>
          </a:p>
          <a:p>
            <a:r>
              <a:rPr lang="en-US" dirty="0" smtClean="0">
                <a:ea typeface="ＭＳ Ｐゴシック" charset="-128"/>
              </a:rPr>
              <a:t>From Chapter 1: By late 2010, 7.9 million</a:t>
            </a:r>
            <a:r>
              <a:rPr lang="en-US" baseline="0" dirty="0" smtClean="0">
                <a:ea typeface="ＭＳ Ｐゴシック" charset="-128"/>
              </a:rPr>
              <a:t> jobs had disappeared since the beginning of the global financial crisis in 2008 (</a:t>
            </a:r>
            <a:r>
              <a:rPr lang="en-US" baseline="0" dirty="0" err="1" smtClean="0">
                <a:ea typeface="ＭＳ Ｐゴシック" charset="-128"/>
              </a:rPr>
              <a:t>Isidore</a:t>
            </a:r>
            <a:r>
              <a:rPr lang="en-US" baseline="0" dirty="0" smtClean="0">
                <a:ea typeface="ＭＳ Ｐゴシック" charset="-128"/>
              </a:rPr>
              <a:t>, 2010). </a:t>
            </a:r>
            <a:r>
              <a:rPr lang="en-US" dirty="0" smtClean="0">
                <a:ea typeface="ＭＳ Ｐゴシック" charset="-128"/>
              </a:rPr>
              <a:t>About 20% of all unemployed people over age 25 are college graduates (</a:t>
            </a:r>
            <a:r>
              <a:rPr lang="en-US" dirty="0" err="1" smtClean="0">
                <a:ea typeface="ＭＳ Ｐゴシック" charset="-128"/>
              </a:rPr>
              <a:t>Mishel</a:t>
            </a:r>
            <a:r>
              <a:rPr lang="en-US" dirty="0" smtClean="0">
                <a:ea typeface="ＭＳ Ｐゴシック" charset="-128"/>
              </a:rPr>
              <a:t>, Bernstein, &amp; Allegretto, 2004).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58CE7F-1922-46E1-805C-02A2313890D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ea typeface="ＭＳ Ｐゴシック" charset="-128"/>
              </a:rPr>
              <a:t>For biology, responses related to physical attributes such as genetic predispositions, or physiological responses to alcohol-use are examples students typically give.</a:t>
            </a:r>
          </a:p>
          <a:p>
            <a:pPr eaLnBrk="1" hangingPunct="1"/>
            <a:endParaRPr lang="en-US" dirty="0" smtClean="0">
              <a:ea typeface="ＭＳ Ｐゴシック" charset="-128"/>
            </a:endParaRPr>
          </a:p>
          <a:p>
            <a:pPr eaLnBrk="1" hangingPunct="1"/>
            <a:r>
              <a:rPr lang="en-US" dirty="0" smtClean="0">
                <a:ea typeface="ＭＳ Ｐゴシック" charset="-128"/>
              </a:rPr>
              <a:t>For psychology, responses related to depression-related alcohol-use or how behavior may be altered by actual or perceived consumption of alcohol are good examples. Behavior based on perceived consumption is a good example of how these disciplines will overlap with one another, and psychologists and sociologists often find themselves interested in similar phenomena. </a:t>
            </a:r>
          </a:p>
          <a:p>
            <a:pPr eaLnBrk="1" hangingPunct="1"/>
            <a:endParaRPr lang="en-US" dirty="0" smtClean="0">
              <a:ea typeface="ＭＳ Ｐゴシック" charset="-128"/>
            </a:endParaRPr>
          </a:p>
          <a:p>
            <a:pPr eaLnBrk="1" hangingPunct="1"/>
            <a:r>
              <a:rPr lang="en-US" dirty="0" smtClean="0">
                <a:ea typeface="ＭＳ Ｐゴシック" charset="-128"/>
              </a:rPr>
              <a:t>For sociology, responses that focus on societal expectations for alcohol-use or diversity in cultural acceptance of alcohol use are generally suggested by students. Having a school newspaper with advertisements for “nickel beer night” or “penny drink night”  (if your school paper has these ads) can be a good example for students to see how an area may be structured with more or fewer opportunities for alcohol consumption.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58CE7F-1922-46E1-805C-02A2313890D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9FA177-BD52-48B1-A8F7-E2B184E449BF}" type="slidenum">
              <a:rPr lang="en-US"/>
              <a:pPr/>
              <a:t>7</a:t>
            </a:fld>
            <a:endParaRPr 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</a:rPr>
              <a:t>Social institutions that can be pointed out here include </a:t>
            </a:r>
          </a:p>
          <a:p>
            <a:pPr eaLnBrk="1" hangingPunct="1"/>
            <a:r>
              <a:rPr lang="en-US" smtClean="0">
                <a:ea typeface="ＭＳ Ｐゴシック" charset="-128"/>
              </a:rPr>
              <a:t>Religion</a:t>
            </a:r>
          </a:p>
          <a:p>
            <a:pPr eaLnBrk="1" hangingPunct="1"/>
            <a:r>
              <a:rPr lang="en-US" smtClean="0">
                <a:ea typeface="ＭＳ Ｐゴシック" charset="-128"/>
              </a:rPr>
              <a:t>Economy</a:t>
            </a:r>
          </a:p>
          <a:p>
            <a:pPr eaLnBrk="1" hangingPunct="1"/>
            <a:r>
              <a:rPr lang="en-US" smtClean="0">
                <a:ea typeface="ＭＳ Ｐゴシック" charset="-128"/>
              </a:rPr>
              <a:t>Government</a:t>
            </a:r>
          </a:p>
          <a:p>
            <a:pPr eaLnBrk="1" hangingPunct="1"/>
            <a:r>
              <a:rPr lang="en-US" smtClean="0">
                <a:ea typeface="ＭＳ Ｐゴシック" charset="-128"/>
              </a:rPr>
              <a:t>Family</a:t>
            </a:r>
          </a:p>
          <a:p>
            <a:pPr eaLnBrk="1" hangingPunct="1"/>
            <a:r>
              <a:rPr lang="en-US" smtClean="0">
                <a:ea typeface="ＭＳ Ｐゴシック" charset="-128"/>
              </a:rPr>
              <a:t>Education</a:t>
            </a:r>
          </a:p>
          <a:p>
            <a:pPr eaLnBrk="1" hangingPunct="1"/>
            <a:r>
              <a:rPr lang="en-US" smtClean="0">
                <a:ea typeface="ＭＳ Ｐゴシック" charset="-128"/>
              </a:rPr>
              <a:t>Law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3F4F74-6C96-4DF3-B07F-56D39FAB1093}" type="slidenum">
              <a:rPr lang="en-US"/>
              <a:pPr/>
              <a:t>8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baseline="0" dirty="0" smtClean="0">
              <a:ea typeface="ＭＳ Ｐゴシック" charset="-128"/>
            </a:endParaRPr>
          </a:p>
          <a:p>
            <a:pPr marL="228600" indent="-228600" eaLnBrk="1" hangingPunct="1">
              <a:buAutoNum type="arabicParenR"/>
            </a:pPr>
            <a:r>
              <a:rPr lang="en-US" baseline="0" dirty="0" smtClean="0">
                <a:ea typeface="ＭＳ Ｐゴシック" charset="-128"/>
              </a:rPr>
              <a:t>Use this to illustrate that when a large portion of a society is having a similar experience (job concerns) we should consider explanations other than individual characteristics</a:t>
            </a:r>
          </a:p>
          <a:p>
            <a:pPr marL="228600" indent="-228600" eaLnBrk="1" hangingPunct="1">
              <a:buAutoNum type="arabicParenR"/>
            </a:pPr>
            <a:r>
              <a:rPr lang="en-US" baseline="0" dirty="0" smtClean="0">
                <a:ea typeface="ＭＳ Ｐゴシック" charset="-128"/>
              </a:rPr>
              <a:t> Review statistics on the economic conditions  recent graduates face</a:t>
            </a:r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16200000">
            <a:off x="4178565" y="-2730765"/>
            <a:ext cx="1777470" cy="7543800"/>
          </a:xfrm>
        </p:spPr>
        <p:txBody>
          <a:bodyPr vert="eaVert"/>
          <a:lstStyle>
            <a:lvl1pPr algn="ctr">
              <a:defRPr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3055540" y="297261"/>
            <a:ext cx="3947321" cy="746760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07944"/>
            <a:ext cx="3581400" cy="365125"/>
          </a:xfrm>
        </p:spPr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David M. Newman, Exploring the Architecture of Everyday Life, Brief Edition, 4e © SAGE Publications, Inc. 2015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 rot="5400000">
            <a:off x="-2526483" y="2509391"/>
            <a:ext cx="6096000" cy="1077218"/>
          </a:xfrm>
          <a:prstGeom prst="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99000">
                <a:srgbClr val="D4DEFF"/>
              </a:gs>
              <a:gs pos="100000">
                <a:srgbClr val="96AB94"/>
              </a:gs>
            </a:gsLst>
            <a:lin ang="135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+mj-lt"/>
              </a:rPr>
              <a:t>Sociology</a:t>
            </a:r>
            <a:r>
              <a:rPr lang="en-US" sz="2400" dirty="0" smtClean="0"/>
              <a:t>   </a:t>
            </a:r>
            <a:r>
              <a:rPr lang="en-US" sz="2400" dirty="0" smtClean="0">
                <a:latin typeface="Segoe UI Semibold" panose="020B0702040204020203" pitchFamily="34" charset="0"/>
              </a:rPr>
              <a:t>Brief Edition </a:t>
            </a:r>
          </a:p>
          <a:p>
            <a:r>
              <a:rPr lang="en-US" sz="2400" dirty="0" smtClean="0">
                <a:latin typeface="Segoe UI Semibold" panose="020B0702040204020203" pitchFamily="34" charset="0"/>
              </a:rPr>
              <a:t>Exploring the Architecture of Everyday Life </a:t>
            </a:r>
            <a:endParaRPr lang="en-US" dirty="0">
              <a:latin typeface="Segoe UI Semibold" panose="020B0702040204020203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17092" y="6093822"/>
            <a:ext cx="1077218" cy="76944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4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24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16200000">
            <a:off x="4178565" y="-2730765"/>
            <a:ext cx="1777470" cy="7543800"/>
          </a:xfrm>
        </p:spPr>
        <p:txBody>
          <a:bodyPr vert="eaVert"/>
          <a:lstStyle>
            <a:lvl1pPr algn="ctr">
              <a:defRPr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3055540" y="297261"/>
            <a:ext cx="3947321" cy="746760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07944"/>
            <a:ext cx="3581400" cy="365125"/>
          </a:xfrm>
        </p:spPr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David M. Newman, Exploring the Architecture of Everyday Life, Brief Edition, 4e © SAGE Publications, Inc. 2015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 rot="5400000">
            <a:off x="-2526483" y="2509391"/>
            <a:ext cx="6096000" cy="1077218"/>
          </a:xfrm>
          <a:prstGeom prst="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99000">
                <a:srgbClr val="D4DEFF"/>
              </a:gs>
              <a:gs pos="100000">
                <a:srgbClr val="96AB94"/>
              </a:gs>
            </a:gsLst>
            <a:lin ang="135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+mj-lt"/>
              </a:rPr>
              <a:t>Sociology</a:t>
            </a:r>
            <a:r>
              <a:rPr lang="en-US" sz="2400" dirty="0" smtClean="0"/>
              <a:t>   </a:t>
            </a:r>
            <a:r>
              <a:rPr lang="en-US" sz="2400" dirty="0" smtClean="0">
                <a:latin typeface="Segoe UI Semibold" panose="020B0702040204020203" pitchFamily="34" charset="0"/>
              </a:rPr>
              <a:t>Brief Edition </a:t>
            </a:r>
          </a:p>
          <a:p>
            <a:r>
              <a:rPr lang="en-US" sz="2400" dirty="0" smtClean="0">
                <a:latin typeface="Segoe UI Semibold" panose="020B0702040204020203" pitchFamily="34" charset="0"/>
              </a:rPr>
              <a:t>Exploring the Architecture of Everyday Life </a:t>
            </a:r>
            <a:endParaRPr lang="en-US" dirty="0">
              <a:latin typeface="Segoe UI Semibold" panose="020B0702040204020203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17092" y="6093822"/>
            <a:ext cx="1077218" cy="76944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4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401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David M. Newman, Exploring the Architecture of Everyday Life, Brief Edition, 4e © SAGE Publications, Inc. 2015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57800" y="6400800"/>
            <a:ext cx="377332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David M. Newman, Exploring the Architecture of Everyday Life, Brief Edition, 4e © SAGE Publications, Inc. 2015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43000" y="2133600"/>
            <a:ext cx="7620000" cy="88423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David M. Newman, Exploring the Architecture of Everyday Life, Brief Edition, 4e © SAGE Publications, Inc. 2015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01923" y="2209800"/>
            <a:ext cx="7620000" cy="88423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52400" y="457200"/>
            <a:ext cx="609600" cy="4953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1600" y="6492875"/>
            <a:ext cx="3962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David M. Newman, Exploring the Architecture of Everyday Life, Brief Edition, 4e © SAGE Publications, Inc. 2015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01923" y="2209800"/>
            <a:ext cx="7620000" cy="88423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52400" y="457200"/>
            <a:ext cx="609600" cy="4953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77132"/>
            <a:ext cx="3402314" cy="1080868"/>
          </a:xfrm>
          <a:prstGeom prst="rtTriangle">
            <a:avLst/>
          </a:prstGeom>
          <a:blipFill>
            <a:blip r:embed="rId8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848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295400" y="1524000"/>
            <a:ext cx="7649697" cy="4263738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181600" y="6407944"/>
            <a:ext cx="39624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David M. Newman, Exploring the Architecture of Everyday Life, Brief Edition, 4e © SAGE Publications, Inc. 2015</a:t>
            </a:r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 rot="5400000">
            <a:off x="-2526483" y="2509391"/>
            <a:ext cx="6096000" cy="1077218"/>
          </a:xfrm>
          <a:prstGeom prst="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99000">
                <a:srgbClr val="D4DEFF"/>
              </a:gs>
              <a:gs pos="100000">
                <a:srgbClr val="96AB94"/>
              </a:gs>
            </a:gsLst>
            <a:lin ang="135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+mj-lt"/>
              </a:rPr>
              <a:t>Sociology</a:t>
            </a:r>
            <a:r>
              <a:rPr lang="en-US" sz="2400" dirty="0" smtClean="0"/>
              <a:t>   </a:t>
            </a:r>
            <a:r>
              <a:rPr lang="en-US" sz="2400" dirty="0" smtClean="0">
                <a:latin typeface="Segoe UI Semibold" panose="020B0702040204020203" pitchFamily="34" charset="0"/>
              </a:rPr>
              <a:t>Brief Edition </a:t>
            </a:r>
          </a:p>
          <a:p>
            <a:r>
              <a:rPr lang="en-US" sz="2400" dirty="0" smtClean="0">
                <a:latin typeface="Segoe UI Semibold" panose="020B0702040204020203" pitchFamily="34" charset="0"/>
              </a:rPr>
              <a:t>Exploring the Architecture of Everyday Life </a:t>
            </a:r>
            <a:endParaRPr lang="en-US" dirty="0">
              <a:latin typeface="Segoe UI Semibold" panose="020B0702040204020203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7092" y="6093822"/>
            <a:ext cx="1077218" cy="76944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4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50" r:id="rId3"/>
    <p:sldLayoutId id="2147483860" r:id="rId4"/>
    <p:sldLayoutId id="2147483861" r:id="rId5"/>
    <p:sldLayoutId id="2147483862" r:id="rId6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06645" y="6492875"/>
            <a:ext cx="5171768" cy="365125"/>
          </a:xfrm>
        </p:spPr>
        <p:txBody>
          <a:bodyPr/>
          <a:lstStyle/>
          <a:p>
            <a:r>
              <a:rPr lang="en-US" sz="1400" smtClean="0"/>
              <a:t>David M. Newman, Exploring the Architecture of Everyday Life, Brief Edition, 4e © SAGE Publications, Inc. 2015</a:t>
            </a:r>
            <a:endParaRPr lang="en-US" sz="1400" dirty="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286000" y="1952672"/>
            <a:ext cx="65532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6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Chapter 1 </a:t>
            </a:r>
          </a:p>
          <a:p>
            <a:pPr algn="r">
              <a:spcBef>
                <a:spcPct val="50000"/>
              </a:spcBef>
            </a:pP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Taking 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a New Look at a Familiar World</a:t>
            </a:r>
          </a:p>
          <a:p>
            <a:pPr algn="r">
              <a:spcBef>
                <a:spcPct val="50000"/>
              </a:spcBef>
            </a:pP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924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Sociology is the systematic study of human societies.</a:t>
            </a:r>
          </a:p>
          <a:p>
            <a:r>
              <a:rPr lang="en-US" dirty="0" smtClean="0"/>
              <a:t>Everyday social life is the product of a complex interplay between societal forces and personal characteristics.</a:t>
            </a:r>
          </a:p>
          <a:p>
            <a:r>
              <a:rPr lang="en-US" dirty="0" smtClean="0"/>
              <a:t>Sociology examines the interpersonal, historical, cultural, organizational, and global environments that individuals inhabit.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8200" y="6324599"/>
            <a:ext cx="4495800" cy="533401"/>
          </a:xfrm>
        </p:spPr>
        <p:txBody>
          <a:bodyPr/>
          <a:lstStyle/>
          <a:p>
            <a:r>
              <a:rPr lang="en-US" sz="1200" smtClean="0"/>
              <a:t>David M. Newman, Exploring the Architecture of Everyday Life, Brief Edition, 4e © SAGE Publications, Inc. 2015</a:t>
            </a:r>
            <a:endParaRPr lang="en-US" sz="1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Sociology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Individualistic explanations</a:t>
            </a:r>
          </a:p>
          <a:p>
            <a:pPr lvl="1"/>
            <a:r>
              <a:rPr lang="en-US" dirty="0" smtClean="0"/>
              <a:t>Focus on individual traits and characteristics</a:t>
            </a:r>
          </a:p>
          <a:p>
            <a:r>
              <a:rPr lang="en-US" dirty="0" smtClean="0"/>
              <a:t>Sociological explanations</a:t>
            </a:r>
          </a:p>
          <a:p>
            <a:pPr lvl="1"/>
            <a:r>
              <a:rPr lang="en-US" dirty="0" smtClean="0"/>
              <a:t>Consider factors outside the individual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8200" y="6324601"/>
            <a:ext cx="4473677" cy="533400"/>
          </a:xfrm>
        </p:spPr>
        <p:txBody>
          <a:bodyPr/>
          <a:lstStyle/>
          <a:p>
            <a:r>
              <a:rPr lang="en-US" sz="1200" smtClean="0"/>
              <a:t>David M. Newman, Exploring the Architecture of Everyday Life, Brief Edition, 4e © SAGE Publications, Inc. 2015</a:t>
            </a:r>
            <a:endParaRPr lang="en-US" sz="1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Sociology vs. the Individual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Looking at “individual problems” </a:t>
            </a:r>
          </a:p>
          <a:p>
            <a:r>
              <a:rPr lang="en-US" dirty="0" smtClean="0"/>
              <a:t>Examples: the break-up of a relationship, loss of a job, or student loan debt</a:t>
            </a:r>
          </a:p>
          <a:p>
            <a:pPr lvl="1"/>
            <a:r>
              <a:rPr lang="en-US" dirty="0" smtClean="0"/>
              <a:t>What are some of the possible individual causes of these events?</a:t>
            </a:r>
          </a:p>
          <a:p>
            <a:pPr lvl="1"/>
            <a:r>
              <a:rPr lang="en-US" dirty="0" smtClean="0"/>
              <a:t>Now, examine these within a social context. What are some other possible explanations?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8200" y="6492875"/>
            <a:ext cx="4495800" cy="365125"/>
          </a:xfrm>
        </p:spPr>
        <p:txBody>
          <a:bodyPr/>
          <a:lstStyle/>
          <a:p>
            <a:r>
              <a:rPr lang="en-US" sz="1200" smtClean="0"/>
              <a:t>David M. Newman, Exploring the Architecture of Everyday Life, Brief Edition, 4e © SAGE Publications, Inc. 2015</a:t>
            </a:r>
            <a:endParaRPr lang="en-US" sz="1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Thinking Sociologically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371600"/>
            <a:ext cx="8077200" cy="4648200"/>
          </a:xfrm>
        </p:spPr>
        <p:txBody>
          <a:bodyPr>
            <a:normAutofit lnSpcReduction="10000"/>
          </a:bodyPr>
          <a:lstStyle/>
          <a:p>
            <a:r>
              <a:rPr lang="en-US" sz="3500" dirty="0" smtClean="0"/>
              <a:t>Biologists and psychologists focus on processes within the individual</a:t>
            </a:r>
          </a:p>
          <a:p>
            <a:pPr lvl="1"/>
            <a:r>
              <a:rPr lang="en-US" dirty="0" smtClean="0"/>
              <a:t>Biology: focuses on innate characteristics (genetics, bio-chemical explanations)</a:t>
            </a:r>
          </a:p>
          <a:p>
            <a:pPr lvl="1"/>
            <a:r>
              <a:rPr lang="en-US" dirty="0" smtClean="0"/>
              <a:t>Psychology: focuses on personal characteristics (the mind)</a:t>
            </a:r>
          </a:p>
          <a:p>
            <a:r>
              <a:rPr lang="en-US" sz="3500" dirty="0" smtClean="0"/>
              <a:t>Sociologists study what goes on among people as individuals, groups, and societies</a:t>
            </a:r>
          </a:p>
          <a:p>
            <a:pPr lvl="1"/>
            <a:r>
              <a:rPr lang="en-US" dirty="0" smtClean="0"/>
              <a:t>Sociology: focuses on the social structures in which individuals live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8200" y="6492875"/>
            <a:ext cx="4495800" cy="365125"/>
          </a:xfrm>
        </p:spPr>
        <p:txBody>
          <a:bodyPr/>
          <a:lstStyle/>
          <a:p>
            <a:r>
              <a:rPr lang="en-US" sz="1200" smtClean="0"/>
              <a:t>David M. Newman, Exploring the Architecture of Everyday Life, Brief Edition, 4e © SAGE Publications, Inc. 2015</a:t>
            </a:r>
            <a:endParaRPr lang="en-US" sz="1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Contrasting Fields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How might research on alcohol use differ among these three disciplines?</a:t>
            </a:r>
          </a:p>
          <a:p>
            <a:pPr lvl="1"/>
            <a:r>
              <a:rPr lang="en-US" dirty="0" smtClean="0"/>
              <a:t>Biology</a:t>
            </a:r>
          </a:p>
          <a:p>
            <a:pPr lvl="1"/>
            <a:r>
              <a:rPr lang="en-US" dirty="0" smtClean="0"/>
              <a:t>Psychology</a:t>
            </a:r>
          </a:p>
          <a:p>
            <a:pPr lvl="1"/>
            <a:r>
              <a:rPr lang="en-US" dirty="0" smtClean="0"/>
              <a:t>Sociology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19600" y="6492875"/>
            <a:ext cx="4724400" cy="365125"/>
          </a:xfrm>
        </p:spPr>
        <p:txBody>
          <a:bodyPr/>
          <a:lstStyle/>
          <a:p>
            <a:r>
              <a:rPr lang="en-US" sz="1200" smtClean="0"/>
              <a:t>David M. Newman, Exploring the Architecture of Everyday Life, Brief Edition, 4e © SAGE Publications, Inc. 2015</a:t>
            </a:r>
            <a:endParaRPr lang="en-US" sz="1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Thinking Sociologically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419600" y="6492875"/>
            <a:ext cx="4724400" cy="365125"/>
          </a:xfrm>
        </p:spPr>
        <p:txBody>
          <a:bodyPr/>
          <a:lstStyle/>
          <a:p>
            <a:r>
              <a:rPr lang="en-US" sz="1200" dirty="0" smtClean="0"/>
              <a:t>David M. Newman, Exploring the Architecture of Everyday Life, Brief Edition, 4e © SAGE Publications, Inc. 2015</a:t>
            </a:r>
            <a:endParaRPr lang="en-US" sz="1200" dirty="0"/>
          </a:p>
        </p:txBody>
      </p:sp>
      <p:sp>
        <p:nvSpPr>
          <p:cNvPr id="2457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600200" y="381000"/>
            <a:ext cx="7543800" cy="1219200"/>
          </a:xfrm>
          <a:prstGeom prst="rect">
            <a:avLst/>
          </a:prstGeom>
        </p:spPr>
        <p:txBody>
          <a:bodyPr lIns="0" rIns="0" bIns="0" anchor="b">
            <a:noAutofit/>
          </a:bodyPr>
          <a:lstStyle/>
          <a:p>
            <a:r>
              <a:rPr lang="en-US" i="1" dirty="0" smtClean="0"/>
              <a:t>The </a:t>
            </a:r>
            <a:r>
              <a:rPr lang="en-US" i="1" dirty="0"/>
              <a:t>Sociological </a:t>
            </a:r>
            <a:r>
              <a:rPr lang="en-US" i="1" dirty="0" smtClean="0"/>
              <a:t>Imagination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C. Wright Mills (1916–1962) </a:t>
            </a:r>
            <a:endParaRPr lang="en-US" dirty="0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body" sz="quarter" idx="13"/>
          </p:nvPr>
        </p:nvSpPr>
        <p:spPr>
          <a:xfrm>
            <a:off x="1524000" y="1752600"/>
            <a:ext cx="7620000" cy="388620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Aft>
                <a:spcPts val="1800"/>
              </a:spcAft>
            </a:pPr>
            <a:r>
              <a:rPr lang="en-US" sz="2800" dirty="0" smtClean="0"/>
              <a:t>The ability </a:t>
            </a:r>
            <a:r>
              <a:rPr lang="en-US" sz="2800" dirty="0"/>
              <a:t>to see </a:t>
            </a:r>
            <a:r>
              <a:rPr lang="en-US" sz="2800" dirty="0" smtClean="0"/>
              <a:t>how massive </a:t>
            </a:r>
            <a:r>
              <a:rPr lang="en-US" sz="2800" dirty="0"/>
              <a:t>cultural and historical </a:t>
            </a:r>
            <a:r>
              <a:rPr lang="en-US" sz="2800" dirty="0" smtClean="0"/>
              <a:t>processes shape our personal lives</a:t>
            </a:r>
            <a:endParaRPr lang="en-US" sz="2800" dirty="0"/>
          </a:p>
          <a:p>
            <a:pPr>
              <a:spcAft>
                <a:spcPts val="1800"/>
              </a:spcAft>
            </a:pPr>
            <a:r>
              <a:rPr lang="en-US" sz="2800" dirty="0" smtClean="0"/>
              <a:t>The ability to recognize </a:t>
            </a:r>
            <a:r>
              <a:rPr lang="en-US" sz="2800" dirty="0"/>
              <a:t>that the solutions to many of our most serious social problems lie not in changing the personal </a:t>
            </a:r>
            <a:r>
              <a:rPr lang="en-US" sz="2800" dirty="0" smtClean="0"/>
              <a:t>characteristics </a:t>
            </a:r>
            <a:r>
              <a:rPr lang="en-US" sz="2800" dirty="0"/>
              <a:t>of individual people but</a:t>
            </a:r>
            <a:r>
              <a:rPr lang="en-US" sz="2800" b="1" dirty="0"/>
              <a:t> </a:t>
            </a:r>
            <a:r>
              <a:rPr lang="en-US" sz="2800" dirty="0"/>
              <a:t>in changing the social institutions and roles available to </a:t>
            </a:r>
            <a:r>
              <a:rPr lang="en-US" sz="2800" dirty="0" smtClean="0"/>
              <a:t>them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495800" y="6492875"/>
            <a:ext cx="4648200" cy="365125"/>
          </a:xfrm>
        </p:spPr>
        <p:txBody>
          <a:bodyPr/>
          <a:lstStyle/>
          <a:p>
            <a:r>
              <a:rPr lang="en-US" sz="1200" dirty="0" smtClean="0"/>
              <a:t>David M. Newman, Exploring the Architecture of Everyday Life, Brief Edition, 4e © SAGE Publications, Inc. 2015</a:t>
            </a:r>
            <a:endParaRPr lang="en-US" sz="1200" dirty="0"/>
          </a:p>
        </p:txBody>
      </p:sp>
      <p:sp>
        <p:nvSpPr>
          <p:cNvPr id="34819" name="Rectangle 4"/>
          <p:cNvSpPr>
            <a:spLocks noGrp="1" noChangeArrowheads="1"/>
          </p:cNvSpPr>
          <p:nvPr>
            <p:ph type="title"/>
          </p:nvPr>
        </p:nvSpPr>
        <p:spPr>
          <a:xfrm>
            <a:off x="1600200" y="228600"/>
            <a:ext cx="7543800" cy="762000"/>
          </a:xfrm>
          <a:prstGeom prst="rect">
            <a:avLst/>
          </a:prstGeom>
        </p:spPr>
        <p:txBody>
          <a:bodyPr lIns="0" rIns="0" bIns="0" anchor="b">
            <a:normAutofit/>
          </a:bodyPr>
          <a:lstStyle/>
          <a:p>
            <a:r>
              <a:rPr lang="en-US" dirty="0" smtClean="0"/>
              <a:t>Thinking Sociologically</a:t>
            </a:r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1447800" y="1371600"/>
            <a:ext cx="7696200" cy="41910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A recent poll found that 82% of young adults said finding a job would be harder for them than it had been for their parents’ generation. </a:t>
            </a:r>
          </a:p>
          <a:p>
            <a:pPr>
              <a:spcAft>
                <a:spcPts val="600"/>
              </a:spcAft>
            </a:pPr>
            <a:endParaRPr lang="en-US" b="1" dirty="0"/>
          </a:p>
          <a:p>
            <a:pPr algn="ctr">
              <a:spcAft>
                <a:spcPts val="600"/>
              </a:spcAft>
              <a:buFont typeface="Wingdings" pitchFamily="2" charset="2"/>
              <a:buNone/>
            </a:pPr>
            <a:r>
              <a:rPr lang="en-US" dirty="0" smtClean="0">
                <a:latin typeface="Calibri" pitchFamily="34" charset="0"/>
              </a:rPr>
              <a:t>Can you think of a sociological reason to account for this?</a:t>
            </a:r>
          </a:p>
          <a:p>
            <a:endParaRPr lang="en-US" sz="3400" dirty="0">
              <a:solidFill>
                <a:srgbClr val="004E6D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66800" y="1371600"/>
            <a:ext cx="79248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pitchFamily="34" charset="0"/>
                <a:ea typeface="ＭＳ Ｐゴシック" charset="-128"/>
              </a:rPr>
              <a:t>Everyday social life is the product of a complex interplay between societal forces and personal characteristics.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dirty="0" smtClean="0">
                <a:latin typeface="Calibri" pitchFamily="34" charset="0"/>
              </a:rPr>
              <a:t>To explain why people are the way they are (or do the things they do), we must understand the interpersonal, historical, cultural, organizational, and global environments they inhabit.              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Calibri" pitchFamily="34" charset="0"/>
              </a:rPr>
              <a:t>To understand </a:t>
            </a:r>
            <a:r>
              <a:rPr lang="en-US" i="1" dirty="0" smtClean="0">
                <a:latin typeface="Calibri" pitchFamily="34" charset="0"/>
              </a:rPr>
              <a:t>either</a:t>
            </a:r>
            <a:r>
              <a:rPr lang="en-US" dirty="0" smtClean="0">
                <a:latin typeface="Calibri" pitchFamily="34" charset="0"/>
              </a:rPr>
              <a:t> individuals </a:t>
            </a:r>
            <a:r>
              <a:rPr lang="en-US" i="1" dirty="0" smtClean="0">
                <a:latin typeface="Calibri" pitchFamily="34" charset="0"/>
              </a:rPr>
              <a:t>or</a:t>
            </a:r>
            <a:r>
              <a:rPr lang="en-US" dirty="0" smtClean="0">
                <a:latin typeface="Calibri" pitchFamily="34" charset="0"/>
              </a:rPr>
              <a:t> society, we must understand </a:t>
            </a:r>
            <a:r>
              <a:rPr lang="en-US" i="1" dirty="0" smtClean="0">
                <a:latin typeface="Calibri" pitchFamily="34" charset="0"/>
              </a:rPr>
              <a:t>both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(C. W. Mills, 1959).</a:t>
            </a:r>
            <a:endParaRPr lang="en-US" dirty="0" smtClean="0">
              <a:latin typeface="Calibri" pitchFamily="34" charset="0"/>
            </a:endParaRPr>
          </a:p>
          <a:p>
            <a:endParaRPr lang="en-US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ＭＳ Ｐゴシック" charset="-128"/>
            </a:endParaRPr>
          </a:p>
          <a:p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495800" y="6492875"/>
            <a:ext cx="4648200" cy="365125"/>
          </a:xfrm>
        </p:spPr>
        <p:txBody>
          <a:bodyPr/>
          <a:lstStyle/>
          <a:p>
            <a:r>
              <a:rPr lang="en-US" sz="1200" dirty="0" smtClean="0"/>
              <a:t>David M. Newman, Exploring the Architecture of Everyday Life, Brief Edition, 4e © SAGE Publications, Inc. 2015</a:t>
            </a: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Newman_Sociology 9_template</Template>
  <TotalTime>1326</TotalTime>
  <Words>915</Words>
  <Application>Microsoft Office PowerPoint</Application>
  <PresentationFormat>On-screen Show (4:3)</PresentationFormat>
  <Paragraphs>76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PowerPoint Presentation</vt:lpstr>
      <vt:lpstr>Sociology</vt:lpstr>
      <vt:lpstr>Sociology vs. the Individual</vt:lpstr>
      <vt:lpstr>Thinking Sociologically</vt:lpstr>
      <vt:lpstr>Contrasting Fields</vt:lpstr>
      <vt:lpstr>Thinking Sociologically</vt:lpstr>
      <vt:lpstr>The Sociological Imagination  C. Wright Mills (1916–1962) </vt:lpstr>
      <vt:lpstr>Thinking Sociologically</vt:lpstr>
      <vt:lpstr>Summary</vt:lpstr>
    </vt:vector>
  </TitlesOfParts>
  <Company>Csus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user</dc:creator>
  <cp:lastModifiedBy>SageUser</cp:lastModifiedBy>
  <cp:revision>101</cp:revision>
  <dcterms:created xsi:type="dcterms:W3CDTF">2009-11-29T21:34:16Z</dcterms:created>
  <dcterms:modified xsi:type="dcterms:W3CDTF">2014-10-16T14:05:15Z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