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4" r:id="rId1"/>
  </p:sldMasterIdLst>
  <p:notesMasterIdLst>
    <p:notesMasterId r:id="rId21"/>
  </p:notesMasterIdLst>
  <p:handoutMasterIdLst>
    <p:handoutMasterId r:id="rId22"/>
  </p:handoutMasterIdLst>
  <p:sldIdLst>
    <p:sldId id="256" r:id="rId2"/>
    <p:sldId id="257" r:id="rId3"/>
    <p:sldId id="273" r:id="rId4"/>
    <p:sldId id="274" r:id="rId5"/>
    <p:sldId id="275" r:id="rId6"/>
    <p:sldId id="276" r:id="rId7"/>
    <p:sldId id="260" r:id="rId8"/>
    <p:sldId id="262" r:id="rId9"/>
    <p:sldId id="263" r:id="rId10"/>
    <p:sldId id="280" r:id="rId11"/>
    <p:sldId id="281" r:id="rId12"/>
    <p:sldId id="270" r:id="rId13"/>
    <p:sldId id="271" r:id="rId14"/>
    <p:sldId id="282" r:id="rId15"/>
    <p:sldId id="265" r:id="rId16"/>
    <p:sldId id="267" r:id="rId17"/>
    <p:sldId id="269" r:id="rId18"/>
    <p:sldId id="268" r:id="rId19"/>
    <p:sldId id="272"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867" autoAdjust="0"/>
  </p:normalViewPr>
  <p:slideViewPr>
    <p:cSldViewPr>
      <p:cViewPr varScale="1">
        <p:scale>
          <a:sx n="92" d="100"/>
          <a:sy n="92" d="100"/>
        </p:scale>
        <p:origin x="-900"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5-12T17:16:17.718" idx="4">
    <p:pos x="10" y="10"/>
    <p:text>WMDs changed to WsMD to correct common spelling error</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94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94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786AA06-6DD0-4CDA-BDA7-1E37FD53DD6A}" type="slidenum">
              <a:rPr lang="en-US"/>
              <a:pPr/>
              <a:t>‹#›</a:t>
            </a:fld>
            <a:endParaRPr lang="en-US"/>
          </a:p>
        </p:txBody>
      </p:sp>
    </p:spTree>
    <p:extLst>
      <p:ext uri="{BB962C8B-B14F-4D97-AF65-F5344CB8AC3E}">
        <p14:creationId xmlns:p14="http://schemas.microsoft.com/office/powerpoint/2010/main" val="24561089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2253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2253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31772CD-B74B-46D8-9C43-936C52A7F50B}" type="slidenum">
              <a:rPr lang="en-US"/>
              <a:pPr/>
              <a:t>‹#›</a:t>
            </a:fld>
            <a:endParaRPr lang="en-US"/>
          </a:p>
        </p:txBody>
      </p:sp>
    </p:spTree>
    <p:extLst>
      <p:ext uri="{BB962C8B-B14F-4D97-AF65-F5344CB8AC3E}">
        <p14:creationId xmlns:p14="http://schemas.microsoft.com/office/powerpoint/2010/main" val="34845489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smithsonianmag.com/arts-culture/When-Did-Girls-Start-Wearing-Pink.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ime.com/time/magazine/article/0,9171,1973276,00.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1772CD-B74B-46D8-9C43-936C52A7F50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E47E03-FF41-4798-A46A-A8C0B7B9A6D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all do casual research all</a:t>
            </a:r>
            <a:r>
              <a:rPr lang="en-US" baseline="0" dirty="0" smtClean="0"/>
              <a:t> the time – it’s how we make sense of lots of situations in our lives; casual research can be really, really wrong! </a:t>
            </a:r>
          </a:p>
          <a:p>
            <a:endParaRPr lang="en-US" baseline="0" dirty="0" smtClean="0"/>
          </a:p>
          <a:p>
            <a:r>
              <a:rPr lang="en-US" baseline="0" dirty="0" smtClean="0"/>
              <a:t>Example: you join a study group to improve your test scores. On the next test, your score goes up. You attribute that change to the study group. Could be, but also could be you just grasped the material better or had a better sense of what would be on the test. </a:t>
            </a:r>
          </a:p>
          <a:p>
            <a:endParaRPr lang="en-US" baseline="0" dirty="0" smtClean="0"/>
          </a:p>
          <a:p>
            <a:r>
              <a:rPr lang="en-US" baseline="0" dirty="0" smtClean="0"/>
              <a:t>Researchers evaluate each others’ work to try to find weaknesses and make our efforts stronger and clearer. Usually research doesn’t get published until it has been “peer-reviewed” by other experts to validate the study design and the likelihood of the results. Then other researchers replicate studies to see if the same results happen time after time. </a:t>
            </a:r>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47C5822-7A74-49D9-8820-72B9D0EF1005}" type="slidenum">
              <a:rPr lang="en-US"/>
              <a:pPr/>
              <a:t>13</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algn="just" eaLnBrk="1" hangingPunct="1"/>
            <a:r>
              <a:rPr lang="en-US" b="1" dirty="0" smtClean="0">
                <a:solidFill>
                  <a:srgbClr val="000000"/>
                </a:solidFill>
                <a:latin typeface="Minion" pitchFamily="18" charset="0"/>
                <a:cs typeface="Times New Roman" pitchFamily="18" charset="0"/>
              </a:rPr>
              <a:t>Theory –  </a:t>
            </a:r>
            <a:r>
              <a:rPr lang="en-US" b="0" dirty="0" smtClean="0">
                <a:solidFill>
                  <a:srgbClr val="000000"/>
                </a:solidFill>
                <a:latin typeface="Minion" pitchFamily="18" charset="0"/>
                <a:cs typeface="Times New Roman" pitchFamily="18" charset="0"/>
              </a:rPr>
              <a:t>the perspective you use to approach the problem or research</a:t>
            </a:r>
            <a:r>
              <a:rPr lang="en-US" b="0" baseline="0" dirty="0" smtClean="0">
                <a:solidFill>
                  <a:srgbClr val="000000"/>
                </a:solidFill>
                <a:latin typeface="Minion" pitchFamily="18" charset="0"/>
                <a:cs typeface="Times New Roman" pitchFamily="18" charset="0"/>
              </a:rPr>
              <a:t> question</a:t>
            </a:r>
          </a:p>
          <a:p>
            <a:pPr algn="just" eaLnBrk="1" hangingPunct="1"/>
            <a:r>
              <a:rPr lang="en-US" b="1" baseline="0" dirty="0" smtClean="0">
                <a:solidFill>
                  <a:srgbClr val="000000"/>
                </a:solidFill>
                <a:latin typeface="Minion" pitchFamily="18" charset="0"/>
                <a:cs typeface="Times New Roman" pitchFamily="18" charset="0"/>
              </a:rPr>
              <a:t>hypothesis  - </a:t>
            </a:r>
            <a:r>
              <a:rPr lang="en-US" b="0" baseline="0" dirty="0" smtClean="0">
                <a:solidFill>
                  <a:srgbClr val="000000"/>
                </a:solidFill>
                <a:latin typeface="Minion" pitchFamily="18" charset="0"/>
                <a:cs typeface="Times New Roman" pitchFamily="18" charset="0"/>
              </a:rPr>
              <a:t>a testable proposition. </a:t>
            </a:r>
            <a:endParaRPr lang="en-US" b="1" dirty="0" smtClean="0">
              <a:solidFill>
                <a:srgbClr val="000000"/>
              </a:solidFill>
              <a:latin typeface="Minion" pitchFamily="18" charset="0"/>
              <a:cs typeface="Times New Roman" pitchFamily="18" charset="0"/>
            </a:endParaRPr>
          </a:p>
          <a:p>
            <a:pPr algn="just" eaLnBrk="1" hangingPunct="1"/>
            <a:r>
              <a:rPr lang="en-US" b="1" dirty="0" smtClean="0">
                <a:solidFill>
                  <a:srgbClr val="000000"/>
                </a:solidFill>
                <a:latin typeface="Minion" pitchFamily="18" charset="0"/>
                <a:cs typeface="Times New Roman" pitchFamily="18" charset="0"/>
              </a:rPr>
              <a:t>variable </a:t>
            </a:r>
            <a:r>
              <a:rPr lang="en-US" dirty="0" smtClean="0">
                <a:solidFill>
                  <a:srgbClr val="000000"/>
                </a:solidFill>
                <a:latin typeface="Minion" pitchFamily="18" charset="0"/>
                <a:cs typeface="Times New Roman" pitchFamily="18" charset="0"/>
              </a:rPr>
              <a:t>Any characteristic, attitude, behavior, or event that can take on two or more values or attributes</a:t>
            </a:r>
            <a:endParaRPr lang="en-US" dirty="0" smtClean="0">
              <a:latin typeface="Minion" pitchFamily="18" charset="0"/>
              <a:cs typeface="Times New Roman" pitchFamily="18" charset="0"/>
            </a:endParaRPr>
          </a:p>
          <a:p>
            <a:pPr algn="just" eaLnBrk="1" hangingPunct="1"/>
            <a:r>
              <a:rPr lang="en-US" b="1" dirty="0" smtClean="0">
                <a:solidFill>
                  <a:srgbClr val="000000"/>
                </a:solidFill>
                <a:latin typeface="Minion" pitchFamily="18" charset="0"/>
                <a:cs typeface="Times New Roman" pitchFamily="18" charset="0"/>
              </a:rPr>
              <a:t>indicator</a:t>
            </a:r>
            <a:r>
              <a:rPr lang="en-US" dirty="0" smtClean="0">
                <a:solidFill>
                  <a:srgbClr val="000000"/>
                </a:solidFill>
                <a:latin typeface="Minion" pitchFamily="18" charset="0"/>
                <a:cs typeface="Times New Roman" pitchFamily="18" charset="0"/>
              </a:rPr>
              <a:t> Measurable event, characteristic, or behavior commonly thought to reflect a particular concept</a:t>
            </a:r>
            <a:endParaRPr lang="en-US" dirty="0" smtClean="0">
              <a:latin typeface="Minion" pitchFamily="18" charset="0"/>
              <a:cs typeface="Times New Roman" pitchFamily="18" charset="0"/>
            </a:endParaRPr>
          </a:p>
          <a:p>
            <a:pPr eaLnBrk="1" hangingPunct="1"/>
            <a:r>
              <a:rPr lang="en-US" b="1" dirty="0" smtClean="0">
                <a:solidFill>
                  <a:srgbClr val="000000"/>
                </a:solidFill>
                <a:latin typeface="Minion" pitchFamily="18" charset="0"/>
                <a:cs typeface="Times New Roman" pitchFamily="18" charset="0"/>
              </a:rPr>
              <a:t>independent variable</a:t>
            </a:r>
            <a:r>
              <a:rPr lang="en-US" dirty="0" smtClean="0">
                <a:solidFill>
                  <a:srgbClr val="000000"/>
                </a:solidFill>
                <a:latin typeface="Minion" pitchFamily="18" charset="0"/>
                <a:cs typeface="Times New Roman" pitchFamily="18" charset="0"/>
              </a:rPr>
              <a:t> Experimental variable presumed to cause or influence the dependent variable (works independently)</a:t>
            </a:r>
          </a:p>
          <a:p>
            <a:pPr eaLnBrk="1" hangingPunct="1"/>
            <a:r>
              <a:rPr lang="en-US" b="1" dirty="0" smtClean="0">
                <a:solidFill>
                  <a:srgbClr val="000000"/>
                </a:solidFill>
                <a:latin typeface="Minion" pitchFamily="18" charset="0"/>
                <a:cs typeface="Times New Roman" pitchFamily="18" charset="0"/>
              </a:rPr>
              <a:t>dependent variable </a:t>
            </a:r>
            <a:r>
              <a:rPr lang="en-US" dirty="0" smtClean="0">
                <a:solidFill>
                  <a:srgbClr val="000000"/>
                </a:solidFill>
                <a:latin typeface="Minion" pitchFamily="18" charset="0"/>
                <a:cs typeface="Times New Roman" pitchFamily="18" charset="0"/>
              </a:rPr>
              <a:t>Experimental variable that is assumed to be caused by, or to change as a result of, the independent variable (depends on something else)</a:t>
            </a:r>
          </a:p>
          <a:p>
            <a:pPr marL="0" marR="0" indent="0" algn="l" defTabSz="914400" rtl="0" eaLnBrk="1" fontAlgn="base" latinLnBrk="0" hangingPunct="1">
              <a:lnSpc>
                <a:spcPct val="100000"/>
              </a:lnSpc>
              <a:spcBef>
                <a:spcPct val="30000"/>
              </a:spcBef>
              <a:spcAft>
                <a:spcPct val="0"/>
              </a:spcAft>
              <a:buClrTx/>
              <a:buSzTx/>
              <a:buFontTx/>
              <a:buNone/>
              <a:tabLst/>
              <a:defRPr/>
            </a:pPr>
            <a:r>
              <a:rPr lang="en-US" b="1" baseline="0" dirty="0" smtClean="0"/>
              <a:t>Spurious relationships </a:t>
            </a:r>
            <a:r>
              <a:rPr lang="en-US" baseline="0" dirty="0" smtClean="0"/>
              <a:t>– two variables appear to be related but in fact they are each associated with a third variable. Example: shoe size and reading ability among children.  What is the third variable that is related to each?</a:t>
            </a:r>
            <a:endParaRPr lang="en-US" dirty="0" smtClean="0"/>
          </a:p>
          <a:p>
            <a:pPr eaLnBrk="1" hangingPunct="1"/>
            <a:endParaRPr lang="en-US" dirty="0" smtClean="0">
              <a:solidFill>
                <a:srgbClr val="000000"/>
              </a:solidFill>
              <a:latin typeface="Minion" pitchFamily="18" charset="0"/>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E47E03-FF41-4798-A46A-A8C0B7B9A6D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Hawthorne effect – subjects</a:t>
            </a:r>
            <a:r>
              <a:rPr lang="en-US" baseline="0" dirty="0" smtClean="0"/>
              <a:t> responding to the research environment (factory lights raised and dimmed)</a:t>
            </a:r>
          </a:p>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Analysis of existing data – use the Census</a:t>
            </a:r>
          </a:p>
          <a:p>
            <a:r>
              <a:rPr lang="en-US" baseline="0" dirty="0" smtClean="0"/>
              <a:t>Content analysis – looking at films or other communications</a:t>
            </a:r>
          </a:p>
          <a:p>
            <a:r>
              <a:rPr lang="en-US" baseline="0" dirty="0" smtClean="0"/>
              <a:t>Historical analysis – looking at historical records for trends</a:t>
            </a:r>
          </a:p>
          <a:p>
            <a:endParaRPr lang="en-US" sz="1200" dirty="0" smtClean="0">
              <a:cs typeface="Arial" charset="0"/>
            </a:endParaRPr>
          </a:p>
        </p:txBody>
      </p:sp>
      <p:sp>
        <p:nvSpPr>
          <p:cNvPr id="4" name="Slide Number Placeholder 3"/>
          <p:cNvSpPr>
            <a:spLocks noGrp="1"/>
          </p:cNvSpPr>
          <p:nvPr>
            <p:ph type="sldNum" sz="quarter" idx="10"/>
          </p:nvPr>
        </p:nvSpPr>
        <p:spPr/>
        <p:txBody>
          <a:bodyPr/>
          <a:lstStyle/>
          <a:p>
            <a:fld id="{D31772CD-B74B-46D8-9C43-936C52A7F50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students for</a:t>
            </a:r>
            <a:r>
              <a:rPr lang="en-US" baseline="0" dirty="0" smtClean="0"/>
              <a:t> examples of surveys they have recently taken. Ask them about online questionnaires they might have filled out. </a:t>
            </a:r>
          </a:p>
          <a:p>
            <a:r>
              <a:rPr lang="en-US" baseline="0" dirty="0" smtClean="0"/>
              <a:t>Illustrate the importance of correct phrasing by having them formulate a question about income. How might the phrasing change depending on whether the researcher was concerned with household or individual income? Would researchers need to phrase questions so that those with limited education or language skills could furnish an accurate answer?  </a:t>
            </a:r>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How representative were the samples</a:t>
            </a:r>
            <a:r>
              <a:rPr lang="en-US" baseline="0" dirty="0" smtClean="0"/>
              <a:t>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smtClean="0"/>
              <a:t>Was </a:t>
            </a:r>
            <a:r>
              <a:rPr lang="en-US" baseline="0" dirty="0" smtClean="0"/>
              <a:t>the choice of research approach appropriate for the question?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baseline="0" dirty="0" smtClean="0"/>
              <a:t>Values, interests and ethics –what kinds of research gets funded? What kinds get published? What is ethical research? IRB/Human subjects; Patricia Adler’s work with drug trafficking</a:t>
            </a:r>
          </a:p>
          <a:p>
            <a:endParaRPr lang="en-US" baseline="0" dirty="0" smtClean="0"/>
          </a:p>
          <a:p>
            <a:r>
              <a:rPr lang="en-US" baseline="0" dirty="0" smtClean="0"/>
              <a:t>Tendency of media not to report research that doesn’t have positive results – think again about vaccine vs. autism – maybe the press didn’t report the studies showing no connections strongly enough? Think of the culture of fear article and how social institutions and culture may influence research</a:t>
            </a:r>
            <a:endParaRPr lang="en-US" dirty="0" smtClean="0"/>
          </a:p>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2006 Pluto was reclassified</a:t>
            </a:r>
            <a:r>
              <a:rPr lang="en-US" baseline="0" dirty="0" smtClean="0"/>
              <a:t> as no longer being a planet based on new definitions of what constitutes a planet.</a:t>
            </a:r>
          </a:p>
          <a:p>
            <a:r>
              <a:rPr lang="en-US" baseline="0" dirty="0" smtClean="0"/>
              <a:t>In 2004 federal health officials changed the cut-off point for healthy levels of cholesterol so that many people suddenly had unhealthy levels.</a:t>
            </a:r>
          </a:p>
          <a:p>
            <a:r>
              <a:rPr lang="en-US" baseline="0" dirty="0" smtClean="0"/>
              <a:t>A “bug” is an insect or an illness – a flu bug</a:t>
            </a:r>
          </a:p>
          <a:p>
            <a:r>
              <a:rPr lang="en-US" baseline="0" dirty="0" smtClean="0"/>
              <a:t>In Brazil, the government invented a “URV” (unit of real value) and changed everyone’s wages into URVs as a way of stopping out-of-control inflation.</a:t>
            </a:r>
            <a:endParaRPr lang="en-US" dirty="0" smtClean="0"/>
          </a:p>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a:p>
            <a:r>
              <a:rPr lang="en-US" baseline="0" dirty="0" smtClean="0"/>
              <a:t>Incorrigible propositions – we refuse to stop believing something in spite of compelling evidence to the contrary – we say that this case is just different, an exception </a:t>
            </a:r>
          </a:p>
          <a:p>
            <a:r>
              <a:rPr lang="en-US" baseline="0" dirty="0" smtClean="0"/>
              <a:t>	Think about the vaccine </a:t>
            </a:r>
            <a:r>
              <a:rPr lang="en-US" baseline="0" dirty="0" err="1" smtClean="0"/>
              <a:t>vs</a:t>
            </a:r>
            <a:r>
              <a:rPr lang="en-US" baseline="0" dirty="0" smtClean="0"/>
              <a:t> autism research and why that one study held people’s confidence in spite of many studies to the contrary</a:t>
            </a:r>
          </a:p>
          <a:p>
            <a:r>
              <a:rPr lang="en-US" baseline="0" dirty="0" smtClean="0"/>
              <a:t>	Think about May 21, 2011 – The Rapture. When it didn’t happen, some people argued it was just the beginning, or that God had granted a reprieve, or that humans had gotten the calculations wrong. </a:t>
            </a:r>
            <a:endParaRPr lang="en-US" dirty="0" smtClean="0"/>
          </a:p>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about fashions from the past and how silly they look now.</a:t>
            </a:r>
          </a:p>
          <a:p>
            <a:endParaRPr lang="en-US" dirty="0" smtClean="0"/>
          </a:p>
          <a:p>
            <a:r>
              <a:rPr lang="en-US" dirty="0" smtClean="0">
                <a:solidFill>
                  <a:schemeClr val="tx2"/>
                </a:solidFill>
              </a:rPr>
              <a:t>In</a:t>
            </a:r>
            <a:r>
              <a:rPr lang="en-US" baseline="0" dirty="0" smtClean="0">
                <a:solidFill>
                  <a:schemeClr val="tx2"/>
                </a:solidFill>
              </a:rPr>
              <a:t> the early 20</a:t>
            </a:r>
            <a:r>
              <a:rPr lang="en-US" baseline="30000" dirty="0" smtClean="0">
                <a:solidFill>
                  <a:schemeClr val="tx2"/>
                </a:solidFill>
              </a:rPr>
              <a:t>th</a:t>
            </a:r>
            <a:r>
              <a:rPr lang="en-US" baseline="0" dirty="0" smtClean="0">
                <a:solidFill>
                  <a:schemeClr val="tx2"/>
                </a:solidFill>
              </a:rPr>
              <a:t> century in the U.S., pink was a color for boys and blue for girls. Pink was considered the stronger color and blue the daintier one.</a:t>
            </a:r>
            <a:r>
              <a:rPr lang="en-US" b="0" baseline="0" dirty="0" smtClean="0">
                <a:solidFill>
                  <a:schemeClr val="tx2"/>
                </a:solidFill>
              </a:rPr>
              <a:t> </a:t>
            </a:r>
            <a:r>
              <a:rPr lang="en-US" b="0" dirty="0" smtClean="0">
                <a:solidFill>
                  <a:schemeClr val="tx2"/>
                </a:solidFill>
                <a:hlinkClick r:id="rId3"/>
              </a:rPr>
              <a:t>http://www.smithsonianmag.com/arts-culture/When-Did-Girls-Start-Wearing-Pink.html</a:t>
            </a:r>
            <a:endParaRPr lang="en-US" b="0" dirty="0" smtClean="0">
              <a:solidFill>
                <a:schemeClr val="tx2"/>
              </a:solidFill>
            </a:endParaRPr>
          </a:p>
          <a:p>
            <a:endParaRPr lang="en-US" b="0" dirty="0">
              <a:solidFill>
                <a:schemeClr val="tx2"/>
              </a:solidFill>
            </a:endParaRPr>
          </a:p>
        </p:txBody>
      </p:sp>
      <p:sp>
        <p:nvSpPr>
          <p:cNvPr id="4" name="Slide Number Placeholder 3"/>
          <p:cNvSpPr>
            <a:spLocks noGrp="1"/>
          </p:cNvSpPr>
          <p:nvPr>
            <p:ph type="sldNum" sz="quarter" idx="10"/>
          </p:nvPr>
        </p:nvSpPr>
        <p:spPr/>
        <p:txBody>
          <a:bodyPr/>
          <a:lstStyle/>
          <a:p>
            <a:fld id="{D31772CD-B74B-46D8-9C43-936C52A7F50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History</a:t>
            </a:r>
          </a:p>
          <a:p>
            <a:pPr lvl="1"/>
            <a:r>
              <a:rPr lang="en-US" dirty="0" smtClean="0"/>
              <a:t>Marx: People make their own history, but they do not make it just as they please; they do not make it under circumstances chosen by themselves, but under circumstances directly encountered, given and transmitted from the past. (1869/1963)</a:t>
            </a:r>
          </a:p>
          <a:p>
            <a:r>
              <a:rPr lang="en-US" dirty="0" smtClean="0"/>
              <a:t>Conflict and power</a:t>
            </a:r>
          </a:p>
          <a:p>
            <a:pPr lvl="1"/>
            <a:r>
              <a:rPr lang="en-US" dirty="0" smtClean="0"/>
              <a:t>“People with more power, prestige, status, wealth, and access to high-level policymakers can turn their perceptions of the world into the entire culture’s perception.”</a:t>
            </a:r>
          </a:p>
          <a:p>
            <a:r>
              <a:rPr lang="en-US" dirty="0" smtClean="0"/>
              <a:t>Health Care:</a:t>
            </a:r>
            <a:r>
              <a:rPr lang="en-US" baseline="0" dirty="0" smtClean="0"/>
              <a:t> defining what makes illness and therefore who can get help, what is covered by insurance (ADA, mental health, PTSD)</a:t>
            </a:r>
            <a:endParaRPr lang="en-US" dirty="0" smtClean="0"/>
          </a:p>
          <a:p>
            <a:r>
              <a:rPr lang="en-US" dirty="0" smtClean="0"/>
              <a:t>Economy: marketing medicines directly to the public</a:t>
            </a:r>
          </a:p>
          <a:p>
            <a:r>
              <a:rPr lang="en-US" dirty="0" smtClean="0"/>
              <a:t>Politics: defining</a:t>
            </a:r>
            <a:r>
              <a:rPr lang="en-US" baseline="0" dirty="0" smtClean="0"/>
              <a:t> who can participate in the electoral system – who can contribute and what politicians can say and do (Obama’s birth certificate)</a:t>
            </a:r>
          </a:p>
          <a:p>
            <a:r>
              <a:rPr lang="en-US" baseline="0" dirty="0" smtClean="0"/>
              <a:t>Religion: creationism in science textbooks</a:t>
            </a:r>
          </a:p>
          <a:p>
            <a:r>
              <a:rPr lang="en-US" baseline="0" dirty="0" smtClean="0"/>
              <a:t>Media: choices the media make about what news to produce and how to show it – </a:t>
            </a:r>
            <a:r>
              <a:rPr lang="en-US" baseline="0" dirty="0" err="1" smtClean="0"/>
              <a:t>WsMD</a:t>
            </a:r>
            <a:r>
              <a:rPr lang="en-US" baseline="0" dirty="0" smtClean="0"/>
              <a:t> and Iraq, Saddam Hussein’s connection to Sept 11.</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31772CD-B74B-46D8-9C43-936C52A7F50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02960B71-9A1A-4B58-A2D5-E9E6ACE245D5}" type="slidenum">
              <a:rPr lang="en-US"/>
              <a:pPr/>
              <a:t>7</a:t>
            </a:fld>
            <a:endParaRPr lang="en-US"/>
          </a:p>
        </p:txBody>
      </p:sp>
      <p:sp>
        <p:nvSpPr>
          <p:cNvPr id="22531" name="Rectangle 1026"/>
          <p:cNvSpPr>
            <a:spLocks noGrp="1" noRot="1" noChangeAspect="1" noChangeArrowheads="1" noTextEdit="1"/>
          </p:cNvSpPr>
          <p:nvPr>
            <p:ph type="sldImg"/>
          </p:nvPr>
        </p:nvSpPr>
        <p:spPr>
          <a:ln/>
        </p:spPr>
      </p:sp>
      <p:sp>
        <p:nvSpPr>
          <p:cNvPr id="22532" name="Rectangle 1027"/>
          <p:cNvSpPr>
            <a:spLocks noGrp="1" noChangeArrowheads="1"/>
          </p:cNvSpPr>
          <p:nvPr>
            <p:ph type="body" idx="1"/>
          </p:nvPr>
        </p:nvSpPr>
        <p:spPr>
          <a:noFill/>
          <a:ln/>
        </p:spPr>
        <p:txBody>
          <a:bodyPr/>
          <a:lstStyle/>
          <a:p>
            <a:pPr eaLnBrk="1" hangingPunct="1"/>
            <a:r>
              <a:rPr lang="en-US" dirty="0" smtClean="0"/>
              <a:t>TEXTBOOKS and TEXAS – new Texas rules about how to represent American</a:t>
            </a:r>
            <a:r>
              <a:rPr lang="en-US" baseline="0" dirty="0" smtClean="0"/>
              <a:t> history in textbooks (education, politics, religion); Texas is one of the biggest customers for textbooks, so publishers will cater to their decisions (economy). Which means that kids all over the U.S. will learn what Texas school boards choose to present (shaping reality for more than just Texas students).</a:t>
            </a:r>
            <a:endParaRPr lang="en-US" dirty="0" smtClean="0"/>
          </a:p>
          <a:p>
            <a:pPr eaLnBrk="1" hangingPunct="1"/>
            <a:endParaRPr lang="en-US" dirty="0" smtClean="0"/>
          </a:p>
          <a:p>
            <a:pPr eaLnBrk="1" hangingPunct="1"/>
            <a:r>
              <a:rPr lang="en-US" dirty="0" smtClean="0">
                <a:hlinkClick r:id="rId3"/>
              </a:rPr>
              <a:t>http://www.time.com/time/magazine/article/0,9171,1973276,00.html</a:t>
            </a:r>
            <a:endParaRPr lang="en-US" dirty="0" smtClean="0"/>
          </a:p>
          <a:p>
            <a:endParaRPr lang="en-US" dirty="0" smtClean="0"/>
          </a:p>
          <a:p>
            <a:r>
              <a:rPr lang="en-US" dirty="0" smtClean="0"/>
              <a:t>Scopes</a:t>
            </a:r>
            <a:r>
              <a:rPr lang="en-US" baseline="0" dirty="0" smtClean="0"/>
              <a:t> trials in 1925 – teaching evolution in schools</a:t>
            </a:r>
          </a:p>
          <a:p>
            <a:endParaRPr lang="en-US" baseline="0" dirty="0" smtClean="0"/>
          </a:p>
          <a:p>
            <a:endParaRPr lang="en-US" baseline="0" dirty="0" smtClean="0"/>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10E07FA-1D01-4953-9460-01A98A43B1E0}" type="slidenum">
              <a:rPr lang="en-US"/>
              <a:pPr/>
              <a:t>8</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lvl="1" eaLnBrk="1" hangingPunct="1"/>
            <a:r>
              <a:rPr lang="en-US" dirty="0" smtClean="0">
                <a:ea typeface="ＭＳ Ｐゴシック" charset="-128"/>
              </a:rPr>
              <a:t>Text discusses the possible filtering by government, network executive, corporation owners, editors and reporters.</a:t>
            </a:r>
          </a:p>
          <a:p>
            <a:pPr lvl="1" eaLnBrk="1" hangingPunct="1"/>
            <a:endParaRPr lang="en-US" dirty="0" smtClean="0">
              <a:ea typeface="ＭＳ Ｐゴシック" charset="-128"/>
            </a:endParaRPr>
          </a:p>
          <a:p>
            <a:pPr eaLnBrk="1" hangingPunct="1"/>
            <a:r>
              <a:rPr lang="en-US" dirty="0" smtClean="0"/>
              <a:t>The example in the text discusses coverage of the War in Iraq as an example of what is left out:</a:t>
            </a:r>
          </a:p>
          <a:p>
            <a:pPr eaLnBrk="1" hangingPunct="1"/>
            <a:r>
              <a:rPr lang="en-US" dirty="0" smtClean="0"/>
              <a:t>The Pentagon required embedded journalists to sign a contract giving the military control over the content of their stories (</a:t>
            </a:r>
            <a:r>
              <a:rPr lang="en-US" dirty="0" err="1" smtClean="0"/>
              <a:t>Jamail</a:t>
            </a:r>
            <a:r>
              <a:rPr lang="en-US" dirty="0" smtClean="0"/>
              <a:t>, 2007). According to one study, 80% of early embedded reports included no commentary at all from soldiers (Project for Excellence in Journalism, 2005). </a:t>
            </a:r>
          </a:p>
          <a:p>
            <a:pPr eaLnBrk="1" hangingPunct="1"/>
            <a:r>
              <a:rPr lang="en-US" dirty="0" smtClean="0"/>
              <a:t>Information on </a:t>
            </a:r>
            <a:r>
              <a:rPr lang="en-US" dirty="0" err="1" smtClean="0"/>
              <a:t>Blackwater</a:t>
            </a:r>
            <a:r>
              <a:rPr lang="en-US" dirty="0" smtClean="0"/>
              <a:t> and other private security firms has also been considered one of the news stories of 2007 to receive little to no media coverage.</a:t>
            </a:r>
          </a:p>
          <a:p>
            <a:pPr lvl="1" eaLnBrk="1" hangingPunct="1"/>
            <a:endParaRPr lang="en-US" dirty="0" smtClean="0">
              <a:ea typeface="ＭＳ Ｐゴシック" charset="-128"/>
            </a:endParaRP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B342672D-C2B2-4CA6-81BA-5B34767F1C0A}" type="slidenum">
              <a:rPr lang="en-US"/>
              <a:pPr/>
              <a:t>9</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t>Discuss the way less powerful groups, marginalized groups are not allowed access to the media and their voices are less likely to be heard.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1874715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818509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289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265070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74749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7970404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David M. Newman, Exploring the Architecture of Everyday Life, Brief Edition, 4e © SAGE Publications, Inc. 2015</a:t>
            </a:r>
            <a:endParaRPr lang="en-US"/>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292104325"/>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962400" y="6400800"/>
            <a:ext cx="5181600" cy="365125"/>
          </a:xfrm>
          <a:prstGeom prst="rect">
            <a:avLst/>
          </a:prstGeom>
        </p:spPr>
        <p:txBody>
          <a:bodyPr/>
          <a:lstStyle/>
          <a:p>
            <a:r>
              <a:rPr lang="en-US" sz="1400" dirty="0"/>
              <a:t>David M. Newman, Exploring the Architecture of Everyday Life, Brief Edition, 4e © SAGE Publications, Inc. </a:t>
            </a:r>
            <a:r>
              <a:rPr lang="en-US" sz="1400" dirty="0" smtClean="0"/>
              <a:t>2015</a:t>
            </a:r>
            <a:endParaRPr lang="en-US" sz="1400" dirty="0"/>
          </a:p>
        </p:txBody>
      </p:sp>
      <p:sp>
        <p:nvSpPr>
          <p:cNvPr id="2" name="TextBox 1"/>
          <p:cNvSpPr txBox="1"/>
          <p:nvPr/>
        </p:nvSpPr>
        <p:spPr>
          <a:xfrm>
            <a:off x="1676400" y="1676400"/>
            <a:ext cx="7467600" cy="4985980"/>
          </a:xfrm>
          <a:prstGeom prst="rect">
            <a:avLst/>
          </a:prstGeom>
          <a:noFill/>
        </p:spPr>
        <p:txBody>
          <a:bodyPr wrap="square" rtlCol="0">
            <a:spAutoFit/>
          </a:bodyPr>
          <a:lstStyle/>
          <a:p>
            <a:pPr algn="r"/>
            <a:r>
              <a:rPr lang="en-US" sz="6200" dirty="0">
                <a:effectLst>
                  <a:outerShdw blurRad="38100" dist="38100" dir="2700000" algn="tl">
                    <a:srgbClr val="000000">
                      <a:alpha val="43137"/>
                    </a:srgbClr>
                  </a:outerShdw>
                </a:effectLst>
                <a:latin typeface="+mn-lt"/>
              </a:rPr>
              <a:t>Chapter 3</a:t>
            </a:r>
          </a:p>
          <a:p>
            <a:pPr marL="109728" indent="0" algn="r">
              <a:buNone/>
            </a:pPr>
            <a:r>
              <a:rPr lang="en-US" sz="4400" dirty="0">
                <a:effectLst>
                  <a:outerShdw blurRad="38100" dist="38100" dir="2700000" algn="tl">
                    <a:srgbClr val="000000">
                      <a:alpha val="43137"/>
                    </a:srgbClr>
                  </a:outerShdw>
                </a:effectLst>
                <a:latin typeface="+mn-lt"/>
              </a:rPr>
              <a:t>Building Reality: </a:t>
            </a:r>
            <a:r>
              <a:rPr lang="en-US" sz="4400" dirty="0" smtClean="0">
                <a:effectLst>
                  <a:outerShdw blurRad="38100" dist="38100" dir="2700000" algn="tl">
                    <a:srgbClr val="000000">
                      <a:alpha val="43137"/>
                    </a:srgbClr>
                  </a:outerShdw>
                </a:effectLst>
                <a:latin typeface="+mn-lt"/>
              </a:rPr>
              <a:t>The </a:t>
            </a:r>
            <a:r>
              <a:rPr lang="en-US" sz="4400" dirty="0">
                <a:effectLst>
                  <a:outerShdw blurRad="38100" dist="38100" dir="2700000" algn="tl">
                    <a:srgbClr val="000000">
                      <a:alpha val="43137"/>
                    </a:srgbClr>
                  </a:outerShdw>
                </a:effectLst>
                <a:latin typeface="+mn-lt"/>
              </a:rPr>
              <a:t>Social Construction </a:t>
            </a:r>
            <a:endParaRPr lang="en-US" sz="4400" dirty="0" smtClean="0">
              <a:effectLst>
                <a:outerShdw blurRad="38100" dist="38100" dir="2700000" algn="tl">
                  <a:srgbClr val="000000">
                    <a:alpha val="43137"/>
                  </a:srgbClr>
                </a:outerShdw>
              </a:effectLst>
              <a:latin typeface="+mn-lt"/>
            </a:endParaRPr>
          </a:p>
          <a:p>
            <a:pPr marL="109728" indent="0" algn="r">
              <a:buNone/>
            </a:pPr>
            <a:r>
              <a:rPr lang="en-US" sz="4400" dirty="0" smtClean="0">
                <a:effectLst>
                  <a:outerShdw blurRad="38100" dist="38100" dir="2700000" algn="tl">
                    <a:srgbClr val="000000">
                      <a:alpha val="43137"/>
                    </a:srgbClr>
                  </a:outerShdw>
                </a:effectLst>
                <a:latin typeface="+mn-lt"/>
              </a:rPr>
              <a:t>of </a:t>
            </a:r>
            <a:r>
              <a:rPr lang="en-US" sz="4400" dirty="0">
                <a:effectLst>
                  <a:outerShdw blurRad="38100" dist="38100" dir="2700000" algn="tl">
                    <a:srgbClr val="000000">
                      <a:alpha val="43137"/>
                    </a:srgbClr>
                  </a:outerShdw>
                </a:effectLst>
                <a:latin typeface="+mn-lt"/>
              </a:rPr>
              <a:t>Knowledge</a:t>
            </a:r>
          </a:p>
          <a:p>
            <a:pPr algn="r"/>
            <a:endParaRPr lang="en-US" sz="6200" b="1" dirty="0"/>
          </a:p>
          <a:p>
            <a:endParaRPr lang="en-US" sz="62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76400"/>
            <a:ext cx="8229600" cy="4525963"/>
          </a:xfrm>
        </p:spPr>
        <p:txBody>
          <a:bodyPr/>
          <a:lstStyle/>
          <a:p>
            <a:r>
              <a:rPr lang="en-US" dirty="0" smtClean="0"/>
              <a:t>Everyday research vs. empirical research</a:t>
            </a:r>
          </a:p>
          <a:p>
            <a:endParaRPr lang="en-US" dirty="0" smtClean="0"/>
          </a:p>
          <a:p>
            <a:r>
              <a:rPr lang="en-US" dirty="0" smtClean="0"/>
              <a:t>Probabilistic research</a:t>
            </a:r>
          </a:p>
          <a:p>
            <a:pPr lvl="1"/>
            <a:r>
              <a:rPr lang="en-US" dirty="0" smtClean="0"/>
              <a:t>Looks at the likelihood of an event occurring under certain conditions (probability)</a:t>
            </a:r>
          </a:p>
          <a:p>
            <a:pPr lvl="1"/>
            <a:r>
              <a:rPr lang="en-US" dirty="0" smtClean="0"/>
              <a:t>Rarely makes absolute predictions</a:t>
            </a:r>
          </a:p>
          <a:p>
            <a:pPr lvl="1"/>
            <a:r>
              <a:rPr lang="en-US" dirty="0" smtClean="0"/>
              <a:t>Tries to take into account exceptions and variations</a:t>
            </a:r>
          </a:p>
          <a:p>
            <a:pPr lvl="1"/>
            <a:endParaRPr lang="en-US" dirty="0"/>
          </a:p>
        </p:txBody>
      </p:sp>
      <p:sp>
        <p:nvSpPr>
          <p:cNvPr id="5" name="Footer Placeholder 2"/>
          <p:cNvSpPr>
            <a:spLocks noGrp="1"/>
          </p:cNvSpPr>
          <p:nvPr>
            <p:ph type="ftr" sz="quarter" idx="11"/>
          </p:nvPr>
        </p:nvSpPr>
        <p:spPr>
          <a:xfrm>
            <a:off x="4724400" y="6492875"/>
            <a:ext cx="44196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371600" y="228600"/>
            <a:ext cx="7620000" cy="1143000"/>
          </a:xfrm>
        </p:spPr>
        <p:txBody>
          <a:bodyPr/>
          <a:lstStyle/>
          <a:p>
            <a:r>
              <a:rPr lang="en-US" dirty="0" smtClean="0"/>
              <a:t>Doing Sociological Research</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600200"/>
            <a:ext cx="8229600" cy="4068763"/>
          </a:xfrm>
        </p:spPr>
        <p:txBody>
          <a:bodyPr>
            <a:normAutofit/>
          </a:bodyPr>
          <a:lstStyle/>
          <a:p>
            <a:r>
              <a:rPr lang="en-US" dirty="0" smtClean="0"/>
              <a:t>Everyday research</a:t>
            </a:r>
          </a:p>
          <a:p>
            <a:pPr lvl="1"/>
            <a:r>
              <a:rPr lang="en-US" dirty="0" smtClean="0">
                <a:cs typeface="Arial" charset="0"/>
              </a:rPr>
              <a:t>What we do in daily life as we observe our surroundings and draw conclusions about what we see</a:t>
            </a:r>
          </a:p>
          <a:p>
            <a:pPr lvl="1"/>
            <a:endParaRPr lang="en-US" dirty="0" smtClean="0"/>
          </a:p>
          <a:p>
            <a:r>
              <a:rPr lang="en-US" dirty="0" smtClean="0"/>
              <a:t>Empirical research</a:t>
            </a:r>
          </a:p>
          <a:p>
            <a:pPr lvl="1"/>
            <a:r>
              <a:rPr lang="en-US" dirty="0" smtClean="0">
                <a:cs typeface="Arial" charset="0"/>
              </a:rPr>
              <a:t>Seeks </a:t>
            </a:r>
            <a:r>
              <a:rPr lang="en-US" dirty="0" err="1" smtClean="0">
                <a:cs typeface="Arial" charset="0"/>
              </a:rPr>
              <a:t>generalizability</a:t>
            </a:r>
            <a:r>
              <a:rPr lang="en-US" dirty="0" smtClean="0">
                <a:cs typeface="Arial" charset="0"/>
              </a:rPr>
              <a:t> (representative sample)</a:t>
            </a:r>
          </a:p>
          <a:p>
            <a:pPr lvl="1"/>
            <a:r>
              <a:rPr lang="en-US" dirty="0" smtClean="0">
                <a:cs typeface="Arial" charset="0"/>
              </a:rPr>
              <a:t>Systematic, controlled observation</a:t>
            </a:r>
          </a:p>
          <a:p>
            <a:pPr lvl="1"/>
            <a:r>
              <a:rPr lang="en-US" dirty="0" smtClean="0">
                <a:cs typeface="Arial" charset="0"/>
              </a:rPr>
              <a:t>Theoretical basis for method of study</a:t>
            </a:r>
            <a:endParaRPr lang="en-US" dirty="0" smtClean="0"/>
          </a:p>
          <a:p>
            <a:endParaRPr lang="en-US" dirty="0"/>
          </a:p>
        </p:txBody>
      </p:sp>
      <p:sp>
        <p:nvSpPr>
          <p:cNvPr id="7" name="Footer Placeholder 2"/>
          <p:cNvSpPr>
            <a:spLocks noGrp="1"/>
          </p:cNvSpPr>
          <p:nvPr>
            <p:ph type="ftr" sz="quarter" idx="11"/>
          </p:nvPr>
        </p:nvSpPr>
        <p:spPr>
          <a:xfrm>
            <a:off x="4648200" y="6492875"/>
            <a:ext cx="44958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295400" y="304800"/>
            <a:ext cx="7848600" cy="1143000"/>
          </a:xfrm>
        </p:spPr>
        <p:txBody>
          <a:bodyPr/>
          <a:lstStyle/>
          <a:p>
            <a:r>
              <a:rPr lang="en-US" dirty="0" smtClean="0"/>
              <a:t>Everyday vs. Empirical </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1506" name="Rectangle 2"/>
          <p:cNvSpPr>
            <a:spLocks noGrp="1" noChangeArrowheads="1"/>
          </p:cNvSpPr>
          <p:nvPr>
            <p:ph type="title" idx="4294967295"/>
          </p:nvPr>
        </p:nvSpPr>
        <p:spPr>
          <a:xfrm>
            <a:off x="1676400" y="152400"/>
            <a:ext cx="7467600" cy="1219200"/>
          </a:xfrm>
          <a:prstGeom prst="rect">
            <a:avLst/>
          </a:prstGeom>
        </p:spPr>
        <p:txBody>
          <a:bodyPr anchor="t">
            <a:noAutofit/>
          </a:bodyPr>
          <a:lstStyle/>
          <a:p>
            <a:r>
              <a:rPr lang="en-US" dirty="0" smtClean="0"/>
              <a:t>Approaches to Sociological Research</a:t>
            </a:r>
            <a:endParaRPr lang="en-US" dirty="0"/>
          </a:p>
        </p:txBody>
      </p:sp>
      <p:sp>
        <p:nvSpPr>
          <p:cNvPr id="21507" name="Rectangle 3"/>
          <p:cNvSpPr>
            <a:spLocks noGrp="1" noChangeArrowheads="1"/>
          </p:cNvSpPr>
          <p:nvPr>
            <p:ph idx="4294967295"/>
          </p:nvPr>
        </p:nvSpPr>
        <p:spPr>
          <a:xfrm>
            <a:off x="1371600" y="1676400"/>
            <a:ext cx="7772400" cy="4114800"/>
          </a:xfrm>
          <a:prstGeom prst="rect">
            <a:avLst/>
          </a:prstGeom>
        </p:spPr>
        <p:txBody>
          <a:bodyPr>
            <a:normAutofit/>
          </a:bodyPr>
          <a:lstStyle/>
          <a:p>
            <a:pPr>
              <a:lnSpc>
                <a:spcPct val="110000"/>
              </a:lnSpc>
              <a:spcBef>
                <a:spcPts val="0"/>
              </a:spcBef>
            </a:pPr>
            <a:r>
              <a:rPr lang="en-US" dirty="0" smtClean="0">
                <a:cs typeface="Arial" charset="0"/>
              </a:rPr>
              <a:t>Qualitative</a:t>
            </a:r>
            <a:endParaRPr lang="en-US" dirty="0" smtClean="0">
              <a:cs typeface="Times New Roman" pitchFamily="18" charset="0"/>
            </a:endParaRPr>
          </a:p>
          <a:p>
            <a:pPr lvl="1">
              <a:lnSpc>
                <a:spcPct val="110000"/>
              </a:lnSpc>
              <a:spcBef>
                <a:spcPts val="0"/>
              </a:spcBef>
            </a:pPr>
            <a:r>
              <a:rPr lang="en-US" dirty="0">
                <a:cs typeface="Times New Roman" pitchFamily="18" charset="0"/>
              </a:rPr>
              <a:t>R</a:t>
            </a:r>
            <a:r>
              <a:rPr lang="en-US" dirty="0" smtClean="0">
                <a:cs typeface="Times New Roman" pitchFamily="18" charset="0"/>
              </a:rPr>
              <a:t>esearch </a:t>
            </a:r>
            <a:r>
              <a:rPr lang="en-US" dirty="0">
                <a:cs typeface="Times New Roman" pitchFamily="18" charset="0"/>
              </a:rPr>
              <a:t>based on non-numerical information </a:t>
            </a:r>
            <a:r>
              <a:rPr lang="en-US" dirty="0" smtClean="0">
                <a:cs typeface="Times New Roman" pitchFamily="18" charset="0"/>
              </a:rPr>
              <a:t>(</a:t>
            </a:r>
            <a:r>
              <a:rPr lang="en-US" dirty="0">
                <a:cs typeface="Times New Roman" pitchFamily="18" charset="0"/>
              </a:rPr>
              <a:t>text, written words, phrases, symbols, observations</a:t>
            </a:r>
            <a:r>
              <a:rPr lang="en-US" dirty="0" smtClean="0">
                <a:cs typeface="Times New Roman" pitchFamily="18" charset="0"/>
              </a:rPr>
              <a:t>)</a:t>
            </a:r>
          </a:p>
          <a:p>
            <a:pPr>
              <a:lnSpc>
                <a:spcPct val="110000"/>
              </a:lnSpc>
              <a:spcBef>
                <a:spcPts val="0"/>
              </a:spcBef>
            </a:pPr>
            <a:endParaRPr lang="en-US" dirty="0">
              <a:cs typeface="Times New Roman" pitchFamily="18" charset="0"/>
            </a:endParaRPr>
          </a:p>
          <a:p>
            <a:pPr>
              <a:lnSpc>
                <a:spcPct val="110000"/>
              </a:lnSpc>
              <a:spcBef>
                <a:spcPts val="0"/>
              </a:spcBef>
            </a:pPr>
            <a:r>
              <a:rPr lang="en-US" dirty="0" smtClean="0">
                <a:cs typeface="Times New Roman" pitchFamily="18" charset="0"/>
              </a:rPr>
              <a:t>Quantitative</a:t>
            </a:r>
          </a:p>
          <a:p>
            <a:pPr lvl="1">
              <a:lnSpc>
                <a:spcPct val="110000"/>
              </a:lnSpc>
              <a:spcBef>
                <a:spcPts val="0"/>
              </a:spcBef>
            </a:pPr>
            <a:r>
              <a:rPr lang="en-US" dirty="0">
                <a:cs typeface="Times New Roman" pitchFamily="18" charset="0"/>
              </a:rPr>
              <a:t>R</a:t>
            </a:r>
            <a:r>
              <a:rPr lang="en-US" dirty="0" smtClean="0">
                <a:cs typeface="Times New Roman" pitchFamily="18" charset="0"/>
              </a:rPr>
              <a:t>esearch </a:t>
            </a:r>
            <a:r>
              <a:rPr lang="en-US" dirty="0">
                <a:cs typeface="Times New Roman" pitchFamily="18" charset="0"/>
              </a:rPr>
              <a:t>based on </a:t>
            </a:r>
            <a:r>
              <a:rPr lang="en-US" dirty="0" smtClean="0">
                <a:cs typeface="Times New Roman" pitchFamily="18" charset="0"/>
              </a:rPr>
              <a:t>numerical </a:t>
            </a:r>
            <a:r>
              <a:rPr lang="en-US" dirty="0">
                <a:cs typeface="Times New Roman" pitchFamily="18" charset="0"/>
              </a:rPr>
              <a:t>data that utilizes precise statistical </a:t>
            </a:r>
            <a:r>
              <a:rPr lang="en-US" dirty="0" smtClean="0">
                <a:cs typeface="Times New Roman" pitchFamily="18" charset="0"/>
              </a:rPr>
              <a:t>analyses</a:t>
            </a:r>
            <a:endParaRPr lang="en-US" dirty="0">
              <a:cs typeface="Times New Roman"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6626" name="Rectangle 2"/>
          <p:cNvSpPr>
            <a:spLocks noGrp="1" noChangeArrowheads="1"/>
          </p:cNvSpPr>
          <p:nvPr>
            <p:ph type="title" idx="4294967295"/>
          </p:nvPr>
        </p:nvSpPr>
        <p:spPr>
          <a:xfrm>
            <a:off x="1295400" y="457200"/>
            <a:ext cx="7848600" cy="755650"/>
          </a:xfrm>
          <a:prstGeom prst="rect">
            <a:avLst/>
          </a:prstGeom>
        </p:spPr>
        <p:txBody>
          <a:bodyPr anchor="t">
            <a:noAutofit/>
          </a:bodyPr>
          <a:lstStyle/>
          <a:p>
            <a:pPr algn="ctr"/>
            <a:r>
              <a:rPr lang="en-US" dirty="0" smtClean="0">
                <a:latin typeface="+mn-lt"/>
              </a:rPr>
              <a:t>Key </a:t>
            </a:r>
            <a:r>
              <a:rPr lang="en-US" dirty="0"/>
              <a:t>T</a:t>
            </a:r>
            <a:r>
              <a:rPr lang="en-US" dirty="0" smtClean="0"/>
              <a:t>erms</a:t>
            </a:r>
            <a:r>
              <a:rPr lang="en-US" dirty="0" smtClean="0">
                <a:latin typeface="+mn-lt"/>
              </a:rPr>
              <a:t> </a:t>
            </a:r>
            <a:r>
              <a:rPr lang="en-US" dirty="0">
                <a:latin typeface="+mn-lt"/>
              </a:rPr>
              <a:t>in </a:t>
            </a:r>
            <a:r>
              <a:rPr lang="en-US" dirty="0" smtClean="0">
                <a:latin typeface="+mn-lt"/>
              </a:rPr>
              <a:t>Social Research</a:t>
            </a:r>
            <a:endParaRPr lang="en-US" dirty="0">
              <a:latin typeface="+mn-lt"/>
            </a:endParaRPr>
          </a:p>
        </p:txBody>
      </p:sp>
      <p:sp>
        <p:nvSpPr>
          <p:cNvPr id="26627" name="Rectangle 3"/>
          <p:cNvSpPr>
            <a:spLocks noGrp="1" noChangeArrowheads="1"/>
          </p:cNvSpPr>
          <p:nvPr>
            <p:ph idx="4294967295"/>
          </p:nvPr>
        </p:nvSpPr>
        <p:spPr>
          <a:xfrm>
            <a:off x="1828800" y="1600200"/>
            <a:ext cx="7315200" cy="4191000"/>
          </a:xfrm>
          <a:prstGeom prst="rect">
            <a:avLst/>
          </a:prstGeom>
        </p:spPr>
        <p:txBody>
          <a:bodyPr>
            <a:normAutofit/>
          </a:bodyPr>
          <a:lstStyle/>
          <a:p>
            <a:pPr>
              <a:spcBef>
                <a:spcPts val="0"/>
              </a:spcBef>
            </a:pPr>
            <a:r>
              <a:rPr lang="en-US" dirty="0" smtClean="0"/>
              <a:t>Theory</a:t>
            </a:r>
          </a:p>
          <a:p>
            <a:pPr>
              <a:spcBef>
                <a:spcPts val="0"/>
              </a:spcBef>
            </a:pPr>
            <a:r>
              <a:rPr lang="en-US" dirty="0" smtClean="0"/>
              <a:t>Hypothesis</a:t>
            </a:r>
          </a:p>
          <a:p>
            <a:pPr>
              <a:spcBef>
                <a:spcPts val="0"/>
              </a:spcBef>
            </a:pPr>
            <a:r>
              <a:rPr lang="en-US" dirty="0" smtClean="0"/>
              <a:t>Variables</a:t>
            </a:r>
          </a:p>
          <a:p>
            <a:pPr lvl="1">
              <a:spcBef>
                <a:spcPts val="0"/>
              </a:spcBef>
            </a:pPr>
            <a:r>
              <a:rPr lang="en-US" dirty="0" smtClean="0"/>
              <a:t>Independent variable: believed to cause/affect the dependent variable</a:t>
            </a:r>
          </a:p>
          <a:p>
            <a:pPr lvl="1">
              <a:spcBef>
                <a:spcPts val="0"/>
              </a:spcBef>
            </a:pPr>
            <a:r>
              <a:rPr lang="en-US" dirty="0" smtClean="0"/>
              <a:t>Dependent variable: believed to be caused/affected by the independent variable</a:t>
            </a:r>
          </a:p>
          <a:p>
            <a:pPr>
              <a:spcBef>
                <a:spcPts val="0"/>
              </a:spcBef>
            </a:pPr>
            <a:r>
              <a:rPr lang="en-US" dirty="0"/>
              <a:t>Indicators</a:t>
            </a:r>
          </a:p>
          <a:p>
            <a:pPr>
              <a:spcBef>
                <a:spcPts val="0"/>
              </a:spcBef>
            </a:pPr>
            <a:r>
              <a:rPr lang="en-US" dirty="0" smtClean="0"/>
              <a:t>Spurious relationships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1600200"/>
            <a:ext cx="8229600" cy="4525963"/>
          </a:xfrm>
        </p:spPr>
        <p:txBody>
          <a:bodyPr>
            <a:normAutofit/>
          </a:bodyPr>
          <a:lstStyle/>
          <a:p>
            <a:pPr>
              <a:lnSpc>
                <a:spcPct val="110000"/>
              </a:lnSpc>
              <a:spcBef>
                <a:spcPts val="0"/>
              </a:spcBef>
            </a:pPr>
            <a:r>
              <a:rPr lang="en-US" dirty="0" smtClean="0"/>
              <a:t>Experimental</a:t>
            </a:r>
          </a:p>
          <a:p>
            <a:pPr marL="109728" indent="0">
              <a:lnSpc>
                <a:spcPct val="110000"/>
              </a:lnSpc>
              <a:spcBef>
                <a:spcPts val="0"/>
              </a:spcBef>
              <a:buNone/>
            </a:pPr>
            <a:endParaRPr lang="en-US" dirty="0" smtClean="0"/>
          </a:p>
          <a:p>
            <a:pPr>
              <a:lnSpc>
                <a:spcPct val="110000"/>
              </a:lnSpc>
              <a:spcBef>
                <a:spcPts val="0"/>
              </a:spcBef>
            </a:pPr>
            <a:r>
              <a:rPr lang="en-US" dirty="0" smtClean="0"/>
              <a:t>Field research</a:t>
            </a:r>
          </a:p>
          <a:p>
            <a:pPr lvl="1">
              <a:lnSpc>
                <a:spcPct val="110000"/>
              </a:lnSpc>
              <a:spcBef>
                <a:spcPts val="0"/>
              </a:spcBef>
            </a:pPr>
            <a:r>
              <a:rPr lang="en-US" dirty="0" smtClean="0"/>
              <a:t>Non-participant observation, participant observation</a:t>
            </a:r>
          </a:p>
          <a:p>
            <a:pPr lvl="1">
              <a:lnSpc>
                <a:spcPct val="110000"/>
              </a:lnSpc>
              <a:spcBef>
                <a:spcPts val="0"/>
              </a:spcBef>
            </a:pPr>
            <a:endParaRPr lang="en-US" dirty="0" smtClean="0"/>
          </a:p>
          <a:p>
            <a:pPr>
              <a:lnSpc>
                <a:spcPct val="110000"/>
              </a:lnSpc>
              <a:spcBef>
                <a:spcPts val="0"/>
              </a:spcBef>
            </a:pPr>
            <a:r>
              <a:rPr lang="en-US" dirty="0" smtClean="0"/>
              <a:t>Unobtrusive research</a:t>
            </a:r>
          </a:p>
        </p:txBody>
      </p:sp>
      <p:sp>
        <p:nvSpPr>
          <p:cNvPr id="5" name="Footer Placeholder 2"/>
          <p:cNvSpPr>
            <a:spLocks noGrp="1"/>
          </p:cNvSpPr>
          <p:nvPr>
            <p:ph type="ftr" sz="quarter" idx="11"/>
          </p:nvPr>
        </p:nvSpPr>
        <p:spPr>
          <a:xfrm>
            <a:off x="4800600" y="6492875"/>
            <a:ext cx="43434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600200" y="304800"/>
            <a:ext cx="7391400" cy="1143000"/>
          </a:xfrm>
        </p:spPr>
        <p:txBody>
          <a:bodyPr>
            <a:normAutofit/>
          </a:bodyPr>
          <a:lstStyle/>
          <a:p>
            <a:r>
              <a:rPr lang="en-US" dirty="0" smtClean="0"/>
              <a:t>Kinds of Research</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4338" name="Rectangle 2"/>
          <p:cNvSpPr>
            <a:spLocks noGrp="1" noChangeArrowheads="1"/>
          </p:cNvSpPr>
          <p:nvPr>
            <p:ph type="title" idx="4294967295"/>
          </p:nvPr>
        </p:nvSpPr>
        <p:spPr>
          <a:xfrm>
            <a:off x="1295400" y="152400"/>
            <a:ext cx="7848600" cy="1143000"/>
          </a:xfrm>
          <a:prstGeom prst="rect">
            <a:avLst/>
          </a:prstGeom>
        </p:spPr>
        <p:txBody>
          <a:bodyPr anchor="t">
            <a:noAutofit/>
          </a:bodyPr>
          <a:lstStyle/>
          <a:p>
            <a:r>
              <a:rPr lang="en-US" dirty="0" smtClean="0"/>
              <a:t>Experiment</a:t>
            </a:r>
            <a:endParaRPr lang="en-US" dirty="0"/>
          </a:p>
        </p:txBody>
      </p:sp>
      <p:sp>
        <p:nvSpPr>
          <p:cNvPr id="14339" name="Rectangle 3"/>
          <p:cNvSpPr>
            <a:spLocks noGrp="1" noChangeArrowheads="1"/>
          </p:cNvSpPr>
          <p:nvPr>
            <p:ph idx="4294967295"/>
          </p:nvPr>
        </p:nvSpPr>
        <p:spPr>
          <a:xfrm>
            <a:off x="1752600" y="1143000"/>
            <a:ext cx="7391400" cy="4876800"/>
          </a:xfrm>
          <a:prstGeom prst="rect">
            <a:avLst/>
          </a:prstGeom>
        </p:spPr>
        <p:txBody>
          <a:bodyPr>
            <a:normAutofit/>
          </a:bodyPr>
          <a:lstStyle/>
          <a:p>
            <a:pPr>
              <a:lnSpc>
                <a:spcPct val="110000"/>
              </a:lnSpc>
              <a:spcBef>
                <a:spcPts val="0"/>
              </a:spcBef>
            </a:pPr>
            <a:r>
              <a:rPr lang="en-US" dirty="0" smtClean="0">
                <a:cs typeface="Arial" charset="0"/>
              </a:rPr>
              <a:t>A </a:t>
            </a:r>
            <a:r>
              <a:rPr lang="en-US" dirty="0">
                <a:cs typeface="Arial" charset="0"/>
              </a:rPr>
              <a:t>research situation designed to elicit some sort of behavior under closely controlled laboratory </a:t>
            </a:r>
            <a:r>
              <a:rPr lang="en-US" dirty="0" smtClean="0">
                <a:cs typeface="Arial" charset="0"/>
              </a:rPr>
              <a:t>circumstances</a:t>
            </a:r>
          </a:p>
          <a:p>
            <a:pPr>
              <a:lnSpc>
                <a:spcPct val="110000"/>
              </a:lnSpc>
              <a:spcBef>
                <a:spcPts val="0"/>
              </a:spcBef>
            </a:pPr>
            <a:r>
              <a:rPr lang="en-US" dirty="0" smtClean="0">
                <a:cs typeface="Arial" charset="0"/>
              </a:rPr>
              <a:t>Advantages</a:t>
            </a:r>
          </a:p>
          <a:p>
            <a:pPr lvl="1">
              <a:lnSpc>
                <a:spcPct val="110000"/>
              </a:lnSpc>
              <a:spcBef>
                <a:spcPts val="0"/>
              </a:spcBef>
            </a:pPr>
            <a:r>
              <a:rPr lang="en-US" dirty="0" smtClean="0">
                <a:cs typeface="Arial" charset="0"/>
              </a:rPr>
              <a:t>Ability to study causal relationships</a:t>
            </a:r>
          </a:p>
          <a:p>
            <a:pPr lvl="1">
              <a:lnSpc>
                <a:spcPct val="110000"/>
              </a:lnSpc>
              <a:spcBef>
                <a:spcPts val="0"/>
              </a:spcBef>
            </a:pPr>
            <a:r>
              <a:rPr lang="en-US" dirty="0" smtClean="0">
                <a:cs typeface="Arial" charset="0"/>
              </a:rPr>
              <a:t>Easy to replicate</a:t>
            </a:r>
          </a:p>
          <a:p>
            <a:pPr lvl="1">
              <a:lnSpc>
                <a:spcPct val="110000"/>
              </a:lnSpc>
              <a:spcBef>
                <a:spcPts val="0"/>
              </a:spcBef>
            </a:pPr>
            <a:r>
              <a:rPr lang="en-US" dirty="0" smtClean="0">
                <a:cs typeface="Arial" charset="0"/>
              </a:rPr>
              <a:t>Control of setting</a:t>
            </a:r>
          </a:p>
          <a:p>
            <a:pPr>
              <a:lnSpc>
                <a:spcPct val="110000"/>
              </a:lnSpc>
              <a:spcBef>
                <a:spcPts val="0"/>
              </a:spcBef>
            </a:pPr>
            <a:r>
              <a:rPr lang="en-US" dirty="0" smtClean="0">
                <a:cs typeface="Arial" charset="0"/>
              </a:rPr>
              <a:t>Disadvantages</a:t>
            </a:r>
            <a:endParaRPr lang="en-US" dirty="0">
              <a:cs typeface="Times New Roman" pitchFamily="18" charset="0"/>
            </a:endParaRPr>
          </a:p>
          <a:p>
            <a:pPr lvl="1">
              <a:lnSpc>
                <a:spcPct val="110000"/>
              </a:lnSpc>
              <a:spcBef>
                <a:spcPts val="0"/>
              </a:spcBef>
            </a:pPr>
            <a:r>
              <a:rPr lang="en-US" dirty="0">
                <a:cs typeface="Times New Roman" pitchFamily="18" charset="0"/>
              </a:rPr>
              <a:t>N</a:t>
            </a:r>
            <a:r>
              <a:rPr lang="en-US" dirty="0" smtClean="0">
                <a:cs typeface="Times New Roman" pitchFamily="18" charset="0"/>
              </a:rPr>
              <a:t>ot </a:t>
            </a:r>
            <a:r>
              <a:rPr lang="en-US" dirty="0">
                <a:cs typeface="Times New Roman" pitchFamily="18" charset="0"/>
              </a:rPr>
              <a:t>a natural environment</a:t>
            </a:r>
          </a:p>
          <a:p>
            <a:pPr lvl="1">
              <a:lnSpc>
                <a:spcPct val="110000"/>
              </a:lnSpc>
              <a:spcBef>
                <a:spcPts val="0"/>
              </a:spcBef>
            </a:pPr>
            <a:r>
              <a:rPr lang="en-US" dirty="0" smtClean="0">
                <a:cs typeface="Times New Roman" pitchFamily="18" charset="0"/>
              </a:rPr>
              <a:t>Hard to measure many sociological </a:t>
            </a:r>
            <a:r>
              <a:rPr lang="en-US" dirty="0">
                <a:cs typeface="Times New Roman" pitchFamily="18" charset="0"/>
              </a:rPr>
              <a:t>concepts </a:t>
            </a:r>
            <a:r>
              <a:rPr lang="en-US" dirty="0" smtClean="0">
                <a:cs typeface="Times New Roman" pitchFamily="18" charset="0"/>
              </a:rPr>
              <a:t>in </a:t>
            </a:r>
            <a:r>
              <a:rPr lang="en-US" dirty="0">
                <a:cs typeface="Times New Roman" pitchFamily="18" charset="0"/>
              </a:rPr>
              <a:t>a </a:t>
            </a:r>
            <a:r>
              <a:rPr lang="en-US" dirty="0" smtClean="0">
                <a:cs typeface="Times New Roman" pitchFamily="18" charset="0"/>
              </a:rPr>
              <a:t>lab</a:t>
            </a:r>
            <a:endParaRPr lang="en-US" dirty="0">
              <a:cs typeface="Times New Roman" pitchFamily="18"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066800" y="1066800"/>
            <a:ext cx="7391400" cy="5029200"/>
          </a:xfrm>
        </p:spPr>
        <p:txBody>
          <a:bodyPr>
            <a:normAutofit fontScale="70000" lnSpcReduction="20000"/>
          </a:bodyPr>
          <a:lstStyle/>
          <a:p>
            <a:pPr>
              <a:lnSpc>
                <a:spcPct val="120000"/>
              </a:lnSpc>
              <a:spcBef>
                <a:spcPts val="0"/>
              </a:spcBef>
            </a:pPr>
            <a:r>
              <a:rPr lang="en-US" sz="4300" dirty="0" smtClean="0">
                <a:cs typeface="Times New Roman" pitchFamily="18" charset="0"/>
              </a:rPr>
              <a:t>Direct observation of people in their natural settings</a:t>
            </a:r>
          </a:p>
          <a:p>
            <a:pPr>
              <a:lnSpc>
                <a:spcPct val="120000"/>
              </a:lnSpc>
              <a:spcBef>
                <a:spcPts val="0"/>
              </a:spcBef>
            </a:pPr>
            <a:r>
              <a:rPr lang="en-US" sz="4300" dirty="0" smtClean="0">
                <a:cs typeface="Times New Roman" pitchFamily="18" charset="0"/>
              </a:rPr>
              <a:t>Advantages</a:t>
            </a:r>
            <a:r>
              <a:rPr lang="en-US" sz="4300" dirty="0">
                <a:cs typeface="Times New Roman" pitchFamily="18" charset="0"/>
              </a:rPr>
              <a:t>:</a:t>
            </a:r>
          </a:p>
          <a:p>
            <a:pPr lvl="1">
              <a:lnSpc>
                <a:spcPct val="120000"/>
              </a:lnSpc>
              <a:spcBef>
                <a:spcPts val="0"/>
              </a:spcBef>
            </a:pPr>
            <a:r>
              <a:rPr lang="en-US" sz="3300" dirty="0" smtClean="0">
                <a:cs typeface="Times New Roman" pitchFamily="18" charset="0"/>
              </a:rPr>
              <a:t>Provides </a:t>
            </a:r>
            <a:r>
              <a:rPr lang="en-US" sz="3300" dirty="0">
                <a:cs typeface="Times New Roman" pitchFamily="18" charset="0"/>
              </a:rPr>
              <a:t>detailed and descriptive understandings of people’s everyday lives</a:t>
            </a:r>
          </a:p>
          <a:p>
            <a:pPr>
              <a:lnSpc>
                <a:spcPct val="120000"/>
              </a:lnSpc>
              <a:spcBef>
                <a:spcPts val="0"/>
              </a:spcBef>
            </a:pPr>
            <a:r>
              <a:rPr lang="en-US" sz="4300" dirty="0" smtClean="0">
                <a:cs typeface="Times New Roman" pitchFamily="18" charset="0"/>
              </a:rPr>
              <a:t>Disadvantages</a:t>
            </a:r>
            <a:r>
              <a:rPr lang="en-US" sz="4300" dirty="0">
                <a:cs typeface="Times New Roman" pitchFamily="18" charset="0"/>
              </a:rPr>
              <a:t>:</a:t>
            </a:r>
          </a:p>
          <a:p>
            <a:pPr lvl="1">
              <a:lnSpc>
                <a:spcPct val="120000"/>
              </a:lnSpc>
              <a:spcBef>
                <a:spcPts val="0"/>
              </a:spcBef>
            </a:pPr>
            <a:r>
              <a:rPr lang="en-US" sz="3600" dirty="0" smtClean="0">
                <a:cs typeface="Times New Roman" pitchFamily="18" charset="0"/>
              </a:rPr>
              <a:t>Time-consuming </a:t>
            </a:r>
            <a:endParaRPr lang="en-US" sz="3600" dirty="0">
              <a:cs typeface="Times New Roman" pitchFamily="18" charset="0"/>
            </a:endParaRPr>
          </a:p>
          <a:p>
            <a:pPr lvl="1">
              <a:lnSpc>
                <a:spcPct val="120000"/>
              </a:lnSpc>
              <a:spcBef>
                <a:spcPts val="0"/>
              </a:spcBef>
            </a:pPr>
            <a:r>
              <a:rPr lang="en-US" sz="3600" dirty="0" smtClean="0">
                <a:cs typeface="Times New Roman" pitchFamily="18" charset="0"/>
              </a:rPr>
              <a:t>Difficult </a:t>
            </a:r>
            <a:r>
              <a:rPr lang="en-US" sz="3600" dirty="0">
                <a:cs typeface="Times New Roman" pitchFamily="18" charset="0"/>
              </a:rPr>
              <a:t>to replicate</a:t>
            </a:r>
          </a:p>
          <a:p>
            <a:pPr lvl="1">
              <a:lnSpc>
                <a:spcPct val="120000"/>
              </a:lnSpc>
              <a:spcBef>
                <a:spcPts val="0"/>
              </a:spcBef>
            </a:pPr>
            <a:r>
              <a:rPr lang="en-US" sz="3600" dirty="0" smtClean="0">
                <a:cs typeface="Times New Roman" pitchFamily="18" charset="0"/>
              </a:rPr>
              <a:t>Difficult </a:t>
            </a:r>
            <a:r>
              <a:rPr lang="en-US" sz="3600" dirty="0">
                <a:cs typeface="Times New Roman" pitchFamily="18" charset="0"/>
              </a:rPr>
              <a:t>to </a:t>
            </a:r>
            <a:r>
              <a:rPr lang="en-US" sz="3600" dirty="0" smtClean="0">
                <a:cs typeface="Times New Roman" pitchFamily="18" charset="0"/>
              </a:rPr>
              <a:t>generalize</a:t>
            </a:r>
          </a:p>
          <a:p>
            <a:pPr lvl="1">
              <a:lnSpc>
                <a:spcPct val="120000"/>
              </a:lnSpc>
              <a:spcBef>
                <a:spcPts val="0"/>
              </a:spcBef>
            </a:pPr>
            <a:r>
              <a:rPr lang="en-US" sz="3600" dirty="0" smtClean="0">
                <a:cs typeface="Times New Roman" pitchFamily="18" charset="0"/>
              </a:rPr>
              <a:t>Reactivity: the Hawthorne effect</a:t>
            </a:r>
            <a:endParaRPr lang="en-US" sz="3600" dirty="0">
              <a:cs typeface="Times New Roman" pitchFamily="18" charset="0"/>
            </a:endParaRPr>
          </a:p>
          <a:p>
            <a:pPr lvl="1">
              <a:lnSpc>
                <a:spcPct val="120000"/>
              </a:lnSpc>
              <a:spcBef>
                <a:spcPts val="0"/>
              </a:spcBef>
            </a:pPr>
            <a:r>
              <a:rPr lang="en-US" sz="3600" dirty="0" smtClean="0">
                <a:cs typeface="Times New Roman" pitchFamily="18" charset="0"/>
              </a:rPr>
              <a:t>Ethical concerns</a:t>
            </a:r>
            <a:endParaRPr lang="en-US" sz="3600" dirty="0">
              <a:cs typeface="Times New Roman" pitchFamily="18" charset="0"/>
            </a:endParaRPr>
          </a:p>
        </p:txBody>
      </p:sp>
      <p:sp>
        <p:nvSpPr>
          <p:cNvPr id="5" name="Footer Placeholder 2"/>
          <p:cNvSpPr>
            <a:spLocks noGrp="1"/>
          </p:cNvSpPr>
          <p:nvPr>
            <p:ph type="ftr" sz="quarter" idx="11"/>
          </p:nvPr>
        </p:nvSpPr>
        <p:spPr>
          <a:xfrm>
            <a:off x="4724400" y="6492875"/>
            <a:ext cx="44196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066800" y="152400"/>
            <a:ext cx="7391400" cy="1036638"/>
          </a:xfrm>
        </p:spPr>
        <p:txBody>
          <a:bodyPr/>
          <a:lstStyle/>
          <a:p>
            <a:r>
              <a:rPr lang="en-US" dirty="0" smtClean="0"/>
              <a:t>Field Research</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0482" name="Rectangle 2"/>
          <p:cNvSpPr>
            <a:spLocks noGrp="1" noChangeArrowheads="1"/>
          </p:cNvSpPr>
          <p:nvPr>
            <p:ph type="title" idx="4294967295"/>
          </p:nvPr>
        </p:nvSpPr>
        <p:spPr>
          <a:xfrm>
            <a:off x="1219200" y="304800"/>
            <a:ext cx="6324600" cy="679450"/>
          </a:xfrm>
          <a:prstGeom prst="rect">
            <a:avLst/>
          </a:prstGeom>
        </p:spPr>
        <p:txBody>
          <a:bodyPr anchor="t">
            <a:noAutofit/>
          </a:bodyPr>
          <a:lstStyle/>
          <a:p>
            <a:pPr algn="ctr"/>
            <a:r>
              <a:rPr lang="en-US" dirty="0"/>
              <a:t>Unobtrusive Research</a:t>
            </a:r>
          </a:p>
        </p:txBody>
      </p:sp>
      <p:sp>
        <p:nvSpPr>
          <p:cNvPr id="20483" name="Rectangle 3"/>
          <p:cNvSpPr>
            <a:spLocks noGrp="1" noChangeArrowheads="1"/>
          </p:cNvSpPr>
          <p:nvPr>
            <p:ph idx="4294967295"/>
          </p:nvPr>
        </p:nvSpPr>
        <p:spPr>
          <a:xfrm>
            <a:off x="1752600" y="1295400"/>
            <a:ext cx="6934200" cy="3657600"/>
          </a:xfrm>
          <a:prstGeom prst="rect">
            <a:avLst/>
          </a:prstGeom>
        </p:spPr>
        <p:txBody>
          <a:bodyPr>
            <a:normAutofit/>
          </a:bodyPr>
          <a:lstStyle/>
          <a:p>
            <a:pPr>
              <a:spcBef>
                <a:spcPts val="0"/>
              </a:spcBef>
            </a:pPr>
            <a:r>
              <a:rPr lang="en-US" dirty="0">
                <a:cs typeface="Arial" charset="0"/>
              </a:rPr>
              <a:t>Researcher does not have direct </a:t>
            </a:r>
            <a:r>
              <a:rPr lang="en-US" dirty="0" smtClean="0">
                <a:cs typeface="Arial" charset="0"/>
              </a:rPr>
              <a:t>contact with subjects</a:t>
            </a:r>
          </a:p>
          <a:p>
            <a:pPr>
              <a:spcBef>
                <a:spcPts val="0"/>
              </a:spcBef>
            </a:pPr>
            <a:endParaRPr lang="en-US" dirty="0">
              <a:cs typeface="Arial" charset="0"/>
            </a:endParaRPr>
          </a:p>
          <a:p>
            <a:pPr>
              <a:spcBef>
                <a:spcPts val="0"/>
              </a:spcBef>
            </a:pPr>
            <a:r>
              <a:rPr lang="en-US" dirty="0" smtClean="0"/>
              <a:t>Analysis of existing data</a:t>
            </a:r>
          </a:p>
          <a:p>
            <a:pPr>
              <a:spcBef>
                <a:spcPts val="0"/>
              </a:spcBef>
            </a:pPr>
            <a:endParaRPr lang="en-US" dirty="0" smtClean="0"/>
          </a:p>
          <a:p>
            <a:pPr>
              <a:spcBef>
                <a:spcPts val="0"/>
              </a:spcBef>
            </a:pPr>
            <a:r>
              <a:rPr lang="en-US" dirty="0" smtClean="0"/>
              <a:t>Content analysis</a:t>
            </a:r>
          </a:p>
          <a:p>
            <a:pPr marL="0" indent="0">
              <a:spcBef>
                <a:spcPts val="0"/>
              </a:spcBef>
              <a:buNone/>
            </a:pPr>
            <a:endParaRPr lang="en-US" dirty="0">
              <a:cs typeface="Times New Roman" pitchFamily="18" charset="0"/>
            </a:endParaRPr>
          </a:p>
          <a:p>
            <a:pPr>
              <a:spcBef>
                <a:spcPts val="0"/>
              </a:spcBef>
            </a:pPr>
            <a:r>
              <a:rPr lang="en-US" dirty="0">
                <a:cs typeface="Times New Roman" pitchFamily="18" charset="0"/>
              </a:rPr>
              <a:t>Historical </a:t>
            </a:r>
            <a:r>
              <a:rPr lang="en-US" dirty="0" smtClean="0">
                <a:cs typeface="Times New Roman" pitchFamily="18" charset="0"/>
              </a:rPr>
              <a:t>analysis</a:t>
            </a:r>
            <a:endParaRPr lang="en-US" dirty="0">
              <a:cs typeface="Times New Roman"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1066800" y="1143000"/>
            <a:ext cx="8001000" cy="4525963"/>
          </a:xfrm>
        </p:spPr>
        <p:txBody>
          <a:bodyPr>
            <a:normAutofit fontScale="92500" lnSpcReduction="20000"/>
          </a:bodyPr>
          <a:lstStyle/>
          <a:p>
            <a:pPr>
              <a:lnSpc>
                <a:spcPct val="120000"/>
              </a:lnSpc>
              <a:spcBef>
                <a:spcPts val="0"/>
              </a:spcBef>
            </a:pPr>
            <a:r>
              <a:rPr lang="en-US" sz="2800" dirty="0" smtClean="0">
                <a:cs typeface="Times New Roman" pitchFamily="18" charset="0"/>
              </a:rPr>
              <a:t>Researchers ask subjects questions, responses are recorded</a:t>
            </a:r>
          </a:p>
          <a:p>
            <a:pPr>
              <a:lnSpc>
                <a:spcPct val="120000"/>
              </a:lnSpc>
              <a:spcBef>
                <a:spcPts val="0"/>
              </a:spcBef>
            </a:pPr>
            <a:endParaRPr lang="en-US" sz="2800" dirty="0" smtClean="0">
              <a:cs typeface="Times New Roman" pitchFamily="18" charset="0"/>
            </a:endParaRPr>
          </a:p>
          <a:p>
            <a:pPr>
              <a:lnSpc>
                <a:spcPct val="120000"/>
              </a:lnSpc>
              <a:spcBef>
                <a:spcPts val="0"/>
              </a:spcBef>
            </a:pPr>
            <a:r>
              <a:rPr lang="en-US" sz="2800" dirty="0" smtClean="0">
                <a:cs typeface="Times New Roman" pitchFamily="18" charset="0"/>
              </a:rPr>
              <a:t>Advantages</a:t>
            </a:r>
          </a:p>
          <a:p>
            <a:pPr lvl="1">
              <a:lnSpc>
                <a:spcPct val="120000"/>
              </a:lnSpc>
              <a:spcBef>
                <a:spcPts val="0"/>
              </a:spcBef>
            </a:pPr>
            <a:r>
              <a:rPr lang="en-US" sz="2400" dirty="0">
                <a:cs typeface="Times New Roman" pitchFamily="18" charset="0"/>
              </a:rPr>
              <a:t>L</a:t>
            </a:r>
            <a:r>
              <a:rPr lang="en-US" sz="2400" dirty="0" smtClean="0">
                <a:cs typeface="Times New Roman" pitchFamily="18" charset="0"/>
              </a:rPr>
              <a:t>arge population can be studied</a:t>
            </a:r>
          </a:p>
          <a:p>
            <a:pPr lvl="1">
              <a:lnSpc>
                <a:spcPct val="120000"/>
              </a:lnSpc>
              <a:spcBef>
                <a:spcPts val="0"/>
              </a:spcBef>
            </a:pPr>
            <a:r>
              <a:rPr lang="en-US" sz="2400" dirty="0">
                <a:cs typeface="Times New Roman" pitchFamily="18" charset="0"/>
              </a:rPr>
              <a:t>R</a:t>
            </a:r>
            <a:r>
              <a:rPr lang="en-US" sz="2400" dirty="0" smtClean="0">
                <a:cs typeface="Times New Roman" pitchFamily="18" charset="0"/>
              </a:rPr>
              <a:t>andom, representative samples</a:t>
            </a:r>
          </a:p>
          <a:p>
            <a:pPr lvl="1">
              <a:lnSpc>
                <a:spcPct val="120000"/>
              </a:lnSpc>
              <a:spcBef>
                <a:spcPts val="0"/>
              </a:spcBef>
            </a:pPr>
            <a:r>
              <a:rPr lang="en-US" sz="2400" dirty="0">
                <a:cs typeface="Times New Roman" pitchFamily="18" charset="0"/>
              </a:rPr>
              <a:t>R</a:t>
            </a:r>
            <a:r>
              <a:rPr lang="en-US" sz="2400" dirty="0" smtClean="0">
                <a:cs typeface="Times New Roman" pitchFamily="18" charset="0"/>
              </a:rPr>
              <a:t>esults can be generalized</a:t>
            </a:r>
          </a:p>
          <a:p>
            <a:pPr>
              <a:lnSpc>
                <a:spcPct val="120000"/>
              </a:lnSpc>
              <a:spcBef>
                <a:spcPts val="0"/>
              </a:spcBef>
            </a:pPr>
            <a:endParaRPr lang="en-US" sz="2800" dirty="0" smtClean="0">
              <a:cs typeface="Times New Roman" pitchFamily="18" charset="0"/>
            </a:endParaRPr>
          </a:p>
          <a:p>
            <a:pPr>
              <a:lnSpc>
                <a:spcPct val="120000"/>
              </a:lnSpc>
              <a:spcBef>
                <a:spcPts val="0"/>
              </a:spcBef>
            </a:pPr>
            <a:r>
              <a:rPr lang="en-US" sz="2800" dirty="0" smtClean="0">
                <a:cs typeface="Times New Roman" pitchFamily="18" charset="0"/>
              </a:rPr>
              <a:t>Disadvantages</a:t>
            </a:r>
            <a:endParaRPr lang="en-US" sz="2800" dirty="0">
              <a:cs typeface="Times New Roman" pitchFamily="18" charset="0"/>
            </a:endParaRPr>
          </a:p>
          <a:p>
            <a:pPr lvl="1">
              <a:lnSpc>
                <a:spcPct val="120000"/>
              </a:lnSpc>
              <a:spcBef>
                <a:spcPts val="0"/>
              </a:spcBef>
            </a:pPr>
            <a:r>
              <a:rPr lang="en-US" sz="2300" dirty="0" smtClean="0">
                <a:cs typeface="Times New Roman" pitchFamily="18" charset="0"/>
              </a:rPr>
              <a:t>Little in-depth </a:t>
            </a:r>
            <a:r>
              <a:rPr lang="en-US" sz="2300" dirty="0">
                <a:cs typeface="Times New Roman" pitchFamily="18" charset="0"/>
              </a:rPr>
              <a:t>information about people’s behavior or </a:t>
            </a:r>
            <a:r>
              <a:rPr lang="en-US" sz="2300" dirty="0" smtClean="0">
                <a:cs typeface="Times New Roman" pitchFamily="18" charset="0"/>
              </a:rPr>
              <a:t>experiences</a:t>
            </a:r>
          </a:p>
          <a:p>
            <a:pPr lvl="1">
              <a:lnSpc>
                <a:spcPct val="120000"/>
              </a:lnSpc>
              <a:spcBef>
                <a:spcPts val="0"/>
              </a:spcBef>
            </a:pPr>
            <a:r>
              <a:rPr lang="en-US" sz="2300" dirty="0" smtClean="0">
                <a:cs typeface="Times New Roman" pitchFamily="18" charset="0"/>
              </a:rPr>
              <a:t>Wording of questions is critical</a:t>
            </a:r>
            <a:endParaRPr lang="en-US" sz="2300" dirty="0">
              <a:cs typeface="Times New Roman" pitchFamily="18" charset="0"/>
            </a:endParaRPr>
          </a:p>
          <a:p>
            <a:pPr>
              <a:lnSpc>
                <a:spcPct val="90000"/>
              </a:lnSpc>
            </a:pPr>
            <a:endParaRPr lang="en-US" sz="2700" dirty="0"/>
          </a:p>
        </p:txBody>
      </p:sp>
      <p:sp>
        <p:nvSpPr>
          <p:cNvPr id="5" name="Footer Placeholder 2"/>
          <p:cNvSpPr>
            <a:spLocks noGrp="1"/>
          </p:cNvSpPr>
          <p:nvPr>
            <p:ph type="ftr" sz="quarter" idx="11"/>
          </p:nvPr>
        </p:nvSpPr>
        <p:spPr>
          <a:xfrm>
            <a:off x="4953000" y="6492875"/>
            <a:ext cx="41910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219200" y="228600"/>
            <a:ext cx="7924800" cy="1143000"/>
          </a:xfrm>
        </p:spPr>
        <p:txBody>
          <a:bodyPr/>
          <a:lstStyle/>
          <a:p>
            <a:r>
              <a:rPr lang="en-US" dirty="0" smtClean="0"/>
              <a:t>Surveys</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idx="4294967295"/>
          </p:nvPr>
        </p:nvSpPr>
        <p:spPr>
          <a:xfrm>
            <a:off x="1371600" y="152400"/>
            <a:ext cx="7010400" cy="1447800"/>
          </a:xfrm>
          <a:prstGeom prst="rect">
            <a:avLst/>
          </a:prstGeom>
        </p:spPr>
        <p:txBody>
          <a:bodyPr anchor="t">
            <a:noAutofit/>
          </a:bodyPr>
          <a:lstStyle/>
          <a:p>
            <a:r>
              <a:rPr lang="en-US" sz="4200" dirty="0"/>
              <a:t>Trustworthiness of </a:t>
            </a:r>
            <a:r>
              <a:rPr lang="en-US" sz="4200" dirty="0" smtClean="0"/>
              <a:t>Social Research</a:t>
            </a:r>
            <a:endParaRPr lang="en-US" sz="4200" dirty="0"/>
          </a:p>
        </p:txBody>
      </p:sp>
      <p:sp>
        <p:nvSpPr>
          <p:cNvPr id="22531" name="Content Placeholder 2"/>
          <p:cNvSpPr>
            <a:spLocks noGrp="1"/>
          </p:cNvSpPr>
          <p:nvPr>
            <p:ph idx="4294967295"/>
          </p:nvPr>
        </p:nvSpPr>
        <p:spPr>
          <a:xfrm>
            <a:off x="1981200" y="1600200"/>
            <a:ext cx="7162800" cy="4267200"/>
          </a:xfrm>
          <a:prstGeom prst="rect">
            <a:avLst/>
          </a:prstGeom>
        </p:spPr>
        <p:txBody>
          <a:bodyPr/>
          <a:lstStyle/>
          <a:p>
            <a:pPr>
              <a:spcBef>
                <a:spcPts val="0"/>
              </a:spcBef>
            </a:pPr>
            <a:r>
              <a:rPr lang="en-US" dirty="0" smtClean="0">
                <a:cs typeface="Arial" charset="0"/>
              </a:rPr>
              <a:t>Sampling</a:t>
            </a:r>
          </a:p>
          <a:p>
            <a:pPr>
              <a:spcBef>
                <a:spcPts val="0"/>
              </a:spcBef>
            </a:pPr>
            <a:r>
              <a:rPr lang="en-US" dirty="0" smtClean="0">
                <a:cs typeface="Arial" charset="0"/>
              </a:rPr>
              <a:t>Type of research</a:t>
            </a:r>
          </a:p>
          <a:p>
            <a:pPr>
              <a:spcBef>
                <a:spcPts val="0"/>
              </a:spcBef>
            </a:pPr>
            <a:r>
              <a:rPr lang="en-US" dirty="0" smtClean="0">
                <a:cs typeface="Arial" charset="0"/>
              </a:rPr>
              <a:t>Values, interests, and ethics</a:t>
            </a:r>
            <a:endParaRPr lang="en-US" dirty="0">
              <a:cs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066800" y="1295400"/>
            <a:ext cx="7620000" cy="4525963"/>
          </a:xfrm>
        </p:spPr>
        <p:txBody>
          <a:bodyPr>
            <a:normAutofit/>
          </a:bodyPr>
          <a:lstStyle/>
          <a:p>
            <a:r>
              <a:rPr lang="en-US" dirty="0" smtClean="0"/>
              <a:t>What is a healthy level of cholesterol? </a:t>
            </a:r>
          </a:p>
          <a:p>
            <a:r>
              <a:rPr lang="en-US" dirty="0" smtClean="0"/>
              <a:t>What is Pluto?</a:t>
            </a:r>
          </a:p>
          <a:p>
            <a:r>
              <a:rPr lang="en-US" dirty="0" smtClean="0"/>
              <a:t>What’s a bug?</a:t>
            </a:r>
          </a:p>
          <a:p>
            <a:r>
              <a:rPr lang="en-US" dirty="0" smtClean="0"/>
              <a:t>What is your currency worth?</a:t>
            </a:r>
          </a:p>
          <a:p>
            <a:r>
              <a:rPr lang="en-US" dirty="0" smtClean="0"/>
              <a:t>All of these are social constructions. </a:t>
            </a:r>
          </a:p>
        </p:txBody>
      </p:sp>
      <p:sp>
        <p:nvSpPr>
          <p:cNvPr id="16386" name="Footer Placeholder 2"/>
          <p:cNvSpPr>
            <a:spLocks noGrp="1"/>
          </p:cNvSpPr>
          <p:nvPr>
            <p:ph type="ftr" sz="quarter" idx="11"/>
          </p:nvPr>
        </p:nvSpPr>
        <p:spPr>
          <a:xfrm>
            <a:off x="4800600" y="6492875"/>
            <a:ext cx="43434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p:txBody>
          <a:bodyPr/>
          <a:lstStyle/>
          <a:p>
            <a:r>
              <a:rPr lang="en-US" dirty="0" smtClean="0"/>
              <a:t>What Makes Truth?</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676400" y="1219200"/>
            <a:ext cx="7696200" cy="4525963"/>
          </a:xfrm>
        </p:spPr>
        <p:txBody>
          <a:bodyPr>
            <a:normAutofit/>
          </a:bodyPr>
          <a:lstStyle/>
          <a:p>
            <a:r>
              <a:rPr lang="en-US" dirty="0" smtClean="0">
                <a:cs typeface="Times New Roman" pitchFamily="18" charset="0"/>
              </a:rPr>
              <a:t>The process through which the members of a society discover, make known, reaffirm, and alter a </a:t>
            </a:r>
            <a:r>
              <a:rPr lang="en-US" i="1" dirty="0" smtClean="0">
                <a:cs typeface="Times New Roman" pitchFamily="18" charset="0"/>
              </a:rPr>
              <a:t>collective</a:t>
            </a:r>
            <a:r>
              <a:rPr lang="en-US" dirty="0" smtClean="0">
                <a:cs typeface="Times New Roman" pitchFamily="18" charset="0"/>
              </a:rPr>
              <a:t> version of facts, knowledge, and “truth”</a:t>
            </a:r>
          </a:p>
          <a:p>
            <a:r>
              <a:rPr lang="en-US" dirty="0" smtClean="0"/>
              <a:t>“Reality” is maintained and changed through</a:t>
            </a:r>
          </a:p>
          <a:p>
            <a:pPr lvl="1"/>
            <a:r>
              <a:rPr lang="en-US" dirty="0" smtClean="0"/>
              <a:t>Culture </a:t>
            </a:r>
          </a:p>
          <a:p>
            <a:pPr lvl="1"/>
            <a:r>
              <a:rPr lang="en-US" dirty="0" smtClean="0"/>
              <a:t>Language</a:t>
            </a:r>
            <a:endParaRPr lang="en-US" dirty="0" smtClean="0">
              <a:cs typeface="Arial" charset="0"/>
            </a:endParaRPr>
          </a:p>
          <a:p>
            <a:pPr lvl="1"/>
            <a:endParaRPr lang="en-US" dirty="0" smtClean="0">
              <a:latin typeface="Capitals" charset="0"/>
            </a:endParaRPr>
          </a:p>
          <a:p>
            <a:pPr lvl="1"/>
            <a:endParaRPr lang="en-US" sz="2900" dirty="0" smtClean="0">
              <a:cs typeface="Times New Roman" pitchFamily="18" charset="0"/>
            </a:endParaRPr>
          </a:p>
          <a:p>
            <a:endParaRPr lang="en-US" sz="3300" dirty="0" smtClean="0">
              <a:cs typeface="Times New Roman" pitchFamily="18" charset="0"/>
            </a:endParaRPr>
          </a:p>
          <a:p>
            <a:pPr>
              <a:buNone/>
            </a:pPr>
            <a:endParaRPr lang="en-US" dirty="0"/>
          </a:p>
        </p:txBody>
      </p:sp>
      <p:sp>
        <p:nvSpPr>
          <p:cNvPr id="7" name="Footer Placeholder 2"/>
          <p:cNvSpPr>
            <a:spLocks noGrp="1"/>
          </p:cNvSpPr>
          <p:nvPr>
            <p:ph type="ftr" sz="quarter" idx="11"/>
          </p:nvPr>
        </p:nvSpPr>
        <p:spPr>
          <a:xfrm>
            <a:off x="4648200" y="6492875"/>
            <a:ext cx="44958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4" name="Title 3"/>
          <p:cNvSpPr>
            <a:spLocks noGrp="1"/>
          </p:cNvSpPr>
          <p:nvPr>
            <p:ph type="title"/>
          </p:nvPr>
        </p:nvSpPr>
        <p:spPr>
          <a:xfrm>
            <a:off x="1600200" y="152400"/>
            <a:ext cx="7543800" cy="1143000"/>
          </a:xfrm>
        </p:spPr>
        <p:txBody>
          <a:bodyPr>
            <a:normAutofit fontScale="90000"/>
          </a:bodyPr>
          <a:lstStyle/>
          <a:p>
            <a:r>
              <a:rPr lang="en-US" dirty="0" smtClean="0">
                <a:cs typeface="Times New Roman" pitchFamily="18" charset="0"/>
              </a:rPr>
              <a:t>Social Construction of Reality</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981200"/>
            <a:ext cx="7162800" cy="4525963"/>
          </a:xfrm>
        </p:spPr>
        <p:txBody>
          <a:bodyPr>
            <a:normAutofit/>
          </a:bodyPr>
          <a:lstStyle/>
          <a:p>
            <a:r>
              <a:rPr lang="en-US" dirty="0" smtClean="0"/>
              <a:t>Self-fulfilling prophecy</a:t>
            </a:r>
          </a:p>
          <a:p>
            <a:endParaRPr lang="en-US" dirty="0" smtClean="0"/>
          </a:p>
          <a:p>
            <a:r>
              <a:rPr lang="en-US" dirty="0" smtClean="0"/>
              <a:t>Incorrigible propositions</a:t>
            </a:r>
          </a:p>
        </p:txBody>
      </p:sp>
      <p:sp>
        <p:nvSpPr>
          <p:cNvPr id="5" name="Footer Placeholder 2"/>
          <p:cNvSpPr>
            <a:spLocks noGrp="1"/>
          </p:cNvSpPr>
          <p:nvPr>
            <p:ph type="ftr" sz="quarter" idx="11"/>
          </p:nvPr>
        </p:nvSpPr>
        <p:spPr>
          <a:xfrm>
            <a:off x="4953000" y="6492875"/>
            <a:ext cx="41910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19200" y="304800"/>
            <a:ext cx="7848600" cy="1143000"/>
          </a:xfrm>
        </p:spPr>
        <p:txBody>
          <a:bodyPr/>
          <a:lstStyle/>
          <a:p>
            <a:r>
              <a:rPr lang="en-US" dirty="0" smtClean="0"/>
              <a:t>Shaping Reality</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371600"/>
            <a:ext cx="7620000" cy="4525963"/>
          </a:xfrm>
        </p:spPr>
        <p:txBody>
          <a:bodyPr/>
          <a:lstStyle/>
          <a:p>
            <a:pPr>
              <a:lnSpc>
                <a:spcPct val="90000"/>
              </a:lnSpc>
            </a:pPr>
            <a:r>
              <a:rPr lang="en-US" dirty="0" smtClean="0">
                <a:cs typeface="Times New Roman" pitchFamily="18" charset="0"/>
              </a:rPr>
              <a:t>How does what is considered to be “true” or “reality”</a:t>
            </a:r>
            <a:r>
              <a:rPr lang="en-US" dirty="0" smtClean="0">
                <a:solidFill>
                  <a:srgbClr val="FFFF00"/>
                </a:solidFill>
                <a:cs typeface="Times New Roman" pitchFamily="18" charset="0"/>
              </a:rPr>
              <a:t> </a:t>
            </a:r>
            <a:r>
              <a:rPr lang="en-US" dirty="0" smtClean="0">
                <a:cs typeface="Times New Roman" pitchFamily="18" charset="0"/>
              </a:rPr>
              <a:t>change from one culture to the next, and from one historical period to the next?</a:t>
            </a:r>
          </a:p>
          <a:p>
            <a:pPr>
              <a:lnSpc>
                <a:spcPct val="90000"/>
              </a:lnSpc>
            </a:pPr>
            <a:endParaRPr lang="en-US" dirty="0" smtClean="0">
              <a:cs typeface="Times New Roman" pitchFamily="18" charset="0"/>
            </a:endParaRPr>
          </a:p>
          <a:p>
            <a:pPr>
              <a:lnSpc>
                <a:spcPct val="90000"/>
              </a:lnSpc>
            </a:pPr>
            <a:r>
              <a:rPr lang="en-US" dirty="0" smtClean="0">
                <a:cs typeface="Times New Roman" pitchFamily="18" charset="0"/>
              </a:rPr>
              <a:t>What examples can you think of that show how culture and reality have changed over time?</a:t>
            </a:r>
          </a:p>
          <a:p>
            <a:endParaRPr lang="en-US" dirty="0"/>
          </a:p>
        </p:txBody>
      </p:sp>
      <p:sp>
        <p:nvSpPr>
          <p:cNvPr id="5" name="Footer Placeholder 2"/>
          <p:cNvSpPr>
            <a:spLocks noGrp="1"/>
          </p:cNvSpPr>
          <p:nvPr>
            <p:ph type="ftr" sz="quarter" idx="11"/>
          </p:nvPr>
        </p:nvSpPr>
        <p:spPr>
          <a:xfrm>
            <a:off x="4800600" y="6492875"/>
            <a:ext cx="43434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295400" y="304800"/>
            <a:ext cx="7848600" cy="1143000"/>
          </a:xfrm>
        </p:spPr>
        <p:txBody>
          <a:bodyPr/>
          <a:lstStyle/>
          <a:p>
            <a:r>
              <a:rPr lang="en-US" dirty="0" smtClean="0"/>
              <a:t>Thinking Sociologically</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1447800"/>
            <a:ext cx="6705600" cy="4525963"/>
          </a:xfrm>
        </p:spPr>
        <p:txBody>
          <a:bodyPr/>
          <a:lstStyle/>
          <a:p>
            <a:r>
              <a:rPr lang="en-US" dirty="0" smtClean="0"/>
              <a:t>History</a:t>
            </a:r>
          </a:p>
          <a:p>
            <a:r>
              <a:rPr lang="en-US" dirty="0" smtClean="0"/>
              <a:t>Conflict and power</a:t>
            </a:r>
          </a:p>
          <a:p>
            <a:r>
              <a:rPr lang="en-US" dirty="0" smtClean="0"/>
              <a:t>Social institutions</a:t>
            </a:r>
          </a:p>
          <a:p>
            <a:pPr lvl="1"/>
            <a:r>
              <a:rPr lang="en-US" dirty="0" smtClean="0"/>
              <a:t>Economy</a:t>
            </a:r>
          </a:p>
          <a:p>
            <a:pPr lvl="1"/>
            <a:r>
              <a:rPr lang="en-US" dirty="0" smtClean="0"/>
              <a:t>Politics</a:t>
            </a:r>
          </a:p>
          <a:p>
            <a:pPr lvl="1"/>
            <a:r>
              <a:rPr lang="en-US" dirty="0" smtClean="0"/>
              <a:t>Religion</a:t>
            </a:r>
          </a:p>
          <a:p>
            <a:pPr lvl="1"/>
            <a:r>
              <a:rPr lang="en-US" dirty="0" smtClean="0"/>
              <a:t>The media</a:t>
            </a:r>
          </a:p>
        </p:txBody>
      </p:sp>
      <p:sp>
        <p:nvSpPr>
          <p:cNvPr id="5" name="Footer Placeholder 2"/>
          <p:cNvSpPr>
            <a:spLocks noGrp="1"/>
          </p:cNvSpPr>
          <p:nvPr>
            <p:ph type="ftr" sz="quarter" idx="11"/>
          </p:nvPr>
        </p:nvSpPr>
        <p:spPr>
          <a:xfrm>
            <a:off x="4953000" y="6492875"/>
            <a:ext cx="41910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524000" y="228600"/>
            <a:ext cx="7620000" cy="1143000"/>
          </a:xfrm>
        </p:spPr>
        <p:txBody>
          <a:bodyPr/>
          <a:lstStyle/>
          <a:p>
            <a:r>
              <a:rPr lang="en-US" dirty="0" smtClean="0"/>
              <a:t>Who Controls </a:t>
            </a:r>
            <a:r>
              <a:rPr lang="en-US" dirty="0"/>
              <a:t>R</a:t>
            </a:r>
            <a:r>
              <a:rPr lang="en-US" dirty="0" smtClean="0"/>
              <a:t>eality?</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xfrm>
            <a:off x="4800600" y="6407944"/>
            <a:ext cx="4343400" cy="365125"/>
          </a:xfrm>
          <a:noFill/>
        </p:spPr>
        <p:txBody>
          <a:bodyPr/>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026" name="Rectangle 2"/>
          <p:cNvSpPr>
            <a:spLocks noGrp="1" noChangeArrowheads="1"/>
          </p:cNvSpPr>
          <p:nvPr>
            <p:ph type="title" idx="4294967295"/>
          </p:nvPr>
        </p:nvSpPr>
        <p:spPr>
          <a:xfrm>
            <a:off x="1295400" y="228600"/>
            <a:ext cx="7848600" cy="984250"/>
          </a:xfrm>
          <a:prstGeom prst="rect">
            <a:avLst/>
          </a:prstGeom>
        </p:spPr>
        <p:txBody>
          <a:bodyPr anchor="t">
            <a:noAutofit/>
          </a:bodyPr>
          <a:lstStyle/>
          <a:p>
            <a:r>
              <a:rPr lang="en-US" dirty="0" smtClean="0"/>
              <a:t>Conflict Perspective</a:t>
            </a:r>
            <a:endParaRPr lang="en-US" dirty="0"/>
          </a:p>
        </p:txBody>
      </p:sp>
      <p:sp>
        <p:nvSpPr>
          <p:cNvPr id="1027" name="Rectangle 3"/>
          <p:cNvSpPr>
            <a:spLocks noGrp="1" noChangeArrowheads="1"/>
          </p:cNvSpPr>
          <p:nvPr>
            <p:ph idx="4294967295"/>
          </p:nvPr>
        </p:nvSpPr>
        <p:spPr>
          <a:xfrm>
            <a:off x="1828800" y="1295400"/>
            <a:ext cx="7315200" cy="4648200"/>
          </a:xfrm>
          <a:prstGeom prst="rect">
            <a:avLst/>
          </a:prstGeom>
        </p:spPr>
        <p:txBody>
          <a:bodyPr>
            <a:normAutofit/>
          </a:bodyPr>
          <a:lstStyle/>
          <a:p>
            <a:pPr>
              <a:spcBef>
                <a:spcPts val="0"/>
              </a:spcBef>
            </a:pPr>
            <a:r>
              <a:rPr lang="en-US" dirty="0">
                <a:cs typeface="Arial" charset="0"/>
              </a:rPr>
              <a:t>Certain groups or people </a:t>
            </a:r>
            <a:r>
              <a:rPr lang="en-US" dirty="0" smtClean="0">
                <a:cs typeface="Arial" charset="0"/>
              </a:rPr>
              <a:t>have greater influence over collective understandings of “reality”</a:t>
            </a:r>
          </a:p>
          <a:p>
            <a:pPr>
              <a:spcBef>
                <a:spcPts val="0"/>
              </a:spcBef>
            </a:pPr>
            <a:endParaRPr lang="en-US" dirty="0" smtClean="0">
              <a:cs typeface="Arial" charset="0"/>
            </a:endParaRPr>
          </a:p>
          <a:p>
            <a:pPr>
              <a:spcBef>
                <a:spcPts val="0"/>
              </a:spcBef>
            </a:pPr>
            <a:r>
              <a:rPr lang="en-US" dirty="0" smtClean="0">
                <a:cs typeface="Arial" charset="0"/>
              </a:rPr>
              <a:t>Our understandings of “reality” are </a:t>
            </a:r>
            <a:r>
              <a:rPr lang="en-US" dirty="0">
                <a:cs typeface="Arial" charset="0"/>
              </a:rPr>
              <a:t>often </a:t>
            </a:r>
            <a:r>
              <a:rPr lang="en-US" dirty="0" smtClean="0">
                <a:cs typeface="Arial" charset="0"/>
              </a:rPr>
              <a:t>shaped by powerful </a:t>
            </a:r>
            <a:r>
              <a:rPr lang="en-US" dirty="0">
                <a:cs typeface="Arial" charset="0"/>
              </a:rPr>
              <a:t>people, groups, </a:t>
            </a:r>
            <a:r>
              <a:rPr lang="en-US" dirty="0" smtClean="0">
                <a:cs typeface="Arial" charset="0"/>
              </a:rPr>
              <a:t>organizations, </a:t>
            </a:r>
            <a:r>
              <a:rPr lang="en-US" dirty="0">
                <a:cs typeface="Arial" charset="0"/>
              </a:rPr>
              <a:t>and </a:t>
            </a:r>
            <a:r>
              <a:rPr lang="en-US" dirty="0" smtClean="0">
                <a:cs typeface="Arial" charset="0"/>
              </a:rPr>
              <a:t>institutions</a:t>
            </a:r>
          </a:p>
          <a:p>
            <a:pPr marL="0" indent="0">
              <a:spcBef>
                <a:spcPts val="0"/>
              </a:spcBef>
              <a:buNone/>
            </a:pPr>
            <a:endParaRPr lang="en-US" dirty="0" smtClean="0">
              <a:cs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1266" name="Rectangle 2"/>
          <p:cNvSpPr>
            <a:spLocks noGrp="1" noChangeArrowheads="1"/>
          </p:cNvSpPr>
          <p:nvPr>
            <p:ph type="title" idx="4294967295"/>
          </p:nvPr>
        </p:nvSpPr>
        <p:spPr>
          <a:xfrm>
            <a:off x="1295400" y="152400"/>
            <a:ext cx="7848600" cy="679450"/>
          </a:xfrm>
          <a:prstGeom prst="rect">
            <a:avLst/>
          </a:prstGeom>
        </p:spPr>
        <p:txBody>
          <a:bodyPr anchor="t">
            <a:noAutofit/>
          </a:bodyPr>
          <a:lstStyle/>
          <a:p>
            <a:r>
              <a:rPr lang="en-US" dirty="0"/>
              <a:t>Media</a:t>
            </a:r>
          </a:p>
        </p:txBody>
      </p:sp>
      <p:sp>
        <p:nvSpPr>
          <p:cNvPr id="11267" name="Rectangle 3"/>
          <p:cNvSpPr>
            <a:spLocks noGrp="1" noChangeArrowheads="1"/>
          </p:cNvSpPr>
          <p:nvPr>
            <p:ph idx="4294967295"/>
          </p:nvPr>
        </p:nvSpPr>
        <p:spPr>
          <a:xfrm>
            <a:off x="1905000" y="1066800"/>
            <a:ext cx="7239000" cy="4876800"/>
          </a:xfrm>
          <a:prstGeom prst="rect">
            <a:avLst/>
          </a:prstGeom>
        </p:spPr>
        <p:txBody>
          <a:bodyPr>
            <a:normAutofit/>
          </a:bodyPr>
          <a:lstStyle/>
          <a:p>
            <a:pPr>
              <a:spcBef>
                <a:spcPts val="0"/>
              </a:spcBef>
            </a:pPr>
            <a:r>
              <a:rPr lang="en-US" dirty="0" smtClean="0">
                <a:cs typeface="Times New Roman" pitchFamily="18" charset="0"/>
              </a:rPr>
              <a:t>News is a constructed reality</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Economics: Who owns access?</a:t>
            </a:r>
          </a:p>
          <a:p>
            <a:pPr marL="742950" lvl="2" indent="-342900">
              <a:spcBef>
                <a:spcPts val="0"/>
              </a:spcBef>
            </a:pPr>
            <a:r>
              <a:rPr lang="en-US" sz="2800" dirty="0" smtClean="0">
                <a:cs typeface="Times New Roman" pitchFamily="18" charset="0"/>
              </a:rPr>
              <a:t>By 2011 six companies owned over half of all media outlets</a:t>
            </a:r>
          </a:p>
          <a:p>
            <a:pPr marL="742950" lvl="2" indent="-342900">
              <a:spcBef>
                <a:spcPts val="0"/>
              </a:spcBef>
            </a:pPr>
            <a:endParaRPr lang="en-US" sz="2800" dirty="0" smtClean="0">
              <a:cs typeface="Times New Roman" pitchFamily="18" charset="0"/>
            </a:endParaRPr>
          </a:p>
          <a:p>
            <a:pPr>
              <a:spcBef>
                <a:spcPts val="0"/>
              </a:spcBef>
            </a:pPr>
            <a:r>
              <a:rPr lang="en-US" dirty="0" smtClean="0">
                <a:cs typeface="Times New Roman" pitchFamily="18" charset="0"/>
              </a:rPr>
              <a:t>Time: What gets left out?</a:t>
            </a:r>
          </a:p>
          <a:p>
            <a:pPr>
              <a:spcBef>
                <a:spcPts val="0"/>
              </a:spcBef>
              <a:buNone/>
            </a:pPr>
            <a:endParaRPr lang="en-US" dirty="0" smtClean="0">
              <a:cs typeface="Times New Roman" pitchFamily="18" charset="0"/>
            </a:endParaRPr>
          </a:p>
          <a:p>
            <a:pPr>
              <a:spcBef>
                <a:spcPts val="0"/>
              </a:spcBef>
            </a:pPr>
            <a:r>
              <a:rPr lang="en-US" dirty="0" smtClean="0">
                <a:cs typeface="Times New Roman" pitchFamily="18" charset="0"/>
              </a:rPr>
              <a:t>Spin: Whose perspective is represented?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a:noFill/>
        </p:spPr>
        <p:txBody>
          <a:bodyPr/>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2290" name="Rectangle 2"/>
          <p:cNvSpPr>
            <a:spLocks noGrp="1" noChangeArrowheads="1"/>
          </p:cNvSpPr>
          <p:nvPr>
            <p:ph type="title" idx="4294967295"/>
          </p:nvPr>
        </p:nvSpPr>
        <p:spPr>
          <a:xfrm>
            <a:off x="1219200" y="228600"/>
            <a:ext cx="7315200" cy="1143000"/>
          </a:xfrm>
          <a:prstGeom prst="rect">
            <a:avLst/>
          </a:prstGeom>
        </p:spPr>
        <p:txBody>
          <a:bodyPr anchor="t">
            <a:noAutofit/>
          </a:bodyPr>
          <a:lstStyle/>
          <a:p>
            <a:r>
              <a:rPr lang="en-US" sz="4200" dirty="0" smtClean="0">
                <a:latin typeface="Capitals" charset="0"/>
              </a:rPr>
              <a:t>Thinking Sociologically</a:t>
            </a:r>
            <a:endParaRPr lang="en-US" sz="4200" dirty="0">
              <a:latin typeface="Capitals" charset="0"/>
            </a:endParaRPr>
          </a:p>
        </p:txBody>
      </p:sp>
      <p:sp>
        <p:nvSpPr>
          <p:cNvPr id="12291" name="Rectangle 3"/>
          <p:cNvSpPr>
            <a:spLocks noGrp="1" noChangeArrowheads="1"/>
          </p:cNvSpPr>
          <p:nvPr>
            <p:ph idx="4294967295"/>
          </p:nvPr>
        </p:nvSpPr>
        <p:spPr>
          <a:xfrm>
            <a:off x="1524000" y="1905000"/>
            <a:ext cx="7162800" cy="3886200"/>
          </a:xfrm>
          <a:prstGeom prst="rect">
            <a:avLst/>
          </a:prstGeom>
        </p:spPr>
        <p:txBody>
          <a:bodyPr>
            <a:normAutofit/>
          </a:bodyPr>
          <a:lstStyle/>
          <a:p>
            <a:r>
              <a:rPr lang="en-US" dirty="0" smtClean="0"/>
              <a:t>Conflict perspective and the media</a:t>
            </a:r>
          </a:p>
          <a:p>
            <a:pPr lvl="1"/>
            <a:endParaRPr lang="en-US" dirty="0" smtClean="0"/>
          </a:p>
          <a:p>
            <a:pPr lvl="1"/>
            <a:r>
              <a:rPr lang="en-US" dirty="0" smtClean="0"/>
              <a:t>Whose voices are not heard?</a:t>
            </a:r>
          </a:p>
          <a:p>
            <a:pPr lvl="1"/>
            <a:endParaRPr lang="en-US" dirty="0" smtClean="0"/>
          </a:p>
          <a:p>
            <a:pPr lvl="1"/>
            <a:r>
              <a:rPr lang="en-US" dirty="0" smtClean="0"/>
              <a:t>Whose perspectives are not represented?</a:t>
            </a:r>
          </a:p>
          <a:p>
            <a:pPr lvl="1"/>
            <a:endParaRPr lang="en-US" dirty="0" smtClean="0"/>
          </a:p>
          <a:p>
            <a:pPr lvl="1"/>
            <a:r>
              <a:rPr lang="en-US" dirty="0" smtClean="0"/>
              <a:t>How does this “silence” shape reality?</a:t>
            </a:r>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3248</TotalTime>
  <Words>1972</Words>
  <Application>Microsoft Office PowerPoint</Application>
  <PresentationFormat>On-screen Show (4:3)</PresentationFormat>
  <Paragraphs>225</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1_Concourse</vt:lpstr>
      <vt:lpstr>PowerPoint Presentation</vt:lpstr>
      <vt:lpstr>What Makes Truth?</vt:lpstr>
      <vt:lpstr>Social Construction of Reality</vt:lpstr>
      <vt:lpstr>Shaping Reality</vt:lpstr>
      <vt:lpstr>Thinking Sociologically</vt:lpstr>
      <vt:lpstr>Who Controls Reality?</vt:lpstr>
      <vt:lpstr>Conflict Perspective</vt:lpstr>
      <vt:lpstr>Media</vt:lpstr>
      <vt:lpstr>Thinking Sociologically</vt:lpstr>
      <vt:lpstr>Doing Sociological Research</vt:lpstr>
      <vt:lpstr>Everyday vs. Empirical </vt:lpstr>
      <vt:lpstr>Approaches to Sociological Research</vt:lpstr>
      <vt:lpstr>Key Terms in Social Research</vt:lpstr>
      <vt:lpstr>Kinds of Research</vt:lpstr>
      <vt:lpstr>Experiment</vt:lpstr>
      <vt:lpstr>Field Research</vt:lpstr>
      <vt:lpstr>Unobtrusive Research</vt:lpstr>
      <vt:lpstr>Surveys</vt:lpstr>
      <vt:lpstr>Trustworthiness of Social Research</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user</dc:creator>
  <cp:lastModifiedBy>SageUser</cp:lastModifiedBy>
  <cp:revision>118</cp:revision>
  <dcterms:created xsi:type="dcterms:W3CDTF">2009-11-26T01:13:27Z</dcterms:created>
  <dcterms:modified xsi:type="dcterms:W3CDTF">2014-10-16T14:06:01Z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