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12" r:id="rId1"/>
  </p:sldMasterIdLst>
  <p:notesMasterIdLst>
    <p:notesMasterId r:id="rId20"/>
  </p:notesMasterIdLst>
  <p:sldIdLst>
    <p:sldId id="256" r:id="rId2"/>
    <p:sldId id="287" r:id="rId3"/>
    <p:sldId id="279" r:id="rId4"/>
    <p:sldId id="286" r:id="rId5"/>
    <p:sldId id="259" r:id="rId6"/>
    <p:sldId id="273" r:id="rId7"/>
    <p:sldId id="289" r:id="rId8"/>
    <p:sldId id="274" r:id="rId9"/>
    <p:sldId id="275" r:id="rId10"/>
    <p:sldId id="276" r:id="rId11"/>
    <p:sldId id="277" r:id="rId12"/>
    <p:sldId id="292" r:id="rId13"/>
    <p:sldId id="267" r:id="rId14"/>
    <p:sldId id="293" r:id="rId15"/>
    <p:sldId id="294" r:id="rId16"/>
    <p:sldId id="270" r:id="rId17"/>
    <p:sldId id="281" r:id="rId18"/>
    <p:sldId id="295" r:id="rId1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rvest Moon" initials="HM"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4D4D4D"/>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56" autoAdjust="0"/>
    <p:restoredTop sz="74155" autoAdjust="0"/>
  </p:normalViewPr>
  <p:slideViewPr>
    <p:cSldViewPr>
      <p:cViewPr varScale="1">
        <p:scale>
          <a:sx n="73" d="100"/>
          <a:sy n="73" d="100"/>
        </p:scale>
        <p:origin x="-1332" y="-108"/>
      </p:cViewPr>
      <p:guideLst>
        <p:guide orient="horz" pos="2160"/>
        <p:guide pos="2880"/>
      </p:guideLst>
    </p:cSldViewPr>
  </p:slideViewPr>
  <p:outlineViewPr>
    <p:cViewPr>
      <p:scale>
        <a:sx n="33" d="100"/>
        <a:sy n="33" d="100"/>
      </p:scale>
      <p:origin x="48" y="1428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ea typeface="+mn-ea"/>
              </a:defRPr>
            </a:lvl1pPr>
          </a:lstStyle>
          <a:p>
            <a:pPr>
              <a:defRPr/>
            </a:pPr>
            <a:endParaRPr lang="en-US"/>
          </a:p>
        </p:txBody>
      </p:sp>
      <p:sp>
        <p:nvSpPr>
          <p:cNvPr id="2150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ea typeface="+mn-ea"/>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150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151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ea typeface="+mn-ea"/>
              </a:defRPr>
            </a:lvl1pPr>
          </a:lstStyle>
          <a:p>
            <a:pPr>
              <a:defRPr/>
            </a:pPr>
            <a:endParaRPr lang="en-US"/>
          </a:p>
        </p:txBody>
      </p:sp>
      <p:sp>
        <p:nvSpPr>
          <p:cNvPr id="2151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imes New Roman" pitchFamily="18" charset="0"/>
              </a:defRPr>
            </a:lvl1pPr>
          </a:lstStyle>
          <a:p>
            <a:fld id="{7A5737CF-5E11-4D4F-9150-C4DDE36CCE69}" type="slidenum">
              <a:rPr lang="en-US"/>
              <a:pPr/>
              <a:t>‹#›</a:t>
            </a:fld>
            <a:endParaRPr lang="en-US"/>
          </a:p>
        </p:txBody>
      </p:sp>
    </p:spTree>
    <p:extLst>
      <p:ext uri="{BB962C8B-B14F-4D97-AF65-F5344CB8AC3E}">
        <p14:creationId xmlns:p14="http://schemas.microsoft.com/office/powerpoint/2010/main" val="15233302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4A9617B4-B4A9-4166-BCDF-8707FEAC4DF7}" type="slidenum">
              <a:rPr lang="en-US">
                <a:latin typeface="Times New Roman" pitchFamily="18" charset="0"/>
                <a:cs typeface="Times New Roman" pitchFamily="18" charset="0"/>
              </a:rPr>
              <a:pPr/>
              <a:t>2</a:t>
            </a:fld>
            <a:endParaRPr lang="en-US">
              <a:latin typeface="Times New Roman" pitchFamily="18" charset="0"/>
              <a:cs typeface="Times New Roman" pitchFamily="18" charset="0"/>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en-US" dirty="0" smtClean="0"/>
              <a:t>Membership in church-related groups, civic organizations (such as the Red Cross, Boy Scouts, and PTA), and fraternal organizations (such as the Lions, Elks, and </a:t>
            </a:r>
            <a:r>
              <a:rPr lang="en-US" dirty="0" err="1" smtClean="0"/>
              <a:t>Shriners</a:t>
            </a:r>
            <a:r>
              <a:rPr lang="en-US" dirty="0" smtClean="0"/>
              <a:t>) has likewise decreased (Putnam, 1995). </a:t>
            </a:r>
          </a:p>
          <a:p>
            <a:pPr eaLnBrk="1" hangingPunct="1"/>
            <a:endParaRPr lang="en-US" dirty="0" smtClean="0"/>
          </a:p>
          <a:p>
            <a:pPr eaLnBrk="1" hangingPunct="1"/>
            <a:r>
              <a:rPr lang="en-US" dirty="0" smtClean="0"/>
              <a:t>But for many people forming ties with coworkers can be just as emotionally fulfilling (</a:t>
            </a:r>
            <a:r>
              <a:rPr lang="en-US" dirty="0" err="1" smtClean="0"/>
              <a:t>Wuthnow</a:t>
            </a:r>
            <a:r>
              <a:rPr lang="en-US" dirty="0" smtClean="0"/>
              <a:t>, 1994). </a:t>
            </a:r>
          </a:p>
          <a:p>
            <a:pPr eaLnBrk="1" hangingPunct="1"/>
            <a:endParaRPr lang="en-US"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latin typeface="Times New Roman" pitchFamily="18" charset="0"/>
                <a:cs typeface="Times New Roman" pitchFamily="18" charset="0"/>
              </a:rPr>
              <a:t>How have things like </a:t>
            </a:r>
            <a:r>
              <a:rPr lang="en-US" dirty="0" err="1" smtClean="0">
                <a:latin typeface="Times New Roman" pitchFamily="18" charset="0"/>
                <a:cs typeface="Times New Roman" pitchFamily="18" charset="0"/>
              </a:rPr>
              <a:t>Facebook</a:t>
            </a:r>
            <a:r>
              <a:rPr lang="en-US" dirty="0" smtClean="0">
                <a:latin typeface="Times New Roman" pitchFamily="18" charset="0"/>
                <a:cs typeface="Times New Roman" pitchFamily="18" charset="0"/>
              </a:rPr>
              <a:t>, Twitter,</a:t>
            </a:r>
            <a:r>
              <a:rPr lang="en-US" baseline="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LinkedIn…affected</a:t>
            </a:r>
            <a:r>
              <a:rPr lang="en-US" baseline="0" dirty="0" smtClean="0">
                <a:latin typeface="Times New Roman" pitchFamily="18" charset="0"/>
                <a:cs typeface="Times New Roman" pitchFamily="18" charset="0"/>
              </a:rPr>
              <a:t> relationship formation and maintenance</a:t>
            </a:r>
            <a:r>
              <a:rPr lang="en-US" dirty="0" smtClean="0">
                <a:latin typeface="Times New Roman" pitchFamily="18" charset="0"/>
                <a:cs typeface="Times New Roman" pitchFamily="18" charset="0"/>
              </a:rPr>
              <a:t>?</a:t>
            </a:r>
          </a:p>
          <a:p>
            <a:pPr eaLnBrk="1" hangingPunct="1"/>
            <a:endParaRPr lang="en-US" dirty="0" smtClean="0"/>
          </a:p>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latin typeface="Times New Roman" pitchFamily="18" charset="0"/>
                <a:cs typeface="Times New Roman" pitchFamily="18" charset="0"/>
              </a:rPr>
              <a:t>Conjugal visits for same sex partners when one is in jail in CA – 2007</a:t>
            </a: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Family leave policies – dads can take time off</a:t>
            </a: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Religion – helps define family life, childrearing, work, division of labor, etc.</a:t>
            </a:r>
          </a:p>
          <a:p>
            <a:pPr eaLnBrk="1" hangingPunct="1"/>
            <a:endParaRPr lang="en-US" dirty="0" smtClean="0">
              <a:latin typeface="Times New Roman" pitchFamily="18" charset="0"/>
              <a:cs typeface="Times New Roman" pitchFamily="18" charset="0"/>
            </a:endParaRPr>
          </a:p>
          <a:p>
            <a:pPr eaLnBrk="1" hangingPunct="1"/>
            <a:endParaRPr lang="en-US" dirty="0"/>
          </a:p>
        </p:txBody>
      </p:sp>
      <p:sp>
        <p:nvSpPr>
          <p:cNvPr id="4" name="Slide Number Placeholder 3"/>
          <p:cNvSpPr>
            <a:spLocks noGrp="1"/>
          </p:cNvSpPr>
          <p:nvPr>
            <p:ph type="sldNum" sz="quarter" idx="10"/>
          </p:nvPr>
        </p:nvSpPr>
        <p:spPr/>
        <p:txBody>
          <a:bodyPr/>
          <a:lstStyle/>
          <a:p>
            <a:fld id="{7A5737CF-5E11-4D4F-9150-C4DDE36CCE69}"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3E51054B-C92D-4827-9B90-ACBB22DC5FA1}" type="slidenum">
              <a:rPr lang="en-US">
                <a:latin typeface="Times New Roman" pitchFamily="18" charset="0"/>
                <a:cs typeface="Times New Roman" pitchFamily="18" charset="0"/>
              </a:rPr>
              <a:pPr/>
              <a:t>12</a:t>
            </a:fld>
            <a:endParaRPr lang="en-US">
              <a:latin typeface="Times New Roman" pitchFamily="18" charset="0"/>
              <a:cs typeface="Times New Roman" pitchFamily="18" charset="0"/>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r>
              <a:rPr lang="en-US" dirty="0" smtClean="0">
                <a:latin typeface="Times New Roman" pitchFamily="18" charset="0"/>
                <a:cs typeface="Times New Roman" pitchFamily="18" charset="0"/>
              </a:rPr>
              <a:t>Married people live longer and are healthier than single people; for men it is even more striking</a:t>
            </a: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What are/were the roles in your family? Who did what? </a:t>
            </a: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Social class – what kinds of family vacations did you take? What kinds of other family activities?</a:t>
            </a: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Race – middle class black families are far more likely to live near low income people than middle class white families (even with the same income and education level). Kids are far more likely to attend higher poverty schools with fewer white students than white middle class kids; teachers may assume middle class black students are poor and treat them differently.</a:t>
            </a: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When parents don’t speak English well – reverses normal order of family hierarchy with parents dependent on children.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Divorce</a:t>
            </a:r>
            <a:r>
              <a:rPr lang="en-US" baseline="0" dirty="0" smtClean="0"/>
              <a:t> only legal in Ireland since 1997 in spite of the Catholic Church lobbying against changing the law</a:t>
            </a:r>
            <a:endParaRPr lang="en-US" dirty="0"/>
          </a:p>
        </p:txBody>
      </p:sp>
      <p:sp>
        <p:nvSpPr>
          <p:cNvPr id="4" name="Slide Number Placeholder 3"/>
          <p:cNvSpPr>
            <a:spLocks noGrp="1"/>
          </p:cNvSpPr>
          <p:nvPr>
            <p:ph type="sldNum" sz="quarter" idx="10"/>
          </p:nvPr>
        </p:nvSpPr>
        <p:spPr/>
        <p:txBody>
          <a:bodyPr/>
          <a:lstStyle/>
          <a:p>
            <a:fld id="{7A5737CF-5E11-4D4F-9150-C4DDE36CCE69}"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spcBef>
                <a:spcPts val="0"/>
              </a:spcBef>
            </a:pPr>
            <a:endParaRPr lang="en-US" dirty="0"/>
          </a:p>
        </p:txBody>
      </p:sp>
      <p:sp>
        <p:nvSpPr>
          <p:cNvPr id="4" name="Slide Number Placeholder 3"/>
          <p:cNvSpPr>
            <a:spLocks noGrp="1"/>
          </p:cNvSpPr>
          <p:nvPr>
            <p:ph type="sldNum" sz="quarter" idx="10"/>
          </p:nvPr>
        </p:nvSpPr>
        <p:spPr/>
        <p:txBody>
          <a:bodyPr/>
          <a:lstStyle/>
          <a:p>
            <a:fld id="{7A5737CF-5E11-4D4F-9150-C4DDE36CCE69}"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dirty="0" smtClean="0"/>
              <a:t>Some</a:t>
            </a:r>
            <a:r>
              <a:rPr lang="en-US" baseline="0" dirty="0" smtClean="0"/>
              <a:t> states require waiting periods for divorce</a:t>
            </a:r>
          </a:p>
          <a:p>
            <a:endParaRPr lang="en-US" baseline="0" dirty="0" smtClean="0"/>
          </a:p>
          <a:p>
            <a:r>
              <a:rPr lang="en-US" baseline="0" dirty="0" smtClean="0"/>
              <a:t>Louisiana, Arizona, Arkansas created a “covenant” marriage – harder to get a divorce</a:t>
            </a:r>
            <a:endParaRPr lang="en-US" dirty="0"/>
          </a:p>
        </p:txBody>
      </p:sp>
      <p:sp>
        <p:nvSpPr>
          <p:cNvPr id="4" name="Slide Number Placeholder 3"/>
          <p:cNvSpPr>
            <a:spLocks noGrp="1"/>
          </p:cNvSpPr>
          <p:nvPr>
            <p:ph type="sldNum" sz="quarter" idx="10"/>
          </p:nvPr>
        </p:nvSpPr>
        <p:spPr/>
        <p:txBody>
          <a:bodyPr/>
          <a:lstStyle/>
          <a:p>
            <a:fld id="{7A5737CF-5E11-4D4F-9150-C4DDE36CCE69}"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some countries</a:t>
            </a:r>
            <a:r>
              <a:rPr lang="en-US" baseline="0" dirty="0" smtClean="0"/>
              <a:t> (Indonesia, Ghana, India, Uganda) – women condone violence against them and are more likely than men to believe it’s okay for a husband to beat his wife if she argues with him or refuses to have sex with him. </a:t>
            </a:r>
            <a:endParaRPr lang="en-US" dirty="0"/>
          </a:p>
        </p:txBody>
      </p:sp>
      <p:sp>
        <p:nvSpPr>
          <p:cNvPr id="4" name="Slide Number Placeholder 3"/>
          <p:cNvSpPr>
            <a:spLocks noGrp="1"/>
          </p:cNvSpPr>
          <p:nvPr>
            <p:ph type="sldNum" sz="quarter" idx="10"/>
          </p:nvPr>
        </p:nvSpPr>
        <p:spPr/>
        <p:txBody>
          <a:bodyPr/>
          <a:lstStyle/>
          <a:p>
            <a:fld id="{7A5737CF-5E11-4D4F-9150-C4DDE36CCE69}"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C7233101-1438-4D33-9D59-38B455BED0DC}" type="slidenum">
              <a:rPr lang="en-US"/>
              <a:pPr/>
              <a:t>17</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Women don’t necessarily stay in abusive situations</a:t>
            </a:r>
            <a:r>
              <a:rPr lang="en-US" baseline="0" dirty="0" smtClean="0"/>
              <a:t> because they have personality disorders.</a:t>
            </a:r>
          </a:p>
          <a:p>
            <a:endParaRPr lang="en-US" baseline="0" dirty="0" smtClean="0"/>
          </a:p>
          <a:p>
            <a:r>
              <a:rPr lang="en-US" baseline="0" dirty="0" smtClean="0"/>
              <a:t>Emergency rooms asked about domestic violence with the partner present.</a:t>
            </a:r>
          </a:p>
          <a:p>
            <a:r>
              <a:rPr lang="en-US" baseline="0" dirty="0" smtClean="0"/>
              <a:t>Women can’t afford to divide the household</a:t>
            </a:r>
          </a:p>
          <a:p>
            <a:r>
              <a:rPr lang="en-US" baseline="0" dirty="0" smtClean="0"/>
              <a:t>Shelters may be many miles away and hard to reach or hard to get to work from</a:t>
            </a:r>
          </a:p>
          <a:p>
            <a:r>
              <a:rPr lang="en-US" baseline="0" dirty="0" smtClean="0"/>
              <a:t>Family and friends networks may be small, and the woman may not have easy ways to stay away from the partner</a:t>
            </a:r>
            <a:endParaRPr lang="en-US" dirty="0"/>
          </a:p>
        </p:txBody>
      </p:sp>
      <p:sp>
        <p:nvSpPr>
          <p:cNvPr id="4" name="Slide Number Placeholder 3"/>
          <p:cNvSpPr>
            <a:spLocks noGrp="1"/>
          </p:cNvSpPr>
          <p:nvPr>
            <p:ph type="sldNum" sz="quarter" idx="10"/>
          </p:nvPr>
        </p:nvSpPr>
        <p:spPr/>
        <p:txBody>
          <a:bodyPr/>
          <a:lstStyle/>
          <a:p>
            <a:fld id="{7A5737CF-5E11-4D4F-9150-C4DDE36CCE69}" type="slidenum">
              <a:rPr lang="en-US" smtClean="0"/>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Religious</a:t>
            </a:r>
            <a:r>
              <a:rPr lang="en-US" baseline="0" dirty="0" smtClean="0"/>
              <a:t> endogamy – For example among Jews. There are so few Jews in the United States that Jewish groups strongly encourage marriage with other Jews, or at least raising children in mixed-religion families Jewish. </a:t>
            </a:r>
          </a:p>
          <a:p>
            <a:endParaRPr lang="en-US" baseline="0" dirty="0" smtClean="0"/>
          </a:p>
          <a:p>
            <a:r>
              <a:rPr lang="en-US" baseline="0" dirty="0" smtClean="0"/>
              <a:t>The </a:t>
            </a:r>
            <a:r>
              <a:rPr lang="en-US" baseline="0" dirty="0" err="1" smtClean="0"/>
              <a:t>Lovings</a:t>
            </a:r>
            <a:r>
              <a:rPr lang="en-US" baseline="0" dirty="0" smtClean="0"/>
              <a:t> in Virginia in the 1960s challenged laws prohibiting interracial marriage. Sometimes judges are reluctant to marry interracial couples (Louisiana in 2009)</a:t>
            </a:r>
            <a:endParaRPr lang="en-US" dirty="0"/>
          </a:p>
        </p:txBody>
      </p:sp>
      <p:sp>
        <p:nvSpPr>
          <p:cNvPr id="4" name="Slide Number Placeholder 3"/>
          <p:cNvSpPr>
            <a:spLocks noGrp="1"/>
          </p:cNvSpPr>
          <p:nvPr>
            <p:ph type="sldNum" sz="quarter" idx="10"/>
          </p:nvPr>
        </p:nvSpPr>
        <p:spPr/>
        <p:txBody>
          <a:bodyPr/>
          <a:lstStyle/>
          <a:p>
            <a:fld id="{7A5737CF-5E11-4D4F-9150-C4DDE36CCE69}"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65B11E36-77A3-41E3-83FC-9E8F7060B762}" type="slidenum">
              <a:rPr lang="en-US">
                <a:latin typeface="Times New Roman" pitchFamily="18" charset="0"/>
                <a:cs typeface="Times New Roman" pitchFamily="18" charset="0"/>
              </a:rPr>
              <a:pPr/>
              <a:t>4</a:t>
            </a:fld>
            <a:endParaRPr lang="en-US">
              <a:latin typeface="Times New Roman" pitchFamily="18" charset="0"/>
              <a:cs typeface="Times New Roman" pitchFamily="18" charset="0"/>
            </a:endParaRPr>
          </a:p>
        </p:txBody>
      </p:sp>
      <p:sp>
        <p:nvSpPr>
          <p:cNvPr id="21507" name="Rectangle 1026"/>
          <p:cNvSpPr>
            <a:spLocks noGrp="1" noRot="1" noChangeAspect="1" noChangeArrowheads="1" noTextEdit="1"/>
          </p:cNvSpPr>
          <p:nvPr>
            <p:ph type="sldImg"/>
          </p:nvPr>
        </p:nvSpPr>
        <p:spPr>
          <a:ln/>
        </p:spPr>
      </p:sp>
      <p:sp>
        <p:nvSpPr>
          <p:cNvPr id="21508" name="Rectangle 1027"/>
          <p:cNvSpPr>
            <a:spLocks noGrp="1" noChangeArrowheads="1"/>
          </p:cNvSpPr>
          <p:nvPr>
            <p:ph type="body" idx="1"/>
          </p:nvPr>
        </p:nvSpPr>
        <p:spPr>
          <a:noFill/>
          <a:ln/>
        </p:spPr>
        <p:txBody>
          <a:bodyPr/>
          <a:lstStyle/>
          <a:p>
            <a:pPr eaLnBrk="1" hangingPunct="1"/>
            <a:r>
              <a:rPr lang="en-US" smtClean="0">
                <a:latin typeface="Times New Roman" pitchFamily="18" charset="0"/>
                <a:cs typeface="Times New Roman" pitchFamily="18" charset="0"/>
              </a:rPr>
              <a:t>What is a family, in your opinion? Who is in your family? What is the stereotypical American family? Is that what your own family looks like.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490F04A1-94AF-4444-9F29-AA7957624C2E}" type="slidenum">
              <a:rPr lang="en-US"/>
              <a:pPr/>
              <a:t>5</a:t>
            </a:fld>
            <a:endParaRPr 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90000"/>
              </a:lnSpc>
            </a:pPr>
            <a:r>
              <a:rPr lang="en-US" dirty="0" smtClean="0"/>
              <a:t>“Good old days” existed uniquely in the 1950s </a:t>
            </a:r>
          </a:p>
          <a:p>
            <a:pPr>
              <a:lnSpc>
                <a:spcPct val="90000"/>
              </a:lnSpc>
            </a:pPr>
            <a:r>
              <a:rPr lang="en-US" dirty="0" smtClean="0"/>
              <a:t>Before the 20th century kids were </a:t>
            </a:r>
            <a:r>
              <a:rPr lang="en-US" i="1" dirty="0" smtClean="0"/>
              <a:t>more likely</a:t>
            </a:r>
            <a:r>
              <a:rPr lang="en-US" dirty="0" smtClean="0"/>
              <a:t> to live with a single parent or in orphanages</a:t>
            </a:r>
            <a:r>
              <a:rPr lang="en-US" baseline="0" dirty="0" smtClean="0"/>
              <a:t> if their parents could not afford them</a:t>
            </a:r>
            <a:endParaRPr lang="en-US" dirty="0" smtClean="0"/>
          </a:p>
          <a:p>
            <a:pPr>
              <a:lnSpc>
                <a:spcPct val="90000"/>
              </a:lnSpc>
            </a:pPr>
            <a:r>
              <a:rPr lang="en-US" dirty="0" smtClean="0"/>
              <a:t>B 1900 20% of American women worked outside the home</a:t>
            </a:r>
          </a:p>
          <a:p>
            <a:pPr>
              <a:lnSpc>
                <a:spcPct val="90000"/>
              </a:lnSpc>
            </a:pPr>
            <a:r>
              <a:rPr lang="en-US" dirty="0" smtClean="0"/>
              <a:t>Extended family</a:t>
            </a:r>
            <a:r>
              <a:rPr lang="en-US" baseline="0" dirty="0" smtClean="0"/>
              <a:t> households</a:t>
            </a:r>
            <a:r>
              <a:rPr lang="en-US" dirty="0" smtClean="0"/>
              <a:t> have always been rare in the United States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7A5737CF-5E11-4D4F-9150-C4DDE36CCE69}"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26F736E-8E75-4CF1-B812-DFDD841793A7}" type="slidenum">
              <a:rPr lang="en-US">
                <a:latin typeface="Times New Roman" pitchFamily="18" charset="0"/>
                <a:cs typeface="Times New Roman" pitchFamily="18" charset="0"/>
              </a:rPr>
              <a:pPr/>
              <a:t>7</a:t>
            </a:fld>
            <a:endParaRPr lang="en-US">
              <a:latin typeface="Times New Roman" pitchFamily="18" charset="0"/>
              <a:cs typeface="Times New Roman" pitchFamily="18" charset="0"/>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a:spcBef>
                <a:spcPts val="0"/>
              </a:spcBef>
            </a:pPr>
            <a:r>
              <a:rPr lang="en-US" sz="1200" dirty="0" smtClean="0">
                <a:cs typeface="Times New Roman" pitchFamily="18" charset="0"/>
              </a:rPr>
              <a:t>Concerns over increasing divorce often draws comparisons to patterns in the 1950s</a:t>
            </a:r>
          </a:p>
          <a:p>
            <a:pPr>
              <a:spcBef>
                <a:spcPts val="0"/>
              </a:spcBef>
            </a:pPr>
            <a:r>
              <a:rPr lang="en-US" sz="1200" dirty="0" smtClean="0">
                <a:cs typeface="Times New Roman" pitchFamily="18" charset="0"/>
              </a:rPr>
              <a:t>The ’50s were an uncommon decade, with high post-War standard of living and low divorce rate.</a:t>
            </a:r>
          </a:p>
          <a:p>
            <a:pPr>
              <a:spcBef>
                <a:spcPts val="0"/>
              </a:spcBef>
            </a:pPr>
            <a:r>
              <a:rPr lang="en-US" sz="1200" dirty="0" smtClean="0">
                <a:cs typeface="Times New Roman" pitchFamily="18" charset="0"/>
              </a:rPr>
              <a:t>Divorce rate has actually been increasing steadily for 100 years, but leveled and even declined in 1980s.</a:t>
            </a:r>
            <a:endParaRPr lang="en-US" sz="1200" dirty="0" smtClean="0"/>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Nowadays people can actually get divorced instead of having “hidden” separations or abandonment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16FE97A0-E4DB-4B08-A822-65D84D3872BC}" type="slidenum">
              <a:rPr lang="en-US"/>
              <a:pPr/>
              <a:t>8</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r>
              <a:rPr lang="en-US" dirty="0" smtClean="0"/>
              <a:t>Monogamy = marriage of two people</a:t>
            </a:r>
          </a:p>
          <a:p>
            <a:pPr eaLnBrk="1" hangingPunct="1"/>
            <a:r>
              <a:rPr lang="en-US" dirty="0" smtClean="0"/>
              <a:t>In some religions, being single can create</a:t>
            </a:r>
            <a:r>
              <a:rPr lang="en-US" baseline="0" dirty="0" smtClean="0"/>
              <a:t> biases – some unmarried pastors can’t find jobs</a:t>
            </a:r>
            <a:endParaRPr lang="en-US" dirty="0" smtClean="0"/>
          </a:p>
          <a:p>
            <a:pPr eaLnBrk="1" hangingPunct="1"/>
            <a:r>
              <a:rPr lang="en-US" dirty="0" smtClean="0"/>
              <a:t>Polygamy = marriage w/more than one husband or more than one wife.</a:t>
            </a:r>
          </a:p>
          <a:p>
            <a:pPr eaLnBrk="1" hangingPunct="1"/>
            <a:r>
              <a:rPr lang="en-US" dirty="0" smtClean="0"/>
              <a:t>Many people in polygamous societies</a:t>
            </a:r>
            <a:r>
              <a:rPr lang="en-US" baseline="0" dirty="0" smtClean="0"/>
              <a:t> don’t practice polygamy because they can’t afford it</a:t>
            </a:r>
            <a:endParaRPr lang="en-US" dirty="0" smtClean="0"/>
          </a:p>
          <a:p>
            <a:pPr eaLnBrk="1" hangingPunct="1"/>
            <a:r>
              <a:rPr lang="en-US" sz="1000" dirty="0" smtClean="0">
                <a:cs typeface="Times New Roman" pitchFamily="18" charset="0"/>
              </a:rPr>
              <a:t>Russian</a:t>
            </a:r>
            <a:r>
              <a:rPr lang="en-US" sz="1000" baseline="0" dirty="0" smtClean="0">
                <a:cs typeface="Times New Roman" pitchFamily="18" charset="0"/>
              </a:rPr>
              <a:t> women seeking polygamy so they can have at least part of a husband (population balances are all wrong with 9 million fewer men than women)</a:t>
            </a:r>
            <a:endParaRPr lang="en-US" sz="1000" dirty="0" smtClean="0">
              <a:cs typeface="Times New Roman" pitchFamily="18" charset="0"/>
            </a:endParaRPr>
          </a:p>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8F038282-CE4B-4CDE-A562-90C136FEEF66}" type="slidenum">
              <a:rPr lang="en-US"/>
              <a:pPr/>
              <a:t>9</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dirty="0" err="1" smtClean="0"/>
              <a:t>Patrilocal</a:t>
            </a:r>
            <a:r>
              <a:rPr lang="en-US" dirty="0" smtClean="0"/>
              <a:t> – with or near husband’s relatives</a:t>
            </a:r>
          </a:p>
          <a:p>
            <a:pPr eaLnBrk="1" hangingPunct="1"/>
            <a:r>
              <a:rPr lang="en-US" dirty="0" err="1" smtClean="0"/>
              <a:t>Matrilocal</a:t>
            </a:r>
            <a:r>
              <a:rPr lang="en-US" dirty="0" smtClean="0"/>
              <a:t> – with or near wife’s relatives</a:t>
            </a:r>
          </a:p>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DADT (don’t ask don’t</a:t>
            </a:r>
            <a:r>
              <a:rPr lang="en-US" baseline="0" dirty="0" smtClean="0"/>
              <a:t> tell) repealed in the military in September 2011</a:t>
            </a:r>
          </a:p>
          <a:p>
            <a:endParaRPr lang="en-US" baseline="0" dirty="0" smtClean="0"/>
          </a:p>
        </p:txBody>
      </p:sp>
      <p:sp>
        <p:nvSpPr>
          <p:cNvPr id="4" name="Slide Number Placeholder 3"/>
          <p:cNvSpPr>
            <a:spLocks noGrp="1"/>
          </p:cNvSpPr>
          <p:nvPr>
            <p:ph type="sldNum" sz="quarter" idx="10"/>
          </p:nvPr>
        </p:nvSpPr>
        <p:spPr/>
        <p:txBody>
          <a:bodyPr/>
          <a:lstStyle/>
          <a:p>
            <a:fld id="{7A5737CF-5E11-4D4F-9150-C4DDE36CCE69}"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vertTitleAndTx" preserve="1">
  <p:cSld name="4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308910497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vertTitleAndTx" preserve="1">
  <p:cSld name="3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356513653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Footer Placeholder 4"/>
          <p:cNvSpPr>
            <a:spLocks noGrp="1"/>
          </p:cNvSpPr>
          <p:nvPr>
            <p:ph type="ftr" sz="quarter" idx="11"/>
          </p:nvPr>
        </p:nvSpPr>
        <p:spPr/>
        <p:txBody>
          <a:bodyPr/>
          <a:lstStyle>
            <a:extLst/>
          </a:lstStyle>
          <a:p>
            <a:r>
              <a:rPr lang="en-US" dirty="0" smtClean="0"/>
              <a:t>David M. Newman, Exploring the Architecture of Everyday Life, Brief Edition, 4e © SAGE Publications, Inc. 2015</a:t>
            </a:r>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68481553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257800" y="6400800"/>
            <a:ext cx="3773328" cy="365125"/>
          </a:xfrm>
        </p:spPr>
        <p:txBody>
          <a:bodyPr/>
          <a:lstStyle>
            <a:lvl1pPr>
              <a:defRPr/>
            </a:lvl1pPr>
          </a:lstStyle>
          <a:p>
            <a:pPr>
              <a:defRPr/>
            </a:pPr>
            <a:r>
              <a:rPr lang="en-US"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143000" y="2133600"/>
            <a:ext cx="7620000" cy="884238"/>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71618228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4001425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181600" y="6492875"/>
            <a:ext cx="3962400" cy="365125"/>
          </a:xfrm>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746834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727032" y="6407944"/>
            <a:ext cx="1920240" cy="365760"/>
          </a:xfrm>
          <a:prstGeom prst="rect">
            <a:avLst/>
          </a:prstGeom>
        </p:spPr>
        <p:txBody>
          <a:bodyPr/>
          <a:lstStyle>
            <a:extLst/>
          </a:lstStyle>
          <a:p>
            <a:fld id="{6AB27D02-D7FE-4A03-B87E-1BB6BAFFCED3}" type="datetime1">
              <a:rPr lang="en-US" smtClean="0"/>
              <a:t>10/16/2014</a:t>
            </a:fld>
            <a:endParaRPr lang="en-US"/>
          </a:p>
        </p:txBody>
      </p:sp>
      <p:sp>
        <p:nvSpPr>
          <p:cNvPr id="3" name="Footer Placeholder 2"/>
          <p:cNvSpPr>
            <a:spLocks noGrp="1"/>
          </p:cNvSpPr>
          <p:nvPr>
            <p:ph type="ftr" sz="quarter" idx="11"/>
          </p:nvPr>
        </p:nvSpPr>
        <p:spPr/>
        <p:txBody>
          <a:bodyPr/>
          <a:lstStyle>
            <a:extLst/>
          </a:lstStyle>
          <a:p>
            <a:r>
              <a:rPr lang="en-US" smtClean="0"/>
              <a:t>David M. Newman, Exploring the Architecture of Everyday Life, Brief Edition, 4e © SAGE Publications, Inc. 2015</a:t>
            </a:r>
            <a:endParaRPr lang="en-US" dirty="0"/>
          </a:p>
        </p:txBody>
      </p:sp>
      <p:sp>
        <p:nvSpPr>
          <p:cNvPr id="4" name="Slide Number Placeholder 3"/>
          <p:cNvSpPr>
            <a:spLocks noGrp="1"/>
          </p:cNvSpPr>
          <p:nvPr>
            <p:ph type="sldNum" sz="quarter" idx="12"/>
          </p:nvPr>
        </p:nvSpPr>
        <p:spPr>
          <a:xfrm>
            <a:off x="8647272" y="6407944"/>
            <a:ext cx="365760" cy="365125"/>
          </a:xfrm>
          <a:prstGeom prst="rect">
            <a:avLst/>
          </a:prstGeom>
        </p:spPr>
        <p:txBody>
          <a:bodyPr/>
          <a:lstStyle>
            <a:extLst/>
          </a:lstStyle>
          <a:p>
            <a:fld id="{D5BBC35B-A44B-4119-B8DA-DE9E3DFADA20}" type="slidenum">
              <a:rPr kumimoji="0" lang="en-US" smtClean="0"/>
              <a:pPr eaLnBrk="1" latinLnBrk="0" hangingPunct="1"/>
              <a:t>‹#›</a:t>
            </a:fld>
            <a:endParaRPr kumimoji="0" lang="en-US"/>
          </a:p>
        </p:txBody>
      </p:sp>
    </p:spTree>
    <p:extLst>
      <p:ext uri="{BB962C8B-B14F-4D97-AF65-F5344CB8AC3E}">
        <p14:creationId xmlns:p14="http://schemas.microsoft.com/office/powerpoint/2010/main" val="278031791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77132"/>
            <a:ext cx="3402314" cy="1080868"/>
          </a:xfrm>
          <a:prstGeom prst="rtTriangle">
            <a:avLst/>
          </a:prstGeom>
          <a:blipFill>
            <a:blip r:embed="rId9">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1143000" y="152400"/>
            <a:ext cx="7848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1295400" y="1524000"/>
            <a:ext cx="7649697" cy="4263738"/>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22" name="Footer Placeholder 21"/>
          <p:cNvSpPr>
            <a:spLocks noGrp="1"/>
          </p:cNvSpPr>
          <p:nvPr>
            <p:ph type="ftr" sz="quarter" idx="3"/>
          </p:nvPr>
        </p:nvSpPr>
        <p:spPr>
          <a:xfrm>
            <a:off x="5181600" y="6407944"/>
            <a:ext cx="3962400" cy="365125"/>
          </a:xfrm>
          <a:prstGeom prst="rect">
            <a:avLst/>
          </a:prstGeom>
        </p:spPr>
        <p:txBody>
          <a:bodyPr vert="horz" anchor="b"/>
          <a:lstStyle>
            <a:lvl1pPr algn="r" eaLnBrk="1" latinLnBrk="0" hangingPunct="1">
              <a:defRPr kumimoji="0" sz="1000">
                <a:solidFill>
                  <a:schemeClr val="tx1"/>
                </a:solidFill>
              </a:defRPr>
            </a:lvl1pPr>
            <a:extLst/>
          </a:lstStyle>
          <a:p>
            <a:r>
              <a:rPr lang="en-US" dirty="0" smtClean="0"/>
              <a:t>David M. Newman, Exploring the Architecture of Everyday Life, Brief Edition, 4e © SAGE Publications, Inc. 2015</a:t>
            </a:r>
            <a:endParaRPr lang="en-US" dirty="0"/>
          </a:p>
        </p:txBody>
      </p:sp>
      <p:sp>
        <p:nvSpPr>
          <p:cNvPr id="11" name="TextBox 10"/>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17" name="TextBox 16"/>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3488004728"/>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Lst>
  <p:timing>
    <p:tnLst>
      <p:par>
        <p:cTn id="1" dur="indefinite" restart="never" nodeType="tmRoot"/>
      </p:par>
    </p:tnLst>
  </p:timing>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495800" y="6400800"/>
            <a:ext cx="4495800" cy="365125"/>
          </a:xfrm>
        </p:spPr>
        <p:txBody>
          <a:bodyPr/>
          <a:lstStyle/>
          <a:p>
            <a:r>
              <a:rPr lang="en-US" sz="1200" dirty="0" smtClean="0"/>
              <a:t>David M. Newman, Exploring the Architecture of Everyday Life, Brief Edition, 4e © SAGE Publications, Inc. 2015</a:t>
            </a:r>
            <a:endParaRPr lang="en-US" sz="1200" dirty="0"/>
          </a:p>
        </p:txBody>
      </p:sp>
      <p:sp>
        <p:nvSpPr>
          <p:cNvPr id="5123" name="Rectangle 3"/>
          <p:cNvSpPr>
            <a:spLocks noGrp="1" noChangeArrowheads="1"/>
          </p:cNvSpPr>
          <p:nvPr>
            <p:ph type="subTitle" idx="4294967295"/>
          </p:nvPr>
        </p:nvSpPr>
        <p:spPr>
          <a:xfrm>
            <a:off x="838200" y="1295400"/>
            <a:ext cx="8305800" cy="3303588"/>
          </a:xfrm>
          <a:prstGeom prst="rect">
            <a:avLst/>
          </a:prstGeom>
        </p:spPr>
        <p:txBody>
          <a:bodyPr lIns="0" rIns="18288"/>
          <a:lstStyle/>
          <a:p>
            <a:pPr marL="0" indent="0" algn="r">
              <a:buFont typeface="Wingdings" pitchFamily="2" charset="2"/>
              <a:buNone/>
            </a:pPr>
            <a:r>
              <a:rPr lang="en-US" sz="6200" dirty="0" smtClean="0">
                <a:effectLst>
                  <a:outerShdw blurRad="38100" dist="38100" dir="2700000" algn="tl">
                    <a:srgbClr val="000000">
                      <a:alpha val="43137"/>
                    </a:srgbClr>
                  </a:outerShdw>
                </a:effectLst>
              </a:rPr>
              <a:t>Chapter 7</a:t>
            </a:r>
          </a:p>
          <a:p>
            <a:pPr marL="0" indent="0" algn="r">
              <a:buFont typeface="Wingdings" pitchFamily="2" charset="2"/>
              <a:buNone/>
            </a:pPr>
            <a:r>
              <a:rPr lang="en-US" sz="4400" dirty="0" smtClean="0">
                <a:solidFill>
                  <a:schemeClr val="tx1"/>
                </a:solidFill>
                <a:effectLst>
                  <a:outerShdw blurRad="38100" dist="38100" dir="2700000" algn="tl">
                    <a:srgbClr val="000000">
                      <a:alpha val="43137"/>
                    </a:srgbClr>
                  </a:outerShdw>
                </a:effectLst>
              </a:rPr>
              <a:t>Building Social Relationships</a:t>
            </a:r>
            <a:r>
              <a:rPr lang="en-US" sz="4400" dirty="0">
                <a:solidFill>
                  <a:schemeClr val="tx1"/>
                </a:solidFill>
                <a:effectLst>
                  <a:outerShdw blurRad="38100" dist="38100" dir="2700000" algn="tl">
                    <a:srgbClr val="000000">
                      <a:alpha val="43137"/>
                    </a:srgbClr>
                  </a:outerShdw>
                </a:effectLst>
              </a:rPr>
              <a:t>: </a:t>
            </a:r>
          </a:p>
          <a:p>
            <a:pPr marL="0" indent="0" algn="r">
              <a:buFont typeface="Wingdings" pitchFamily="2" charset="2"/>
              <a:buNone/>
            </a:pPr>
            <a:r>
              <a:rPr lang="en-US" sz="4400" dirty="0">
                <a:solidFill>
                  <a:schemeClr val="tx1"/>
                </a:solidFill>
                <a:effectLst>
                  <a:outerShdw blurRad="38100" dist="38100" dir="2700000" algn="tl">
                    <a:srgbClr val="000000">
                      <a:alpha val="43137"/>
                    </a:srgbClr>
                  </a:outerShdw>
                </a:effectLst>
              </a:rPr>
              <a:t>Intimacy and Families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3" name="Rectangle 3"/>
          <p:cNvSpPr>
            <a:spLocks noGrp="1" noChangeArrowheads="1"/>
          </p:cNvSpPr>
          <p:nvPr>
            <p:ph idx="1"/>
          </p:nvPr>
        </p:nvSpPr>
        <p:spPr>
          <a:xfrm>
            <a:off x="1066800" y="1295400"/>
            <a:ext cx="8077200" cy="4876800"/>
          </a:xfrm>
        </p:spPr>
        <p:txBody>
          <a:bodyPr>
            <a:normAutofit lnSpcReduction="10000"/>
          </a:bodyPr>
          <a:lstStyle/>
          <a:p>
            <a:pPr>
              <a:spcBef>
                <a:spcPts val="0"/>
              </a:spcBef>
            </a:pPr>
            <a:endParaRPr lang="en-US" sz="2800" dirty="0" smtClean="0">
              <a:cs typeface="Arial" charset="0"/>
            </a:endParaRPr>
          </a:p>
          <a:p>
            <a:pPr>
              <a:spcBef>
                <a:spcPts val="0"/>
              </a:spcBef>
            </a:pPr>
            <a:r>
              <a:rPr lang="en-US" sz="2800" dirty="0" smtClean="0">
                <a:cs typeface="Arial" charset="0"/>
              </a:rPr>
              <a:t>Most </a:t>
            </a:r>
            <a:r>
              <a:rPr lang="en-US" sz="2800" dirty="0" smtClean="0">
                <a:cs typeface="Arial" charset="0"/>
              </a:rPr>
              <a:t>U.S. states legally define marriage as heterosexual</a:t>
            </a:r>
            <a:endParaRPr lang="en-US" sz="2800" dirty="0">
              <a:cs typeface="Arial" charset="0"/>
            </a:endParaRPr>
          </a:p>
          <a:p>
            <a:pPr>
              <a:spcBef>
                <a:spcPts val="0"/>
              </a:spcBef>
            </a:pPr>
            <a:endParaRPr lang="en-US" sz="2800" dirty="0" smtClean="0">
              <a:cs typeface="Arial" charset="0"/>
            </a:endParaRPr>
          </a:p>
          <a:p>
            <a:pPr>
              <a:spcBef>
                <a:spcPts val="0"/>
              </a:spcBef>
            </a:pPr>
            <a:r>
              <a:rPr lang="en-US" sz="2800" dirty="0" smtClean="0">
                <a:cs typeface="Arial" charset="0"/>
              </a:rPr>
              <a:t>Some </a:t>
            </a:r>
            <a:r>
              <a:rPr lang="en-US" sz="2800" dirty="0" smtClean="0">
                <a:cs typeface="Arial" charset="0"/>
              </a:rPr>
              <a:t>U.S. states permit same-sex marriage </a:t>
            </a:r>
          </a:p>
          <a:p>
            <a:pPr>
              <a:spcBef>
                <a:spcPts val="0"/>
              </a:spcBef>
            </a:pPr>
            <a:endParaRPr lang="en-US" sz="2800" dirty="0" smtClean="0">
              <a:cs typeface="Arial" charset="0"/>
            </a:endParaRPr>
          </a:p>
          <a:p>
            <a:pPr>
              <a:spcBef>
                <a:spcPts val="0"/>
              </a:spcBef>
            </a:pPr>
            <a:r>
              <a:rPr lang="en-US" sz="2800" dirty="0" smtClean="0">
                <a:cs typeface="Arial" charset="0"/>
              </a:rPr>
              <a:t>Some </a:t>
            </a:r>
            <a:r>
              <a:rPr lang="en-US" sz="2800" dirty="0" smtClean="0">
                <a:cs typeface="Arial" charset="0"/>
              </a:rPr>
              <a:t>nations allow marriage between any two people</a:t>
            </a:r>
          </a:p>
          <a:p>
            <a:pPr>
              <a:spcBef>
                <a:spcPts val="0"/>
              </a:spcBef>
            </a:pPr>
            <a:endParaRPr lang="en-US" sz="2800" dirty="0" smtClean="0">
              <a:cs typeface="Arial" charset="0"/>
            </a:endParaRPr>
          </a:p>
          <a:p>
            <a:pPr>
              <a:spcBef>
                <a:spcPts val="0"/>
              </a:spcBef>
            </a:pPr>
            <a:r>
              <a:rPr lang="en-US" sz="2800" dirty="0" smtClean="0">
                <a:cs typeface="Arial" charset="0"/>
              </a:rPr>
              <a:t>Some </a:t>
            </a:r>
            <a:r>
              <a:rPr lang="en-US" sz="2800" dirty="0" smtClean="0">
                <a:cs typeface="Arial" charset="0"/>
              </a:rPr>
              <a:t>nations allow civil unions between same-sex couples</a:t>
            </a:r>
          </a:p>
          <a:p>
            <a:pPr>
              <a:spcBef>
                <a:spcPts val="0"/>
              </a:spcBef>
            </a:pPr>
            <a:endParaRPr lang="en-US" sz="2800" dirty="0" smtClean="0">
              <a:cs typeface="Arial" charset="0"/>
            </a:endParaRPr>
          </a:p>
        </p:txBody>
      </p:sp>
      <p:sp>
        <p:nvSpPr>
          <p:cNvPr id="5" name="Footer Placeholder 3"/>
          <p:cNvSpPr>
            <a:spLocks noGrp="1"/>
          </p:cNvSpPr>
          <p:nvPr>
            <p:ph type="ftr" sz="quarter" idx="11"/>
          </p:nvPr>
        </p:nvSpPr>
        <p:spPr>
          <a:xfrm>
            <a:off x="4800600" y="6492875"/>
            <a:ext cx="4343400" cy="365125"/>
          </a:xfrm>
        </p:spPr>
        <p:txBody>
          <a:bodyPr/>
          <a:lstStyle/>
          <a:p>
            <a:r>
              <a:rPr lang="en-US" sz="1200" dirty="0" smtClean="0"/>
              <a:t>David M. Newman, Exploring the Architecture of Everyday Life, Brief Edition, 4e © SAGE Publications, Inc. 2015</a:t>
            </a:r>
            <a:endParaRPr lang="en-US" sz="1200" dirty="0"/>
          </a:p>
        </p:txBody>
      </p:sp>
      <p:sp>
        <p:nvSpPr>
          <p:cNvPr id="24579" name="Rectangle 2"/>
          <p:cNvSpPr>
            <a:spLocks noGrp="1" noChangeArrowheads="1"/>
          </p:cNvSpPr>
          <p:nvPr>
            <p:ph type="title"/>
          </p:nvPr>
        </p:nvSpPr>
        <p:spPr>
          <a:xfrm>
            <a:off x="1219200" y="304800"/>
            <a:ext cx="8229600" cy="838200"/>
          </a:xfrm>
        </p:spPr>
        <p:txBody>
          <a:bodyPr lIns="0" rIns="0" bIns="0" anchor="b">
            <a:normAutofit/>
          </a:bodyPr>
          <a:lstStyle/>
          <a:p>
            <a:r>
              <a:rPr lang="en-US" dirty="0" smtClean="0"/>
              <a:t>Same-Sex Unions</a:t>
            </a:r>
            <a:r>
              <a:rPr lang="en-US" sz="3500" dirty="0">
                <a:latin typeface="Capitals" charset="0"/>
              </a:rPr>
              <a:t>	</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1066800" y="1295400"/>
            <a:ext cx="8229600" cy="4525963"/>
          </a:xfrm>
        </p:spPr>
        <p:txBody>
          <a:bodyPr>
            <a:normAutofit/>
          </a:bodyPr>
          <a:lstStyle/>
          <a:p>
            <a:pPr>
              <a:lnSpc>
                <a:spcPct val="110000"/>
              </a:lnSpc>
              <a:spcBef>
                <a:spcPts val="0"/>
              </a:spcBef>
            </a:pPr>
            <a:r>
              <a:rPr lang="en-US" dirty="0">
                <a:cs typeface="Arial" charset="0"/>
              </a:rPr>
              <a:t>Law and </a:t>
            </a:r>
            <a:r>
              <a:rPr lang="en-US" dirty="0" smtClean="0">
                <a:cs typeface="Arial" charset="0"/>
              </a:rPr>
              <a:t>politics</a:t>
            </a:r>
            <a:endParaRPr lang="en-US" dirty="0">
              <a:cs typeface="Arial" charset="0"/>
            </a:endParaRPr>
          </a:p>
          <a:p>
            <a:pPr lvl="1">
              <a:lnSpc>
                <a:spcPct val="110000"/>
              </a:lnSpc>
              <a:spcBef>
                <a:spcPts val="0"/>
              </a:spcBef>
            </a:pPr>
            <a:r>
              <a:rPr lang="en-US" sz="2600" dirty="0">
                <a:cs typeface="Arial" charset="0"/>
              </a:rPr>
              <a:t>Power to grant/forbid marriage</a:t>
            </a:r>
          </a:p>
          <a:p>
            <a:pPr lvl="1">
              <a:lnSpc>
                <a:spcPct val="110000"/>
              </a:lnSpc>
              <a:spcBef>
                <a:spcPts val="0"/>
              </a:spcBef>
            </a:pPr>
            <a:r>
              <a:rPr lang="en-US" sz="2600" dirty="0">
                <a:cs typeface="Arial" charset="0"/>
              </a:rPr>
              <a:t>Parent-child rights and obligations</a:t>
            </a:r>
          </a:p>
          <a:p>
            <a:pPr lvl="1">
              <a:lnSpc>
                <a:spcPct val="110000"/>
              </a:lnSpc>
              <a:spcBef>
                <a:spcPts val="0"/>
              </a:spcBef>
            </a:pPr>
            <a:r>
              <a:rPr lang="en-US" sz="2600" dirty="0">
                <a:cs typeface="Arial" charset="0"/>
              </a:rPr>
              <a:t>Political power of </a:t>
            </a:r>
            <a:r>
              <a:rPr lang="en-US" sz="2600" dirty="0" smtClean="0">
                <a:cs typeface="Arial" charset="0"/>
              </a:rPr>
              <a:t>buzzwords </a:t>
            </a:r>
            <a:r>
              <a:rPr lang="en-US" sz="2600" dirty="0">
                <a:cs typeface="Arial" charset="0"/>
              </a:rPr>
              <a:t>such as </a:t>
            </a:r>
            <a:r>
              <a:rPr lang="en-US" sz="2600" dirty="0" smtClean="0">
                <a:cs typeface="Arial" charset="0"/>
              </a:rPr>
              <a:t>“traditional </a:t>
            </a:r>
            <a:r>
              <a:rPr lang="en-US" sz="2600" dirty="0">
                <a:cs typeface="Arial" charset="0"/>
              </a:rPr>
              <a:t>family </a:t>
            </a:r>
            <a:r>
              <a:rPr lang="en-US" sz="2600" dirty="0" smtClean="0">
                <a:cs typeface="Arial" charset="0"/>
              </a:rPr>
              <a:t>values”</a:t>
            </a:r>
            <a:endParaRPr lang="en-US" sz="2600" dirty="0">
              <a:cs typeface="Arial" charset="0"/>
            </a:endParaRPr>
          </a:p>
          <a:p>
            <a:pPr>
              <a:lnSpc>
                <a:spcPct val="110000"/>
              </a:lnSpc>
              <a:spcBef>
                <a:spcPts val="0"/>
              </a:spcBef>
            </a:pPr>
            <a:endParaRPr lang="en-US" dirty="0" smtClean="0">
              <a:cs typeface="Arial" charset="0"/>
            </a:endParaRPr>
          </a:p>
          <a:p>
            <a:pPr>
              <a:lnSpc>
                <a:spcPct val="110000"/>
              </a:lnSpc>
              <a:spcBef>
                <a:spcPts val="0"/>
              </a:spcBef>
            </a:pPr>
            <a:r>
              <a:rPr lang="en-US" dirty="0" smtClean="0">
                <a:cs typeface="Arial" charset="0"/>
              </a:rPr>
              <a:t>Religion</a:t>
            </a:r>
            <a:endParaRPr lang="en-US" dirty="0">
              <a:cs typeface="Arial" charset="0"/>
            </a:endParaRPr>
          </a:p>
          <a:p>
            <a:pPr lvl="1">
              <a:lnSpc>
                <a:spcPct val="110000"/>
              </a:lnSpc>
              <a:spcBef>
                <a:spcPts val="0"/>
              </a:spcBef>
            </a:pPr>
            <a:r>
              <a:rPr lang="en-US" sz="2600" dirty="0">
                <a:cs typeface="Arial" charset="0"/>
              </a:rPr>
              <a:t>Defines expectations for dating, marriage, sexuality, responses to death, child </a:t>
            </a:r>
            <a:r>
              <a:rPr lang="en-US" sz="2600" dirty="0" smtClean="0">
                <a:cs typeface="Arial" charset="0"/>
              </a:rPr>
              <a:t>discipline, </a:t>
            </a:r>
            <a:r>
              <a:rPr lang="en-US" sz="2600" dirty="0">
                <a:cs typeface="Arial" charset="0"/>
              </a:rPr>
              <a:t>etc.</a:t>
            </a:r>
          </a:p>
        </p:txBody>
      </p:sp>
      <p:sp>
        <p:nvSpPr>
          <p:cNvPr id="5" name="Footer Placeholder 3"/>
          <p:cNvSpPr>
            <a:spLocks noGrp="1"/>
          </p:cNvSpPr>
          <p:nvPr>
            <p:ph type="ftr" sz="quarter" idx="11"/>
          </p:nvPr>
        </p:nvSpPr>
        <p:spPr>
          <a:xfrm>
            <a:off x="4495800" y="6492875"/>
            <a:ext cx="4648200" cy="365125"/>
          </a:xfrm>
        </p:spPr>
        <p:txBody>
          <a:bodyPr/>
          <a:lstStyle/>
          <a:p>
            <a:r>
              <a:rPr lang="en-US" sz="1200" smtClean="0"/>
              <a:t>David M. Newman, Exploring the Architecture of Everyday Life, Brief Edition, 4e © SAGE Publications, Inc. 2015</a:t>
            </a:r>
            <a:endParaRPr lang="en-US" sz="1200" dirty="0"/>
          </a:p>
        </p:txBody>
      </p:sp>
      <p:sp>
        <p:nvSpPr>
          <p:cNvPr id="27651" name="Rectangle 2"/>
          <p:cNvSpPr>
            <a:spLocks noGrp="1" noChangeArrowheads="1"/>
          </p:cNvSpPr>
          <p:nvPr>
            <p:ph type="title"/>
          </p:nvPr>
        </p:nvSpPr>
        <p:spPr>
          <a:xfrm>
            <a:off x="914400" y="0"/>
            <a:ext cx="8229600" cy="1143000"/>
          </a:xfrm>
        </p:spPr>
        <p:txBody>
          <a:bodyPr lIns="0" rIns="0" bIns="0" anchor="b">
            <a:normAutofit/>
          </a:bodyPr>
          <a:lstStyle/>
          <a:p>
            <a:r>
              <a:rPr lang="en-US" dirty="0" smtClean="0"/>
              <a:t>  Families and Social Institutions</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1066800" y="1066800"/>
            <a:ext cx="8229600" cy="4525963"/>
          </a:xfrm>
        </p:spPr>
        <p:txBody>
          <a:bodyPr/>
          <a:lstStyle/>
          <a:p>
            <a:pPr>
              <a:spcBef>
                <a:spcPts val="0"/>
              </a:spcBef>
            </a:pPr>
            <a:endParaRPr lang="en-US" dirty="0" smtClean="0"/>
          </a:p>
          <a:p>
            <a:pPr>
              <a:spcBef>
                <a:spcPts val="0"/>
              </a:spcBef>
            </a:pPr>
            <a:r>
              <a:rPr lang="en-US" dirty="0" smtClean="0"/>
              <a:t>Social </a:t>
            </a:r>
            <a:r>
              <a:rPr lang="en-US" dirty="0" smtClean="0"/>
              <a:t>diversity and families</a:t>
            </a:r>
          </a:p>
          <a:p>
            <a:pPr lvl="1">
              <a:spcBef>
                <a:spcPts val="0"/>
              </a:spcBef>
            </a:pPr>
            <a:r>
              <a:rPr lang="en-US" dirty="0" smtClean="0"/>
              <a:t>Gender: What does it mean to be a wife or a husband, a mother or a father?</a:t>
            </a:r>
          </a:p>
          <a:p>
            <a:pPr lvl="1">
              <a:spcBef>
                <a:spcPts val="0"/>
              </a:spcBef>
            </a:pPr>
            <a:r>
              <a:rPr lang="en-US" dirty="0" smtClean="0"/>
              <a:t>Class: How does family wealth affect how a family functions?</a:t>
            </a:r>
          </a:p>
          <a:p>
            <a:pPr lvl="1">
              <a:spcBef>
                <a:spcPts val="0"/>
              </a:spcBef>
            </a:pPr>
            <a:r>
              <a:rPr lang="en-US" dirty="0" smtClean="0"/>
              <a:t>Race and ethnicity: What challenges do interracial couples face?</a:t>
            </a:r>
          </a:p>
        </p:txBody>
      </p:sp>
      <p:sp>
        <p:nvSpPr>
          <p:cNvPr id="5" name="Footer Placeholder 3"/>
          <p:cNvSpPr>
            <a:spLocks noGrp="1"/>
          </p:cNvSpPr>
          <p:nvPr>
            <p:ph type="ftr" sz="quarter" idx="11"/>
          </p:nvPr>
        </p:nvSpPr>
        <p:spPr>
          <a:xfrm>
            <a:off x="4495800" y="6492875"/>
            <a:ext cx="4648200" cy="365125"/>
          </a:xfrm>
        </p:spPr>
        <p:txBody>
          <a:bodyPr/>
          <a:lstStyle/>
          <a:p>
            <a:r>
              <a:rPr lang="en-US" sz="1200" dirty="0" smtClean="0"/>
              <a:t>David M. Newman, Exploring the Architecture of Everyday Life, Brief Edition, 4e © SAGE Publications, Inc. 2015</a:t>
            </a:r>
            <a:endParaRPr lang="en-US" sz="1200" dirty="0"/>
          </a:p>
        </p:txBody>
      </p:sp>
      <p:sp>
        <p:nvSpPr>
          <p:cNvPr id="21506" name="Rectangle 2"/>
          <p:cNvSpPr>
            <a:spLocks noGrp="1" noChangeArrowheads="1"/>
          </p:cNvSpPr>
          <p:nvPr>
            <p:ph type="title"/>
          </p:nvPr>
        </p:nvSpPr>
        <p:spPr>
          <a:xfrm>
            <a:off x="1219200" y="-20782"/>
            <a:ext cx="8229600" cy="1143000"/>
          </a:xfrm>
        </p:spPr>
        <p:txBody>
          <a:bodyPr/>
          <a:lstStyle/>
          <a:p>
            <a:pPr fontAlgn="auto">
              <a:spcAft>
                <a:spcPts val="0"/>
              </a:spcAft>
              <a:defRPr/>
            </a:pPr>
            <a:r>
              <a:rPr lang="en-US" dirty="0" smtClean="0"/>
              <a:t>Thinking Sociologically</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1066800" y="1447800"/>
            <a:ext cx="7772400" cy="4525963"/>
          </a:xfrm>
        </p:spPr>
        <p:txBody>
          <a:bodyPr>
            <a:normAutofit/>
          </a:bodyPr>
          <a:lstStyle/>
          <a:p>
            <a:pPr>
              <a:spcBef>
                <a:spcPts val="0"/>
              </a:spcBef>
            </a:pPr>
            <a:r>
              <a:rPr lang="en-US" dirty="0" smtClean="0">
                <a:cs typeface="Times New Roman" pitchFamily="18" charset="0"/>
              </a:rPr>
              <a:t>Virtually all societies have provisions for ending marriages</a:t>
            </a:r>
          </a:p>
          <a:p>
            <a:pPr>
              <a:spcBef>
                <a:spcPts val="0"/>
              </a:spcBef>
            </a:pPr>
            <a:endParaRPr lang="en-US" dirty="0" smtClean="0">
              <a:cs typeface="Times New Roman" pitchFamily="18" charset="0"/>
            </a:endParaRPr>
          </a:p>
          <a:p>
            <a:pPr>
              <a:spcBef>
                <a:spcPts val="0"/>
              </a:spcBef>
            </a:pPr>
            <a:r>
              <a:rPr lang="en-US" dirty="0" smtClean="0">
                <a:cs typeface="Times New Roman" pitchFamily="18" charset="0"/>
              </a:rPr>
              <a:t>Modernization </a:t>
            </a:r>
            <a:r>
              <a:rPr lang="en-US" dirty="0" smtClean="0">
                <a:cs typeface="Times New Roman" pitchFamily="18" charset="0"/>
              </a:rPr>
              <a:t>makes divorce a more viable alternative to ending a marriage</a:t>
            </a:r>
          </a:p>
        </p:txBody>
      </p:sp>
      <p:sp>
        <p:nvSpPr>
          <p:cNvPr id="5" name="Footer Placeholder 3"/>
          <p:cNvSpPr>
            <a:spLocks noGrp="1"/>
          </p:cNvSpPr>
          <p:nvPr>
            <p:ph type="ftr" sz="quarter" idx="11"/>
          </p:nvPr>
        </p:nvSpPr>
        <p:spPr>
          <a:xfrm>
            <a:off x="4038600" y="6492875"/>
            <a:ext cx="5105400" cy="365125"/>
          </a:xfrm>
        </p:spPr>
        <p:txBody>
          <a:bodyPr/>
          <a:lstStyle/>
          <a:p>
            <a:r>
              <a:rPr lang="en-US" sz="1200" dirty="0" smtClean="0"/>
              <a:t>David M. Newman, Exploring the Architecture of Everyday Life, Brief Edition, 4e © SAGE Publications, Inc. 2015</a:t>
            </a:r>
            <a:endParaRPr lang="en-US" sz="1200" dirty="0"/>
          </a:p>
        </p:txBody>
      </p:sp>
      <p:sp>
        <p:nvSpPr>
          <p:cNvPr id="30723" name="Rectangle 2"/>
          <p:cNvSpPr>
            <a:spLocks noGrp="1" noChangeArrowheads="1"/>
          </p:cNvSpPr>
          <p:nvPr>
            <p:ph type="title"/>
          </p:nvPr>
        </p:nvSpPr>
        <p:spPr>
          <a:xfrm>
            <a:off x="1371600" y="-8906"/>
            <a:ext cx="8229600" cy="1143000"/>
          </a:xfrm>
        </p:spPr>
        <p:txBody>
          <a:bodyPr lIns="0" rIns="0" bIns="0" anchor="b">
            <a:normAutofit/>
          </a:bodyPr>
          <a:lstStyle/>
          <a:p>
            <a:r>
              <a:rPr lang="en-US" dirty="0" smtClean="0"/>
              <a:t>Divorce</a:t>
            </a:r>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1066800"/>
            <a:ext cx="8229600" cy="4525963"/>
          </a:xfrm>
        </p:spPr>
        <p:txBody>
          <a:bodyPr/>
          <a:lstStyle/>
          <a:p>
            <a:r>
              <a:rPr lang="en-US" dirty="0" smtClean="0"/>
              <a:t>Conservative Christians as likely to divorce as others</a:t>
            </a:r>
          </a:p>
          <a:p>
            <a:endParaRPr lang="en-US" dirty="0" smtClean="0"/>
          </a:p>
          <a:p>
            <a:r>
              <a:rPr lang="en-US" dirty="0" smtClean="0"/>
              <a:t>Divorce </a:t>
            </a:r>
            <a:r>
              <a:rPr lang="en-US" dirty="0" smtClean="0"/>
              <a:t>rates lowest in Northeast and upper Midwest</a:t>
            </a:r>
          </a:p>
          <a:p>
            <a:endParaRPr lang="en-US" dirty="0" smtClean="0"/>
          </a:p>
          <a:p>
            <a:r>
              <a:rPr lang="en-US" dirty="0" smtClean="0"/>
              <a:t>Highest </a:t>
            </a:r>
            <a:r>
              <a:rPr lang="en-US" dirty="0" smtClean="0"/>
              <a:t>in South</a:t>
            </a:r>
          </a:p>
          <a:p>
            <a:endParaRPr lang="en-US" dirty="0" smtClean="0"/>
          </a:p>
          <a:p>
            <a:r>
              <a:rPr lang="en-US" dirty="0" smtClean="0"/>
              <a:t>Higher </a:t>
            </a:r>
            <a:r>
              <a:rPr lang="en-US" dirty="0" smtClean="0"/>
              <a:t>among couples with relatively low income and education levels</a:t>
            </a:r>
            <a:endParaRPr lang="en-US" dirty="0"/>
          </a:p>
        </p:txBody>
      </p:sp>
      <p:sp>
        <p:nvSpPr>
          <p:cNvPr id="7" name="Footer Placeholder 3"/>
          <p:cNvSpPr>
            <a:spLocks noGrp="1"/>
          </p:cNvSpPr>
          <p:nvPr>
            <p:ph type="ftr" sz="quarter" idx="11"/>
          </p:nvPr>
        </p:nvSpPr>
        <p:spPr>
          <a:xfrm>
            <a:off x="4724400" y="6492875"/>
            <a:ext cx="4419600" cy="365125"/>
          </a:xfrm>
        </p:spPr>
        <p:txBody>
          <a:bodyPr/>
          <a:lstStyle/>
          <a:p>
            <a:r>
              <a:rPr lang="en-US" sz="1200" dirty="0" smtClean="0"/>
              <a:t>David M. Newman, Exploring the Architecture of Everyday Life, Brief Edition, 4e © SAGE Publications, Inc. 2015</a:t>
            </a:r>
            <a:endParaRPr lang="en-US" sz="1200" dirty="0"/>
          </a:p>
        </p:txBody>
      </p:sp>
      <p:sp>
        <p:nvSpPr>
          <p:cNvPr id="4" name="Title 3"/>
          <p:cNvSpPr>
            <a:spLocks noGrp="1"/>
          </p:cNvSpPr>
          <p:nvPr>
            <p:ph type="title"/>
          </p:nvPr>
        </p:nvSpPr>
        <p:spPr>
          <a:xfrm>
            <a:off x="1219200" y="0"/>
            <a:ext cx="8229600" cy="1143000"/>
          </a:xfrm>
        </p:spPr>
        <p:txBody>
          <a:bodyPr>
            <a:normAutofit fontScale="90000"/>
          </a:bodyPr>
          <a:lstStyle/>
          <a:p>
            <a:r>
              <a:rPr lang="en-US" dirty="0" smtClean="0"/>
              <a:t>Social Influences on Divorce Rates</a:t>
            </a:r>
            <a:endParaRPr lang="en-US"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1143000"/>
            <a:ext cx="8229600" cy="4525963"/>
          </a:xfrm>
        </p:spPr>
        <p:txBody>
          <a:bodyPr/>
          <a:lstStyle/>
          <a:p>
            <a:r>
              <a:rPr lang="en-US" dirty="0" smtClean="0"/>
              <a:t>Changing Western society culture</a:t>
            </a:r>
          </a:p>
          <a:p>
            <a:pPr lvl="1">
              <a:spcBef>
                <a:spcPts val="0"/>
              </a:spcBef>
            </a:pPr>
            <a:r>
              <a:rPr lang="en-US" dirty="0" smtClean="0">
                <a:cs typeface="Times New Roman" pitchFamily="18" charset="0"/>
              </a:rPr>
              <a:t>Weakening of families’ economic bonds</a:t>
            </a:r>
          </a:p>
          <a:p>
            <a:pPr lvl="1">
              <a:spcBef>
                <a:spcPts val="0"/>
              </a:spcBef>
            </a:pPr>
            <a:r>
              <a:rPr lang="en-US" dirty="0" smtClean="0">
                <a:cs typeface="Times New Roman" pitchFamily="18" charset="0"/>
              </a:rPr>
              <a:t>Reduction in influence of religion</a:t>
            </a:r>
          </a:p>
          <a:p>
            <a:pPr lvl="1">
              <a:spcBef>
                <a:spcPts val="0"/>
              </a:spcBef>
            </a:pPr>
            <a:r>
              <a:rPr lang="en-US" dirty="0" smtClean="0">
                <a:cs typeface="Times New Roman" pitchFamily="18" charset="0"/>
              </a:rPr>
              <a:t>Stress of changing gender roles</a:t>
            </a:r>
          </a:p>
          <a:p>
            <a:pPr lvl="1">
              <a:spcBef>
                <a:spcPts val="0"/>
              </a:spcBef>
            </a:pPr>
            <a:r>
              <a:rPr lang="en-US" dirty="0" smtClean="0">
                <a:cs typeface="Times New Roman" pitchFamily="18" charset="0"/>
              </a:rPr>
              <a:t>More accepting attitudes toward divorce</a:t>
            </a:r>
            <a:endParaRPr lang="en-US" dirty="0" smtClean="0"/>
          </a:p>
          <a:p>
            <a:endParaRPr lang="en-US" dirty="0" smtClean="0"/>
          </a:p>
          <a:p>
            <a:r>
              <a:rPr lang="en-US" dirty="0" smtClean="0"/>
              <a:t>Divorce </a:t>
            </a:r>
            <a:r>
              <a:rPr lang="en-US" dirty="0" smtClean="0"/>
              <a:t>is easier to obtain</a:t>
            </a:r>
          </a:p>
          <a:p>
            <a:pPr lvl="1"/>
            <a:r>
              <a:rPr lang="en-US" dirty="0" smtClean="0"/>
              <a:t>No fault divorce</a:t>
            </a:r>
          </a:p>
          <a:p>
            <a:pPr lvl="1"/>
            <a:r>
              <a:rPr lang="en-US" dirty="0" smtClean="0"/>
              <a:t>Low cost to divorce</a:t>
            </a:r>
          </a:p>
          <a:p>
            <a:pPr lvl="1"/>
            <a:r>
              <a:rPr lang="en-US" dirty="0" smtClean="0"/>
              <a:t>Short time to divorce</a:t>
            </a:r>
          </a:p>
          <a:p>
            <a:pPr lvl="1"/>
            <a:endParaRPr lang="en-US" dirty="0"/>
          </a:p>
        </p:txBody>
      </p:sp>
      <p:sp>
        <p:nvSpPr>
          <p:cNvPr id="7" name="Footer Placeholder 3"/>
          <p:cNvSpPr>
            <a:spLocks noGrp="1"/>
          </p:cNvSpPr>
          <p:nvPr>
            <p:ph type="ftr" sz="quarter" idx="11"/>
          </p:nvPr>
        </p:nvSpPr>
        <p:spPr>
          <a:xfrm>
            <a:off x="4648200" y="6492875"/>
            <a:ext cx="4495800" cy="365125"/>
          </a:xfrm>
        </p:spPr>
        <p:txBody>
          <a:bodyPr/>
          <a:lstStyle/>
          <a:p>
            <a:r>
              <a:rPr lang="en-US" sz="1200" dirty="0" smtClean="0"/>
              <a:t>David M. Newman, Exploring the Architecture of Everyday Life, Brief Edition, 4e © SAGE Publications, Inc. 2015</a:t>
            </a:r>
            <a:endParaRPr lang="en-US" sz="1200" dirty="0"/>
          </a:p>
        </p:txBody>
      </p:sp>
      <p:sp>
        <p:nvSpPr>
          <p:cNvPr id="4" name="Title 3"/>
          <p:cNvSpPr>
            <a:spLocks noGrp="1"/>
          </p:cNvSpPr>
          <p:nvPr>
            <p:ph type="title"/>
          </p:nvPr>
        </p:nvSpPr>
        <p:spPr>
          <a:xfrm>
            <a:off x="1295400" y="0"/>
            <a:ext cx="8229600" cy="1143000"/>
          </a:xfrm>
        </p:spPr>
        <p:txBody>
          <a:bodyPr/>
          <a:lstStyle/>
          <a:p>
            <a:r>
              <a:rPr lang="en-US" dirty="0" smtClean="0"/>
              <a:t>Culture and Divorce</a:t>
            </a:r>
            <a:endParaRPr lang="en-US"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1066800" y="1524000"/>
            <a:ext cx="8077200" cy="4648200"/>
          </a:xfrm>
        </p:spPr>
        <p:txBody>
          <a:bodyPr>
            <a:normAutofit lnSpcReduction="10000"/>
          </a:bodyPr>
          <a:lstStyle/>
          <a:p>
            <a:pPr>
              <a:spcBef>
                <a:spcPts val="0"/>
              </a:spcBef>
            </a:pPr>
            <a:r>
              <a:rPr lang="en-US" sz="2800" dirty="0" smtClean="0">
                <a:cs typeface="Arial" charset="0"/>
              </a:rPr>
              <a:t>Wife beating occurs in roughly 85% of societies</a:t>
            </a:r>
          </a:p>
          <a:p>
            <a:pPr>
              <a:spcBef>
                <a:spcPts val="0"/>
              </a:spcBef>
            </a:pPr>
            <a:endParaRPr lang="en-US" sz="2800" dirty="0" smtClean="0">
              <a:cs typeface="Arial" charset="0"/>
            </a:endParaRPr>
          </a:p>
          <a:p>
            <a:pPr>
              <a:spcBef>
                <a:spcPts val="0"/>
              </a:spcBef>
            </a:pPr>
            <a:r>
              <a:rPr lang="en-US" sz="2800" dirty="0" smtClean="0">
                <a:cs typeface="Arial" charset="0"/>
              </a:rPr>
              <a:t>In </a:t>
            </a:r>
            <a:r>
              <a:rPr lang="en-US" sz="2800" dirty="0" smtClean="0">
                <a:cs typeface="Arial" charset="0"/>
              </a:rPr>
              <a:t>the U.S. in 2010, </a:t>
            </a:r>
            <a:r>
              <a:rPr lang="en-US" sz="2800" dirty="0">
                <a:cs typeface="Arial" charset="0"/>
              </a:rPr>
              <a:t>about </a:t>
            </a:r>
            <a:r>
              <a:rPr lang="en-US" sz="2800" dirty="0" smtClean="0">
                <a:cs typeface="Arial" charset="0"/>
              </a:rPr>
              <a:t>2000 people were killed by an intimate partner</a:t>
            </a:r>
          </a:p>
          <a:p>
            <a:pPr lvl="1">
              <a:spcBef>
                <a:spcPts val="0"/>
              </a:spcBef>
            </a:pPr>
            <a:r>
              <a:rPr lang="en-US" sz="2400" dirty="0" smtClean="0">
                <a:cs typeface="Arial" charset="0"/>
              </a:rPr>
              <a:t>2/3 of the victims were women</a:t>
            </a:r>
          </a:p>
          <a:p>
            <a:pPr>
              <a:spcBef>
                <a:spcPts val="0"/>
              </a:spcBef>
            </a:pPr>
            <a:endParaRPr lang="en-US" sz="2800" dirty="0" smtClean="0">
              <a:cs typeface="Arial" charset="0"/>
            </a:endParaRPr>
          </a:p>
          <a:p>
            <a:pPr>
              <a:spcBef>
                <a:spcPts val="0"/>
              </a:spcBef>
            </a:pPr>
            <a:r>
              <a:rPr lang="en-US" sz="2800" dirty="0" smtClean="0">
                <a:cs typeface="Arial" charset="0"/>
              </a:rPr>
              <a:t>Violence </a:t>
            </a:r>
            <a:r>
              <a:rPr lang="en-US" sz="2800" dirty="0" smtClean="0">
                <a:cs typeface="Arial" charset="0"/>
              </a:rPr>
              <a:t>is not limited to heterosexual couples</a:t>
            </a:r>
          </a:p>
          <a:p>
            <a:pPr lvl="1">
              <a:spcBef>
                <a:spcPts val="0"/>
              </a:spcBef>
            </a:pPr>
            <a:r>
              <a:rPr lang="en-US" sz="2400" dirty="0" smtClean="0">
                <a:cs typeface="Arial" charset="0"/>
              </a:rPr>
              <a:t>Between 42% and 79% of gay men and 50% of lesbian women have experienced intimate violence</a:t>
            </a:r>
          </a:p>
        </p:txBody>
      </p:sp>
      <p:sp>
        <p:nvSpPr>
          <p:cNvPr id="5" name="Footer Placeholder 3"/>
          <p:cNvSpPr>
            <a:spLocks noGrp="1"/>
          </p:cNvSpPr>
          <p:nvPr>
            <p:ph type="ftr" sz="quarter" idx="11"/>
          </p:nvPr>
        </p:nvSpPr>
        <p:spPr>
          <a:xfrm>
            <a:off x="4876800" y="6492875"/>
            <a:ext cx="4267200" cy="365125"/>
          </a:xfrm>
        </p:spPr>
        <p:txBody>
          <a:bodyPr/>
          <a:lstStyle/>
          <a:p>
            <a:r>
              <a:rPr lang="en-US" sz="1200" dirty="0" smtClean="0"/>
              <a:t>David M. Newman, Exploring the Architecture of Everyday Life, Brief Edition, 4e © SAGE Publications, Inc. 2015</a:t>
            </a:r>
            <a:endParaRPr lang="en-US" sz="1200" dirty="0"/>
          </a:p>
        </p:txBody>
      </p:sp>
      <p:sp>
        <p:nvSpPr>
          <p:cNvPr id="35843" name="Rectangle 2"/>
          <p:cNvSpPr>
            <a:spLocks noGrp="1" noChangeArrowheads="1"/>
          </p:cNvSpPr>
          <p:nvPr>
            <p:ph type="title"/>
          </p:nvPr>
        </p:nvSpPr>
        <p:spPr>
          <a:xfrm>
            <a:off x="1371600" y="152400"/>
            <a:ext cx="8229600" cy="1143000"/>
          </a:xfrm>
        </p:spPr>
        <p:txBody>
          <a:bodyPr lIns="0" rIns="0" bIns="0" anchor="b">
            <a:normAutofit/>
          </a:bodyPr>
          <a:lstStyle/>
          <a:p>
            <a:r>
              <a:rPr lang="en-US" dirty="0">
                <a:cs typeface="Times New Roman" pitchFamily="18" charset="0"/>
              </a:rPr>
              <a:t>Family Violence </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3"/>
          <p:cNvSpPr>
            <a:spLocks noGrp="1" noChangeArrowheads="1"/>
          </p:cNvSpPr>
          <p:nvPr>
            <p:ph idx="1"/>
          </p:nvPr>
        </p:nvSpPr>
        <p:spPr>
          <a:xfrm>
            <a:off x="1066800" y="1600200"/>
            <a:ext cx="7620000" cy="4525963"/>
          </a:xfrm>
        </p:spPr>
        <p:txBody>
          <a:bodyPr>
            <a:normAutofit fontScale="92500" lnSpcReduction="10000"/>
          </a:bodyPr>
          <a:lstStyle/>
          <a:p>
            <a:pPr>
              <a:spcBef>
                <a:spcPts val="0"/>
              </a:spcBef>
            </a:pPr>
            <a:r>
              <a:rPr lang="en-US" sz="2800" dirty="0" smtClean="0">
                <a:cs typeface="Times New Roman" pitchFamily="18" charset="0"/>
              </a:rPr>
              <a:t>Spousal abuse, elder abuse, and child abuse are found in every class, race, and religion</a:t>
            </a:r>
          </a:p>
          <a:p>
            <a:pPr>
              <a:spcBef>
                <a:spcPts val="0"/>
              </a:spcBef>
            </a:pPr>
            <a:endParaRPr lang="en-US" sz="2800" dirty="0" smtClean="0">
              <a:cs typeface="Times New Roman" pitchFamily="18" charset="0"/>
            </a:endParaRPr>
          </a:p>
          <a:p>
            <a:pPr>
              <a:spcBef>
                <a:spcPts val="0"/>
              </a:spcBef>
            </a:pPr>
            <a:r>
              <a:rPr lang="en-US" sz="2800" dirty="0" smtClean="0">
                <a:cs typeface="Times New Roman" pitchFamily="18" charset="0"/>
              </a:rPr>
              <a:t>Violence </a:t>
            </a:r>
            <a:r>
              <a:rPr lang="en-US" sz="2800" dirty="0" smtClean="0">
                <a:cs typeface="Times New Roman" pitchFamily="18" charset="0"/>
              </a:rPr>
              <a:t>is culturally acceptable in the </a:t>
            </a:r>
            <a:r>
              <a:rPr lang="en-US" sz="2800" dirty="0" smtClean="0">
                <a:cs typeface="Times New Roman" pitchFamily="18" charset="0"/>
              </a:rPr>
              <a:t>United </a:t>
            </a:r>
            <a:r>
              <a:rPr lang="en-US" sz="2800" dirty="0" smtClean="0">
                <a:cs typeface="Times New Roman" pitchFamily="18" charset="0"/>
              </a:rPr>
              <a:t>States as a way to solve </a:t>
            </a:r>
            <a:r>
              <a:rPr lang="en-US" sz="2800" dirty="0">
                <a:cs typeface="Times New Roman" pitchFamily="18" charset="0"/>
              </a:rPr>
              <a:t>problems</a:t>
            </a:r>
          </a:p>
          <a:p>
            <a:pPr>
              <a:spcBef>
                <a:spcPts val="0"/>
              </a:spcBef>
            </a:pPr>
            <a:endParaRPr lang="en-US" sz="2800" dirty="0" smtClean="0">
              <a:cs typeface="Times New Roman" pitchFamily="18" charset="0"/>
            </a:endParaRPr>
          </a:p>
          <a:p>
            <a:pPr>
              <a:spcBef>
                <a:spcPts val="0"/>
              </a:spcBef>
            </a:pPr>
            <a:r>
              <a:rPr lang="en-US" sz="2800" dirty="0" smtClean="0">
                <a:cs typeface="Times New Roman" pitchFamily="18" charset="0"/>
              </a:rPr>
              <a:t>Traditionally </a:t>
            </a:r>
            <a:r>
              <a:rPr lang="en-US" sz="2800" dirty="0">
                <a:cs typeface="Times New Roman" pitchFamily="18" charset="0"/>
              </a:rPr>
              <a:t>male-dominated legal and economic </a:t>
            </a:r>
            <a:r>
              <a:rPr lang="en-US" sz="2800" dirty="0" smtClean="0">
                <a:cs typeface="Times New Roman" pitchFamily="18" charset="0"/>
              </a:rPr>
              <a:t>structures promote the interests of men</a:t>
            </a:r>
          </a:p>
          <a:p>
            <a:pPr>
              <a:spcBef>
                <a:spcPts val="0"/>
              </a:spcBef>
            </a:pPr>
            <a:endParaRPr lang="en-US" sz="2800" dirty="0" smtClean="0">
              <a:cs typeface="Times New Roman" pitchFamily="18" charset="0"/>
            </a:endParaRPr>
          </a:p>
          <a:p>
            <a:pPr>
              <a:spcBef>
                <a:spcPts val="0"/>
              </a:spcBef>
            </a:pPr>
            <a:r>
              <a:rPr lang="en-US" sz="2800" dirty="0" smtClean="0">
                <a:cs typeface="Times New Roman" pitchFamily="18" charset="0"/>
              </a:rPr>
              <a:t>Being </a:t>
            </a:r>
            <a:r>
              <a:rPr lang="en-US" sz="2800" dirty="0" smtClean="0">
                <a:cs typeface="Times New Roman" pitchFamily="18" charset="0"/>
              </a:rPr>
              <a:t>in a family is stressful</a:t>
            </a:r>
            <a:endParaRPr lang="en-US" sz="2800" dirty="0">
              <a:cs typeface="Times New Roman" pitchFamily="18" charset="0"/>
            </a:endParaRPr>
          </a:p>
        </p:txBody>
      </p:sp>
      <p:sp>
        <p:nvSpPr>
          <p:cNvPr id="5" name="Footer Placeholder 3"/>
          <p:cNvSpPr>
            <a:spLocks noGrp="1"/>
          </p:cNvSpPr>
          <p:nvPr>
            <p:ph type="ftr" sz="quarter" idx="11"/>
          </p:nvPr>
        </p:nvSpPr>
        <p:spPr>
          <a:xfrm>
            <a:off x="4724400" y="6492875"/>
            <a:ext cx="4419600" cy="365125"/>
          </a:xfrm>
        </p:spPr>
        <p:txBody>
          <a:bodyPr/>
          <a:lstStyle/>
          <a:p>
            <a:r>
              <a:rPr lang="en-US" sz="1200" dirty="0" smtClean="0"/>
              <a:t>David M. Newman, Exploring the Architecture of Everyday Life, Brief Edition, 4e © SAGE Publications, Inc. 2015</a:t>
            </a:r>
            <a:endParaRPr lang="en-US" sz="1200" dirty="0"/>
          </a:p>
        </p:txBody>
      </p:sp>
      <p:sp>
        <p:nvSpPr>
          <p:cNvPr id="36867" name="Rectangle 2"/>
          <p:cNvSpPr>
            <a:spLocks noGrp="1" noChangeArrowheads="1"/>
          </p:cNvSpPr>
          <p:nvPr>
            <p:ph type="title"/>
          </p:nvPr>
        </p:nvSpPr>
        <p:spPr>
          <a:xfrm>
            <a:off x="1219200" y="29688"/>
            <a:ext cx="8229600" cy="1371600"/>
          </a:xfrm>
        </p:spPr>
        <p:txBody>
          <a:bodyPr lIns="0" rIns="0" bIns="0" anchor="b">
            <a:noAutofit/>
          </a:bodyPr>
          <a:lstStyle/>
          <a:p>
            <a:r>
              <a:rPr lang="en-US" dirty="0" smtClean="0"/>
              <a:t>Intimate Violence in Cultural Context</a:t>
            </a:r>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1143000"/>
            <a:ext cx="8229600" cy="4525963"/>
          </a:xfrm>
        </p:spPr>
        <p:txBody>
          <a:bodyPr/>
          <a:lstStyle/>
          <a:p>
            <a:endParaRPr lang="en-US" dirty="0" smtClean="0"/>
          </a:p>
          <a:p>
            <a:r>
              <a:rPr lang="en-US" dirty="0" smtClean="0"/>
              <a:t>Individual </a:t>
            </a:r>
            <a:r>
              <a:rPr lang="en-US" dirty="0" smtClean="0"/>
              <a:t>explanations</a:t>
            </a:r>
          </a:p>
          <a:p>
            <a:pPr lvl="1"/>
            <a:r>
              <a:rPr lang="en-US" dirty="0" smtClean="0"/>
              <a:t>Masochism thesis</a:t>
            </a:r>
          </a:p>
          <a:p>
            <a:pPr lvl="1"/>
            <a:r>
              <a:rPr lang="en-US" dirty="0" smtClean="0"/>
              <a:t>Self-defeating personality disorder</a:t>
            </a:r>
          </a:p>
          <a:p>
            <a:endParaRPr lang="en-US" dirty="0" smtClean="0"/>
          </a:p>
          <a:p>
            <a:r>
              <a:rPr lang="en-US" dirty="0" smtClean="0"/>
              <a:t>Institutional </a:t>
            </a:r>
            <a:r>
              <a:rPr lang="en-US" dirty="0" smtClean="0"/>
              <a:t>explanations</a:t>
            </a:r>
          </a:p>
          <a:p>
            <a:pPr lvl="1"/>
            <a:r>
              <a:rPr lang="en-US" dirty="0" smtClean="0"/>
              <a:t>Health care systems </a:t>
            </a:r>
          </a:p>
          <a:p>
            <a:pPr lvl="1"/>
            <a:r>
              <a:rPr lang="en-US" dirty="0" smtClean="0"/>
              <a:t>Economics</a:t>
            </a:r>
          </a:p>
          <a:p>
            <a:pPr lvl="1"/>
            <a:r>
              <a:rPr lang="en-US" dirty="0" smtClean="0"/>
              <a:t>Unavailability of shelters</a:t>
            </a:r>
          </a:p>
          <a:p>
            <a:pPr lvl="1"/>
            <a:r>
              <a:rPr lang="en-US" dirty="0" smtClean="0"/>
              <a:t>Lack of legal safety</a:t>
            </a:r>
          </a:p>
        </p:txBody>
      </p:sp>
      <p:sp>
        <p:nvSpPr>
          <p:cNvPr id="7" name="Footer Placeholder 3"/>
          <p:cNvSpPr>
            <a:spLocks noGrp="1"/>
          </p:cNvSpPr>
          <p:nvPr>
            <p:ph type="ftr" sz="quarter" idx="11"/>
          </p:nvPr>
        </p:nvSpPr>
        <p:spPr>
          <a:xfrm>
            <a:off x="4876800" y="6492875"/>
            <a:ext cx="4267200" cy="365125"/>
          </a:xfrm>
        </p:spPr>
        <p:txBody>
          <a:bodyPr/>
          <a:lstStyle/>
          <a:p>
            <a:r>
              <a:rPr lang="en-US" sz="1200" dirty="0" smtClean="0"/>
              <a:t>David M. Newman, Exploring the Architecture of Everyday Life, Brief Edition, 4e © SAGE Publications, Inc. 2015</a:t>
            </a:r>
            <a:endParaRPr lang="en-US" sz="1200" dirty="0"/>
          </a:p>
        </p:txBody>
      </p:sp>
      <p:sp>
        <p:nvSpPr>
          <p:cNvPr id="4" name="Title 3"/>
          <p:cNvSpPr>
            <a:spLocks noGrp="1"/>
          </p:cNvSpPr>
          <p:nvPr>
            <p:ph type="title"/>
          </p:nvPr>
        </p:nvSpPr>
        <p:spPr>
          <a:xfrm>
            <a:off x="1371600" y="0"/>
            <a:ext cx="8229600" cy="1143000"/>
          </a:xfrm>
        </p:spPr>
        <p:txBody>
          <a:bodyPr/>
          <a:lstStyle/>
          <a:p>
            <a:r>
              <a:rPr lang="en-US" dirty="0" smtClean="0"/>
              <a:t>Explaining Domestic Violence</a:t>
            </a:r>
            <a:endParaRPr lang="en-US"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1066800" y="1066800"/>
            <a:ext cx="7620000" cy="4525963"/>
          </a:xfrm>
        </p:spPr>
        <p:txBody>
          <a:bodyPr>
            <a:normAutofit fontScale="92500" lnSpcReduction="10000"/>
          </a:bodyPr>
          <a:lstStyle/>
          <a:p>
            <a:pPr>
              <a:spcBef>
                <a:spcPts val="0"/>
              </a:spcBef>
            </a:pPr>
            <a:endParaRPr lang="en-US" sz="2800" dirty="0" smtClean="0"/>
          </a:p>
          <a:p>
            <a:pPr>
              <a:spcBef>
                <a:spcPts val="0"/>
              </a:spcBef>
            </a:pPr>
            <a:r>
              <a:rPr lang="en-US" sz="2800" dirty="0" smtClean="0"/>
              <a:t>Tension </a:t>
            </a:r>
            <a:r>
              <a:rPr lang="en-US" sz="2800" dirty="0" smtClean="0"/>
              <a:t>in American society between individualism and connection to others</a:t>
            </a:r>
          </a:p>
          <a:p>
            <a:pPr lvl="1">
              <a:spcBef>
                <a:spcPts val="0"/>
              </a:spcBef>
            </a:pPr>
            <a:r>
              <a:rPr lang="en-US" sz="2400" dirty="0" smtClean="0"/>
              <a:t>People move around more</a:t>
            </a:r>
          </a:p>
          <a:p>
            <a:pPr lvl="1">
              <a:spcBef>
                <a:spcPts val="0"/>
              </a:spcBef>
            </a:pPr>
            <a:r>
              <a:rPr lang="en-US" sz="2400" dirty="0" smtClean="0"/>
              <a:t>Fewer people join social organizations (religious, clubs, civic organizations)</a:t>
            </a:r>
          </a:p>
          <a:p>
            <a:pPr lvl="1">
              <a:spcBef>
                <a:spcPts val="0"/>
              </a:spcBef>
            </a:pPr>
            <a:r>
              <a:rPr lang="en-US" sz="2400" dirty="0" smtClean="0"/>
              <a:t>Fewer people live close to extended family</a:t>
            </a:r>
          </a:p>
          <a:p>
            <a:pPr lvl="1">
              <a:spcBef>
                <a:spcPts val="0"/>
              </a:spcBef>
            </a:pPr>
            <a:r>
              <a:rPr lang="en-US" sz="2400" dirty="0" smtClean="0"/>
              <a:t>We spend more time at work</a:t>
            </a:r>
          </a:p>
          <a:p>
            <a:pPr>
              <a:spcBef>
                <a:spcPts val="0"/>
              </a:spcBef>
            </a:pPr>
            <a:endParaRPr lang="en-US" sz="2800" dirty="0" smtClean="0"/>
          </a:p>
          <a:p>
            <a:pPr>
              <a:spcBef>
                <a:spcPts val="0"/>
              </a:spcBef>
            </a:pPr>
            <a:r>
              <a:rPr lang="en-US" sz="2800" dirty="0" smtClean="0"/>
              <a:t>Yet </a:t>
            </a:r>
            <a:r>
              <a:rPr lang="en-US" sz="2800" dirty="0" smtClean="0"/>
              <a:t>people form and maintain close relationships</a:t>
            </a:r>
          </a:p>
          <a:p>
            <a:pPr lvl="1">
              <a:spcBef>
                <a:spcPts val="0"/>
              </a:spcBef>
            </a:pPr>
            <a:r>
              <a:rPr lang="en-US" sz="2400" dirty="0" smtClean="0"/>
              <a:t>Social networking</a:t>
            </a:r>
          </a:p>
          <a:p>
            <a:pPr lvl="1">
              <a:spcBef>
                <a:spcPts val="0"/>
              </a:spcBef>
            </a:pPr>
            <a:r>
              <a:rPr lang="en-US" sz="2400" dirty="0" smtClean="0"/>
              <a:t>Technology to stay in touch across distances</a:t>
            </a:r>
          </a:p>
        </p:txBody>
      </p:sp>
      <p:sp>
        <p:nvSpPr>
          <p:cNvPr id="4" name="Footer Placeholder 3"/>
          <p:cNvSpPr>
            <a:spLocks noGrp="1"/>
          </p:cNvSpPr>
          <p:nvPr>
            <p:ph type="ftr" sz="quarter" idx="11"/>
          </p:nvPr>
        </p:nvSpPr>
        <p:spPr>
          <a:xfrm>
            <a:off x="4953000" y="6492875"/>
            <a:ext cx="4191000" cy="365125"/>
          </a:xfrm>
        </p:spPr>
        <p:txBody>
          <a:bodyPr/>
          <a:lstStyle/>
          <a:p>
            <a:r>
              <a:rPr lang="en-US" sz="1200" dirty="0" smtClean="0"/>
              <a:t>David M. Newman, Exploring the Architecture of Everyday Life, Brief Edition, 4e © SAGE Publications, Inc. 2015</a:t>
            </a:r>
            <a:endParaRPr lang="en-US" sz="1200" dirty="0"/>
          </a:p>
        </p:txBody>
      </p:sp>
      <p:sp>
        <p:nvSpPr>
          <p:cNvPr id="4098" name="Rectangle 2"/>
          <p:cNvSpPr>
            <a:spLocks noGrp="1" noChangeArrowheads="1"/>
          </p:cNvSpPr>
          <p:nvPr>
            <p:ph type="title"/>
          </p:nvPr>
        </p:nvSpPr>
        <p:spPr>
          <a:xfrm>
            <a:off x="1066800" y="0"/>
            <a:ext cx="8077200" cy="1143000"/>
          </a:xfrm>
        </p:spPr>
        <p:txBody>
          <a:bodyPr/>
          <a:lstStyle/>
          <a:p>
            <a:pPr fontAlgn="auto">
              <a:spcAft>
                <a:spcPts val="0"/>
              </a:spcAft>
              <a:defRPr/>
            </a:pPr>
            <a:r>
              <a:rPr lang="en-US" dirty="0" smtClean="0"/>
              <a:t>Life</a:t>
            </a:r>
            <a:r>
              <a:rPr lang="en-US" baseline="0" dirty="0" smtClean="0"/>
              <a:t> With </a:t>
            </a:r>
            <a:r>
              <a:rPr lang="en-US" dirty="0"/>
              <a:t>O</a:t>
            </a:r>
            <a:r>
              <a:rPr lang="en-US" baseline="0" dirty="0" smtClean="0"/>
              <a:t>thers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9" name="Rectangle 3"/>
          <p:cNvSpPr>
            <a:spLocks noGrp="1" noChangeArrowheads="1"/>
          </p:cNvSpPr>
          <p:nvPr>
            <p:ph idx="1"/>
          </p:nvPr>
        </p:nvSpPr>
        <p:spPr>
          <a:xfrm>
            <a:off x="1066800" y="1371600"/>
            <a:ext cx="8229600" cy="4525963"/>
          </a:xfrm>
        </p:spPr>
        <p:txBody>
          <a:bodyPr>
            <a:normAutofit lnSpcReduction="10000"/>
          </a:bodyPr>
          <a:lstStyle/>
          <a:p>
            <a:pPr>
              <a:spcBef>
                <a:spcPts val="0"/>
              </a:spcBef>
            </a:pPr>
            <a:r>
              <a:rPr lang="en-US" sz="2500" u="sng" dirty="0" smtClean="0">
                <a:cs typeface="Arial" charset="0"/>
              </a:rPr>
              <a:t>Exogamy: </a:t>
            </a:r>
            <a:r>
              <a:rPr lang="en-US" sz="2500" dirty="0">
                <a:cs typeface="Arial" charset="0"/>
              </a:rPr>
              <a:t>marrying outside social </a:t>
            </a:r>
            <a:r>
              <a:rPr lang="en-US" sz="2500" dirty="0" smtClean="0">
                <a:cs typeface="Arial" charset="0"/>
              </a:rPr>
              <a:t>group—typically </a:t>
            </a:r>
            <a:r>
              <a:rPr lang="en-US" sz="2500" dirty="0">
                <a:cs typeface="Arial" charset="0"/>
              </a:rPr>
              <a:t>outside family (sometimes clan or village)</a:t>
            </a:r>
          </a:p>
          <a:p>
            <a:pPr>
              <a:spcBef>
                <a:spcPts val="0"/>
              </a:spcBef>
            </a:pPr>
            <a:endParaRPr lang="en-US" sz="2500" dirty="0" smtClean="0">
              <a:cs typeface="Arial" charset="0"/>
            </a:endParaRPr>
          </a:p>
          <a:p>
            <a:pPr>
              <a:spcBef>
                <a:spcPts val="0"/>
              </a:spcBef>
            </a:pPr>
            <a:r>
              <a:rPr lang="en-US" sz="2500" u="sng" dirty="0" smtClean="0">
                <a:cs typeface="Arial" charset="0"/>
              </a:rPr>
              <a:t>Endogamy</a:t>
            </a:r>
            <a:r>
              <a:rPr lang="en-US" sz="2500" u="sng" dirty="0" smtClean="0">
                <a:cs typeface="Arial" charset="0"/>
              </a:rPr>
              <a:t>: </a:t>
            </a:r>
            <a:r>
              <a:rPr lang="en-US" sz="2500" dirty="0">
                <a:cs typeface="Arial" charset="0"/>
              </a:rPr>
              <a:t>rules may be less </a:t>
            </a:r>
            <a:r>
              <a:rPr lang="en-US" sz="2500" dirty="0" smtClean="0">
                <a:cs typeface="Arial" charset="0"/>
              </a:rPr>
              <a:t>formal—but </a:t>
            </a:r>
            <a:r>
              <a:rPr lang="en-US" sz="2500" dirty="0">
                <a:cs typeface="Arial" charset="0"/>
              </a:rPr>
              <a:t>typically in </a:t>
            </a:r>
            <a:r>
              <a:rPr lang="en-US" sz="2500" dirty="0" smtClean="0">
                <a:cs typeface="Arial" charset="0"/>
              </a:rPr>
              <a:t>United States </a:t>
            </a:r>
            <a:r>
              <a:rPr lang="en-US" sz="2500" dirty="0">
                <a:cs typeface="Arial" charset="0"/>
              </a:rPr>
              <a:t>people still marry within:</a:t>
            </a:r>
          </a:p>
          <a:p>
            <a:pPr lvl="1">
              <a:spcBef>
                <a:spcPts val="0"/>
              </a:spcBef>
            </a:pPr>
            <a:r>
              <a:rPr lang="en-US" sz="2500" dirty="0">
                <a:cs typeface="Arial" charset="0"/>
              </a:rPr>
              <a:t>Social class</a:t>
            </a:r>
          </a:p>
          <a:p>
            <a:pPr lvl="1">
              <a:spcBef>
                <a:spcPts val="0"/>
              </a:spcBef>
            </a:pPr>
            <a:r>
              <a:rPr lang="en-US" sz="2500" dirty="0">
                <a:cs typeface="Arial" charset="0"/>
              </a:rPr>
              <a:t>Religion</a:t>
            </a:r>
          </a:p>
          <a:p>
            <a:pPr lvl="1">
              <a:spcBef>
                <a:spcPts val="0"/>
              </a:spcBef>
            </a:pPr>
            <a:r>
              <a:rPr lang="en-US" sz="2500" dirty="0">
                <a:cs typeface="Arial" charset="0"/>
              </a:rPr>
              <a:t>Race and ethnicity</a:t>
            </a:r>
          </a:p>
          <a:p>
            <a:pPr lvl="1">
              <a:spcBef>
                <a:spcPts val="0"/>
              </a:spcBef>
            </a:pPr>
            <a:r>
              <a:rPr lang="en-US" sz="2500" dirty="0">
                <a:cs typeface="Arial" charset="0"/>
              </a:rPr>
              <a:t>Education level</a:t>
            </a:r>
          </a:p>
          <a:p>
            <a:pPr lvl="1">
              <a:spcBef>
                <a:spcPts val="0"/>
              </a:spcBef>
            </a:pPr>
            <a:r>
              <a:rPr lang="en-US" sz="2500" dirty="0">
                <a:cs typeface="Arial" charset="0"/>
              </a:rPr>
              <a:t>Similar value systems</a:t>
            </a:r>
          </a:p>
        </p:txBody>
      </p:sp>
      <p:sp>
        <p:nvSpPr>
          <p:cNvPr id="5" name="Footer Placeholder 3"/>
          <p:cNvSpPr>
            <a:spLocks noGrp="1"/>
          </p:cNvSpPr>
          <p:nvPr>
            <p:ph type="ftr" sz="quarter" idx="11"/>
          </p:nvPr>
        </p:nvSpPr>
        <p:spPr>
          <a:xfrm>
            <a:off x="4648200" y="6492875"/>
            <a:ext cx="4495800" cy="365125"/>
          </a:xfrm>
        </p:spPr>
        <p:txBody>
          <a:bodyPr/>
          <a:lstStyle/>
          <a:p>
            <a:r>
              <a:rPr lang="en-US" sz="1200" dirty="0" smtClean="0"/>
              <a:t>David M. Newman, Exploring the Architecture of Everyday Life, Brief Edition, 4e © SAGE Publications, Inc. 2015</a:t>
            </a:r>
            <a:endParaRPr lang="en-US" sz="1200" dirty="0"/>
          </a:p>
        </p:txBody>
      </p:sp>
      <p:sp>
        <p:nvSpPr>
          <p:cNvPr id="29699" name="Rectangle 2"/>
          <p:cNvSpPr>
            <a:spLocks noGrp="1" noChangeArrowheads="1"/>
          </p:cNvSpPr>
          <p:nvPr>
            <p:ph type="title"/>
          </p:nvPr>
        </p:nvSpPr>
        <p:spPr>
          <a:xfrm>
            <a:off x="1219200" y="0"/>
            <a:ext cx="8153400" cy="1143000"/>
          </a:xfrm>
        </p:spPr>
        <p:txBody>
          <a:bodyPr lIns="0" rIns="0" bIns="0" anchor="b">
            <a:noAutofit/>
          </a:bodyPr>
          <a:lstStyle/>
          <a:p>
            <a:r>
              <a:rPr lang="en-US" dirty="0"/>
              <a:t>Exogamy and Endogamy</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a:xfrm>
            <a:off x="1066800" y="1219200"/>
            <a:ext cx="8077200" cy="4525963"/>
          </a:xfrm>
        </p:spPr>
        <p:txBody>
          <a:bodyPr>
            <a:normAutofit/>
          </a:bodyPr>
          <a:lstStyle/>
          <a:p>
            <a:r>
              <a:rPr lang="en-US" u="sng" dirty="0" smtClean="0"/>
              <a:t>Family: </a:t>
            </a:r>
            <a:r>
              <a:rPr lang="en-US" dirty="0" smtClean="0"/>
              <a:t>“Two or more persons who are related by birth, marriage or adoption, and who live together as one household.” </a:t>
            </a:r>
            <a:r>
              <a:rPr lang="en-US" sz="1600" dirty="0" smtClean="0"/>
              <a:t>(US Census Bureau 2005)</a:t>
            </a:r>
          </a:p>
          <a:p>
            <a:pPr lvl="1"/>
            <a:r>
              <a:rPr lang="en-US" dirty="0" smtClean="0"/>
              <a:t>Nuclear family: parents and children</a:t>
            </a:r>
          </a:p>
          <a:p>
            <a:pPr lvl="1"/>
            <a:r>
              <a:rPr lang="en-US" dirty="0" smtClean="0"/>
              <a:t>Extended family: other kin (grandparents…)</a:t>
            </a:r>
          </a:p>
          <a:p>
            <a:endParaRPr lang="en-US" u="sng" dirty="0" smtClean="0"/>
          </a:p>
          <a:p>
            <a:r>
              <a:rPr lang="en-US" u="sng" dirty="0" smtClean="0"/>
              <a:t>Household</a:t>
            </a:r>
            <a:r>
              <a:rPr lang="en-US" u="sng" dirty="0" smtClean="0"/>
              <a:t>: </a:t>
            </a:r>
            <a:r>
              <a:rPr lang="en-US" dirty="0" smtClean="0"/>
              <a:t>one or more people who occupy the same housing unit</a:t>
            </a:r>
          </a:p>
        </p:txBody>
      </p:sp>
      <p:sp>
        <p:nvSpPr>
          <p:cNvPr id="5" name="Footer Placeholder 3"/>
          <p:cNvSpPr>
            <a:spLocks noGrp="1"/>
          </p:cNvSpPr>
          <p:nvPr>
            <p:ph type="ftr" sz="quarter" idx="11"/>
          </p:nvPr>
        </p:nvSpPr>
        <p:spPr>
          <a:xfrm>
            <a:off x="4572000" y="6492875"/>
            <a:ext cx="4572000" cy="365125"/>
          </a:xfrm>
        </p:spPr>
        <p:txBody>
          <a:bodyPr/>
          <a:lstStyle/>
          <a:p>
            <a:r>
              <a:rPr lang="en-US" sz="1200" dirty="0" smtClean="0"/>
              <a:t>David M. Newman, Exploring the Architecture of Everyday Life, Brief Edition, 4e © SAGE Publications, Inc. 2015</a:t>
            </a:r>
            <a:endParaRPr lang="en-US" sz="1200" dirty="0"/>
          </a:p>
        </p:txBody>
      </p:sp>
      <p:sp>
        <p:nvSpPr>
          <p:cNvPr id="3074" name="Rectangle 2"/>
          <p:cNvSpPr>
            <a:spLocks noGrp="1" noChangeArrowheads="1"/>
          </p:cNvSpPr>
          <p:nvPr>
            <p:ph type="title"/>
          </p:nvPr>
        </p:nvSpPr>
        <p:spPr>
          <a:xfrm>
            <a:off x="1219200" y="0"/>
            <a:ext cx="8229600" cy="1143000"/>
          </a:xfrm>
        </p:spPr>
        <p:txBody>
          <a:bodyPr/>
          <a:lstStyle/>
          <a:p>
            <a:pPr fontAlgn="auto">
              <a:spcAft>
                <a:spcPts val="0"/>
              </a:spcAft>
              <a:defRPr/>
            </a:pPr>
            <a:r>
              <a:rPr lang="en-US" dirty="0"/>
              <a:t>What </a:t>
            </a:r>
            <a:r>
              <a:rPr lang="en-US" dirty="0" smtClean="0"/>
              <a:t>Is </a:t>
            </a:r>
            <a:r>
              <a:rPr lang="en-US" dirty="0"/>
              <a:t>a </a:t>
            </a:r>
            <a:r>
              <a:rPr lang="en-US" dirty="0" smtClean="0"/>
              <a:t>Family</a:t>
            </a:r>
            <a:r>
              <a:rPr lang="en-US" dirty="0"/>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7" name="Rectangle 3"/>
          <p:cNvSpPr>
            <a:spLocks noGrp="1" noChangeArrowheads="1"/>
          </p:cNvSpPr>
          <p:nvPr>
            <p:ph idx="1"/>
          </p:nvPr>
        </p:nvSpPr>
        <p:spPr>
          <a:xfrm>
            <a:off x="1066800" y="1371600"/>
            <a:ext cx="7620000" cy="4525963"/>
          </a:xfrm>
        </p:spPr>
        <p:txBody>
          <a:bodyPr>
            <a:normAutofit lnSpcReduction="10000"/>
          </a:bodyPr>
          <a:lstStyle/>
          <a:p>
            <a:pPr>
              <a:spcBef>
                <a:spcPts val="0"/>
              </a:spcBef>
            </a:pPr>
            <a:r>
              <a:rPr lang="en-US" dirty="0" smtClean="0">
                <a:cs typeface="Times New Roman" pitchFamily="18" charset="0"/>
              </a:rPr>
              <a:t>Pre-industrialization: center </a:t>
            </a:r>
            <a:r>
              <a:rPr lang="en-US" dirty="0">
                <a:cs typeface="Times New Roman" pitchFamily="18" charset="0"/>
              </a:rPr>
              <a:t>of education, religious training, and career preparation</a:t>
            </a:r>
          </a:p>
          <a:p>
            <a:pPr>
              <a:spcBef>
                <a:spcPts val="0"/>
              </a:spcBef>
            </a:pPr>
            <a:endParaRPr lang="en-US" dirty="0" smtClean="0">
              <a:cs typeface="Times New Roman" pitchFamily="18" charset="0"/>
            </a:endParaRPr>
          </a:p>
          <a:p>
            <a:pPr>
              <a:spcBef>
                <a:spcPts val="0"/>
              </a:spcBef>
            </a:pPr>
            <a:r>
              <a:rPr lang="en-US" dirty="0" smtClean="0">
                <a:cs typeface="Times New Roman" pitchFamily="18" charset="0"/>
              </a:rPr>
              <a:t>With </a:t>
            </a:r>
            <a:r>
              <a:rPr lang="en-US" dirty="0">
                <a:cs typeface="Times New Roman" pitchFamily="18" charset="0"/>
              </a:rPr>
              <a:t>industrialization, many of these functions moved outside the home</a:t>
            </a:r>
          </a:p>
          <a:p>
            <a:pPr marL="109728" indent="0">
              <a:spcBef>
                <a:spcPts val="0"/>
              </a:spcBef>
              <a:buNone/>
            </a:pPr>
            <a:endParaRPr lang="en-US" dirty="0">
              <a:cs typeface="Times New Roman" pitchFamily="18" charset="0"/>
            </a:endParaRPr>
          </a:p>
          <a:p>
            <a:pPr>
              <a:spcBef>
                <a:spcPts val="0"/>
              </a:spcBef>
            </a:pPr>
            <a:r>
              <a:rPr lang="en-US" dirty="0" smtClean="0">
                <a:cs typeface="Times New Roman" pitchFamily="18" charset="0"/>
              </a:rPr>
              <a:t>However</a:t>
            </a:r>
            <a:r>
              <a:rPr lang="en-US" dirty="0">
                <a:cs typeface="Times New Roman" pitchFamily="18" charset="0"/>
              </a:rPr>
              <a:t>, </a:t>
            </a:r>
            <a:r>
              <a:rPr lang="en-US" dirty="0" smtClean="0">
                <a:cs typeface="Times New Roman" pitchFamily="18" charset="0"/>
              </a:rPr>
              <a:t>a “golden </a:t>
            </a:r>
            <a:r>
              <a:rPr lang="en-US" dirty="0">
                <a:cs typeface="Times New Roman" pitchFamily="18" charset="0"/>
              </a:rPr>
              <a:t>age” of family </a:t>
            </a:r>
            <a:r>
              <a:rPr lang="en-US" dirty="0" smtClean="0">
                <a:cs typeface="Times New Roman" pitchFamily="18" charset="0"/>
              </a:rPr>
              <a:t>never </a:t>
            </a:r>
            <a:r>
              <a:rPr lang="en-US" dirty="0">
                <a:cs typeface="Times New Roman" pitchFamily="18" charset="0"/>
              </a:rPr>
              <a:t>really </a:t>
            </a:r>
            <a:r>
              <a:rPr lang="en-US" dirty="0" smtClean="0">
                <a:cs typeface="Times New Roman" pitchFamily="18" charset="0"/>
              </a:rPr>
              <a:t>existed</a:t>
            </a:r>
          </a:p>
          <a:p>
            <a:pPr>
              <a:spcBef>
                <a:spcPts val="0"/>
              </a:spcBef>
            </a:pPr>
            <a:endParaRPr lang="en-US" dirty="0" smtClean="0">
              <a:cs typeface="Times New Roman" pitchFamily="18" charset="0"/>
            </a:endParaRPr>
          </a:p>
          <a:p>
            <a:pPr>
              <a:spcBef>
                <a:spcPts val="0"/>
              </a:spcBef>
            </a:pPr>
            <a:r>
              <a:rPr lang="en-US" dirty="0" smtClean="0">
                <a:cs typeface="Times New Roman" pitchFamily="18" charset="0"/>
              </a:rPr>
              <a:t>U.S</a:t>
            </a:r>
            <a:r>
              <a:rPr lang="en-US" dirty="0" smtClean="0">
                <a:cs typeface="Times New Roman" pitchFamily="18" charset="0"/>
              </a:rPr>
              <a:t>. “family” has always been primarily “nuclear”</a:t>
            </a:r>
            <a:endParaRPr lang="en-US" dirty="0">
              <a:cs typeface="Times New Roman" pitchFamily="18" charset="0"/>
            </a:endParaRPr>
          </a:p>
          <a:p>
            <a:pPr>
              <a:lnSpc>
                <a:spcPct val="80000"/>
              </a:lnSpc>
            </a:pPr>
            <a:endParaRPr lang="en-US" sz="2500" dirty="0">
              <a:cs typeface="Times New Roman" pitchFamily="18" charset="0"/>
            </a:endParaRPr>
          </a:p>
          <a:p>
            <a:pPr>
              <a:lnSpc>
                <a:spcPct val="80000"/>
              </a:lnSpc>
              <a:buFont typeface="Wingdings" pitchFamily="2" charset="2"/>
              <a:buNone/>
            </a:pPr>
            <a:endParaRPr lang="en-US" dirty="0"/>
          </a:p>
        </p:txBody>
      </p:sp>
      <p:sp>
        <p:nvSpPr>
          <p:cNvPr id="5" name="Footer Placeholder 3"/>
          <p:cNvSpPr>
            <a:spLocks noGrp="1"/>
          </p:cNvSpPr>
          <p:nvPr>
            <p:ph type="ftr" sz="quarter" idx="11"/>
          </p:nvPr>
        </p:nvSpPr>
        <p:spPr>
          <a:xfrm>
            <a:off x="4876800" y="6492875"/>
            <a:ext cx="4264231" cy="365125"/>
          </a:xfrm>
        </p:spPr>
        <p:txBody>
          <a:bodyPr/>
          <a:lstStyle/>
          <a:p>
            <a:r>
              <a:rPr lang="en-US" sz="1200" dirty="0" smtClean="0"/>
              <a:t>David M. Newman, Exploring the Architecture of Everyday Life, Brief Edition, 4e © SAGE Publications, Inc. 2015</a:t>
            </a:r>
            <a:endParaRPr lang="en-US" sz="1200" dirty="0"/>
          </a:p>
        </p:txBody>
      </p:sp>
      <p:sp>
        <p:nvSpPr>
          <p:cNvPr id="17411" name="Rectangle 2"/>
          <p:cNvSpPr>
            <a:spLocks noGrp="1" noChangeArrowheads="1"/>
          </p:cNvSpPr>
          <p:nvPr>
            <p:ph type="title"/>
          </p:nvPr>
        </p:nvSpPr>
        <p:spPr>
          <a:xfrm>
            <a:off x="1447800" y="0"/>
            <a:ext cx="8229600" cy="1143000"/>
          </a:xfrm>
        </p:spPr>
        <p:txBody>
          <a:bodyPr lIns="0" rIns="0" bIns="0" anchor="b">
            <a:normAutofit/>
          </a:bodyPr>
          <a:lstStyle/>
          <a:p>
            <a:r>
              <a:rPr lang="en-US" dirty="0">
                <a:cs typeface="Times New Roman" pitchFamily="18" charset="0"/>
              </a:rPr>
              <a:t>Family Life</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a:xfrm>
            <a:off x="1066800" y="1371600"/>
            <a:ext cx="7848600" cy="4525963"/>
          </a:xfrm>
        </p:spPr>
        <p:txBody>
          <a:bodyPr>
            <a:normAutofit/>
          </a:bodyPr>
          <a:lstStyle/>
          <a:p>
            <a:pPr>
              <a:lnSpc>
                <a:spcPct val="110000"/>
              </a:lnSpc>
              <a:spcBef>
                <a:spcPts val="0"/>
              </a:spcBef>
            </a:pPr>
            <a:r>
              <a:rPr lang="en-US" dirty="0" smtClean="0">
                <a:cs typeface="Times New Roman" pitchFamily="18" charset="0"/>
              </a:rPr>
              <a:t>Abandonment (instead of divorce)</a:t>
            </a:r>
            <a:endParaRPr lang="en-US" dirty="0">
              <a:cs typeface="Times New Roman" pitchFamily="18" charset="0"/>
            </a:endParaRPr>
          </a:p>
          <a:p>
            <a:pPr>
              <a:lnSpc>
                <a:spcPct val="110000"/>
              </a:lnSpc>
              <a:spcBef>
                <a:spcPts val="0"/>
              </a:spcBef>
            </a:pPr>
            <a:endParaRPr lang="en-US" dirty="0" smtClean="0">
              <a:cs typeface="Times New Roman" pitchFamily="18" charset="0"/>
            </a:endParaRPr>
          </a:p>
          <a:p>
            <a:pPr>
              <a:lnSpc>
                <a:spcPct val="110000"/>
              </a:lnSpc>
              <a:spcBef>
                <a:spcPts val="0"/>
              </a:spcBef>
            </a:pPr>
            <a:r>
              <a:rPr lang="en-US" dirty="0" smtClean="0">
                <a:cs typeface="Times New Roman" pitchFamily="18" charset="0"/>
              </a:rPr>
              <a:t>Children </a:t>
            </a:r>
            <a:r>
              <a:rPr lang="en-US" dirty="0" smtClean="0">
                <a:cs typeface="Times New Roman" pitchFamily="18" charset="0"/>
              </a:rPr>
              <a:t>in orphanages</a:t>
            </a:r>
            <a:endParaRPr lang="en-US" dirty="0">
              <a:cs typeface="Times New Roman" pitchFamily="18" charset="0"/>
            </a:endParaRPr>
          </a:p>
          <a:p>
            <a:pPr>
              <a:lnSpc>
                <a:spcPct val="110000"/>
              </a:lnSpc>
              <a:spcBef>
                <a:spcPts val="0"/>
              </a:spcBef>
            </a:pPr>
            <a:endParaRPr lang="en-US" dirty="0" smtClean="0">
              <a:cs typeface="Times New Roman" pitchFamily="18" charset="0"/>
            </a:endParaRPr>
          </a:p>
          <a:p>
            <a:pPr>
              <a:lnSpc>
                <a:spcPct val="110000"/>
              </a:lnSpc>
              <a:spcBef>
                <a:spcPts val="0"/>
              </a:spcBef>
            </a:pPr>
            <a:r>
              <a:rPr lang="en-US" dirty="0" smtClean="0">
                <a:cs typeface="Times New Roman" pitchFamily="18" charset="0"/>
              </a:rPr>
              <a:t>Single </a:t>
            </a:r>
            <a:r>
              <a:rPr lang="en-US" dirty="0">
                <a:cs typeface="Times New Roman" pitchFamily="18" charset="0"/>
              </a:rPr>
              <a:t>parent </a:t>
            </a:r>
            <a:r>
              <a:rPr lang="en-US" dirty="0" smtClean="0">
                <a:cs typeface="Times New Roman" pitchFamily="18" charset="0"/>
              </a:rPr>
              <a:t>and </a:t>
            </a:r>
            <a:r>
              <a:rPr lang="en-US" dirty="0">
                <a:cs typeface="Times New Roman" pitchFamily="18" charset="0"/>
              </a:rPr>
              <a:t>blended </a:t>
            </a:r>
            <a:r>
              <a:rPr lang="en-US" dirty="0" smtClean="0">
                <a:cs typeface="Times New Roman" pitchFamily="18" charset="0"/>
              </a:rPr>
              <a:t>families</a:t>
            </a:r>
          </a:p>
          <a:p>
            <a:pPr>
              <a:lnSpc>
                <a:spcPct val="110000"/>
              </a:lnSpc>
              <a:spcBef>
                <a:spcPts val="0"/>
              </a:spcBef>
            </a:pPr>
            <a:endParaRPr lang="en-US" dirty="0" smtClean="0">
              <a:cs typeface="Times New Roman" pitchFamily="18" charset="0"/>
            </a:endParaRPr>
          </a:p>
          <a:p>
            <a:pPr>
              <a:lnSpc>
                <a:spcPct val="110000"/>
              </a:lnSpc>
              <a:spcBef>
                <a:spcPts val="0"/>
              </a:spcBef>
            </a:pPr>
            <a:r>
              <a:rPr lang="en-US" dirty="0" smtClean="0">
                <a:cs typeface="Times New Roman" pitchFamily="18" charset="0"/>
              </a:rPr>
              <a:t>Alcohol </a:t>
            </a:r>
            <a:r>
              <a:rPr lang="en-US" dirty="0" smtClean="0">
                <a:cs typeface="Times New Roman" pitchFamily="18" charset="0"/>
              </a:rPr>
              <a:t>and drug abuse</a:t>
            </a:r>
          </a:p>
          <a:p>
            <a:pPr>
              <a:lnSpc>
                <a:spcPct val="110000"/>
              </a:lnSpc>
              <a:spcBef>
                <a:spcPts val="0"/>
              </a:spcBef>
            </a:pPr>
            <a:endParaRPr lang="en-US" dirty="0" smtClean="0">
              <a:cs typeface="Times New Roman" pitchFamily="18" charset="0"/>
            </a:endParaRPr>
          </a:p>
          <a:p>
            <a:pPr>
              <a:lnSpc>
                <a:spcPct val="110000"/>
              </a:lnSpc>
              <a:spcBef>
                <a:spcPts val="0"/>
              </a:spcBef>
            </a:pPr>
            <a:r>
              <a:rPr lang="en-US" dirty="0" smtClean="0">
                <a:cs typeface="Times New Roman" pitchFamily="18" charset="0"/>
              </a:rPr>
              <a:t>Domestic </a:t>
            </a:r>
            <a:r>
              <a:rPr lang="en-US" dirty="0" smtClean="0">
                <a:cs typeface="Times New Roman" pitchFamily="18" charset="0"/>
              </a:rPr>
              <a:t>violence</a:t>
            </a:r>
          </a:p>
        </p:txBody>
      </p:sp>
      <p:sp>
        <p:nvSpPr>
          <p:cNvPr id="5" name="Footer Placeholder 3"/>
          <p:cNvSpPr>
            <a:spLocks noGrp="1"/>
          </p:cNvSpPr>
          <p:nvPr>
            <p:ph type="ftr" sz="quarter" idx="11"/>
          </p:nvPr>
        </p:nvSpPr>
        <p:spPr>
          <a:xfrm>
            <a:off x="4572000" y="6492875"/>
            <a:ext cx="4572000" cy="365125"/>
          </a:xfrm>
        </p:spPr>
        <p:txBody>
          <a:bodyPr/>
          <a:lstStyle/>
          <a:p>
            <a:r>
              <a:rPr lang="en-US" sz="1200" dirty="0" smtClean="0"/>
              <a:t>David M. Newman, Exploring the Architecture of Everyday Life, Brief Edition, 4e © SAGE Publications, Inc. 2015</a:t>
            </a:r>
            <a:endParaRPr lang="en-US" sz="1200" dirty="0"/>
          </a:p>
        </p:txBody>
      </p:sp>
      <p:sp>
        <p:nvSpPr>
          <p:cNvPr id="19459" name="Rectangle 2"/>
          <p:cNvSpPr>
            <a:spLocks noGrp="1" noChangeArrowheads="1"/>
          </p:cNvSpPr>
          <p:nvPr>
            <p:ph type="title"/>
          </p:nvPr>
        </p:nvSpPr>
        <p:spPr>
          <a:xfrm>
            <a:off x="1295400" y="0"/>
            <a:ext cx="8229600" cy="1143000"/>
          </a:xfrm>
        </p:spPr>
        <p:txBody>
          <a:bodyPr lIns="0" rIns="0" bIns="0" anchor="b">
            <a:normAutofit/>
          </a:bodyPr>
          <a:lstStyle/>
          <a:p>
            <a:r>
              <a:rPr lang="en-US" sz="4900" dirty="0"/>
              <a:t>100 </a:t>
            </a:r>
            <a:r>
              <a:rPr lang="en-US" sz="4900" dirty="0" smtClean="0"/>
              <a:t>Years Ago</a:t>
            </a:r>
            <a:endParaRPr lang="en-US" sz="3500"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1066800" y="1143000"/>
            <a:ext cx="7543800" cy="4525963"/>
          </a:xfrm>
        </p:spPr>
        <p:txBody>
          <a:bodyPr/>
          <a:lstStyle/>
          <a:p>
            <a:pPr>
              <a:spcBef>
                <a:spcPts val="0"/>
              </a:spcBef>
            </a:pPr>
            <a:r>
              <a:rPr lang="en-US" dirty="0" smtClean="0"/>
              <a:t>Steady increase for 100 years up to World War II</a:t>
            </a:r>
          </a:p>
          <a:p>
            <a:pPr>
              <a:spcBef>
                <a:spcPts val="0"/>
              </a:spcBef>
            </a:pPr>
            <a:endParaRPr lang="en-US" dirty="0" smtClean="0"/>
          </a:p>
          <a:p>
            <a:pPr>
              <a:spcBef>
                <a:spcPts val="0"/>
              </a:spcBef>
            </a:pPr>
            <a:r>
              <a:rPr lang="en-US" dirty="0" smtClean="0"/>
              <a:t>Rose </a:t>
            </a:r>
            <a:r>
              <a:rPr lang="en-US" dirty="0" smtClean="0"/>
              <a:t>sharply right after WW2</a:t>
            </a:r>
          </a:p>
          <a:p>
            <a:pPr>
              <a:spcBef>
                <a:spcPts val="0"/>
              </a:spcBef>
            </a:pPr>
            <a:endParaRPr lang="en-US" dirty="0" smtClean="0"/>
          </a:p>
          <a:p>
            <a:pPr>
              <a:spcBef>
                <a:spcPts val="0"/>
              </a:spcBef>
            </a:pPr>
            <a:r>
              <a:rPr lang="en-US" dirty="0" smtClean="0"/>
              <a:t>Dropped </a:t>
            </a:r>
            <a:r>
              <a:rPr lang="en-US" dirty="0" smtClean="0"/>
              <a:t>sharply in the 1950s</a:t>
            </a:r>
          </a:p>
          <a:p>
            <a:pPr>
              <a:spcBef>
                <a:spcPts val="0"/>
              </a:spcBef>
            </a:pPr>
            <a:endParaRPr lang="en-US" dirty="0" smtClean="0"/>
          </a:p>
          <a:p>
            <a:pPr>
              <a:spcBef>
                <a:spcPts val="0"/>
              </a:spcBef>
            </a:pPr>
            <a:r>
              <a:rPr lang="en-US" dirty="0" smtClean="0"/>
              <a:t>Return </a:t>
            </a:r>
            <a:r>
              <a:rPr lang="en-US" dirty="0" smtClean="0"/>
              <a:t>to trend in 1960s and 1970s</a:t>
            </a:r>
          </a:p>
          <a:p>
            <a:pPr>
              <a:spcBef>
                <a:spcPts val="0"/>
              </a:spcBef>
            </a:pPr>
            <a:endParaRPr lang="en-US" dirty="0" smtClean="0"/>
          </a:p>
          <a:p>
            <a:pPr>
              <a:spcBef>
                <a:spcPts val="0"/>
              </a:spcBef>
            </a:pPr>
            <a:r>
              <a:rPr lang="en-US" dirty="0" smtClean="0"/>
              <a:t>Peaked </a:t>
            </a:r>
            <a:r>
              <a:rPr lang="en-US" dirty="0" smtClean="0"/>
              <a:t>in 1981</a:t>
            </a:r>
          </a:p>
        </p:txBody>
      </p:sp>
      <p:sp>
        <p:nvSpPr>
          <p:cNvPr id="5" name="Footer Placeholder 3"/>
          <p:cNvSpPr>
            <a:spLocks noGrp="1"/>
          </p:cNvSpPr>
          <p:nvPr>
            <p:ph type="ftr" sz="quarter" idx="11"/>
          </p:nvPr>
        </p:nvSpPr>
        <p:spPr>
          <a:xfrm>
            <a:off x="4572000" y="6492875"/>
            <a:ext cx="4572000" cy="365125"/>
          </a:xfrm>
        </p:spPr>
        <p:txBody>
          <a:bodyPr/>
          <a:lstStyle/>
          <a:p>
            <a:r>
              <a:rPr lang="en-US" sz="1200" dirty="0" smtClean="0"/>
              <a:t>David M. Newman, Exploring the Architecture of Everyday Life, Brief Edition, 4e © SAGE Publications, Inc. 2015</a:t>
            </a:r>
            <a:endParaRPr lang="en-US" sz="1200" dirty="0"/>
          </a:p>
        </p:txBody>
      </p:sp>
      <p:sp>
        <p:nvSpPr>
          <p:cNvPr id="15362" name="Rectangle 2"/>
          <p:cNvSpPr>
            <a:spLocks noGrp="1" noChangeArrowheads="1"/>
          </p:cNvSpPr>
          <p:nvPr>
            <p:ph type="title"/>
          </p:nvPr>
        </p:nvSpPr>
        <p:spPr>
          <a:xfrm>
            <a:off x="1219200" y="0"/>
            <a:ext cx="8229600" cy="1143000"/>
          </a:xfrm>
        </p:spPr>
        <p:txBody>
          <a:bodyPr/>
          <a:lstStyle/>
          <a:p>
            <a:pPr fontAlgn="auto">
              <a:spcAft>
                <a:spcPts val="0"/>
              </a:spcAft>
              <a:defRPr/>
            </a:pPr>
            <a:r>
              <a:rPr lang="en-US" dirty="0"/>
              <a:t>Divorce </a:t>
            </a:r>
            <a:r>
              <a:rPr lang="en-US" dirty="0" smtClean="0"/>
              <a:t>Trends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4800600" y="6492875"/>
            <a:ext cx="4343400" cy="365125"/>
          </a:xfrm>
        </p:spPr>
        <p:txBody>
          <a:bodyPr/>
          <a:lstStyle/>
          <a:p>
            <a:r>
              <a:rPr lang="en-US" sz="1200" dirty="0" smtClean="0"/>
              <a:t>David M. Newman, Exploring the Architecture of Everyday Life, Brief Edition, 4e © SAGE Publications, Inc. 2015</a:t>
            </a:r>
            <a:endParaRPr lang="en-US" sz="1200" dirty="0"/>
          </a:p>
        </p:txBody>
      </p:sp>
      <p:sp>
        <p:nvSpPr>
          <p:cNvPr id="11266" name="Rectangle 2"/>
          <p:cNvSpPr>
            <a:spLocks noGrp="1" noChangeArrowheads="1"/>
          </p:cNvSpPr>
          <p:nvPr>
            <p:ph type="title" idx="4294967295"/>
          </p:nvPr>
        </p:nvSpPr>
        <p:spPr>
          <a:xfrm>
            <a:off x="1447800" y="152400"/>
            <a:ext cx="8077200" cy="990600"/>
          </a:xfrm>
          <a:prstGeom prst="rect">
            <a:avLst/>
          </a:prstGeom>
        </p:spPr>
        <p:txBody>
          <a:bodyPr lIns="0" rIns="0" bIns="0" anchor="b">
            <a:normAutofit/>
          </a:bodyPr>
          <a:lstStyle/>
          <a:p>
            <a:r>
              <a:rPr lang="en-US" dirty="0"/>
              <a:t>Marriage </a:t>
            </a:r>
          </a:p>
        </p:txBody>
      </p:sp>
      <p:sp>
        <p:nvSpPr>
          <p:cNvPr id="25603" name="Rectangle 3"/>
          <p:cNvSpPr>
            <a:spLocks noGrp="1" noChangeArrowheads="1"/>
          </p:cNvSpPr>
          <p:nvPr>
            <p:ph idx="4294967295"/>
          </p:nvPr>
        </p:nvSpPr>
        <p:spPr>
          <a:xfrm>
            <a:off x="1828800" y="1143000"/>
            <a:ext cx="7315200" cy="4389438"/>
          </a:xfrm>
          <a:prstGeom prst="rect">
            <a:avLst/>
          </a:prstGeom>
        </p:spPr>
        <p:txBody>
          <a:bodyPr>
            <a:normAutofit/>
          </a:bodyPr>
          <a:lstStyle/>
          <a:p>
            <a:pPr>
              <a:lnSpc>
                <a:spcPct val="110000"/>
              </a:lnSpc>
              <a:spcBef>
                <a:spcPts val="0"/>
              </a:spcBef>
            </a:pPr>
            <a:r>
              <a:rPr lang="en-US" sz="3300" dirty="0" smtClean="0">
                <a:cs typeface="Arial" charset="0"/>
              </a:rPr>
              <a:t>Monogamy: marriage to one person at a time</a:t>
            </a:r>
          </a:p>
          <a:p>
            <a:pPr lvl="1">
              <a:lnSpc>
                <a:spcPct val="110000"/>
              </a:lnSpc>
              <a:spcBef>
                <a:spcPts val="0"/>
              </a:spcBef>
            </a:pPr>
            <a:r>
              <a:rPr lang="en-US" sz="2900" dirty="0" smtClean="0">
                <a:cs typeface="Arial" charset="0"/>
              </a:rPr>
              <a:t>Central to U.S. image of family</a:t>
            </a:r>
            <a:endParaRPr lang="en-US" sz="2900" dirty="0">
              <a:cs typeface="Arial" charset="0"/>
            </a:endParaRPr>
          </a:p>
          <a:p>
            <a:pPr>
              <a:lnSpc>
                <a:spcPct val="110000"/>
              </a:lnSpc>
              <a:spcBef>
                <a:spcPts val="0"/>
              </a:spcBef>
            </a:pPr>
            <a:r>
              <a:rPr lang="en-US" sz="3300" dirty="0" smtClean="0">
                <a:cs typeface="Arial" charset="0"/>
              </a:rPr>
              <a:t>Polygamy: several spouses at once</a:t>
            </a:r>
          </a:p>
          <a:p>
            <a:pPr lvl="1">
              <a:lnSpc>
                <a:spcPct val="110000"/>
              </a:lnSpc>
              <a:spcBef>
                <a:spcPts val="0"/>
              </a:spcBef>
            </a:pPr>
            <a:r>
              <a:rPr lang="en-US" sz="2900" dirty="0" smtClean="0">
                <a:cs typeface="Arial" charset="0"/>
              </a:rPr>
              <a:t>About </a:t>
            </a:r>
            <a:r>
              <a:rPr lang="en-US" sz="2900" dirty="0">
                <a:cs typeface="Arial" charset="0"/>
              </a:rPr>
              <a:t>75% of world’s societies prefer some type of </a:t>
            </a:r>
            <a:r>
              <a:rPr lang="en-US" sz="2900" dirty="0" smtClean="0">
                <a:cs typeface="Arial" charset="0"/>
              </a:rPr>
              <a:t>polygamy</a:t>
            </a:r>
          </a:p>
          <a:p>
            <a:pPr lvl="1">
              <a:lnSpc>
                <a:spcPct val="110000"/>
              </a:lnSpc>
              <a:spcBef>
                <a:spcPts val="0"/>
              </a:spcBef>
              <a:buNone/>
            </a:pPr>
            <a:endParaRPr lang="en-US" sz="2900" dirty="0" smtClean="0">
              <a:cs typeface="Arial"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5029200" y="6492875"/>
            <a:ext cx="4114800" cy="365125"/>
          </a:xfrm>
        </p:spPr>
        <p:txBody>
          <a:bodyPr/>
          <a:lstStyle/>
          <a:p>
            <a:r>
              <a:rPr lang="en-US" sz="1200" dirty="0" smtClean="0"/>
              <a:t>David M. Newman, Exploring the Architecture of Everyday Life, Brief Edition, 4e © SAGE Publications, Inc. 2015</a:t>
            </a:r>
            <a:endParaRPr lang="en-US" sz="1200" dirty="0"/>
          </a:p>
        </p:txBody>
      </p:sp>
      <p:sp>
        <p:nvSpPr>
          <p:cNvPr id="25603" name="Rectangle 2"/>
          <p:cNvSpPr>
            <a:spLocks noGrp="1" noChangeArrowheads="1"/>
          </p:cNvSpPr>
          <p:nvPr>
            <p:ph type="title" idx="4294967295"/>
          </p:nvPr>
        </p:nvSpPr>
        <p:spPr>
          <a:xfrm>
            <a:off x="1371600" y="152400"/>
            <a:ext cx="8077200" cy="914400"/>
          </a:xfrm>
          <a:prstGeom prst="rect">
            <a:avLst/>
          </a:prstGeom>
        </p:spPr>
        <p:txBody>
          <a:bodyPr lIns="0" rIns="0" bIns="0" anchor="b">
            <a:noAutofit/>
          </a:bodyPr>
          <a:lstStyle/>
          <a:p>
            <a:r>
              <a:rPr lang="en-US" dirty="0"/>
              <a:t>Residence</a:t>
            </a:r>
            <a:r>
              <a:rPr lang="en-US" dirty="0">
                <a:solidFill>
                  <a:srgbClr val="7CCA62"/>
                </a:solidFill>
              </a:rPr>
              <a:t>	</a:t>
            </a:r>
          </a:p>
        </p:txBody>
      </p:sp>
      <p:sp>
        <p:nvSpPr>
          <p:cNvPr id="27651" name="Rectangle 3"/>
          <p:cNvSpPr>
            <a:spLocks noGrp="1" noChangeArrowheads="1"/>
          </p:cNvSpPr>
          <p:nvPr>
            <p:ph idx="4294967295"/>
          </p:nvPr>
        </p:nvSpPr>
        <p:spPr>
          <a:xfrm>
            <a:off x="2057400" y="1143000"/>
            <a:ext cx="7086600" cy="4495800"/>
          </a:xfrm>
          <a:prstGeom prst="rect">
            <a:avLst/>
          </a:prstGeom>
        </p:spPr>
        <p:txBody>
          <a:bodyPr>
            <a:normAutofit/>
          </a:bodyPr>
          <a:lstStyle/>
          <a:p>
            <a:pPr>
              <a:spcBef>
                <a:spcPts val="0"/>
              </a:spcBef>
            </a:pPr>
            <a:r>
              <a:rPr lang="en-US" dirty="0" err="1" smtClean="0">
                <a:cs typeface="Arial" charset="0"/>
              </a:rPr>
              <a:t>Neolocal</a:t>
            </a:r>
            <a:r>
              <a:rPr lang="en-US" dirty="0" smtClean="0">
                <a:cs typeface="Arial" charset="0"/>
              </a:rPr>
              <a:t> </a:t>
            </a:r>
          </a:p>
          <a:p>
            <a:pPr lvl="1">
              <a:spcBef>
                <a:spcPts val="0"/>
              </a:spcBef>
            </a:pPr>
            <a:r>
              <a:rPr lang="en-US" dirty="0" smtClean="0">
                <a:cs typeface="Arial" charset="0"/>
              </a:rPr>
              <a:t>Couples establish their own household</a:t>
            </a:r>
          </a:p>
          <a:p>
            <a:pPr lvl="1">
              <a:spcBef>
                <a:spcPts val="0"/>
              </a:spcBef>
            </a:pPr>
            <a:r>
              <a:rPr lang="en-US" dirty="0" smtClean="0">
                <a:cs typeface="Arial" charset="0"/>
              </a:rPr>
              <a:t>Typical in the United States</a:t>
            </a:r>
          </a:p>
          <a:p>
            <a:pPr lvl="1">
              <a:spcBef>
                <a:spcPts val="0"/>
              </a:spcBef>
            </a:pPr>
            <a:r>
              <a:rPr lang="en-US" dirty="0" smtClean="0">
                <a:cs typeface="Arial" charset="0"/>
              </a:rPr>
              <a:t>Only </a:t>
            </a:r>
            <a:r>
              <a:rPr lang="en-US" dirty="0">
                <a:cs typeface="Arial" charset="0"/>
              </a:rPr>
              <a:t>5% of societies are </a:t>
            </a:r>
            <a:r>
              <a:rPr lang="en-US" dirty="0" err="1" smtClean="0">
                <a:cs typeface="Arial" charset="0"/>
              </a:rPr>
              <a:t>neolocal</a:t>
            </a:r>
            <a:endParaRPr lang="en-US" dirty="0">
              <a:cs typeface="Arial" charset="0"/>
            </a:endParaRPr>
          </a:p>
          <a:p>
            <a:pPr>
              <a:spcBef>
                <a:spcPts val="0"/>
              </a:spcBef>
            </a:pPr>
            <a:r>
              <a:rPr lang="en-US" dirty="0" err="1" smtClean="0">
                <a:cs typeface="Arial" charset="0"/>
              </a:rPr>
              <a:t>Patrilocal</a:t>
            </a:r>
            <a:endParaRPr lang="en-US" dirty="0" smtClean="0">
              <a:cs typeface="Arial" charset="0"/>
            </a:endParaRPr>
          </a:p>
          <a:p>
            <a:pPr lvl="1">
              <a:spcBef>
                <a:spcPts val="0"/>
              </a:spcBef>
            </a:pPr>
            <a:r>
              <a:rPr lang="en-US" dirty="0" smtClean="0">
                <a:cs typeface="Arial" charset="0"/>
              </a:rPr>
              <a:t>Couples live with or near husband’s family</a:t>
            </a:r>
          </a:p>
          <a:p>
            <a:pPr>
              <a:spcBef>
                <a:spcPts val="0"/>
              </a:spcBef>
            </a:pPr>
            <a:r>
              <a:rPr lang="en-US" dirty="0" err="1" smtClean="0">
                <a:cs typeface="Arial" charset="0"/>
              </a:rPr>
              <a:t>Matrilocal</a:t>
            </a:r>
            <a:endParaRPr lang="en-US" dirty="0" smtClean="0">
              <a:cs typeface="Arial" charset="0"/>
            </a:endParaRPr>
          </a:p>
          <a:p>
            <a:pPr lvl="1">
              <a:spcBef>
                <a:spcPts val="0"/>
              </a:spcBef>
            </a:pPr>
            <a:r>
              <a:rPr lang="en-US" dirty="0" smtClean="0">
                <a:cs typeface="Arial" charset="0"/>
              </a:rPr>
              <a:t>Couples live with or near wife’s family</a:t>
            </a:r>
            <a:endParaRPr lang="en-US" dirty="0">
              <a:cs typeface="Arial" charset="0"/>
            </a:endParaRP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Concours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Newman Theme</Template>
  <TotalTime>502</TotalTime>
  <Words>1869</Words>
  <Application>Microsoft Office PowerPoint</Application>
  <PresentationFormat>On-screen Show (4:3)</PresentationFormat>
  <Paragraphs>231</Paragraphs>
  <Slides>18</Slides>
  <Notes>17</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1_Concourse</vt:lpstr>
      <vt:lpstr>PowerPoint Presentation</vt:lpstr>
      <vt:lpstr>Life With Others</vt:lpstr>
      <vt:lpstr>Exogamy and Endogamy</vt:lpstr>
      <vt:lpstr>What Is a Family?</vt:lpstr>
      <vt:lpstr>Family Life</vt:lpstr>
      <vt:lpstr>100 Years Ago</vt:lpstr>
      <vt:lpstr>Divorce Trends</vt:lpstr>
      <vt:lpstr>Marriage </vt:lpstr>
      <vt:lpstr>Residence </vt:lpstr>
      <vt:lpstr>Same-Sex Unions </vt:lpstr>
      <vt:lpstr>  Families and Social Institutions</vt:lpstr>
      <vt:lpstr>Thinking Sociologically</vt:lpstr>
      <vt:lpstr>Divorce</vt:lpstr>
      <vt:lpstr>Social Influences on Divorce Rates</vt:lpstr>
      <vt:lpstr>Culture and Divorce</vt:lpstr>
      <vt:lpstr>Family Violence </vt:lpstr>
      <vt:lpstr>Intimate Violence in Cultural Context</vt:lpstr>
      <vt:lpstr>Explaining Domestic Violence</vt:lpstr>
    </vt:vector>
  </TitlesOfParts>
  <Company>Csus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8</dc:title>
  <dc:creator>user</dc:creator>
  <cp:lastModifiedBy>SageUser</cp:lastModifiedBy>
  <cp:revision>90</cp:revision>
  <dcterms:created xsi:type="dcterms:W3CDTF">2009-11-26T14:36:44Z</dcterms:created>
  <dcterms:modified xsi:type="dcterms:W3CDTF">2014-10-16T14:17:25Z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