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7" r:id="rId1"/>
  </p:sldMasterIdLst>
  <p:notesMasterIdLst>
    <p:notesMasterId r:id="rId16"/>
  </p:notesMasterIdLst>
  <p:sldIdLst>
    <p:sldId id="256" r:id="rId2"/>
    <p:sldId id="258" r:id="rId3"/>
    <p:sldId id="276" r:id="rId4"/>
    <p:sldId id="286" r:id="rId5"/>
    <p:sldId id="278" r:id="rId6"/>
    <p:sldId id="279" r:id="rId7"/>
    <p:sldId id="280" r:id="rId8"/>
    <p:sldId id="282" r:id="rId9"/>
    <p:sldId id="283" r:id="rId10"/>
    <p:sldId id="290" r:id="rId11"/>
    <p:sldId id="270" r:id="rId12"/>
    <p:sldId id="285" r:id="rId13"/>
    <p:sldId id="271" r:id="rId14"/>
    <p:sldId id="273" r:id="rId15"/>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Arial Narrow" pitchFamily="34" charset="0"/>
        <a:ea typeface="ＭＳ Ｐゴシック" charset="-128"/>
        <a:cs typeface="+mn-cs"/>
      </a:defRPr>
    </a:lvl1pPr>
    <a:lvl2pPr marL="457200" algn="l" rtl="0" fontAlgn="base">
      <a:spcBef>
        <a:spcPct val="0"/>
      </a:spcBef>
      <a:spcAft>
        <a:spcPct val="0"/>
      </a:spcAft>
      <a:defRPr sz="2400" kern="1200">
        <a:solidFill>
          <a:schemeClr val="tx1"/>
        </a:solidFill>
        <a:latin typeface="Arial Narrow" pitchFamily="34" charset="0"/>
        <a:ea typeface="ＭＳ Ｐゴシック" charset="-128"/>
        <a:cs typeface="+mn-cs"/>
      </a:defRPr>
    </a:lvl2pPr>
    <a:lvl3pPr marL="914400" algn="l" rtl="0" fontAlgn="base">
      <a:spcBef>
        <a:spcPct val="0"/>
      </a:spcBef>
      <a:spcAft>
        <a:spcPct val="0"/>
      </a:spcAft>
      <a:defRPr sz="2400" kern="1200">
        <a:solidFill>
          <a:schemeClr val="tx1"/>
        </a:solidFill>
        <a:latin typeface="Arial Narrow" pitchFamily="34" charset="0"/>
        <a:ea typeface="ＭＳ Ｐゴシック" charset="-128"/>
        <a:cs typeface="+mn-cs"/>
      </a:defRPr>
    </a:lvl3pPr>
    <a:lvl4pPr marL="1371600" algn="l" rtl="0" fontAlgn="base">
      <a:spcBef>
        <a:spcPct val="0"/>
      </a:spcBef>
      <a:spcAft>
        <a:spcPct val="0"/>
      </a:spcAft>
      <a:defRPr sz="2400" kern="1200">
        <a:solidFill>
          <a:schemeClr val="tx1"/>
        </a:solidFill>
        <a:latin typeface="Arial Narrow" pitchFamily="34" charset="0"/>
        <a:ea typeface="ＭＳ Ｐゴシック" charset="-128"/>
        <a:cs typeface="+mn-cs"/>
      </a:defRPr>
    </a:lvl4pPr>
    <a:lvl5pPr marL="1828800" algn="l" rtl="0" fontAlgn="base">
      <a:spcBef>
        <a:spcPct val="0"/>
      </a:spcBef>
      <a:spcAft>
        <a:spcPct val="0"/>
      </a:spcAft>
      <a:defRPr sz="2400" kern="1200">
        <a:solidFill>
          <a:schemeClr val="tx1"/>
        </a:solidFill>
        <a:latin typeface="Arial Narrow" pitchFamily="34" charset="0"/>
        <a:ea typeface="ＭＳ Ｐゴシック" charset="-128"/>
        <a:cs typeface="+mn-cs"/>
      </a:defRPr>
    </a:lvl5pPr>
    <a:lvl6pPr marL="2286000" algn="l" defTabSz="914400" rtl="0" eaLnBrk="1" latinLnBrk="0" hangingPunct="1">
      <a:defRPr sz="2400" kern="1200">
        <a:solidFill>
          <a:schemeClr val="tx1"/>
        </a:solidFill>
        <a:latin typeface="Arial Narrow" pitchFamily="34" charset="0"/>
        <a:ea typeface="ＭＳ Ｐゴシック" charset="-128"/>
        <a:cs typeface="+mn-cs"/>
      </a:defRPr>
    </a:lvl6pPr>
    <a:lvl7pPr marL="2743200" algn="l" defTabSz="914400" rtl="0" eaLnBrk="1" latinLnBrk="0" hangingPunct="1">
      <a:defRPr sz="2400" kern="1200">
        <a:solidFill>
          <a:schemeClr val="tx1"/>
        </a:solidFill>
        <a:latin typeface="Arial Narrow" pitchFamily="34" charset="0"/>
        <a:ea typeface="ＭＳ Ｐゴシック" charset="-128"/>
        <a:cs typeface="+mn-cs"/>
      </a:defRPr>
    </a:lvl7pPr>
    <a:lvl8pPr marL="3200400" algn="l" defTabSz="914400" rtl="0" eaLnBrk="1" latinLnBrk="0" hangingPunct="1">
      <a:defRPr sz="2400" kern="1200">
        <a:solidFill>
          <a:schemeClr val="tx1"/>
        </a:solidFill>
        <a:latin typeface="Arial Narrow" pitchFamily="34" charset="0"/>
        <a:ea typeface="ＭＳ Ｐゴシック" charset="-128"/>
        <a:cs typeface="+mn-cs"/>
      </a:defRPr>
    </a:lvl8pPr>
    <a:lvl9pPr marL="3657600" algn="l" defTabSz="914400" rtl="0" eaLnBrk="1" latinLnBrk="0" hangingPunct="1">
      <a:defRPr sz="2400" kern="1200">
        <a:solidFill>
          <a:schemeClr val="tx1"/>
        </a:solidFill>
        <a:latin typeface="Arial Narrow" pitchFamily="34" charset="0"/>
        <a:ea typeface="ＭＳ Ｐゴシック" charset="-128"/>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arvest Moon" initials="HM" lastIdx="9" clrIdx="0"/>
  <p:cmAuthor id="1" name="SageUser" initials="S" lastIdx="1"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375327"/>
    <a:srgbClr val="4D4D4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71" autoAdjust="0"/>
    <p:restoredTop sz="64619" autoAdjust="0"/>
  </p:normalViewPr>
  <p:slideViewPr>
    <p:cSldViewPr>
      <p:cViewPr varScale="1">
        <p:scale>
          <a:sx n="63" d="100"/>
          <a:sy n="63" d="100"/>
        </p:scale>
        <p:origin x="-1764" y="-11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Narrow" pitchFamily="34" charset="0"/>
                <a:ea typeface="+mn-ea"/>
              </a:defRPr>
            </a:lvl1pPr>
          </a:lstStyle>
          <a:p>
            <a:pPr>
              <a:defRPr/>
            </a:pPr>
            <a:endParaRPr lang="en-US"/>
          </a:p>
        </p:txBody>
      </p:sp>
      <p:sp>
        <p:nvSpPr>
          <p:cNvPr id="7171"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Narrow" pitchFamily="34" charset="0"/>
                <a:ea typeface="+mn-ea"/>
              </a:defRPr>
            </a:lvl1pPr>
          </a:lstStyle>
          <a:p>
            <a:pPr>
              <a:defRPr/>
            </a:pPr>
            <a:endParaRPr lang="en-US"/>
          </a:p>
        </p:txBody>
      </p:sp>
      <p:sp>
        <p:nvSpPr>
          <p:cNvPr id="1331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7173"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7174"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Narrow" pitchFamily="34" charset="0"/>
                <a:ea typeface="+mn-ea"/>
              </a:defRPr>
            </a:lvl1pPr>
          </a:lstStyle>
          <a:p>
            <a:pPr>
              <a:defRPr/>
            </a:pPr>
            <a:endParaRPr lang="en-US"/>
          </a:p>
        </p:txBody>
      </p:sp>
      <p:sp>
        <p:nvSpPr>
          <p:cNvPr id="7175"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CE90A26D-8B51-4EB8-9191-E66F619B2A4A}" type="slidenum">
              <a:rPr lang="en-US"/>
              <a:pPr/>
              <a:t>‹#›</a:t>
            </a:fld>
            <a:endParaRPr lang="en-US"/>
          </a:p>
        </p:txBody>
      </p:sp>
    </p:spTree>
    <p:extLst>
      <p:ext uri="{BB962C8B-B14F-4D97-AF65-F5344CB8AC3E}">
        <p14:creationId xmlns:p14="http://schemas.microsoft.com/office/powerpoint/2010/main" val="303199782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ＭＳ Ｐゴシック" charset="-128"/>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ＭＳ Ｐゴシック" pitchFamily="-107" charset="-128"/>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ＭＳ Ｐゴシック" pitchFamily="-107" charset="-128"/>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ＭＳ Ｐゴシック" pitchFamily="-107" charset="-128"/>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ＭＳ Ｐゴシック" pitchFamily="-107"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www.thisamericanlife.org/radio-archives/episode/168/the-fix-is-in" TargetMode="External"/><Relationship Id="rId7" Type="http://schemas.openxmlformats.org/officeDocument/2006/relationships/hyperlink" Target="http://www.epi.org/publications/entry/bp165/" TargetMode="External"/><Relationship Id="rId2" Type="http://schemas.openxmlformats.org/officeDocument/2006/relationships/slide" Target="../slides/slide12.xml"/><Relationship Id="rId1" Type="http://schemas.openxmlformats.org/officeDocument/2006/relationships/notesMaster" Target="../notesMasters/notesMaster1.xml"/><Relationship Id="rId6" Type="http://schemas.openxmlformats.org/officeDocument/2006/relationships/hyperlink" Target="http://www.epi.org/content/budget_calculator/" TargetMode="External"/><Relationship Id="rId5" Type="http://schemas.openxmlformats.org/officeDocument/2006/relationships/hyperlink" Target="http://www.workforceexplorer.com/" TargetMode="External"/><Relationship Id="rId4" Type="http://schemas.openxmlformats.org/officeDocument/2006/relationships/hyperlink" Target="http://www.stateline.org/live/" TargetMode="Externa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p>
            <a:fld id="{3CB97110-212B-43C5-AEF8-2C98F7B3E518}" type="slidenum">
              <a:rPr lang="en-US"/>
              <a:pPr/>
              <a:t>2</a:t>
            </a:fld>
            <a:endParaRPr lang="en-US"/>
          </a:p>
        </p:txBody>
      </p:sp>
      <p:sp>
        <p:nvSpPr>
          <p:cNvPr id="17411" name="Rectangle 2"/>
          <p:cNvSpPr>
            <a:spLocks noGrp="1" noRot="1" noChangeAspect="1" noChangeArrowheads="1" noTextEdit="1"/>
          </p:cNvSpPr>
          <p:nvPr>
            <p:ph type="sldImg"/>
          </p:nvPr>
        </p:nvSpPr>
        <p:spPr>
          <a:ln/>
        </p:spPr>
      </p:sp>
      <p:sp>
        <p:nvSpPr>
          <p:cNvPr id="17412" name="Rectangle 3"/>
          <p:cNvSpPr>
            <a:spLocks noGrp="1" noChangeArrowheads="1"/>
          </p:cNvSpPr>
          <p:nvPr>
            <p:ph type="body" idx="1"/>
          </p:nvPr>
        </p:nvSpPr>
        <p:spPr>
          <a:noFill/>
          <a:ln/>
        </p:spPr>
        <p:txBody>
          <a:bodyPr/>
          <a:lstStyle/>
          <a:p>
            <a:pPr marL="0" marR="0" indent="0" algn="just" defTabSz="914400" rtl="0" eaLnBrk="1" fontAlgn="base" latinLnBrk="0" hangingPunct="1">
              <a:lnSpc>
                <a:spcPct val="100000"/>
              </a:lnSpc>
              <a:spcBef>
                <a:spcPct val="30000"/>
              </a:spcBef>
              <a:spcAft>
                <a:spcPct val="0"/>
              </a:spcAft>
              <a:buClrTx/>
              <a:buSzTx/>
              <a:buFontTx/>
              <a:buNone/>
              <a:tabLst/>
              <a:defRPr/>
            </a:pPr>
            <a:endParaRPr lang="en-US" dirty="0" smtClean="0">
              <a:solidFill>
                <a:srgbClr val="000000"/>
              </a:solidFill>
              <a:latin typeface="Minion" pitchFamily="18" charset="0"/>
              <a:cs typeface="Times New Roman" pitchFamily="18" charset="0"/>
            </a:endParaRPr>
          </a:p>
          <a:p>
            <a:pPr algn="just" eaLnBrk="1" hangingPunct="1"/>
            <a:endParaRPr lang="en-US"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dirty="0" smtClean="0"/>
              <a:t>Texas</a:t>
            </a:r>
            <a:r>
              <a:rPr lang="en-US" baseline="0" dirty="0" smtClean="0"/>
              <a:t> is very conservative and religious – how does that affect all schools regardless of local custom or perspective?</a:t>
            </a:r>
          </a:p>
          <a:p>
            <a:r>
              <a:rPr lang="en-GB" sz="1200" kern="1200" dirty="0" smtClean="0">
                <a:solidFill>
                  <a:schemeClr val="tx1"/>
                </a:solidFill>
                <a:latin typeface="Times New Roman" pitchFamily="18" charset="0"/>
                <a:ea typeface="ＭＳ Ｐゴシック" charset="-128"/>
                <a:cs typeface="+mn-cs"/>
              </a:rPr>
              <a:t>In 2010, the Board approved a social studies curriculum that requires history and economics textbooks to stress the superiority of American capitalism, questions the Founding Fathers’ commitment to a purely secular government, and presents conservative political philosophy in a more positive light (McKinley, 2010; </a:t>
            </a:r>
            <a:r>
              <a:rPr lang="en-GB" sz="1200" kern="1200" dirty="0" err="1" smtClean="0">
                <a:solidFill>
                  <a:schemeClr val="tx1"/>
                </a:solidFill>
                <a:latin typeface="Times New Roman" pitchFamily="18" charset="0"/>
                <a:ea typeface="ＭＳ Ｐゴシック" charset="-128"/>
                <a:cs typeface="+mn-cs"/>
              </a:rPr>
              <a:t>Shorto</a:t>
            </a:r>
            <a:r>
              <a:rPr lang="en-GB" sz="1200" kern="1200" dirty="0" smtClean="0">
                <a:solidFill>
                  <a:schemeClr val="tx1"/>
                </a:solidFill>
                <a:latin typeface="Times New Roman" pitchFamily="18" charset="0"/>
                <a:ea typeface="ＭＳ Ｐゴシック" charset="-128"/>
                <a:cs typeface="+mn-cs"/>
              </a:rPr>
              <a:t>, 2010). The economic importance of Texas forces many publishers to write their books with that state’s rules in mind.</a:t>
            </a:r>
            <a:endParaRPr lang="en-US" dirty="0" smtClean="0"/>
          </a:p>
          <a:p>
            <a:endParaRPr lang="en-US" dirty="0" smtClean="0"/>
          </a:p>
          <a:p>
            <a:r>
              <a:rPr lang="en-US" dirty="0" smtClean="0"/>
              <a:t>What do you think is the current trend in</a:t>
            </a:r>
            <a:r>
              <a:rPr lang="en-US" baseline="0" dirty="0" smtClean="0"/>
              <a:t> TV shows? How are many alike?</a:t>
            </a:r>
          </a:p>
          <a:p>
            <a:r>
              <a:rPr lang="en-US" baseline="0" dirty="0" smtClean="0"/>
              <a:t>(reality shows?)</a:t>
            </a:r>
          </a:p>
          <a:p>
            <a:endParaRPr lang="en-US" baseline="0" dirty="0" smtClean="0"/>
          </a:p>
          <a:p>
            <a:r>
              <a:rPr lang="en-US" baseline="0" dirty="0" smtClean="0"/>
              <a:t>Where does your money go when you deposit it into the bank?</a:t>
            </a:r>
          </a:p>
          <a:p>
            <a:endParaRPr lang="en-US" baseline="0" dirty="0" smtClean="0"/>
          </a:p>
          <a:p>
            <a:r>
              <a:rPr lang="en-US" baseline="0" dirty="0" smtClean="0"/>
              <a:t>What companies have done well with innovation? </a:t>
            </a:r>
          </a:p>
          <a:p>
            <a:endParaRPr lang="en-US" baseline="0" dirty="0" smtClean="0"/>
          </a:p>
          <a:p>
            <a:r>
              <a:rPr lang="en-US" baseline="0" dirty="0" smtClean="0"/>
              <a:t>What organizations don’t innovate well? – Education – school goes from Sept–June, 180 days, 8 am to 3 pm. </a:t>
            </a:r>
          </a:p>
          <a:p>
            <a:endParaRPr lang="en-US" baseline="0" dirty="0" smtClean="0"/>
          </a:p>
          <a:p>
            <a:r>
              <a:rPr lang="en-US" baseline="0" dirty="0" smtClean="0"/>
              <a:t>We are not always aware of the huge impact that organizations have on our daily lives; or we see it as an individual experience</a:t>
            </a:r>
          </a:p>
          <a:p>
            <a:endParaRPr lang="en-US" baseline="0" dirty="0" smtClean="0"/>
          </a:p>
          <a:p>
            <a:r>
              <a:rPr lang="en-US" dirty="0" smtClean="0">
                <a:hlinkClick r:id="rId3"/>
              </a:rPr>
              <a:t>http://www.thisamericanlife.org/radio-archives/episode/168/the-fix-is-in</a:t>
            </a:r>
            <a:endParaRPr lang="en-US" dirty="0" smtClean="0"/>
          </a:p>
          <a:p>
            <a:endParaRPr lang="en-US" baseline="0" dirty="0" smtClean="0"/>
          </a:p>
          <a:p>
            <a:r>
              <a:rPr lang="en-US" dirty="0" smtClean="0">
                <a:hlinkClick r:id="rId4"/>
              </a:rPr>
              <a:t>http://www.stateline.org/live/</a:t>
            </a:r>
            <a:endParaRPr lang="en-US" dirty="0" smtClean="0"/>
          </a:p>
          <a:p>
            <a:endParaRPr lang="en-US" dirty="0" smtClean="0"/>
          </a:p>
          <a:p>
            <a:r>
              <a:rPr lang="en-US" dirty="0" smtClean="0">
                <a:hlinkClick r:id="rId5"/>
              </a:rPr>
              <a:t>http://www.workforceexplorer.com/</a:t>
            </a:r>
            <a:endParaRPr lang="en-US" dirty="0" smtClean="0"/>
          </a:p>
          <a:p>
            <a:endParaRPr lang="en-US" baseline="0" dirty="0" smtClean="0"/>
          </a:p>
          <a:p>
            <a:r>
              <a:rPr lang="en-US" dirty="0" smtClean="0">
                <a:hlinkClick r:id="rId6"/>
              </a:rPr>
              <a:t>http://www.epi.org/content/budget_calculator/</a:t>
            </a:r>
            <a:endParaRPr lang="en-US" dirty="0" smtClean="0"/>
          </a:p>
          <a:p>
            <a:endParaRPr lang="en-US" baseline="0" dirty="0" smtClean="0"/>
          </a:p>
          <a:p>
            <a:r>
              <a:rPr lang="en-US" dirty="0" smtClean="0">
                <a:hlinkClick r:id="rId7"/>
              </a:rPr>
              <a:t>http://www.epi.org/publications/entry/bp165/</a:t>
            </a:r>
            <a:endParaRPr lang="en-US" baseline="0" dirty="0" smtClean="0"/>
          </a:p>
          <a:p>
            <a:endParaRPr lang="en-US" dirty="0"/>
          </a:p>
        </p:txBody>
      </p:sp>
      <p:sp>
        <p:nvSpPr>
          <p:cNvPr id="4" name="Slide Number Placeholder 3"/>
          <p:cNvSpPr>
            <a:spLocks noGrp="1"/>
          </p:cNvSpPr>
          <p:nvPr>
            <p:ph type="sldNum" sz="quarter" idx="10"/>
          </p:nvPr>
        </p:nvSpPr>
        <p:spPr/>
        <p:txBody>
          <a:bodyPr/>
          <a:lstStyle/>
          <a:p>
            <a:fld id="{1F03D31E-01E3-4F3C-9B6D-09FD7085A616}" type="slidenum">
              <a:rPr lang="en-US" smtClean="0"/>
              <a:pPr/>
              <a:t>12</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E90A26D-8B51-4EB8-9191-E66F619B2A4A}" type="slidenum">
              <a:rPr lang="en-US" smtClean="0"/>
              <a:pPr/>
              <a:t>13</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E90A26D-8B51-4EB8-9191-E66F619B2A4A}" type="slidenum">
              <a:rPr lang="en-US" smtClean="0"/>
              <a:pPr/>
              <a:t>14</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Social</a:t>
            </a:r>
            <a:r>
              <a:rPr lang="en-US" baseline="0" dirty="0" smtClean="0"/>
              <a:t> structures help to make organized life possible.</a:t>
            </a:r>
          </a:p>
          <a:p>
            <a:endParaRPr lang="en-US" baseline="0" dirty="0" smtClean="0"/>
          </a:p>
          <a:p>
            <a:r>
              <a:rPr lang="en-US" dirty="0" smtClean="0">
                <a:solidFill>
                  <a:srgbClr val="000000"/>
                </a:solidFill>
                <a:latin typeface="Minion" pitchFamily="18" charset="0"/>
                <a:cs typeface="Times New Roman" pitchFamily="18" charset="0"/>
              </a:rPr>
              <a:t>To some sociologists (for instance, Bell &amp; </a:t>
            </a:r>
            <a:r>
              <a:rPr lang="en-US" dirty="0" err="1" smtClean="0">
                <a:solidFill>
                  <a:srgbClr val="000000"/>
                </a:solidFill>
                <a:latin typeface="Minion" pitchFamily="18" charset="0"/>
                <a:cs typeface="Times New Roman" pitchFamily="18" charset="0"/>
              </a:rPr>
              <a:t>McGrane</a:t>
            </a:r>
            <a:r>
              <a:rPr lang="en-US" dirty="0" smtClean="0">
                <a:solidFill>
                  <a:srgbClr val="000000"/>
                </a:solidFill>
                <a:latin typeface="Minion" pitchFamily="18" charset="0"/>
                <a:cs typeface="Times New Roman" pitchFamily="18" charset="0"/>
              </a:rPr>
              <a:t>, 1999; </a:t>
            </a:r>
            <a:r>
              <a:rPr lang="en-US" dirty="0" err="1" smtClean="0">
                <a:solidFill>
                  <a:srgbClr val="000000"/>
                </a:solidFill>
                <a:latin typeface="Minion" pitchFamily="18" charset="0"/>
                <a:cs typeface="Times New Roman" pitchFamily="18" charset="0"/>
              </a:rPr>
              <a:t>Ritzer</a:t>
            </a:r>
            <a:r>
              <a:rPr lang="en-US" dirty="0" smtClean="0">
                <a:solidFill>
                  <a:srgbClr val="000000"/>
                </a:solidFill>
                <a:latin typeface="Minion" pitchFamily="18" charset="0"/>
                <a:cs typeface="Times New Roman" pitchFamily="18" charset="0"/>
              </a:rPr>
              <a:t>, 2000), the required competition for quantifiable grades has become the unfortunate hallmark of the American educational system. Course grades, standardized test scores, and class rankings are emphasized so much institution-wide and create such personal anxiety for students that they may actually overshadow learning and intellectual growth.</a:t>
            </a:r>
            <a:endParaRPr lang="en-US" baseline="0" dirty="0" smtClean="0"/>
          </a:p>
          <a:p>
            <a:endParaRPr lang="en-US" baseline="0" dirty="0" smtClean="0"/>
          </a:p>
        </p:txBody>
      </p:sp>
      <p:sp>
        <p:nvSpPr>
          <p:cNvPr id="4" name="Slide Number Placeholder 3"/>
          <p:cNvSpPr>
            <a:spLocks noGrp="1"/>
          </p:cNvSpPr>
          <p:nvPr>
            <p:ph type="sldNum" sz="quarter" idx="10"/>
          </p:nvPr>
        </p:nvSpPr>
        <p:spPr/>
        <p:txBody>
          <a:bodyPr/>
          <a:lstStyle/>
          <a:p>
            <a:fld id="{1F03D31E-01E3-4F3C-9B6D-09FD7085A616}" type="slidenum">
              <a:rPr lang="en-US" smtClean="0"/>
              <a:pPr/>
              <a:t>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Most people will work for their personal interests ahead of larger group</a:t>
            </a:r>
            <a:r>
              <a:rPr lang="en-US" baseline="0" dirty="0" smtClean="0"/>
              <a:t> interests unless they see a way for their own interests to be met within the larger group interests.</a:t>
            </a:r>
            <a:endParaRPr lang="en-US" dirty="0"/>
          </a:p>
        </p:txBody>
      </p:sp>
      <p:sp>
        <p:nvSpPr>
          <p:cNvPr id="4" name="Slide Number Placeholder 3"/>
          <p:cNvSpPr>
            <a:spLocks noGrp="1"/>
          </p:cNvSpPr>
          <p:nvPr>
            <p:ph type="sldNum" sz="quarter" idx="10"/>
          </p:nvPr>
        </p:nvSpPr>
        <p:spPr/>
        <p:txBody>
          <a:bodyPr/>
          <a:lstStyle/>
          <a:p>
            <a:fld id="{CE90A26D-8B51-4EB8-9191-E66F619B2A4A}" type="slidenum">
              <a:rPr lang="en-US" smtClean="0"/>
              <a:pPr/>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times of flooding – the government</a:t>
            </a:r>
            <a:r>
              <a:rPr lang="en-US" baseline="0" dirty="0" smtClean="0"/>
              <a:t> requests that people not do laundry or take long showers so that the water supply for the whole community will last and the system can be fixed sooner. Some people just can’t resist.</a:t>
            </a:r>
            <a:endParaRPr lang="en-US" dirty="0"/>
          </a:p>
        </p:txBody>
      </p:sp>
      <p:sp>
        <p:nvSpPr>
          <p:cNvPr id="4" name="Slide Number Placeholder 3"/>
          <p:cNvSpPr>
            <a:spLocks noGrp="1"/>
          </p:cNvSpPr>
          <p:nvPr>
            <p:ph type="sldNum" sz="quarter" idx="10"/>
          </p:nvPr>
        </p:nvSpPr>
        <p:spPr/>
        <p:txBody>
          <a:bodyPr/>
          <a:lstStyle/>
          <a:p>
            <a:fld id="{1F03D31E-01E3-4F3C-9B6D-09FD7085A616}" type="slidenum">
              <a:rPr lang="en-US" smtClean="0"/>
              <a:pPr/>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Public radio – many people listen, few contribute or “pay their share”</a:t>
            </a:r>
            <a:endParaRPr lang="en-US" baseline="0" dirty="0" smtClean="0"/>
          </a:p>
          <a:p>
            <a:endParaRPr lang="en-US" baseline="0" dirty="0" smtClean="0"/>
          </a:p>
          <a:p>
            <a:r>
              <a:rPr lang="en-US" baseline="0" dirty="0" smtClean="0"/>
              <a:t>Can you think of other examples?</a:t>
            </a:r>
          </a:p>
          <a:p>
            <a:endParaRPr lang="en-US" baseline="0"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dirty="0" smtClean="0">
                <a:solidFill>
                  <a:schemeClr val="tx1"/>
                </a:solidFill>
                <a:latin typeface="Times New Roman" pitchFamily="18" charset="0"/>
                <a:ea typeface="ＭＳ Ｐゴシック" charset="-128"/>
                <a:cs typeface="+mn-cs"/>
              </a:rPr>
              <a:t>The whole society benefits when our children are well educated and in good physical and psychological health. Yet taxpayers—especially those without children—often protest against tax increases to improve schools, raise teachers’ salaries, or hire more youth social workers because they fail to see how such increases will benefit them personally in the long run.</a:t>
            </a:r>
            <a:endParaRPr lang="en-US" sz="1200" kern="1200" dirty="0" smtClean="0">
              <a:solidFill>
                <a:schemeClr val="tx1"/>
              </a:solidFill>
              <a:latin typeface="Times New Roman" pitchFamily="18" charset="0"/>
              <a:ea typeface="ＭＳ Ｐゴシック" charset="-128"/>
              <a:cs typeface="+mn-cs"/>
            </a:endParaRPr>
          </a:p>
          <a:p>
            <a:endParaRPr lang="en-US" dirty="0"/>
          </a:p>
        </p:txBody>
      </p:sp>
      <p:sp>
        <p:nvSpPr>
          <p:cNvPr id="4" name="Slide Number Placeholder 3"/>
          <p:cNvSpPr>
            <a:spLocks noGrp="1"/>
          </p:cNvSpPr>
          <p:nvPr>
            <p:ph type="sldNum" sz="quarter" idx="10"/>
          </p:nvPr>
        </p:nvSpPr>
        <p:spPr/>
        <p:txBody>
          <a:bodyPr/>
          <a:lstStyle/>
          <a:p>
            <a:fld id="{1F03D31E-01E3-4F3C-9B6D-09FD7085A616}" type="slidenum">
              <a:rPr lang="en-US" smtClean="0"/>
              <a:pPr/>
              <a:t>7</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F03D31E-01E3-4F3C-9B6D-09FD7085A616}" type="slidenum">
              <a:rPr lang="en-US" smtClean="0"/>
              <a:pPr/>
              <a:t>8</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 tend to think of bureaucracies and</a:t>
            </a:r>
            <a:r>
              <a:rPr lang="en-US" baseline="0" dirty="0" smtClean="0"/>
              <a:t> bureaucrats as being cold, aloof, inefficient, rigid, etc.</a:t>
            </a:r>
          </a:p>
          <a:p>
            <a:endParaRPr lang="en-US" baseline="0" dirty="0" smtClean="0"/>
          </a:p>
          <a:p>
            <a:r>
              <a:rPr lang="en-US" baseline="0" dirty="0" smtClean="0"/>
              <a:t>But they are necessary to make complex societies function. There’s no way each of us could provide for all our own needs without help from others who do specialized tasks.</a:t>
            </a:r>
          </a:p>
          <a:p>
            <a:endParaRPr lang="en-US" baseline="0"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dirty="0" smtClean="0">
                <a:solidFill>
                  <a:schemeClr val="tx1"/>
                </a:solidFill>
                <a:latin typeface="Times New Roman" pitchFamily="18" charset="0"/>
                <a:ea typeface="ＭＳ Ｐゴシック" charset="-128"/>
                <a:cs typeface="+mn-cs"/>
              </a:rPr>
              <a:t>Your university is a clear example of a bureaucratic organization. It has a definite division of </a:t>
            </a:r>
            <a:r>
              <a:rPr lang="en-GB" sz="1200" kern="1200" dirty="0" err="1" smtClean="0">
                <a:solidFill>
                  <a:schemeClr val="tx1"/>
                </a:solidFill>
                <a:latin typeface="Times New Roman" pitchFamily="18" charset="0"/>
                <a:ea typeface="ＭＳ Ｐゴシック" charset="-128"/>
                <a:cs typeface="+mn-cs"/>
              </a:rPr>
              <a:t>labor</a:t>
            </a:r>
            <a:r>
              <a:rPr lang="en-GB" sz="1200" kern="1200" dirty="0" smtClean="0">
                <a:solidFill>
                  <a:schemeClr val="tx1"/>
                </a:solidFill>
                <a:latin typeface="Times New Roman" pitchFamily="18" charset="0"/>
                <a:ea typeface="ＭＳ Ｐゴシック" charset="-128"/>
                <a:cs typeface="+mn-cs"/>
              </a:rPr>
              <a:t> that involves janitors, secretaries, librarians, coaches, professors, administrators, trustees, and students. The tasks that people are responsible for are highly specialized. Professors in the Spanish department don’t teach courses in biology. In large universities, the specialization of tasks is even more narrowly defined. Sociology professors who teach criminology probably don’t teach courses on family.</a:t>
            </a:r>
            <a:endParaRPr lang="en-US" sz="1200" kern="1200" dirty="0" smtClean="0">
              <a:solidFill>
                <a:schemeClr val="tx1"/>
              </a:solidFill>
              <a:latin typeface="Times New Roman" pitchFamily="18" charset="0"/>
              <a:ea typeface="ＭＳ Ｐゴシック" charset="-128"/>
              <a:cs typeface="+mn-cs"/>
            </a:endParaRPr>
          </a:p>
          <a:p>
            <a:endParaRPr lang="en-US" baseline="0" dirty="0" smtClean="0"/>
          </a:p>
          <a:p>
            <a:r>
              <a:rPr lang="en-US" baseline="0" dirty="0" err="1" smtClean="0"/>
              <a:t>Taylorizing</a:t>
            </a:r>
            <a:r>
              <a:rPr lang="en-US" baseline="0" dirty="0" smtClean="0"/>
              <a:t> – an absurd extreme</a:t>
            </a:r>
          </a:p>
          <a:p>
            <a:r>
              <a:rPr lang="en-US" baseline="0" dirty="0" smtClean="0"/>
              <a:t>The Toyota System – reduces accidents in hospitals</a:t>
            </a:r>
          </a:p>
          <a:p>
            <a:endParaRPr lang="en-US" baseline="0" dirty="0" smtClean="0"/>
          </a:p>
          <a:p>
            <a:r>
              <a:rPr lang="en-US" baseline="0" dirty="0" smtClean="0"/>
              <a:t>Some modern companies strive to combat the negative aspects of bureaucracy – Amazon, </a:t>
            </a:r>
            <a:r>
              <a:rPr lang="en-US" baseline="0" dirty="0" err="1" smtClean="0"/>
              <a:t>Zappos</a:t>
            </a:r>
            <a:r>
              <a:rPr lang="en-US" baseline="0" dirty="0" smtClean="0"/>
              <a:t>, Microsoft, etc.</a:t>
            </a:r>
          </a:p>
          <a:p>
            <a:endParaRPr lang="en-US" baseline="0" dirty="0" smtClean="0"/>
          </a:p>
          <a:p>
            <a:r>
              <a:rPr lang="en-US" baseline="0" dirty="0" smtClean="0"/>
              <a:t>Weber worried about bureaucracies taking on a life of their own.  How has that come to pass? We seldom even see anymore how pervasive bureaucracies are on our society – corporations and elections, for example.</a:t>
            </a:r>
          </a:p>
          <a:p>
            <a:endParaRPr lang="en-US" baseline="0" dirty="0" smtClean="0"/>
          </a:p>
          <a:p>
            <a:r>
              <a:rPr lang="en-US" baseline="0" dirty="0" smtClean="0"/>
              <a:t>Weber argued that Western Protestantism was closely connected to the potential for capitalism and bureaucracy because of the cultural influences Protestantism carries. Why might that be?</a:t>
            </a:r>
            <a:endParaRPr lang="en-US" dirty="0"/>
          </a:p>
        </p:txBody>
      </p:sp>
      <p:sp>
        <p:nvSpPr>
          <p:cNvPr id="4" name="Slide Number Placeholder 3"/>
          <p:cNvSpPr>
            <a:spLocks noGrp="1"/>
          </p:cNvSpPr>
          <p:nvPr>
            <p:ph type="sldNum" sz="quarter" idx="10"/>
          </p:nvPr>
        </p:nvSpPr>
        <p:spPr/>
        <p:txBody>
          <a:bodyPr/>
          <a:lstStyle/>
          <a:p>
            <a:fld id="{1F03D31E-01E3-4F3C-9B6D-09FD7085A616}" type="slidenum">
              <a:rPr lang="en-US" smtClean="0"/>
              <a:pPr/>
              <a:t>9</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dirty="0" smtClean="0">
                <a:solidFill>
                  <a:schemeClr val="tx1"/>
                </a:solidFill>
                <a:latin typeface="Times New Roman" pitchFamily="18" charset="0"/>
                <a:ea typeface="ＭＳ Ｐゴシック" charset="-128"/>
                <a:cs typeface="+mn-cs"/>
              </a:rPr>
              <a:t>Relief efforts after Hurricane Katrina decimated the Gulf Coast in 2005 were blocked by many bureaucratic obstacles (Goodman, 2005):</a:t>
            </a:r>
            <a:endParaRPr lang="en-US" sz="1200" kern="1200" dirty="0" smtClean="0">
              <a:solidFill>
                <a:schemeClr val="tx1"/>
              </a:solidFill>
              <a:latin typeface="Times New Roman" pitchFamily="18" charset="0"/>
              <a:ea typeface="ＭＳ Ｐゴシック" charset="-128"/>
              <a:cs typeface="+mn-cs"/>
            </a:endParaRPr>
          </a:p>
          <a:p>
            <a:pPr lvl="0"/>
            <a:r>
              <a:rPr lang="en-GB" sz="1200" kern="1200" dirty="0" smtClean="0">
                <a:solidFill>
                  <a:schemeClr val="tx1"/>
                </a:solidFill>
                <a:latin typeface="Times New Roman" pitchFamily="18" charset="0"/>
                <a:ea typeface="ＭＳ Ｐゴシック" charset="-128"/>
                <a:cs typeface="+mn-cs"/>
              </a:rPr>
              <a:t>Out-of-state doctors were told they needed a Louisiana license to practice before they could help Katrina victims in New Orleans.</a:t>
            </a:r>
            <a:endParaRPr lang="en-US" sz="1200" kern="1200" dirty="0" smtClean="0">
              <a:solidFill>
                <a:schemeClr val="tx1"/>
              </a:solidFill>
              <a:latin typeface="Times New Roman" pitchFamily="18" charset="0"/>
              <a:ea typeface="ＭＳ Ｐゴシック" charset="-128"/>
              <a:cs typeface="+mn-cs"/>
            </a:endParaRPr>
          </a:p>
          <a:p>
            <a:pPr lvl="0"/>
            <a:r>
              <a:rPr lang="en-GB" sz="1200" kern="1200" dirty="0" smtClean="0">
                <a:solidFill>
                  <a:schemeClr val="tx1"/>
                </a:solidFill>
                <a:latin typeface="Times New Roman" pitchFamily="18" charset="0"/>
                <a:ea typeface="ＭＳ Ｐゴシック" charset="-128"/>
                <a:cs typeface="+mn-cs"/>
              </a:rPr>
              <a:t>In cities as far away as Dallas and Houston, attempts to provide shelter were thwarted by building codes and zoning restrictions.</a:t>
            </a:r>
            <a:endParaRPr lang="en-US" sz="1200" kern="1200" dirty="0" smtClean="0">
              <a:solidFill>
                <a:schemeClr val="tx1"/>
              </a:solidFill>
              <a:latin typeface="Times New Roman" pitchFamily="18" charset="0"/>
              <a:ea typeface="ＭＳ Ｐゴシック" charset="-128"/>
              <a:cs typeface="+mn-cs"/>
            </a:endParaRPr>
          </a:p>
          <a:p>
            <a:pPr lvl="0"/>
            <a:r>
              <a:rPr lang="en-GB" sz="1200" kern="1200" dirty="0" smtClean="0">
                <a:solidFill>
                  <a:schemeClr val="tx1"/>
                </a:solidFill>
                <a:latin typeface="Times New Roman" pitchFamily="18" charset="0"/>
                <a:ea typeface="ＭＳ Ｐゴシック" charset="-128"/>
                <a:cs typeface="+mn-cs"/>
              </a:rPr>
              <a:t>Both before and after the storm, car owners who offered to haul people out of New Orleans for $5 or $10 were told they were breaking local laws.</a:t>
            </a:r>
            <a:endParaRPr lang="en-US" sz="1200" kern="1200" dirty="0" smtClean="0">
              <a:solidFill>
                <a:schemeClr val="tx1"/>
              </a:solidFill>
              <a:latin typeface="Times New Roman" pitchFamily="18" charset="0"/>
              <a:ea typeface="ＭＳ Ｐゴシック" charset="-128"/>
              <a:cs typeface="+mn-cs"/>
            </a:endParaRPr>
          </a:p>
          <a:p>
            <a:pPr lvl="0"/>
            <a:r>
              <a:rPr lang="en-GB" sz="1200" kern="1200" dirty="0" smtClean="0">
                <a:solidFill>
                  <a:schemeClr val="tx1"/>
                </a:solidFill>
                <a:latin typeface="Times New Roman" pitchFamily="18" charset="0"/>
                <a:ea typeface="ＭＳ Ｐゴシック" charset="-128"/>
                <a:cs typeface="+mn-cs"/>
              </a:rPr>
              <a:t>When it came to housing, medical care, and transportation, poor people—as is always the case—did not have the resources to purchase these services on their own and so had to rely on large bureaucratic organizations to provide them, which meant long delays.</a:t>
            </a:r>
            <a:endParaRPr lang="en-US" sz="1200" kern="1200" dirty="0" smtClean="0">
              <a:solidFill>
                <a:schemeClr val="tx1"/>
              </a:solidFill>
              <a:latin typeface="Times New Roman" pitchFamily="18" charset="0"/>
              <a:ea typeface="ＭＳ Ｐゴシック" charset="-128"/>
              <a:cs typeface="+mn-cs"/>
            </a:endParaRPr>
          </a:p>
          <a:p>
            <a:endParaRPr lang="en-US" dirty="0"/>
          </a:p>
        </p:txBody>
      </p:sp>
      <p:sp>
        <p:nvSpPr>
          <p:cNvPr id="4" name="Slide Number Placeholder 3"/>
          <p:cNvSpPr>
            <a:spLocks noGrp="1"/>
          </p:cNvSpPr>
          <p:nvPr>
            <p:ph type="sldNum" sz="quarter" idx="10"/>
          </p:nvPr>
        </p:nvSpPr>
        <p:spPr/>
        <p:txBody>
          <a:bodyPr/>
          <a:lstStyle/>
          <a:p>
            <a:fld id="{CE90A26D-8B51-4EB8-9191-E66F619B2A4A}" type="slidenum">
              <a:rPr lang="en-US" smtClean="0"/>
              <a:pPr/>
              <a:t>10</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Give examples: Reality</a:t>
            </a:r>
            <a:r>
              <a:rPr lang="en-US" baseline="0" dirty="0" smtClean="0"/>
              <a:t> television programs, imitators of the </a:t>
            </a:r>
            <a:r>
              <a:rPr lang="en-US" baseline="0" dirty="0" err="1" smtClean="0"/>
              <a:t>iPad</a:t>
            </a:r>
            <a:r>
              <a:rPr lang="en-US" baseline="0" dirty="0" smtClean="0"/>
              <a:t> (others rushing to develop tablet computers)</a:t>
            </a:r>
            <a:endParaRPr lang="en-US" dirty="0"/>
          </a:p>
        </p:txBody>
      </p:sp>
      <p:sp>
        <p:nvSpPr>
          <p:cNvPr id="4" name="Slide Number Placeholder 3"/>
          <p:cNvSpPr>
            <a:spLocks noGrp="1"/>
          </p:cNvSpPr>
          <p:nvPr>
            <p:ph type="sldNum" sz="quarter" idx="10"/>
          </p:nvPr>
        </p:nvSpPr>
        <p:spPr/>
        <p:txBody>
          <a:bodyPr/>
          <a:lstStyle/>
          <a:p>
            <a:fld id="{CE90A26D-8B51-4EB8-9191-E66F619B2A4A}" type="slidenum">
              <a:rPr lang="en-US" smtClean="0"/>
              <a:pPr/>
              <a:t>11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vertTitleAndTx" preserve="1">
  <p:cSld name="4_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rot="16200000">
            <a:off x="4178565" y="-2730765"/>
            <a:ext cx="1777470" cy="7543800"/>
          </a:xfrm>
        </p:spPr>
        <p:txBody>
          <a:bodyPr vert="eaVert"/>
          <a:lstStyle>
            <a:lvl1pPr algn="ctr">
              <a:defRPr/>
            </a:lvl1pPr>
            <a:extLst/>
          </a:lstStyle>
          <a:p>
            <a:r>
              <a:rPr kumimoji="0" lang="en-US" dirty="0" smtClean="0"/>
              <a:t>Click to edit Master title style</a:t>
            </a:r>
            <a:endParaRPr kumimoji="0" lang="en-US" dirty="0"/>
          </a:p>
        </p:txBody>
      </p:sp>
      <p:sp>
        <p:nvSpPr>
          <p:cNvPr id="3" name="Vertical Text Placeholder 2"/>
          <p:cNvSpPr>
            <a:spLocks noGrp="1"/>
          </p:cNvSpPr>
          <p:nvPr>
            <p:ph type="body" orient="vert" idx="1"/>
          </p:nvPr>
        </p:nvSpPr>
        <p:spPr>
          <a:xfrm rot="16200000">
            <a:off x="3055540" y="297261"/>
            <a:ext cx="3947321" cy="7467600"/>
          </a:xfrm>
        </p:spPr>
        <p:txBody>
          <a:bodyPr vert="eaVert"/>
          <a:lstStyle>
            <a:extLst/>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5" name="Footer Placeholder 4"/>
          <p:cNvSpPr>
            <a:spLocks noGrp="1"/>
          </p:cNvSpPr>
          <p:nvPr>
            <p:ph type="ftr" sz="quarter" idx="11"/>
          </p:nvPr>
        </p:nvSpPr>
        <p:spPr>
          <a:xfrm>
            <a:off x="5410200" y="6407944"/>
            <a:ext cx="3581400" cy="365125"/>
          </a:xfrm>
        </p:spPr>
        <p:txBody>
          <a:bodyPr/>
          <a:lstStyle>
            <a:extLst/>
          </a:lstStyle>
          <a:p>
            <a:pPr>
              <a:defRPr/>
            </a:pPr>
            <a:r>
              <a:rPr lang="en-US" smtClean="0"/>
              <a:t>David M. Newman, Exploring the Architecture of Everyday Life, Brief Edition, 4e © SAGE Publications, Inc. 2015</a:t>
            </a:r>
            <a:endParaRPr lang="en-US" dirty="0"/>
          </a:p>
        </p:txBody>
      </p:sp>
      <p:sp>
        <p:nvSpPr>
          <p:cNvPr id="7" name="TextBox 6"/>
          <p:cNvSpPr txBox="1"/>
          <p:nvPr userDrawn="1"/>
        </p:nvSpPr>
        <p:spPr>
          <a:xfrm rot="5400000">
            <a:off x="-2526483" y="2509391"/>
            <a:ext cx="6096000" cy="1077218"/>
          </a:xfrm>
          <a:prstGeom prst="rect">
            <a:avLst/>
          </a:prstGeom>
          <a:gradFill flip="none" rotWithShape="1">
            <a:gsLst>
              <a:gs pos="0">
                <a:srgbClr val="8488C4"/>
              </a:gs>
              <a:gs pos="53000">
                <a:srgbClr val="D4DEFF"/>
              </a:gs>
              <a:gs pos="99000">
                <a:srgbClr val="D4DEFF"/>
              </a:gs>
              <a:gs pos="100000">
                <a:srgbClr val="96AB94"/>
              </a:gs>
            </a:gsLst>
            <a:lin ang="13500000" scaled="1"/>
            <a:tileRect/>
          </a:gradFill>
        </p:spPr>
        <p:txBody>
          <a:bodyPr wrap="square" rtlCol="0">
            <a:spAutoFit/>
          </a:bodyPr>
          <a:lstStyle/>
          <a:p>
            <a:r>
              <a:rPr lang="en-US" sz="4000" b="1" dirty="0" smtClean="0">
                <a:latin typeface="+mj-lt"/>
              </a:rPr>
              <a:t>Sociology</a:t>
            </a:r>
            <a:r>
              <a:rPr lang="en-US" sz="2400" dirty="0" smtClean="0"/>
              <a:t>   </a:t>
            </a:r>
            <a:r>
              <a:rPr lang="en-US" sz="2400" dirty="0" smtClean="0">
                <a:latin typeface="Segoe UI Semibold" panose="020B0702040204020203" pitchFamily="34" charset="0"/>
              </a:rPr>
              <a:t>Brief Edition </a:t>
            </a:r>
          </a:p>
          <a:p>
            <a:r>
              <a:rPr lang="en-US" sz="2400" dirty="0" smtClean="0">
                <a:latin typeface="Segoe UI Semibold" panose="020B0702040204020203" pitchFamily="34" charset="0"/>
              </a:rPr>
              <a:t>Exploring the Architecture of Everyday Life </a:t>
            </a:r>
            <a:endParaRPr lang="en-US" dirty="0">
              <a:latin typeface="Segoe UI Semibold" panose="020B0702040204020203" pitchFamily="34" charset="0"/>
            </a:endParaRPr>
          </a:p>
        </p:txBody>
      </p:sp>
      <p:sp>
        <p:nvSpPr>
          <p:cNvPr id="8" name="TextBox 7"/>
          <p:cNvSpPr txBox="1"/>
          <p:nvPr userDrawn="1"/>
        </p:nvSpPr>
        <p:spPr>
          <a:xfrm>
            <a:off x="-17092" y="6093822"/>
            <a:ext cx="1077218" cy="769441"/>
          </a:xfrm>
          <a:prstGeom prst="rect">
            <a:avLst/>
          </a:prstGeom>
          <a:solidFill>
            <a:schemeClr val="tx1"/>
          </a:solidFill>
        </p:spPr>
        <p:txBody>
          <a:bodyPr wrap="square" rtlCol="0">
            <a:spAutoFit/>
          </a:bodyPr>
          <a:lstStyle/>
          <a:p>
            <a:pPr algn="ctr"/>
            <a:r>
              <a:rPr lang="en-US" sz="4400" dirty="0" smtClean="0">
                <a:solidFill>
                  <a:schemeClr val="bg1"/>
                </a:solidFill>
              </a:rPr>
              <a:t>4</a:t>
            </a:r>
            <a:endParaRPr lang="en-US" sz="4400" dirty="0">
              <a:solidFill>
                <a:schemeClr val="bg1"/>
              </a:solidFill>
            </a:endParaRPr>
          </a:p>
        </p:txBody>
      </p:sp>
    </p:spTree>
    <p:extLst>
      <p:ext uri="{BB962C8B-B14F-4D97-AF65-F5344CB8AC3E}">
        <p14:creationId xmlns:p14="http://schemas.microsoft.com/office/powerpoint/2010/main" val="349507362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vertTitleAndTx" preserve="1">
  <p:cSld name="3_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rot="16200000">
            <a:off x="4178565" y="-2730765"/>
            <a:ext cx="1777470" cy="7543800"/>
          </a:xfrm>
        </p:spPr>
        <p:txBody>
          <a:bodyPr vert="eaVert"/>
          <a:lstStyle>
            <a:lvl1pPr algn="ctr">
              <a:defRPr/>
            </a:lvl1pPr>
            <a:extLst/>
          </a:lstStyle>
          <a:p>
            <a:r>
              <a:rPr kumimoji="0" lang="en-US" dirty="0" smtClean="0"/>
              <a:t>Click to edit Master title style</a:t>
            </a:r>
            <a:endParaRPr kumimoji="0" lang="en-US" dirty="0"/>
          </a:p>
        </p:txBody>
      </p:sp>
      <p:sp>
        <p:nvSpPr>
          <p:cNvPr id="3" name="Vertical Text Placeholder 2"/>
          <p:cNvSpPr>
            <a:spLocks noGrp="1"/>
          </p:cNvSpPr>
          <p:nvPr>
            <p:ph type="body" orient="vert" idx="1"/>
          </p:nvPr>
        </p:nvSpPr>
        <p:spPr>
          <a:xfrm rot="16200000">
            <a:off x="3055540" y="297261"/>
            <a:ext cx="3947321" cy="7467600"/>
          </a:xfrm>
        </p:spPr>
        <p:txBody>
          <a:bodyPr vert="eaVert"/>
          <a:lstStyle>
            <a:extLst/>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5" name="Footer Placeholder 4"/>
          <p:cNvSpPr>
            <a:spLocks noGrp="1"/>
          </p:cNvSpPr>
          <p:nvPr>
            <p:ph type="ftr" sz="quarter" idx="11"/>
          </p:nvPr>
        </p:nvSpPr>
        <p:spPr>
          <a:xfrm>
            <a:off x="5410200" y="6407944"/>
            <a:ext cx="3581400" cy="365125"/>
          </a:xfrm>
        </p:spPr>
        <p:txBody>
          <a:bodyPr/>
          <a:lstStyle>
            <a:extLst/>
          </a:lstStyle>
          <a:p>
            <a:pPr>
              <a:defRPr/>
            </a:pPr>
            <a:r>
              <a:rPr lang="en-US" smtClean="0"/>
              <a:t>David M. Newman, Exploring the Architecture of Everyday Life, Brief Edition, 4e © SAGE Publications, Inc. 2015</a:t>
            </a:r>
            <a:endParaRPr lang="en-US" dirty="0"/>
          </a:p>
        </p:txBody>
      </p:sp>
      <p:sp>
        <p:nvSpPr>
          <p:cNvPr id="7" name="TextBox 6"/>
          <p:cNvSpPr txBox="1"/>
          <p:nvPr userDrawn="1"/>
        </p:nvSpPr>
        <p:spPr>
          <a:xfrm rot="5400000">
            <a:off x="-2526483" y="2509391"/>
            <a:ext cx="6096000" cy="1077218"/>
          </a:xfrm>
          <a:prstGeom prst="rect">
            <a:avLst/>
          </a:prstGeom>
          <a:gradFill flip="none" rotWithShape="1">
            <a:gsLst>
              <a:gs pos="0">
                <a:srgbClr val="8488C4"/>
              </a:gs>
              <a:gs pos="53000">
                <a:srgbClr val="D4DEFF"/>
              </a:gs>
              <a:gs pos="99000">
                <a:srgbClr val="D4DEFF"/>
              </a:gs>
              <a:gs pos="100000">
                <a:srgbClr val="96AB94"/>
              </a:gs>
            </a:gsLst>
            <a:lin ang="13500000" scaled="1"/>
            <a:tileRect/>
          </a:gradFill>
        </p:spPr>
        <p:txBody>
          <a:bodyPr wrap="square" rtlCol="0">
            <a:spAutoFit/>
          </a:bodyPr>
          <a:lstStyle/>
          <a:p>
            <a:r>
              <a:rPr lang="en-US" sz="4000" b="1" dirty="0" smtClean="0">
                <a:latin typeface="+mj-lt"/>
              </a:rPr>
              <a:t>Sociology</a:t>
            </a:r>
            <a:r>
              <a:rPr lang="en-US" sz="2400" dirty="0" smtClean="0"/>
              <a:t>   </a:t>
            </a:r>
            <a:r>
              <a:rPr lang="en-US" sz="2400" dirty="0" smtClean="0">
                <a:latin typeface="Segoe UI Semibold" panose="020B0702040204020203" pitchFamily="34" charset="0"/>
              </a:rPr>
              <a:t>Brief Edition </a:t>
            </a:r>
          </a:p>
          <a:p>
            <a:r>
              <a:rPr lang="en-US" sz="2400" dirty="0" smtClean="0">
                <a:latin typeface="Segoe UI Semibold" panose="020B0702040204020203" pitchFamily="34" charset="0"/>
              </a:rPr>
              <a:t>Exploring the Architecture of Everyday Life </a:t>
            </a:r>
            <a:endParaRPr lang="en-US" dirty="0">
              <a:latin typeface="Segoe UI Semibold" panose="020B0702040204020203" pitchFamily="34" charset="0"/>
            </a:endParaRPr>
          </a:p>
        </p:txBody>
      </p:sp>
      <p:sp>
        <p:nvSpPr>
          <p:cNvPr id="8" name="TextBox 7"/>
          <p:cNvSpPr txBox="1"/>
          <p:nvPr userDrawn="1"/>
        </p:nvSpPr>
        <p:spPr>
          <a:xfrm>
            <a:off x="-17092" y="6093822"/>
            <a:ext cx="1077218" cy="769441"/>
          </a:xfrm>
          <a:prstGeom prst="rect">
            <a:avLst/>
          </a:prstGeom>
          <a:solidFill>
            <a:schemeClr val="tx1"/>
          </a:solidFill>
        </p:spPr>
        <p:txBody>
          <a:bodyPr wrap="square" rtlCol="0">
            <a:spAutoFit/>
          </a:bodyPr>
          <a:lstStyle/>
          <a:p>
            <a:pPr algn="ctr"/>
            <a:r>
              <a:rPr lang="en-US" sz="4400" dirty="0" smtClean="0">
                <a:solidFill>
                  <a:schemeClr val="bg1"/>
                </a:solidFill>
              </a:rPr>
              <a:t>4</a:t>
            </a:r>
            <a:endParaRPr lang="en-US" sz="4400" dirty="0">
              <a:solidFill>
                <a:schemeClr val="bg1"/>
              </a:solidFill>
            </a:endParaRPr>
          </a:p>
        </p:txBody>
      </p:sp>
    </p:spTree>
    <p:extLst>
      <p:ext uri="{BB962C8B-B14F-4D97-AF65-F5344CB8AC3E}">
        <p14:creationId xmlns:p14="http://schemas.microsoft.com/office/powerpoint/2010/main" val="175594476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Footer Placeholder 4"/>
          <p:cNvSpPr>
            <a:spLocks noGrp="1"/>
          </p:cNvSpPr>
          <p:nvPr>
            <p:ph type="ftr" sz="quarter" idx="11"/>
          </p:nvPr>
        </p:nvSpPr>
        <p:spPr/>
        <p:txBody>
          <a:bodyPr/>
          <a:lstStyle>
            <a:extLst/>
          </a:lstStyle>
          <a:p>
            <a:r>
              <a:rPr lang="en-US" dirty="0" smtClean="0"/>
              <a:t>David M. Newman, Exploring the Architecture of Everyday Life, Brief Edition, 4e © SAGE Publications, Inc. 2015</a:t>
            </a:r>
            <a:endParaRPr lang="en-US" dirty="0"/>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extLst>
      <p:ext uri="{BB962C8B-B14F-4D97-AF65-F5344CB8AC3E}">
        <p14:creationId xmlns:p14="http://schemas.microsoft.com/office/powerpoint/2010/main" val="701471824"/>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3" name="Footer Placeholder 4"/>
          <p:cNvSpPr>
            <a:spLocks noGrp="1"/>
          </p:cNvSpPr>
          <p:nvPr>
            <p:ph type="ftr" sz="quarter" idx="11"/>
          </p:nvPr>
        </p:nvSpPr>
        <p:spPr>
          <a:xfrm>
            <a:off x="5257800" y="6400800"/>
            <a:ext cx="3773328" cy="365125"/>
          </a:xfrm>
        </p:spPr>
        <p:txBody>
          <a:bodyPr/>
          <a:lstStyle>
            <a:lvl1pPr>
              <a:defRPr/>
            </a:lvl1pPr>
          </a:lstStyle>
          <a:p>
            <a:pPr>
              <a:defRPr/>
            </a:pPr>
            <a:r>
              <a:rPr lang="en-US" smtClean="0"/>
              <a:t>David M. Newman, Exploring the Architecture of Everyday Life, Brief Edition, 4e © SAGE Publications, Inc. 2015</a:t>
            </a:r>
            <a:endParaRPr lang="en-US" dirty="0"/>
          </a:p>
        </p:txBody>
      </p:sp>
      <p:sp>
        <p:nvSpPr>
          <p:cNvPr id="5" name="Title 4"/>
          <p:cNvSpPr>
            <a:spLocks noGrp="1"/>
          </p:cNvSpPr>
          <p:nvPr>
            <p:ph type="title"/>
          </p:nvPr>
        </p:nvSpPr>
        <p:spPr>
          <a:xfrm>
            <a:off x="1143000" y="2133600"/>
            <a:ext cx="7620000" cy="884238"/>
          </a:xfrm>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75401073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Blank">
    <p:spTree>
      <p:nvGrpSpPr>
        <p:cNvPr id="1" name=""/>
        <p:cNvGrpSpPr/>
        <p:nvPr/>
      </p:nvGrpSpPr>
      <p:grpSpPr>
        <a:xfrm>
          <a:off x="0" y="0"/>
          <a:ext cx="0" cy="0"/>
          <a:chOff x="0" y="0"/>
          <a:chExt cx="0" cy="0"/>
        </a:xfrm>
      </p:grpSpPr>
      <p:sp>
        <p:nvSpPr>
          <p:cNvPr id="3" name="Footer Placeholder 4"/>
          <p:cNvSpPr>
            <a:spLocks noGrp="1"/>
          </p:cNvSpPr>
          <p:nvPr>
            <p:ph type="ftr" sz="quarter" idx="11"/>
          </p:nvPr>
        </p:nvSpPr>
        <p:spPr/>
        <p:txBody>
          <a:bodyPr/>
          <a:lstStyle>
            <a:lvl1pPr>
              <a:defRPr/>
            </a:lvl1pPr>
          </a:lstStyle>
          <a:p>
            <a:pPr>
              <a:defRPr/>
            </a:pPr>
            <a:r>
              <a:rPr lang="en-US" dirty="0" smtClean="0"/>
              <a:t>David M. Newman, Exploring the Architecture of Everyday Life, Brief Edition, 4e © SAGE Publications, Inc. 2015</a:t>
            </a:r>
            <a:endParaRPr lang="en-US" dirty="0"/>
          </a:p>
        </p:txBody>
      </p:sp>
      <p:sp>
        <p:nvSpPr>
          <p:cNvPr id="5" name="Title 4"/>
          <p:cNvSpPr>
            <a:spLocks noGrp="1"/>
          </p:cNvSpPr>
          <p:nvPr>
            <p:ph type="title"/>
          </p:nvPr>
        </p:nvSpPr>
        <p:spPr>
          <a:xfrm>
            <a:off x="1501923" y="2209800"/>
            <a:ext cx="7620000" cy="884238"/>
          </a:xfrm>
        </p:spPr>
        <p:txBody>
          <a:bodyPr/>
          <a:lstStyle/>
          <a:p>
            <a:r>
              <a:rPr lang="en-US" dirty="0" smtClean="0"/>
              <a:t>Click to edit Master title style</a:t>
            </a:r>
            <a:endParaRPr lang="en-US" dirty="0"/>
          </a:p>
        </p:txBody>
      </p:sp>
      <p:sp>
        <p:nvSpPr>
          <p:cNvPr id="7" name="Text Placeholder 6"/>
          <p:cNvSpPr>
            <a:spLocks noGrp="1"/>
          </p:cNvSpPr>
          <p:nvPr>
            <p:ph type="body" sz="quarter" idx="13"/>
          </p:nvPr>
        </p:nvSpPr>
        <p:spPr>
          <a:xfrm>
            <a:off x="152400" y="457200"/>
            <a:ext cx="609600" cy="49530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40749272"/>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Blank">
    <p:spTree>
      <p:nvGrpSpPr>
        <p:cNvPr id="1" name=""/>
        <p:cNvGrpSpPr/>
        <p:nvPr/>
      </p:nvGrpSpPr>
      <p:grpSpPr>
        <a:xfrm>
          <a:off x="0" y="0"/>
          <a:ext cx="0" cy="0"/>
          <a:chOff x="0" y="0"/>
          <a:chExt cx="0" cy="0"/>
        </a:xfrm>
      </p:grpSpPr>
      <p:sp>
        <p:nvSpPr>
          <p:cNvPr id="3" name="Footer Placeholder 4"/>
          <p:cNvSpPr>
            <a:spLocks noGrp="1"/>
          </p:cNvSpPr>
          <p:nvPr>
            <p:ph type="ftr" sz="quarter" idx="11"/>
          </p:nvPr>
        </p:nvSpPr>
        <p:spPr>
          <a:xfrm>
            <a:off x="5181600" y="6492875"/>
            <a:ext cx="3962400" cy="365125"/>
          </a:xfrm>
        </p:spPr>
        <p:txBody>
          <a:bodyPr/>
          <a:lstStyle>
            <a:lvl1pPr>
              <a:defRPr/>
            </a:lvl1pPr>
          </a:lstStyle>
          <a:p>
            <a:pPr>
              <a:defRPr/>
            </a:pPr>
            <a:r>
              <a:rPr lang="en-US" dirty="0" smtClean="0"/>
              <a:t>David M. Newman, Exploring the Architecture of Everyday Life, Brief Edition, 4e © SAGE Publications, Inc. 2015</a:t>
            </a:r>
            <a:endParaRPr lang="en-US" dirty="0"/>
          </a:p>
        </p:txBody>
      </p:sp>
      <p:sp>
        <p:nvSpPr>
          <p:cNvPr id="5" name="Title 4"/>
          <p:cNvSpPr>
            <a:spLocks noGrp="1"/>
          </p:cNvSpPr>
          <p:nvPr>
            <p:ph type="title"/>
          </p:nvPr>
        </p:nvSpPr>
        <p:spPr>
          <a:xfrm>
            <a:off x="1501923" y="2209800"/>
            <a:ext cx="7620000" cy="884238"/>
          </a:xfrm>
        </p:spPr>
        <p:txBody>
          <a:bodyPr/>
          <a:lstStyle/>
          <a:p>
            <a:r>
              <a:rPr lang="en-US" dirty="0" smtClean="0"/>
              <a:t>Click to edit Master title style</a:t>
            </a:r>
            <a:endParaRPr lang="en-US" dirty="0"/>
          </a:p>
        </p:txBody>
      </p:sp>
      <p:sp>
        <p:nvSpPr>
          <p:cNvPr id="7" name="Text Placeholder 6"/>
          <p:cNvSpPr>
            <a:spLocks noGrp="1"/>
          </p:cNvSpPr>
          <p:nvPr>
            <p:ph type="body" sz="quarter" idx="13"/>
          </p:nvPr>
        </p:nvSpPr>
        <p:spPr>
          <a:xfrm>
            <a:off x="152400" y="457200"/>
            <a:ext cx="609600" cy="49530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86744155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727032" y="6407944"/>
            <a:ext cx="1920240" cy="365760"/>
          </a:xfrm>
          <a:prstGeom prst="rect">
            <a:avLst/>
          </a:prstGeom>
        </p:spPr>
        <p:txBody>
          <a:bodyPr/>
          <a:lstStyle>
            <a:extLst/>
          </a:lstStyle>
          <a:p>
            <a:fld id="{6AB27D02-D7FE-4A03-B87E-1BB6BAFFCED3}" type="datetime1">
              <a:rPr lang="en-US" smtClean="0"/>
              <a:t>10/16/2014</a:t>
            </a:fld>
            <a:endParaRPr lang="en-US"/>
          </a:p>
        </p:txBody>
      </p:sp>
      <p:sp>
        <p:nvSpPr>
          <p:cNvPr id="3" name="Footer Placeholder 2"/>
          <p:cNvSpPr>
            <a:spLocks noGrp="1"/>
          </p:cNvSpPr>
          <p:nvPr>
            <p:ph type="ftr" sz="quarter" idx="11"/>
          </p:nvPr>
        </p:nvSpPr>
        <p:spPr/>
        <p:txBody>
          <a:bodyPr/>
          <a:lstStyle>
            <a:extLst/>
          </a:lstStyle>
          <a:p>
            <a:r>
              <a:rPr lang="en-US" smtClean="0"/>
              <a:t>David M. Newman, Exploring the Architecture of Everyday Life, Brief Edition, 4e © SAGE Publications, Inc. 2015</a:t>
            </a:r>
            <a:endParaRPr lang="en-US" dirty="0"/>
          </a:p>
        </p:txBody>
      </p:sp>
      <p:sp>
        <p:nvSpPr>
          <p:cNvPr id="4" name="Slide Number Placeholder 3"/>
          <p:cNvSpPr>
            <a:spLocks noGrp="1"/>
          </p:cNvSpPr>
          <p:nvPr>
            <p:ph type="sldNum" sz="quarter" idx="12"/>
          </p:nvPr>
        </p:nvSpPr>
        <p:spPr>
          <a:xfrm>
            <a:off x="8647272" y="6407944"/>
            <a:ext cx="365760" cy="365125"/>
          </a:xfrm>
          <a:prstGeom prst="rect">
            <a:avLst/>
          </a:prstGeom>
        </p:spPr>
        <p:txBody>
          <a:bodyPr/>
          <a:lstStyle>
            <a:extLst/>
          </a:lstStyle>
          <a:p>
            <a:fld id="{D5BBC35B-A44B-4119-B8DA-DE9E3DFADA20}" type="slidenum">
              <a:rPr kumimoji="0" lang="en-US" smtClean="0"/>
              <a:pPr eaLnBrk="1" latinLnBrk="0" hangingPunct="1"/>
              <a:t>‹#›</a:t>
            </a:fld>
            <a:endParaRPr kumimoji="0" lang="en-US"/>
          </a:p>
        </p:txBody>
      </p:sp>
    </p:spTree>
    <p:extLst>
      <p:ext uri="{BB962C8B-B14F-4D97-AF65-F5344CB8AC3E}">
        <p14:creationId xmlns:p14="http://schemas.microsoft.com/office/powerpoint/2010/main" val="3458908796"/>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5CA85283-E641-45CF-9A1A-073FCB2607A9}" type="datetime1">
              <a:rPr lang="en-US" smtClean="0"/>
              <a:t>10/16/2014</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r>
              <a:rPr lang="en-US" smtClean="0"/>
              <a:t>David M. Newman, Exploring the Architecture of Everyday Life, Brief Edition, 4e © SAGE Publications, Inc. 2015</a:t>
            </a: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C083C051-958F-415B-97D1-52E8E6931C45}" type="slidenum">
              <a:rPr lang="en-US" smtClean="0"/>
              <a:pPr/>
              <a:t>‹#›</a:t>
            </a:fld>
            <a:endParaRPr lang="en-US"/>
          </a:p>
        </p:txBody>
      </p:sp>
    </p:spTree>
    <p:extLst>
      <p:ext uri="{BB962C8B-B14F-4D97-AF65-F5344CB8AC3E}">
        <p14:creationId xmlns:p14="http://schemas.microsoft.com/office/powerpoint/2010/main" val="3916687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77132"/>
            <a:ext cx="3402314" cy="1080868"/>
          </a:xfrm>
          <a:prstGeom prst="rtTriangle">
            <a:avLst/>
          </a:prstGeom>
          <a:blipFill>
            <a:blip r:embed="rId10">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1143000" y="152400"/>
            <a:ext cx="7848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dirty="0" smtClean="0"/>
              <a:t>Click to edit Master title style</a:t>
            </a:r>
            <a:endParaRPr kumimoji="0" lang="en-US" dirty="0"/>
          </a:p>
        </p:txBody>
      </p:sp>
      <p:sp>
        <p:nvSpPr>
          <p:cNvPr id="30" name="Text Placeholder 29"/>
          <p:cNvSpPr>
            <a:spLocks noGrp="1"/>
          </p:cNvSpPr>
          <p:nvPr>
            <p:ph type="body" idx="1"/>
          </p:nvPr>
        </p:nvSpPr>
        <p:spPr>
          <a:xfrm>
            <a:off x="1295400" y="1524000"/>
            <a:ext cx="7649697" cy="4263738"/>
          </a:xfrm>
          <a:prstGeom prst="rect">
            <a:avLst/>
          </a:prstGeom>
        </p:spPr>
        <p:txBody>
          <a:bodyPr vert="horz">
            <a:normAutofit/>
          </a:bodyPr>
          <a:lstStyle>
            <a:extLst/>
          </a:lstStyle>
          <a:p>
            <a:pPr lvl="0" eaLnBrk="1" latinLnBrk="0" hangingPunct="1"/>
            <a:r>
              <a:rPr kumimoji="0" lang="en-US" dirty="0" smtClean="0"/>
              <a:t>Click to edit Master text styles</a:t>
            </a:r>
          </a:p>
          <a:p>
            <a:pPr lvl="1" eaLnBrk="1" latinLnBrk="0" hangingPunct="1"/>
            <a:r>
              <a:rPr kumimoji="0" lang="en-US" dirty="0" smtClean="0"/>
              <a:t>Second level</a:t>
            </a:r>
          </a:p>
          <a:p>
            <a:pPr lvl="2" eaLnBrk="1" latinLnBrk="0" hangingPunct="1"/>
            <a:r>
              <a:rPr kumimoji="0" lang="en-US" dirty="0" smtClean="0"/>
              <a:t>Third level</a:t>
            </a:r>
          </a:p>
          <a:p>
            <a:pPr lvl="3" eaLnBrk="1" latinLnBrk="0" hangingPunct="1"/>
            <a:r>
              <a:rPr kumimoji="0" lang="en-US" dirty="0" smtClean="0"/>
              <a:t>Fourth level</a:t>
            </a:r>
          </a:p>
          <a:p>
            <a:pPr lvl="4" eaLnBrk="1" latinLnBrk="0" hangingPunct="1"/>
            <a:r>
              <a:rPr kumimoji="0" lang="en-US" dirty="0" smtClean="0"/>
              <a:t>Fifth level</a:t>
            </a:r>
            <a:endParaRPr kumimoji="0" lang="en-US" dirty="0"/>
          </a:p>
        </p:txBody>
      </p:sp>
      <p:sp>
        <p:nvSpPr>
          <p:cNvPr id="22" name="Footer Placeholder 21"/>
          <p:cNvSpPr>
            <a:spLocks noGrp="1"/>
          </p:cNvSpPr>
          <p:nvPr>
            <p:ph type="ftr" sz="quarter" idx="3"/>
          </p:nvPr>
        </p:nvSpPr>
        <p:spPr>
          <a:xfrm>
            <a:off x="5181600" y="6407944"/>
            <a:ext cx="3962400" cy="365125"/>
          </a:xfrm>
          <a:prstGeom prst="rect">
            <a:avLst/>
          </a:prstGeom>
        </p:spPr>
        <p:txBody>
          <a:bodyPr vert="horz" anchor="b"/>
          <a:lstStyle>
            <a:lvl1pPr algn="r" eaLnBrk="1" latinLnBrk="0" hangingPunct="1">
              <a:defRPr kumimoji="0" sz="1000">
                <a:solidFill>
                  <a:schemeClr val="tx1"/>
                </a:solidFill>
              </a:defRPr>
            </a:lvl1pPr>
            <a:extLst/>
          </a:lstStyle>
          <a:p>
            <a:r>
              <a:rPr lang="en-US" dirty="0" smtClean="0"/>
              <a:t>David M. Newman, Exploring the Architecture of Everyday Life, Brief Edition, 4e © SAGE Publications, Inc. 2015</a:t>
            </a:r>
            <a:endParaRPr lang="en-US" dirty="0"/>
          </a:p>
        </p:txBody>
      </p:sp>
      <p:sp>
        <p:nvSpPr>
          <p:cNvPr id="11" name="TextBox 10"/>
          <p:cNvSpPr txBox="1"/>
          <p:nvPr userDrawn="1"/>
        </p:nvSpPr>
        <p:spPr>
          <a:xfrm rot="5400000">
            <a:off x="-2526483" y="2509391"/>
            <a:ext cx="6096000" cy="1077218"/>
          </a:xfrm>
          <a:prstGeom prst="rect">
            <a:avLst/>
          </a:prstGeom>
          <a:gradFill flip="none" rotWithShape="1">
            <a:gsLst>
              <a:gs pos="0">
                <a:srgbClr val="8488C4"/>
              </a:gs>
              <a:gs pos="53000">
                <a:srgbClr val="D4DEFF"/>
              </a:gs>
              <a:gs pos="99000">
                <a:srgbClr val="D4DEFF"/>
              </a:gs>
              <a:gs pos="100000">
                <a:srgbClr val="96AB94"/>
              </a:gs>
            </a:gsLst>
            <a:lin ang="13500000" scaled="1"/>
            <a:tileRect/>
          </a:gradFill>
        </p:spPr>
        <p:txBody>
          <a:bodyPr wrap="square" rtlCol="0">
            <a:spAutoFit/>
          </a:bodyPr>
          <a:lstStyle/>
          <a:p>
            <a:r>
              <a:rPr lang="en-US" sz="4000" b="1" dirty="0" smtClean="0">
                <a:latin typeface="+mj-lt"/>
              </a:rPr>
              <a:t>Sociology</a:t>
            </a:r>
            <a:r>
              <a:rPr lang="en-US" sz="2400" dirty="0" smtClean="0"/>
              <a:t>   </a:t>
            </a:r>
            <a:r>
              <a:rPr lang="en-US" sz="2400" dirty="0" smtClean="0">
                <a:latin typeface="Segoe UI Semibold" panose="020B0702040204020203" pitchFamily="34" charset="0"/>
              </a:rPr>
              <a:t>Brief Edition </a:t>
            </a:r>
          </a:p>
          <a:p>
            <a:r>
              <a:rPr lang="en-US" sz="2400" dirty="0" smtClean="0">
                <a:latin typeface="Segoe UI Semibold" panose="020B0702040204020203" pitchFamily="34" charset="0"/>
              </a:rPr>
              <a:t>Exploring the Architecture of Everyday Life </a:t>
            </a:r>
            <a:endParaRPr lang="en-US" dirty="0">
              <a:latin typeface="Segoe UI Semibold" panose="020B0702040204020203" pitchFamily="34" charset="0"/>
            </a:endParaRPr>
          </a:p>
        </p:txBody>
      </p:sp>
      <p:sp>
        <p:nvSpPr>
          <p:cNvPr id="17" name="TextBox 16"/>
          <p:cNvSpPr txBox="1"/>
          <p:nvPr userDrawn="1"/>
        </p:nvSpPr>
        <p:spPr>
          <a:xfrm>
            <a:off x="-17092" y="6093822"/>
            <a:ext cx="1077218" cy="769441"/>
          </a:xfrm>
          <a:prstGeom prst="rect">
            <a:avLst/>
          </a:prstGeom>
          <a:solidFill>
            <a:schemeClr val="tx1"/>
          </a:solidFill>
        </p:spPr>
        <p:txBody>
          <a:bodyPr wrap="square" rtlCol="0">
            <a:spAutoFit/>
          </a:bodyPr>
          <a:lstStyle/>
          <a:p>
            <a:pPr algn="ctr"/>
            <a:r>
              <a:rPr lang="en-US" sz="4400" dirty="0" smtClean="0">
                <a:solidFill>
                  <a:schemeClr val="bg1"/>
                </a:solidFill>
              </a:rPr>
              <a:t>4</a:t>
            </a:r>
            <a:endParaRPr lang="en-US" sz="4400" dirty="0">
              <a:solidFill>
                <a:schemeClr val="bg1"/>
              </a:solidFill>
            </a:endParaRPr>
          </a:p>
        </p:txBody>
      </p:sp>
    </p:spTree>
    <p:extLst>
      <p:ext uri="{BB962C8B-B14F-4D97-AF65-F5344CB8AC3E}">
        <p14:creationId xmlns:p14="http://schemas.microsoft.com/office/powerpoint/2010/main" val="4108603439"/>
      </p:ext>
    </p:extLst>
  </p:cSld>
  <p:clrMap bg1="lt1" tx1="dk1" bg2="lt2" tx2="dk2" accent1="accent1" accent2="accent2" accent3="accent3" accent4="accent4" accent5="accent5" accent6="accent6" hlink="hlink" folHlink="folHlink"/>
  <p:sldLayoutIdLst>
    <p:sldLayoutId id="2147483828" r:id="rId1"/>
    <p:sldLayoutId id="2147483829" r:id="rId2"/>
    <p:sldLayoutId id="2147483830" r:id="rId3"/>
    <p:sldLayoutId id="2147483831" r:id="rId4"/>
    <p:sldLayoutId id="2147483832" r:id="rId5"/>
    <p:sldLayoutId id="2147483833" r:id="rId6"/>
    <p:sldLayoutId id="2147483834" r:id="rId7"/>
    <p:sldLayoutId id="2147483835" r:id="rId8"/>
  </p:sldLayoutIdLst>
  <p:timing>
    <p:tnLst>
      <p:par>
        <p:cTn id="1" dur="indefinite" restart="never" nodeType="tmRoot"/>
      </p:par>
    </p:tnLst>
  </p:timing>
  <p:hf sldNum="0" hdr="0" dt="0"/>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1371600" y="1600200"/>
            <a:ext cx="7772400" cy="1470025"/>
          </a:xfrm>
        </p:spPr>
        <p:txBody>
          <a:bodyPr anchor="b">
            <a:normAutofit/>
          </a:bodyPr>
          <a:lstStyle/>
          <a:p>
            <a:pPr algn="r"/>
            <a:r>
              <a:rPr lang="en-US" sz="6200" dirty="0"/>
              <a:t>Chapter </a:t>
            </a:r>
            <a:r>
              <a:rPr lang="en-US" sz="6200" dirty="0" smtClean="0"/>
              <a:t>9</a:t>
            </a:r>
            <a:endParaRPr lang="en-US" sz="6200" dirty="0"/>
          </a:p>
        </p:txBody>
      </p:sp>
      <p:sp>
        <p:nvSpPr>
          <p:cNvPr id="14339" name="Rectangle 3"/>
          <p:cNvSpPr>
            <a:spLocks noGrp="1" noChangeArrowheads="1"/>
          </p:cNvSpPr>
          <p:nvPr>
            <p:ph type="subTitle" idx="1"/>
          </p:nvPr>
        </p:nvSpPr>
        <p:spPr>
          <a:xfrm>
            <a:off x="2286000" y="3048000"/>
            <a:ext cx="6858000" cy="1752600"/>
          </a:xfrm>
        </p:spPr>
        <p:txBody>
          <a:bodyPr>
            <a:noAutofit/>
          </a:bodyPr>
          <a:lstStyle/>
          <a:p>
            <a:pPr marL="0" indent="0" algn="r">
              <a:buFont typeface="Wingdings" pitchFamily="2" charset="2"/>
              <a:buNone/>
            </a:pPr>
            <a:r>
              <a:rPr lang="en-US" sz="4400" dirty="0">
                <a:solidFill>
                  <a:schemeClr val="tx1"/>
                </a:solidFill>
              </a:rPr>
              <a:t>The Structure of Society: Organizations, Social Institutions, and Globalization</a:t>
            </a:r>
          </a:p>
        </p:txBody>
      </p:sp>
      <p:sp>
        <p:nvSpPr>
          <p:cNvPr id="4" name="Footer Placeholder 3"/>
          <p:cNvSpPr>
            <a:spLocks noGrp="1"/>
          </p:cNvSpPr>
          <p:nvPr>
            <p:ph type="ftr" sz="quarter" idx="11"/>
          </p:nvPr>
        </p:nvSpPr>
        <p:spPr>
          <a:xfrm>
            <a:off x="4572000" y="6324600"/>
            <a:ext cx="4572000" cy="365125"/>
          </a:xfrm>
        </p:spPr>
        <p:txBody>
          <a:bodyPr/>
          <a:lstStyle/>
          <a:p>
            <a:r>
              <a:rPr lang="en-US" sz="1600" dirty="0" smtClean="0"/>
              <a:t>David M. Newman, Exploring the Architecture of Everyday Life, Brief Edition, 4e © SAGE Publications, Inc. 2015</a:t>
            </a:r>
            <a:endParaRPr lang="en-US" sz="1600" dirty="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1066800" y="1066800"/>
            <a:ext cx="7391400" cy="4525963"/>
          </a:xfrm>
        </p:spPr>
        <p:txBody>
          <a:bodyPr/>
          <a:lstStyle/>
          <a:p>
            <a:endParaRPr lang="en-US" dirty="0" smtClean="0"/>
          </a:p>
          <a:p>
            <a:r>
              <a:rPr lang="en-US" dirty="0" smtClean="0"/>
              <a:t>Tendency </a:t>
            </a:r>
            <a:r>
              <a:rPr lang="en-US" dirty="0" smtClean="0"/>
              <a:t>toward conformity over critical thinking and problem-solving</a:t>
            </a:r>
          </a:p>
          <a:p>
            <a:endParaRPr lang="en-US" dirty="0" smtClean="0"/>
          </a:p>
          <a:p>
            <a:r>
              <a:rPr lang="en-US" dirty="0" smtClean="0"/>
              <a:t>Can become overly dehumanizing</a:t>
            </a:r>
          </a:p>
          <a:p>
            <a:endParaRPr lang="en-US" dirty="0" smtClean="0"/>
          </a:p>
          <a:p>
            <a:r>
              <a:rPr lang="en-US" dirty="0" smtClean="0"/>
              <a:t>Lock </a:t>
            </a:r>
            <a:r>
              <a:rPr lang="en-US" dirty="0" smtClean="0"/>
              <a:t>people in</a:t>
            </a:r>
          </a:p>
          <a:p>
            <a:endParaRPr lang="en-US" dirty="0"/>
          </a:p>
        </p:txBody>
      </p:sp>
      <p:sp>
        <p:nvSpPr>
          <p:cNvPr id="7" name="Footer Placeholder 7"/>
          <p:cNvSpPr>
            <a:spLocks noGrp="1"/>
          </p:cNvSpPr>
          <p:nvPr>
            <p:ph type="ftr" sz="quarter" idx="11"/>
          </p:nvPr>
        </p:nvSpPr>
        <p:spPr>
          <a:xfrm>
            <a:off x="6248400" y="6492875"/>
            <a:ext cx="2895600" cy="365125"/>
          </a:xfrm>
          <a:noFill/>
        </p:spPr>
        <p:txBody>
          <a:bodyPr/>
          <a:lstStyle/>
          <a:p>
            <a:r>
              <a:rPr lang="en-US" sz="1200" smtClean="0">
                <a:latin typeface="Times New Roman" pitchFamily="18" charset="0"/>
              </a:rPr>
              <a:t>David M. Newman, Exploring the Architecture of Everyday Life, Brief Edition, 4e © SAGE Publications, Inc. 2015</a:t>
            </a:r>
            <a:endParaRPr lang="en-US" sz="1200" dirty="0">
              <a:latin typeface="Times New Roman" pitchFamily="18" charset="0"/>
            </a:endParaRPr>
          </a:p>
        </p:txBody>
      </p:sp>
      <p:sp>
        <p:nvSpPr>
          <p:cNvPr id="4" name="Title 3"/>
          <p:cNvSpPr>
            <a:spLocks noGrp="1"/>
          </p:cNvSpPr>
          <p:nvPr>
            <p:ph type="title"/>
          </p:nvPr>
        </p:nvSpPr>
        <p:spPr>
          <a:xfrm>
            <a:off x="1143000" y="0"/>
            <a:ext cx="8229600" cy="1143000"/>
          </a:xfrm>
        </p:spPr>
        <p:txBody>
          <a:bodyPr/>
          <a:lstStyle/>
          <a:p>
            <a:r>
              <a:rPr lang="en-US" dirty="0" smtClean="0"/>
              <a:t>Hazards of Bureaucracy</a:t>
            </a:r>
            <a:endParaRPr lang="en-US" dirty="0"/>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31" name="Rectangle 3"/>
          <p:cNvSpPr>
            <a:spLocks noGrp="1" noChangeArrowheads="1"/>
          </p:cNvSpPr>
          <p:nvPr>
            <p:ph idx="1"/>
          </p:nvPr>
        </p:nvSpPr>
        <p:spPr>
          <a:xfrm>
            <a:off x="1066800" y="1447800"/>
            <a:ext cx="7391400" cy="4297363"/>
          </a:xfrm>
        </p:spPr>
        <p:txBody>
          <a:bodyPr>
            <a:noAutofit/>
          </a:bodyPr>
          <a:lstStyle/>
          <a:p>
            <a:pPr>
              <a:spcBef>
                <a:spcPts val="0"/>
              </a:spcBef>
            </a:pPr>
            <a:r>
              <a:rPr lang="en-US" sz="2800" dirty="0" smtClean="0"/>
              <a:t>Organizations are more similar than different</a:t>
            </a:r>
          </a:p>
          <a:p>
            <a:pPr>
              <a:spcBef>
                <a:spcPts val="0"/>
              </a:spcBef>
            </a:pPr>
            <a:endParaRPr lang="en-US" sz="2800" dirty="0" smtClean="0"/>
          </a:p>
          <a:p>
            <a:pPr>
              <a:spcBef>
                <a:spcPts val="0"/>
              </a:spcBef>
            </a:pPr>
            <a:r>
              <a:rPr lang="en-US" sz="2800" dirty="0" smtClean="0"/>
              <a:t>Uncertainty </a:t>
            </a:r>
            <a:r>
              <a:rPr lang="en-US" sz="2800" dirty="0" smtClean="0"/>
              <a:t>often results in </a:t>
            </a:r>
            <a:r>
              <a:rPr lang="en-US" sz="2800" dirty="0" smtClean="0"/>
              <a:t>imitation</a:t>
            </a:r>
          </a:p>
          <a:p>
            <a:pPr lvl="1">
              <a:spcBef>
                <a:spcPts val="0"/>
              </a:spcBef>
            </a:pPr>
            <a:r>
              <a:rPr lang="en-US" sz="2400" dirty="0" smtClean="0"/>
              <a:t>Examples</a:t>
            </a:r>
            <a:r>
              <a:rPr lang="en-US" sz="2400" dirty="0" smtClean="0"/>
              <a:t>: “copycat” television programs, imitation in fast food and electronics industries</a:t>
            </a:r>
          </a:p>
          <a:p>
            <a:pPr>
              <a:spcBef>
                <a:spcPts val="0"/>
              </a:spcBef>
            </a:pPr>
            <a:endParaRPr lang="en-US" sz="2800" dirty="0" smtClean="0"/>
          </a:p>
          <a:p>
            <a:pPr>
              <a:spcBef>
                <a:spcPts val="0"/>
              </a:spcBef>
            </a:pPr>
            <a:r>
              <a:rPr lang="en-US" sz="2800" dirty="0" smtClean="0"/>
              <a:t>May </a:t>
            </a:r>
            <a:r>
              <a:rPr lang="en-US" sz="2800" dirty="0" smtClean="0"/>
              <a:t>stifle innovation </a:t>
            </a:r>
            <a:endParaRPr lang="en-US" sz="2800" dirty="0"/>
          </a:p>
        </p:txBody>
      </p:sp>
      <p:sp>
        <p:nvSpPr>
          <p:cNvPr id="5" name="Footer Placeholder 7"/>
          <p:cNvSpPr>
            <a:spLocks noGrp="1"/>
          </p:cNvSpPr>
          <p:nvPr>
            <p:ph type="ftr" sz="quarter" idx="11"/>
          </p:nvPr>
        </p:nvSpPr>
        <p:spPr>
          <a:xfrm>
            <a:off x="6248400" y="6492875"/>
            <a:ext cx="2895600" cy="365125"/>
          </a:xfrm>
          <a:noFill/>
        </p:spPr>
        <p:txBody>
          <a:bodyPr/>
          <a:lstStyle/>
          <a:p>
            <a:r>
              <a:rPr lang="en-US" sz="1200" smtClean="0">
                <a:latin typeface="Times New Roman" pitchFamily="18" charset="0"/>
              </a:rPr>
              <a:t>David M. Newman, Exploring the Architecture of Everyday Life, Brief Edition, 4e © SAGE Publications, Inc. 2015</a:t>
            </a:r>
            <a:endParaRPr lang="en-US" sz="1200" dirty="0">
              <a:latin typeface="Times New Roman" pitchFamily="18" charset="0"/>
            </a:endParaRPr>
          </a:p>
        </p:txBody>
      </p:sp>
      <p:sp>
        <p:nvSpPr>
          <p:cNvPr id="22530" name="Rectangle 2"/>
          <p:cNvSpPr>
            <a:spLocks noGrp="1" noChangeArrowheads="1"/>
          </p:cNvSpPr>
          <p:nvPr>
            <p:ph type="title"/>
          </p:nvPr>
        </p:nvSpPr>
        <p:spPr>
          <a:xfrm>
            <a:off x="1143000" y="0"/>
            <a:ext cx="8229600" cy="1295400"/>
          </a:xfrm>
        </p:spPr>
        <p:txBody>
          <a:bodyPr anchor="b">
            <a:noAutofit/>
          </a:bodyPr>
          <a:lstStyle/>
          <a:p>
            <a:r>
              <a:rPr lang="en-US" sz="4200" dirty="0"/>
              <a:t>Institutional Pressures Toward Similarity</a:t>
            </a: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6800" y="1524000"/>
            <a:ext cx="7620000" cy="4953000"/>
          </a:xfrm>
        </p:spPr>
        <p:txBody>
          <a:bodyPr>
            <a:normAutofit fontScale="92500" lnSpcReduction="10000"/>
          </a:bodyPr>
          <a:lstStyle/>
          <a:p>
            <a:endParaRPr lang="en-US" dirty="0" smtClean="0"/>
          </a:p>
          <a:p>
            <a:r>
              <a:rPr lang="en-US" dirty="0" smtClean="0"/>
              <a:t>Textbooks</a:t>
            </a:r>
            <a:endParaRPr lang="en-US" dirty="0" smtClean="0"/>
          </a:p>
          <a:p>
            <a:pPr lvl="1"/>
            <a:r>
              <a:rPr lang="en-US" dirty="0" smtClean="0"/>
              <a:t>Texas accounts for about 15% of all textbook sales and so has disproportionate influence over content that will be used in classrooms in other states</a:t>
            </a:r>
          </a:p>
          <a:p>
            <a:endParaRPr lang="en-US" dirty="0" smtClean="0"/>
          </a:p>
          <a:p>
            <a:r>
              <a:rPr lang="en-US" dirty="0" smtClean="0"/>
              <a:t>Globalization</a:t>
            </a:r>
            <a:endParaRPr lang="en-US" dirty="0" smtClean="0"/>
          </a:p>
          <a:p>
            <a:pPr lvl="1"/>
            <a:r>
              <a:rPr lang="en-US" dirty="0" smtClean="0"/>
              <a:t>Multinational corporations</a:t>
            </a:r>
          </a:p>
          <a:p>
            <a:pPr lvl="1"/>
            <a:r>
              <a:rPr lang="en-US" dirty="0" smtClean="0"/>
              <a:t>Off-shore call centers</a:t>
            </a:r>
          </a:p>
          <a:p>
            <a:endParaRPr lang="en-US" dirty="0" smtClean="0"/>
          </a:p>
          <a:p>
            <a:r>
              <a:rPr lang="en-US" dirty="0" smtClean="0"/>
              <a:t>Innovation</a:t>
            </a:r>
            <a:endParaRPr lang="en-US" dirty="0" smtClean="0"/>
          </a:p>
          <a:p>
            <a:pPr lvl="1"/>
            <a:r>
              <a:rPr lang="en-US" dirty="0" smtClean="0"/>
              <a:t>The first to innovate can be very successful, but the rest will imitate</a:t>
            </a:r>
            <a:endParaRPr lang="en-US" dirty="0"/>
          </a:p>
        </p:txBody>
      </p:sp>
      <p:sp>
        <p:nvSpPr>
          <p:cNvPr id="5" name="Footer Placeholder 7"/>
          <p:cNvSpPr>
            <a:spLocks noGrp="1"/>
          </p:cNvSpPr>
          <p:nvPr>
            <p:ph type="ftr" sz="quarter" idx="11"/>
          </p:nvPr>
        </p:nvSpPr>
        <p:spPr>
          <a:xfrm>
            <a:off x="6248400" y="6492875"/>
            <a:ext cx="2895600" cy="365125"/>
          </a:xfrm>
          <a:noFill/>
        </p:spPr>
        <p:txBody>
          <a:bodyPr/>
          <a:lstStyle/>
          <a:p>
            <a:r>
              <a:rPr lang="en-US" sz="1200" smtClean="0">
                <a:latin typeface="Times New Roman" pitchFamily="18" charset="0"/>
              </a:rPr>
              <a:t>David M. Newman, Exploring the Architecture of Everyday Life, Brief Edition, 4e © SAGE Publications, Inc. 2015</a:t>
            </a:r>
            <a:endParaRPr lang="en-US" sz="1200" dirty="0">
              <a:latin typeface="Times New Roman" pitchFamily="18" charset="0"/>
            </a:endParaRPr>
          </a:p>
        </p:txBody>
      </p:sp>
      <p:sp>
        <p:nvSpPr>
          <p:cNvPr id="2" name="Title 1"/>
          <p:cNvSpPr>
            <a:spLocks noGrp="1"/>
          </p:cNvSpPr>
          <p:nvPr>
            <p:ph type="title"/>
          </p:nvPr>
        </p:nvSpPr>
        <p:spPr>
          <a:xfrm>
            <a:off x="1143000" y="228600"/>
            <a:ext cx="8305800" cy="1249362"/>
          </a:xfrm>
        </p:spPr>
        <p:txBody>
          <a:bodyPr>
            <a:noAutofit/>
          </a:bodyPr>
          <a:lstStyle/>
          <a:p>
            <a:r>
              <a:rPr lang="en-US" dirty="0" smtClean="0"/>
              <a:t>Interconnectedness of Organizations</a:t>
            </a:r>
            <a:endParaRPr lang="en-US" dirty="0"/>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555" name="Rectangle 3"/>
          <p:cNvSpPr>
            <a:spLocks noGrp="1" noChangeArrowheads="1"/>
          </p:cNvSpPr>
          <p:nvPr>
            <p:ph idx="1"/>
          </p:nvPr>
        </p:nvSpPr>
        <p:spPr>
          <a:xfrm>
            <a:off x="1066800" y="1447800"/>
            <a:ext cx="7467600" cy="4525963"/>
          </a:xfrm>
        </p:spPr>
        <p:txBody>
          <a:bodyPr>
            <a:normAutofit/>
          </a:bodyPr>
          <a:lstStyle/>
          <a:p>
            <a:pPr>
              <a:spcBef>
                <a:spcPts val="0"/>
              </a:spcBef>
            </a:pPr>
            <a:r>
              <a:rPr lang="en-US" dirty="0" smtClean="0"/>
              <a:t>Concern </a:t>
            </a:r>
            <a:r>
              <a:rPr lang="en-US" dirty="0"/>
              <a:t>over </a:t>
            </a:r>
            <a:r>
              <a:rPr lang="en-US" dirty="0" smtClean="0"/>
              <a:t>competition globally</a:t>
            </a:r>
          </a:p>
          <a:p>
            <a:pPr lvl="1">
              <a:spcBef>
                <a:spcPts val="0"/>
              </a:spcBef>
            </a:pPr>
            <a:r>
              <a:rPr lang="en-US" dirty="0" smtClean="0"/>
              <a:t>In the U.S. there are concerns about falling behind other nations, especially in the </a:t>
            </a:r>
            <a:r>
              <a:rPr lang="en-US" dirty="0" err="1" smtClean="0"/>
              <a:t>matsh</a:t>
            </a:r>
            <a:r>
              <a:rPr lang="en-US" dirty="0" smtClean="0"/>
              <a:t> and sciences</a:t>
            </a:r>
          </a:p>
          <a:p>
            <a:pPr lvl="1">
              <a:spcBef>
                <a:spcPts val="0"/>
              </a:spcBef>
            </a:pPr>
            <a:r>
              <a:rPr lang="en-US" dirty="0" smtClean="0"/>
              <a:t>In the U.S. there are calls to increase the amount of time spend in the classroom and studying while at the same time…</a:t>
            </a:r>
          </a:p>
          <a:p>
            <a:pPr lvl="1">
              <a:spcBef>
                <a:spcPts val="0"/>
              </a:spcBef>
            </a:pPr>
            <a:r>
              <a:rPr lang="en-US" dirty="0" smtClean="0"/>
              <a:t>There are concerns about too much time being devoted to study and too little left for free play, particularly in younger grades</a:t>
            </a:r>
          </a:p>
          <a:p>
            <a:endParaRPr lang="en-US" sz="2400" dirty="0"/>
          </a:p>
        </p:txBody>
      </p:sp>
      <p:sp>
        <p:nvSpPr>
          <p:cNvPr id="5" name="Footer Placeholder 7"/>
          <p:cNvSpPr>
            <a:spLocks noGrp="1"/>
          </p:cNvSpPr>
          <p:nvPr>
            <p:ph type="ftr" sz="quarter" idx="11"/>
          </p:nvPr>
        </p:nvSpPr>
        <p:spPr>
          <a:xfrm>
            <a:off x="6248400" y="6492875"/>
            <a:ext cx="2895600" cy="365125"/>
          </a:xfrm>
          <a:noFill/>
        </p:spPr>
        <p:txBody>
          <a:bodyPr/>
          <a:lstStyle/>
          <a:p>
            <a:r>
              <a:rPr lang="en-US" sz="1200" smtClean="0">
                <a:latin typeface="Times New Roman" pitchFamily="18" charset="0"/>
              </a:rPr>
              <a:t>David M. Newman, Exploring the Architecture of Everyday Life, Brief Edition, 4e © SAGE Publications, Inc. 2015</a:t>
            </a:r>
            <a:endParaRPr lang="en-US" sz="1200" dirty="0">
              <a:latin typeface="Times New Roman" pitchFamily="18" charset="0"/>
            </a:endParaRPr>
          </a:p>
        </p:txBody>
      </p:sp>
      <p:sp>
        <p:nvSpPr>
          <p:cNvPr id="23554" name="Rectangle 2"/>
          <p:cNvSpPr>
            <a:spLocks noGrp="1" noChangeArrowheads="1"/>
          </p:cNvSpPr>
          <p:nvPr>
            <p:ph type="title"/>
          </p:nvPr>
        </p:nvSpPr>
        <p:spPr>
          <a:xfrm>
            <a:off x="1143000" y="0"/>
            <a:ext cx="8229600" cy="1143000"/>
          </a:xfrm>
        </p:spPr>
        <p:txBody>
          <a:bodyPr anchor="b">
            <a:normAutofit/>
          </a:bodyPr>
          <a:lstStyle/>
          <a:p>
            <a:r>
              <a:rPr lang="en-US" dirty="0" smtClean="0"/>
              <a:t>Global Impacts on Education</a:t>
            </a:r>
            <a:endParaRPr lang="en-US" dirty="0"/>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3" name="Rectangle 3"/>
          <p:cNvSpPr>
            <a:spLocks noGrp="1" noChangeArrowheads="1"/>
          </p:cNvSpPr>
          <p:nvPr>
            <p:ph idx="1"/>
          </p:nvPr>
        </p:nvSpPr>
        <p:spPr>
          <a:xfrm>
            <a:off x="1066800" y="1295400"/>
            <a:ext cx="7467600" cy="4525963"/>
          </a:xfrm>
        </p:spPr>
        <p:txBody>
          <a:bodyPr>
            <a:normAutofit fontScale="92500" lnSpcReduction="10000"/>
          </a:bodyPr>
          <a:lstStyle/>
          <a:p>
            <a:pPr>
              <a:spcBef>
                <a:spcPts val="0"/>
              </a:spcBef>
            </a:pPr>
            <a:r>
              <a:rPr lang="en-US" sz="2800" dirty="0" smtClean="0"/>
              <a:t>Two-thirds of world’s people belong to three religions</a:t>
            </a:r>
          </a:p>
          <a:p>
            <a:pPr lvl="1">
              <a:spcBef>
                <a:spcPts val="0"/>
              </a:spcBef>
            </a:pPr>
            <a:r>
              <a:rPr lang="en-US" sz="2400" dirty="0" smtClean="0"/>
              <a:t>Christianity</a:t>
            </a:r>
          </a:p>
          <a:p>
            <a:pPr lvl="1">
              <a:spcBef>
                <a:spcPts val="0"/>
              </a:spcBef>
            </a:pPr>
            <a:r>
              <a:rPr lang="en-US" sz="2400" dirty="0" smtClean="0"/>
              <a:t>Hinduism</a:t>
            </a:r>
          </a:p>
          <a:p>
            <a:pPr lvl="1">
              <a:spcBef>
                <a:spcPts val="0"/>
              </a:spcBef>
            </a:pPr>
            <a:r>
              <a:rPr lang="en-US" sz="2400" dirty="0" smtClean="0"/>
              <a:t>Islam</a:t>
            </a:r>
          </a:p>
          <a:p>
            <a:pPr>
              <a:spcBef>
                <a:spcPts val="0"/>
              </a:spcBef>
            </a:pPr>
            <a:endParaRPr lang="en-US" sz="2800" dirty="0" smtClean="0"/>
          </a:p>
          <a:p>
            <a:pPr>
              <a:spcBef>
                <a:spcPts val="0"/>
              </a:spcBef>
            </a:pPr>
            <a:r>
              <a:rPr lang="en-US" sz="2800" dirty="0" smtClean="0"/>
              <a:t>Some </a:t>
            </a:r>
            <a:r>
              <a:rPr lang="en-US" sz="2800" dirty="0"/>
              <a:t>denominations globalizing to deal with shrinking membership</a:t>
            </a:r>
          </a:p>
          <a:p>
            <a:pPr lvl="1">
              <a:spcBef>
                <a:spcPts val="0"/>
              </a:spcBef>
            </a:pPr>
            <a:r>
              <a:rPr lang="en-US" sz="2400" dirty="0"/>
              <a:t>Mormon </a:t>
            </a:r>
            <a:r>
              <a:rPr lang="en-US" sz="2400" dirty="0"/>
              <a:t>Church grown by 500% outside of the United States and Canada since </a:t>
            </a:r>
            <a:r>
              <a:rPr lang="en-US" sz="2400" dirty="0"/>
              <a:t>1980</a:t>
            </a:r>
          </a:p>
          <a:p>
            <a:pPr marL="749808" lvl="4" indent="0">
              <a:spcBef>
                <a:spcPts val="0"/>
              </a:spcBef>
              <a:buNone/>
            </a:pPr>
            <a:endParaRPr lang="en-US" dirty="0" smtClean="0"/>
          </a:p>
          <a:p>
            <a:pPr>
              <a:spcBef>
                <a:spcPts val="0"/>
              </a:spcBef>
            </a:pPr>
            <a:r>
              <a:rPr lang="en-US" sz="2800" dirty="0" smtClean="0"/>
              <a:t>Competing </a:t>
            </a:r>
            <a:r>
              <a:rPr lang="en-US" sz="2800" dirty="0" smtClean="0"/>
              <a:t>worldviews challenge </a:t>
            </a:r>
            <a:r>
              <a:rPr lang="en-US" sz="2800" dirty="0"/>
              <a:t>traditional beliefs</a:t>
            </a:r>
          </a:p>
        </p:txBody>
      </p:sp>
      <p:sp>
        <p:nvSpPr>
          <p:cNvPr id="5" name="Footer Placeholder 7"/>
          <p:cNvSpPr>
            <a:spLocks noGrp="1"/>
          </p:cNvSpPr>
          <p:nvPr>
            <p:ph type="ftr" sz="quarter" idx="11"/>
          </p:nvPr>
        </p:nvSpPr>
        <p:spPr>
          <a:xfrm>
            <a:off x="6248400" y="6492875"/>
            <a:ext cx="2895600" cy="365125"/>
          </a:xfrm>
          <a:noFill/>
        </p:spPr>
        <p:txBody>
          <a:bodyPr/>
          <a:lstStyle/>
          <a:p>
            <a:r>
              <a:rPr lang="en-US" sz="1200" smtClean="0">
                <a:latin typeface="Times New Roman" pitchFamily="18" charset="0"/>
              </a:rPr>
              <a:t>David M. Newman, Exploring the Architecture of Everyday Life, Brief Edition, 4e © SAGE Publications, Inc. 2015</a:t>
            </a:r>
            <a:endParaRPr lang="en-US" sz="1200" dirty="0">
              <a:latin typeface="Times New Roman" pitchFamily="18" charset="0"/>
            </a:endParaRPr>
          </a:p>
        </p:txBody>
      </p:sp>
      <p:sp>
        <p:nvSpPr>
          <p:cNvPr id="25602" name="Rectangle 2"/>
          <p:cNvSpPr>
            <a:spLocks noGrp="1" noChangeArrowheads="1"/>
          </p:cNvSpPr>
          <p:nvPr>
            <p:ph type="title"/>
          </p:nvPr>
        </p:nvSpPr>
        <p:spPr>
          <a:xfrm>
            <a:off x="1143000" y="0"/>
            <a:ext cx="8229600" cy="1143000"/>
          </a:xfrm>
        </p:spPr>
        <p:txBody>
          <a:bodyPr anchor="b">
            <a:noAutofit/>
          </a:bodyPr>
          <a:lstStyle/>
          <a:p>
            <a:r>
              <a:rPr lang="en-US" dirty="0" smtClean="0"/>
              <a:t>Globalization and Religion</a:t>
            </a:r>
            <a:endParaRPr lang="en-US" dirty="0"/>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1066800" y="1295400"/>
            <a:ext cx="8229600" cy="4525963"/>
          </a:xfrm>
        </p:spPr>
        <p:txBody>
          <a:bodyPr>
            <a:normAutofit fontScale="92500" lnSpcReduction="10000"/>
          </a:bodyPr>
          <a:lstStyle/>
          <a:p>
            <a:pPr>
              <a:spcBef>
                <a:spcPts val="0"/>
              </a:spcBef>
            </a:pPr>
            <a:r>
              <a:rPr lang="en-US" sz="3000" dirty="0"/>
              <a:t>Framework of </a:t>
            </a:r>
            <a:r>
              <a:rPr lang="en-US" sz="3000" dirty="0" smtClean="0"/>
              <a:t>society that exists above the level of individuals</a:t>
            </a:r>
          </a:p>
          <a:p>
            <a:pPr lvl="1">
              <a:spcBef>
                <a:spcPts val="0"/>
              </a:spcBef>
            </a:pPr>
            <a:r>
              <a:rPr lang="en-US" sz="2600" dirty="0"/>
              <a:t>S</a:t>
            </a:r>
            <a:r>
              <a:rPr lang="en-US" sz="2600" dirty="0" smtClean="0"/>
              <a:t>ocial institutions</a:t>
            </a:r>
          </a:p>
          <a:p>
            <a:pPr lvl="1">
              <a:spcBef>
                <a:spcPts val="0"/>
              </a:spcBef>
            </a:pPr>
            <a:r>
              <a:rPr lang="en-US" sz="2600" dirty="0" smtClean="0"/>
              <a:t>Organizations</a:t>
            </a:r>
          </a:p>
          <a:p>
            <a:pPr lvl="1">
              <a:spcBef>
                <a:spcPts val="0"/>
              </a:spcBef>
            </a:pPr>
            <a:r>
              <a:rPr lang="en-US" sz="2600" dirty="0" smtClean="0"/>
              <a:t>Groups</a:t>
            </a:r>
          </a:p>
          <a:p>
            <a:pPr lvl="1">
              <a:spcBef>
                <a:spcPts val="0"/>
              </a:spcBef>
            </a:pPr>
            <a:r>
              <a:rPr lang="en-US" sz="2600" dirty="0" smtClean="0"/>
              <a:t>Statuses </a:t>
            </a:r>
            <a:r>
              <a:rPr lang="en-US" sz="2600" dirty="0"/>
              <a:t>and </a:t>
            </a:r>
            <a:r>
              <a:rPr lang="en-US" sz="2600" dirty="0" smtClean="0"/>
              <a:t>roles</a:t>
            </a:r>
          </a:p>
          <a:p>
            <a:pPr lvl="1">
              <a:spcBef>
                <a:spcPts val="0"/>
              </a:spcBef>
            </a:pPr>
            <a:r>
              <a:rPr lang="en-US" sz="2600" dirty="0" smtClean="0"/>
              <a:t>Cultural values and beliefs</a:t>
            </a:r>
          </a:p>
          <a:p>
            <a:pPr lvl="1">
              <a:spcBef>
                <a:spcPts val="0"/>
              </a:spcBef>
            </a:pPr>
            <a:r>
              <a:rPr lang="en-US" sz="2600" dirty="0"/>
              <a:t>I</a:t>
            </a:r>
            <a:r>
              <a:rPr lang="en-US" sz="2600" dirty="0" smtClean="0"/>
              <a:t>nstitutionalized norms</a:t>
            </a:r>
          </a:p>
          <a:p>
            <a:pPr lvl="1">
              <a:spcBef>
                <a:spcPts val="0"/>
              </a:spcBef>
            </a:pPr>
            <a:r>
              <a:rPr lang="en-US" sz="2600" dirty="0"/>
              <a:t>A</a:t>
            </a:r>
            <a:r>
              <a:rPr lang="en-US" sz="2600" dirty="0" smtClean="0"/>
              <a:t>dds </a:t>
            </a:r>
            <a:r>
              <a:rPr lang="en-US" sz="2600" dirty="0"/>
              <a:t>order and predictability to our private lives</a:t>
            </a:r>
          </a:p>
          <a:p>
            <a:pPr>
              <a:spcBef>
                <a:spcPts val="0"/>
              </a:spcBef>
            </a:pPr>
            <a:endParaRPr lang="en-US" sz="3000" dirty="0" smtClean="0">
              <a:cs typeface="Times New Roman" pitchFamily="18" charset="0"/>
            </a:endParaRPr>
          </a:p>
          <a:p>
            <a:pPr>
              <a:spcBef>
                <a:spcPts val="0"/>
              </a:spcBef>
            </a:pPr>
            <a:r>
              <a:rPr lang="en-US" sz="3000" dirty="0" smtClean="0">
                <a:cs typeface="Times New Roman" pitchFamily="18" charset="0"/>
              </a:rPr>
              <a:t>Can </a:t>
            </a:r>
            <a:r>
              <a:rPr lang="en-US" sz="3000" dirty="0">
                <a:cs typeface="Times New Roman" pitchFamily="18" charset="0"/>
              </a:rPr>
              <a:t>create tension between needs of individual and needs of system</a:t>
            </a:r>
          </a:p>
          <a:p>
            <a:endParaRPr lang="en-US" sz="3000" dirty="0">
              <a:solidFill>
                <a:srgbClr val="375327"/>
              </a:solidFill>
            </a:endParaRPr>
          </a:p>
        </p:txBody>
      </p:sp>
      <p:sp>
        <p:nvSpPr>
          <p:cNvPr id="16386" name="Footer Placeholder 7"/>
          <p:cNvSpPr>
            <a:spLocks noGrp="1"/>
          </p:cNvSpPr>
          <p:nvPr>
            <p:ph type="ftr" sz="quarter" idx="11"/>
          </p:nvPr>
        </p:nvSpPr>
        <p:spPr>
          <a:xfrm>
            <a:off x="6248400" y="6492875"/>
            <a:ext cx="2895600" cy="365125"/>
          </a:xfrm>
          <a:noFill/>
        </p:spPr>
        <p:txBody>
          <a:bodyPr/>
          <a:lstStyle/>
          <a:p>
            <a:r>
              <a:rPr lang="en-US" sz="1200" smtClean="0">
                <a:latin typeface="Times New Roman" pitchFamily="18" charset="0"/>
              </a:rPr>
              <a:t>David M. Newman, Exploring the Architecture of Everyday Life, Brief Edition, 4e © SAGE Publications, Inc. 2015</a:t>
            </a:r>
            <a:endParaRPr lang="en-US" sz="1200" dirty="0">
              <a:latin typeface="Times New Roman" pitchFamily="18" charset="0"/>
            </a:endParaRPr>
          </a:p>
        </p:txBody>
      </p:sp>
      <p:sp>
        <p:nvSpPr>
          <p:cNvPr id="6146" name="Rectangle 2"/>
          <p:cNvSpPr>
            <a:spLocks noGrp="1" noChangeArrowheads="1"/>
          </p:cNvSpPr>
          <p:nvPr>
            <p:ph type="title"/>
          </p:nvPr>
        </p:nvSpPr>
        <p:spPr>
          <a:xfrm>
            <a:off x="1295400" y="0"/>
            <a:ext cx="8229600" cy="1143000"/>
          </a:xfrm>
        </p:spPr>
        <p:txBody>
          <a:bodyPr anchor="b">
            <a:normAutofit/>
          </a:bodyPr>
          <a:lstStyle/>
          <a:p>
            <a:r>
              <a:rPr lang="en-US" dirty="0"/>
              <a:t>Social Structure</a:t>
            </a: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6800" y="990600"/>
            <a:ext cx="7620000" cy="4754563"/>
          </a:xfrm>
        </p:spPr>
        <p:txBody>
          <a:bodyPr>
            <a:noAutofit/>
          </a:bodyPr>
          <a:lstStyle/>
          <a:p>
            <a:r>
              <a:rPr lang="en-US" sz="2200" dirty="0" smtClean="0"/>
              <a:t>Organizations: NEA, PTA, school board</a:t>
            </a:r>
          </a:p>
          <a:p>
            <a:r>
              <a:rPr lang="en-US" sz="2200" dirty="0" smtClean="0"/>
              <a:t>Groups: faculty, administrators, students, clubs, classes, cafeteria staff</a:t>
            </a:r>
          </a:p>
          <a:p>
            <a:r>
              <a:rPr lang="en-US" sz="2200" dirty="0" smtClean="0"/>
              <a:t>Statuses: teacher, student, principal, counselor, coach, librarian, custodian</a:t>
            </a:r>
          </a:p>
          <a:p>
            <a:r>
              <a:rPr lang="en-US" sz="2200" dirty="0" smtClean="0"/>
              <a:t>Role expectations: learning, teaching, coaching, disciplining, test taking</a:t>
            </a:r>
          </a:p>
          <a:p>
            <a:r>
              <a:rPr lang="en-US" sz="2200" dirty="0" smtClean="0"/>
              <a:t>Cultural beliefs: education leads to financial success; education is necessary to a democratic society</a:t>
            </a:r>
          </a:p>
          <a:p>
            <a:r>
              <a:rPr lang="en-US" sz="2200" dirty="0" smtClean="0"/>
              <a:t>Institutionalized norms</a:t>
            </a:r>
          </a:p>
          <a:p>
            <a:pPr>
              <a:buNone/>
            </a:pPr>
            <a:r>
              <a:rPr lang="en-US" sz="2200" dirty="0" smtClean="0"/>
              <a:t>        - All must attend school until at least age 16</a:t>
            </a:r>
          </a:p>
        </p:txBody>
      </p:sp>
      <p:sp>
        <p:nvSpPr>
          <p:cNvPr id="5" name="Footer Placeholder 7"/>
          <p:cNvSpPr>
            <a:spLocks noGrp="1"/>
          </p:cNvSpPr>
          <p:nvPr>
            <p:ph type="ftr" sz="quarter" idx="11"/>
          </p:nvPr>
        </p:nvSpPr>
        <p:spPr>
          <a:xfrm>
            <a:off x="6248400" y="6492875"/>
            <a:ext cx="2895600" cy="365125"/>
          </a:xfrm>
          <a:noFill/>
        </p:spPr>
        <p:txBody>
          <a:bodyPr/>
          <a:lstStyle/>
          <a:p>
            <a:r>
              <a:rPr lang="en-US" sz="1200" smtClean="0">
                <a:latin typeface="Times New Roman" pitchFamily="18" charset="0"/>
              </a:rPr>
              <a:t>David M. Newman, Exploring the Architecture of Everyday Life, Brief Edition, 4e © SAGE Publications, Inc. 2015</a:t>
            </a:r>
            <a:endParaRPr lang="en-US" sz="1200" dirty="0">
              <a:latin typeface="Times New Roman" pitchFamily="18" charset="0"/>
            </a:endParaRPr>
          </a:p>
        </p:txBody>
      </p:sp>
      <p:sp>
        <p:nvSpPr>
          <p:cNvPr id="2" name="Title 1"/>
          <p:cNvSpPr>
            <a:spLocks noGrp="1"/>
          </p:cNvSpPr>
          <p:nvPr>
            <p:ph type="title"/>
          </p:nvPr>
        </p:nvSpPr>
        <p:spPr>
          <a:xfrm>
            <a:off x="1295400" y="-3412"/>
            <a:ext cx="8229600" cy="1143000"/>
          </a:xfrm>
        </p:spPr>
        <p:txBody>
          <a:bodyPr/>
          <a:lstStyle/>
          <a:p>
            <a:r>
              <a:rPr lang="en-US" dirty="0" smtClean="0"/>
              <a:t>Education</a:t>
            </a:r>
            <a:endParaRPr lang="en-US" dirty="0"/>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1066800" y="1143000"/>
            <a:ext cx="7696200" cy="4525963"/>
          </a:xfrm>
        </p:spPr>
        <p:txBody>
          <a:bodyPr/>
          <a:lstStyle/>
          <a:p>
            <a:pPr marL="457200" lvl="1" indent="-457200">
              <a:buFont typeface="Wingdings 3" panose="05040102010807070707" pitchFamily="18" charset="2"/>
              <a:buChar char=""/>
            </a:pPr>
            <a:endParaRPr lang="en-US" sz="3200" dirty="0" smtClean="0">
              <a:cs typeface="Times New Roman" pitchFamily="18" charset="0"/>
            </a:endParaRPr>
          </a:p>
          <a:p>
            <a:pPr marL="457200" lvl="1" indent="-457200">
              <a:buFont typeface="Wingdings 3" panose="05040102010807070707" pitchFamily="18" charset="2"/>
              <a:buChar char=""/>
            </a:pPr>
            <a:r>
              <a:rPr lang="en-US" sz="3200" dirty="0" smtClean="0">
                <a:cs typeface="Times New Roman" pitchFamily="18" charset="0"/>
              </a:rPr>
              <a:t>Tendency </a:t>
            </a:r>
            <a:r>
              <a:rPr lang="en-US" sz="3200" dirty="0" smtClean="0">
                <a:cs typeface="Times New Roman" pitchFamily="18" charset="0"/>
              </a:rPr>
              <a:t>of individuals to pursue their own selfish, short-term interests and so create long-term social problems. </a:t>
            </a:r>
          </a:p>
          <a:p>
            <a:endParaRPr lang="en-US" dirty="0" smtClean="0">
              <a:cs typeface="Times New Roman" pitchFamily="18" charset="0"/>
            </a:endParaRPr>
          </a:p>
          <a:p>
            <a:endParaRPr lang="en-US" dirty="0"/>
          </a:p>
        </p:txBody>
      </p:sp>
      <p:sp>
        <p:nvSpPr>
          <p:cNvPr id="7" name="Footer Placeholder 7"/>
          <p:cNvSpPr>
            <a:spLocks noGrp="1"/>
          </p:cNvSpPr>
          <p:nvPr>
            <p:ph type="ftr" sz="quarter" idx="11"/>
          </p:nvPr>
        </p:nvSpPr>
        <p:spPr>
          <a:xfrm>
            <a:off x="6248400" y="6492875"/>
            <a:ext cx="2895600" cy="365125"/>
          </a:xfrm>
          <a:noFill/>
        </p:spPr>
        <p:txBody>
          <a:bodyPr/>
          <a:lstStyle/>
          <a:p>
            <a:r>
              <a:rPr lang="en-US" sz="1200" smtClean="0">
                <a:latin typeface="Times New Roman" pitchFamily="18" charset="0"/>
              </a:rPr>
              <a:t>David M. Newman, Exploring the Architecture of Everyday Life, Brief Edition, 4e © SAGE Publications, Inc. 2015</a:t>
            </a:r>
            <a:endParaRPr lang="en-US" sz="1200" dirty="0">
              <a:latin typeface="Times New Roman" pitchFamily="18" charset="0"/>
            </a:endParaRPr>
          </a:p>
        </p:txBody>
      </p:sp>
      <p:sp>
        <p:nvSpPr>
          <p:cNvPr id="4" name="Title 3"/>
          <p:cNvSpPr>
            <a:spLocks noGrp="1"/>
          </p:cNvSpPr>
          <p:nvPr>
            <p:ph type="title"/>
          </p:nvPr>
        </p:nvSpPr>
        <p:spPr>
          <a:xfrm>
            <a:off x="1295400" y="0"/>
            <a:ext cx="8229600" cy="1143000"/>
          </a:xfrm>
        </p:spPr>
        <p:txBody>
          <a:bodyPr/>
          <a:lstStyle/>
          <a:p>
            <a:r>
              <a:rPr lang="en-US" dirty="0" smtClean="0"/>
              <a:t>Social Dilemmas</a:t>
            </a:r>
            <a:endParaRPr lang="en-US" dirty="0"/>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6800" y="1066800"/>
            <a:ext cx="8229600" cy="4525963"/>
          </a:xfrm>
        </p:spPr>
        <p:txBody>
          <a:bodyPr/>
          <a:lstStyle/>
          <a:p>
            <a:r>
              <a:rPr lang="en-US" dirty="0" smtClean="0"/>
              <a:t>Medieval towns had commons where everyone’s livestock grazed</a:t>
            </a:r>
          </a:p>
          <a:p>
            <a:endParaRPr lang="en-US" dirty="0" smtClean="0"/>
          </a:p>
          <a:p>
            <a:r>
              <a:rPr lang="en-US" dirty="0" smtClean="0"/>
              <a:t>Everyone </a:t>
            </a:r>
            <a:r>
              <a:rPr lang="en-US" dirty="0" smtClean="0"/>
              <a:t>has to share evenly for everyone to survive</a:t>
            </a:r>
          </a:p>
          <a:p>
            <a:endParaRPr lang="en-US" dirty="0" smtClean="0"/>
          </a:p>
          <a:p>
            <a:r>
              <a:rPr lang="en-US" dirty="0" smtClean="0"/>
              <a:t>If </a:t>
            </a:r>
            <a:r>
              <a:rPr lang="en-US" dirty="0" smtClean="0"/>
              <a:t>one person takes more, the system fails and everyone suffers</a:t>
            </a:r>
          </a:p>
        </p:txBody>
      </p:sp>
      <p:sp>
        <p:nvSpPr>
          <p:cNvPr id="5" name="Footer Placeholder 7"/>
          <p:cNvSpPr>
            <a:spLocks noGrp="1"/>
          </p:cNvSpPr>
          <p:nvPr>
            <p:ph type="ftr" sz="quarter" idx="11"/>
          </p:nvPr>
        </p:nvSpPr>
        <p:spPr>
          <a:xfrm>
            <a:off x="6248400" y="6492875"/>
            <a:ext cx="2895600" cy="365125"/>
          </a:xfrm>
          <a:noFill/>
        </p:spPr>
        <p:txBody>
          <a:bodyPr/>
          <a:lstStyle/>
          <a:p>
            <a:r>
              <a:rPr lang="en-US" sz="1200" smtClean="0">
                <a:latin typeface="Times New Roman" pitchFamily="18" charset="0"/>
              </a:rPr>
              <a:t>David M. Newman, Exploring the Architecture of Everyday Life, Brief Edition, 4e © SAGE Publications, Inc. 2015</a:t>
            </a:r>
            <a:endParaRPr lang="en-US" sz="1200" dirty="0">
              <a:latin typeface="Times New Roman" pitchFamily="18" charset="0"/>
            </a:endParaRPr>
          </a:p>
        </p:txBody>
      </p:sp>
      <p:sp>
        <p:nvSpPr>
          <p:cNvPr id="2" name="Title 1"/>
          <p:cNvSpPr>
            <a:spLocks noGrp="1"/>
          </p:cNvSpPr>
          <p:nvPr>
            <p:ph type="title"/>
          </p:nvPr>
        </p:nvSpPr>
        <p:spPr>
          <a:xfrm>
            <a:off x="1219200" y="-3412"/>
            <a:ext cx="8229600" cy="1143000"/>
          </a:xfrm>
        </p:spPr>
        <p:txBody>
          <a:bodyPr/>
          <a:lstStyle/>
          <a:p>
            <a:r>
              <a:rPr lang="en-US" dirty="0" smtClean="0"/>
              <a:t>The Tragedy of the Commons</a:t>
            </a:r>
            <a:endParaRPr lang="en-US" dirty="0"/>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6800" y="1447800"/>
            <a:ext cx="8229600" cy="4525963"/>
          </a:xfrm>
        </p:spPr>
        <p:txBody>
          <a:bodyPr/>
          <a:lstStyle/>
          <a:p>
            <a:r>
              <a:rPr lang="en-US" dirty="0" smtClean="0"/>
              <a:t>People suspect others are violating the rules</a:t>
            </a:r>
          </a:p>
          <a:p>
            <a:endParaRPr lang="en-US" dirty="0" smtClean="0"/>
          </a:p>
          <a:p>
            <a:r>
              <a:rPr lang="en-US" dirty="0" smtClean="0"/>
              <a:t>Lack </a:t>
            </a:r>
            <a:r>
              <a:rPr lang="en-US" dirty="0" smtClean="0"/>
              <a:t>of communication and trust</a:t>
            </a:r>
          </a:p>
          <a:p>
            <a:endParaRPr lang="en-US" dirty="0" smtClean="0"/>
          </a:p>
          <a:p>
            <a:r>
              <a:rPr lang="en-US" dirty="0" smtClean="0"/>
              <a:t>People </a:t>
            </a:r>
            <a:r>
              <a:rPr lang="en-US" dirty="0" smtClean="0"/>
              <a:t>don’t believe the problem is serious</a:t>
            </a:r>
          </a:p>
          <a:p>
            <a:endParaRPr lang="en-US" dirty="0" smtClean="0"/>
          </a:p>
          <a:p>
            <a:r>
              <a:rPr lang="en-US" dirty="0" smtClean="0"/>
              <a:t>People </a:t>
            </a:r>
            <a:r>
              <a:rPr lang="en-US" dirty="0" smtClean="0"/>
              <a:t>don’t believe their “tiny” violation will make a difference</a:t>
            </a:r>
            <a:endParaRPr lang="en-US" dirty="0"/>
          </a:p>
        </p:txBody>
      </p:sp>
      <p:sp>
        <p:nvSpPr>
          <p:cNvPr id="5" name="Footer Placeholder 7"/>
          <p:cNvSpPr>
            <a:spLocks noGrp="1"/>
          </p:cNvSpPr>
          <p:nvPr>
            <p:ph type="ftr" sz="quarter" idx="11"/>
          </p:nvPr>
        </p:nvSpPr>
        <p:spPr>
          <a:xfrm>
            <a:off x="6248400" y="6492875"/>
            <a:ext cx="2895600" cy="365125"/>
          </a:xfrm>
          <a:noFill/>
        </p:spPr>
        <p:txBody>
          <a:bodyPr/>
          <a:lstStyle/>
          <a:p>
            <a:r>
              <a:rPr lang="en-US" sz="1200" smtClean="0">
                <a:latin typeface="Times New Roman" pitchFamily="18" charset="0"/>
              </a:rPr>
              <a:t>David M. Newman, Exploring the Architecture of Everyday Life, Brief Edition, 4e © SAGE Publications, Inc. 2015</a:t>
            </a:r>
            <a:endParaRPr lang="en-US" sz="1200" dirty="0">
              <a:latin typeface="Times New Roman" pitchFamily="18" charset="0"/>
            </a:endParaRPr>
          </a:p>
        </p:txBody>
      </p:sp>
      <p:sp>
        <p:nvSpPr>
          <p:cNvPr id="2" name="Title 1"/>
          <p:cNvSpPr>
            <a:spLocks noGrp="1"/>
          </p:cNvSpPr>
          <p:nvPr>
            <p:ph type="title"/>
          </p:nvPr>
        </p:nvSpPr>
        <p:spPr>
          <a:xfrm>
            <a:off x="1295400" y="152400"/>
            <a:ext cx="8229600" cy="1143000"/>
          </a:xfrm>
        </p:spPr>
        <p:txBody>
          <a:bodyPr>
            <a:normAutofit fontScale="90000"/>
          </a:bodyPr>
          <a:lstStyle/>
          <a:p>
            <a:r>
              <a:rPr lang="en-US" dirty="0" smtClean="0"/>
              <a:t>What Causes the Tragedy of the Commons?</a:t>
            </a:r>
            <a:endParaRPr lang="en-US" dirty="0"/>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6800" y="990600"/>
            <a:ext cx="8229600" cy="4525963"/>
          </a:xfrm>
        </p:spPr>
        <p:txBody>
          <a:bodyPr/>
          <a:lstStyle/>
          <a:p>
            <a:r>
              <a:rPr lang="en-US" dirty="0" smtClean="0"/>
              <a:t>A good is freely available</a:t>
            </a:r>
          </a:p>
          <a:p>
            <a:r>
              <a:rPr lang="en-US" dirty="0" smtClean="0"/>
              <a:t>Use is not contingent on contribution (paying one’s share) </a:t>
            </a:r>
          </a:p>
          <a:p>
            <a:r>
              <a:rPr lang="en-US" dirty="0" smtClean="0"/>
              <a:t>Individuals may be reluctant to contribute</a:t>
            </a:r>
          </a:p>
          <a:p>
            <a:r>
              <a:rPr lang="en-US" dirty="0" smtClean="0"/>
              <a:t>What are the reasons people fail to contribute? </a:t>
            </a:r>
          </a:p>
        </p:txBody>
      </p:sp>
      <p:sp>
        <p:nvSpPr>
          <p:cNvPr id="5" name="Footer Placeholder 7"/>
          <p:cNvSpPr>
            <a:spLocks noGrp="1"/>
          </p:cNvSpPr>
          <p:nvPr>
            <p:ph type="ftr" sz="quarter" idx="11"/>
          </p:nvPr>
        </p:nvSpPr>
        <p:spPr>
          <a:xfrm>
            <a:off x="6248400" y="6492875"/>
            <a:ext cx="2895600" cy="365125"/>
          </a:xfrm>
          <a:noFill/>
        </p:spPr>
        <p:txBody>
          <a:bodyPr/>
          <a:lstStyle/>
          <a:p>
            <a:r>
              <a:rPr lang="en-US" sz="1200" smtClean="0">
                <a:latin typeface="Times New Roman" pitchFamily="18" charset="0"/>
              </a:rPr>
              <a:t>David M. Newman, Exploring the Architecture of Everyday Life, Brief Edition, 4e © SAGE Publications, Inc. 2015</a:t>
            </a:r>
            <a:endParaRPr lang="en-US" sz="1200" dirty="0">
              <a:latin typeface="Times New Roman" pitchFamily="18" charset="0"/>
            </a:endParaRPr>
          </a:p>
        </p:txBody>
      </p:sp>
      <p:sp>
        <p:nvSpPr>
          <p:cNvPr id="2" name="Title 1"/>
          <p:cNvSpPr>
            <a:spLocks noGrp="1"/>
          </p:cNvSpPr>
          <p:nvPr>
            <p:ph type="title"/>
          </p:nvPr>
        </p:nvSpPr>
        <p:spPr>
          <a:xfrm>
            <a:off x="1219200" y="0"/>
            <a:ext cx="8229600" cy="1143000"/>
          </a:xfrm>
        </p:spPr>
        <p:txBody>
          <a:bodyPr/>
          <a:lstStyle/>
          <a:p>
            <a:r>
              <a:rPr lang="en-US" dirty="0" smtClean="0"/>
              <a:t>Free-Rider Problem</a:t>
            </a:r>
            <a:endParaRPr lang="en-US" dirty="0"/>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15704" y="990600"/>
            <a:ext cx="8001000" cy="4525963"/>
          </a:xfrm>
        </p:spPr>
        <p:txBody>
          <a:bodyPr>
            <a:normAutofit/>
          </a:bodyPr>
          <a:lstStyle/>
          <a:p>
            <a:r>
              <a:rPr lang="en-US" dirty="0" smtClean="0"/>
              <a:t>Complex societies require complex organizational structures to function</a:t>
            </a:r>
          </a:p>
          <a:p>
            <a:r>
              <a:rPr lang="en-US" dirty="0" smtClean="0"/>
              <a:t>Max Weber (</a:t>
            </a:r>
            <a:r>
              <a:rPr lang="en-US" dirty="0" err="1" smtClean="0"/>
              <a:t>Mahx</a:t>
            </a:r>
            <a:r>
              <a:rPr lang="en-US" dirty="0" smtClean="0"/>
              <a:t> </a:t>
            </a:r>
            <a:r>
              <a:rPr lang="en-US" dirty="0" err="1" smtClean="0"/>
              <a:t>Vay</a:t>
            </a:r>
            <a:r>
              <a:rPr lang="en-US" dirty="0" smtClean="0"/>
              <a:t>-bare)</a:t>
            </a:r>
          </a:p>
          <a:p>
            <a:r>
              <a:rPr lang="en-US" dirty="0" smtClean="0"/>
              <a:t>Bureaucracies</a:t>
            </a:r>
          </a:p>
          <a:p>
            <a:pPr lvl="1"/>
            <a:r>
              <a:rPr lang="en-GB" dirty="0" smtClean="0"/>
              <a:t>Large </a:t>
            </a:r>
            <a:r>
              <a:rPr lang="en-GB" dirty="0"/>
              <a:t>hierarchical </a:t>
            </a:r>
            <a:r>
              <a:rPr lang="en-GB" dirty="0" smtClean="0"/>
              <a:t>organizations </a:t>
            </a:r>
          </a:p>
          <a:p>
            <a:pPr lvl="1"/>
            <a:r>
              <a:rPr lang="en-GB" dirty="0" smtClean="0"/>
              <a:t>Formal rules and regulations</a:t>
            </a:r>
          </a:p>
          <a:p>
            <a:pPr lvl="1"/>
            <a:r>
              <a:rPr lang="en-GB" dirty="0" smtClean="0"/>
              <a:t>Division of </a:t>
            </a:r>
            <a:r>
              <a:rPr lang="en-GB" dirty="0" err="1" smtClean="0"/>
              <a:t>labor</a:t>
            </a:r>
            <a:endParaRPr lang="en-GB" dirty="0" smtClean="0"/>
          </a:p>
          <a:p>
            <a:pPr marL="342900" lvl="1" indent="-342900">
              <a:buFont typeface="Arial"/>
              <a:buChar char="•"/>
            </a:pPr>
            <a:r>
              <a:rPr lang="en-US" sz="3200" dirty="0" smtClean="0"/>
              <a:t>Necessary to complex societies</a:t>
            </a:r>
          </a:p>
        </p:txBody>
      </p:sp>
      <p:sp>
        <p:nvSpPr>
          <p:cNvPr id="5" name="Footer Placeholder 7"/>
          <p:cNvSpPr>
            <a:spLocks noGrp="1"/>
          </p:cNvSpPr>
          <p:nvPr>
            <p:ph type="ftr" sz="quarter" idx="11"/>
          </p:nvPr>
        </p:nvSpPr>
        <p:spPr>
          <a:xfrm>
            <a:off x="6248400" y="6492875"/>
            <a:ext cx="2895600" cy="365125"/>
          </a:xfrm>
          <a:noFill/>
        </p:spPr>
        <p:txBody>
          <a:bodyPr/>
          <a:lstStyle/>
          <a:p>
            <a:r>
              <a:rPr lang="en-US" sz="1200" smtClean="0">
                <a:latin typeface="Times New Roman" pitchFamily="18" charset="0"/>
              </a:rPr>
              <a:t>David M. Newman, Exploring the Architecture of Everyday Life, Brief Edition, 4e © SAGE Publications, Inc. 2015</a:t>
            </a:r>
            <a:endParaRPr lang="en-US" sz="1200" dirty="0">
              <a:latin typeface="Times New Roman" pitchFamily="18" charset="0"/>
            </a:endParaRPr>
          </a:p>
        </p:txBody>
      </p:sp>
      <p:sp>
        <p:nvSpPr>
          <p:cNvPr id="2" name="Title 1"/>
          <p:cNvSpPr>
            <a:spLocks noGrp="1"/>
          </p:cNvSpPr>
          <p:nvPr>
            <p:ph type="title"/>
          </p:nvPr>
        </p:nvSpPr>
        <p:spPr>
          <a:xfrm>
            <a:off x="1219200" y="4549"/>
            <a:ext cx="8229600" cy="1143000"/>
          </a:xfrm>
        </p:spPr>
        <p:txBody>
          <a:bodyPr>
            <a:normAutofit fontScale="90000"/>
          </a:bodyPr>
          <a:lstStyle/>
          <a:p>
            <a:r>
              <a:rPr lang="en-US" dirty="0" smtClean="0"/>
              <a:t>Structure of Formal Organizations</a:t>
            </a:r>
            <a:endParaRPr lang="en-US" dirty="0"/>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6800" y="914400"/>
            <a:ext cx="7391400" cy="4419600"/>
          </a:xfrm>
        </p:spPr>
        <p:txBody>
          <a:bodyPr>
            <a:noAutofit/>
          </a:bodyPr>
          <a:lstStyle/>
          <a:p>
            <a:r>
              <a:rPr lang="en-US" sz="2400" dirty="0" smtClean="0"/>
              <a:t>Division of labor</a:t>
            </a:r>
          </a:p>
          <a:p>
            <a:pPr lvl="1"/>
            <a:r>
              <a:rPr lang="en-US" sz="2400" dirty="0" smtClean="0"/>
              <a:t>More efficient</a:t>
            </a:r>
          </a:p>
          <a:p>
            <a:r>
              <a:rPr lang="en-US" sz="2400" dirty="0" smtClean="0"/>
              <a:t>Hierarchy of authority</a:t>
            </a:r>
          </a:p>
          <a:p>
            <a:pPr lvl="1"/>
            <a:r>
              <a:rPr lang="en-US" sz="2400" dirty="0" smtClean="0"/>
              <a:t>In U.S. societies: pyramidal shape</a:t>
            </a:r>
          </a:p>
          <a:p>
            <a:pPr lvl="1"/>
            <a:r>
              <a:rPr lang="en-US" sz="2400" dirty="0" smtClean="0"/>
              <a:t>Authority attached to the position, not the person</a:t>
            </a:r>
          </a:p>
          <a:p>
            <a:pPr lvl="1"/>
            <a:r>
              <a:rPr lang="en-US" sz="2400" dirty="0" smtClean="0"/>
              <a:t>Power concentrated at the top; less power held by those at the bottom</a:t>
            </a:r>
          </a:p>
          <a:p>
            <a:r>
              <a:rPr lang="en-US" sz="2400" dirty="0" smtClean="0"/>
              <a:t>Impersonality and Impartiality</a:t>
            </a:r>
          </a:p>
          <a:p>
            <a:pPr lvl="1"/>
            <a:r>
              <a:rPr lang="en-US" sz="2400" dirty="0" smtClean="0"/>
              <a:t>Creates uniformity</a:t>
            </a:r>
          </a:p>
        </p:txBody>
      </p:sp>
      <p:sp>
        <p:nvSpPr>
          <p:cNvPr id="5" name="Footer Placeholder 7"/>
          <p:cNvSpPr>
            <a:spLocks noGrp="1"/>
          </p:cNvSpPr>
          <p:nvPr>
            <p:ph type="ftr" sz="quarter" idx="11"/>
          </p:nvPr>
        </p:nvSpPr>
        <p:spPr>
          <a:xfrm>
            <a:off x="6248400" y="6492875"/>
            <a:ext cx="2895600" cy="365125"/>
          </a:xfrm>
          <a:noFill/>
        </p:spPr>
        <p:txBody>
          <a:bodyPr/>
          <a:lstStyle/>
          <a:p>
            <a:r>
              <a:rPr lang="en-US" sz="1200" smtClean="0">
                <a:latin typeface="Times New Roman" pitchFamily="18" charset="0"/>
              </a:rPr>
              <a:t>David M. Newman, Exploring the Architecture of Everyday Life, Brief Edition, 4e © SAGE Publications, Inc. 2015</a:t>
            </a:r>
            <a:endParaRPr lang="en-US" sz="1200" dirty="0">
              <a:latin typeface="Times New Roman" pitchFamily="18" charset="0"/>
            </a:endParaRPr>
          </a:p>
        </p:txBody>
      </p:sp>
      <p:sp>
        <p:nvSpPr>
          <p:cNvPr id="2" name="Title 1"/>
          <p:cNvSpPr>
            <a:spLocks noGrp="1"/>
          </p:cNvSpPr>
          <p:nvPr>
            <p:ph type="title"/>
          </p:nvPr>
        </p:nvSpPr>
        <p:spPr>
          <a:xfrm>
            <a:off x="1219200" y="0"/>
            <a:ext cx="8229600" cy="1143000"/>
          </a:xfrm>
        </p:spPr>
        <p:txBody>
          <a:bodyPr/>
          <a:lstStyle/>
          <a:p>
            <a:r>
              <a:rPr lang="en-US" dirty="0" smtClean="0"/>
              <a:t>Bureaucracies</a:t>
            </a:r>
            <a:endParaRPr lang="en-US" dirty="0"/>
          </a:p>
        </p:txBody>
      </p:sp>
    </p:spTree>
  </p:cSld>
  <p:clrMapOvr>
    <a:masterClrMapping/>
  </p:clrMapOvr>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1_Concourse">
  <a:themeElements>
    <a:clrScheme name="Slipstream">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Newman Theme</Template>
  <TotalTime>400</TotalTime>
  <Words>1727</Words>
  <Application>Microsoft Office PowerPoint</Application>
  <PresentationFormat>On-screen Show (4:3)</PresentationFormat>
  <Paragraphs>179</Paragraphs>
  <Slides>14</Slides>
  <Notes>12</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1_Concourse</vt:lpstr>
      <vt:lpstr>Chapter 9</vt:lpstr>
      <vt:lpstr>Social Structure</vt:lpstr>
      <vt:lpstr>Education</vt:lpstr>
      <vt:lpstr>Social Dilemmas</vt:lpstr>
      <vt:lpstr>The Tragedy of the Commons</vt:lpstr>
      <vt:lpstr>What Causes the Tragedy of the Commons?</vt:lpstr>
      <vt:lpstr>Free-Rider Problem</vt:lpstr>
      <vt:lpstr>Structure of Formal Organizations</vt:lpstr>
      <vt:lpstr>Bureaucracies</vt:lpstr>
      <vt:lpstr>Hazards of Bureaucracy</vt:lpstr>
      <vt:lpstr>Institutional Pressures Toward Similarity</vt:lpstr>
      <vt:lpstr>Interconnectedness of Organizations</vt:lpstr>
      <vt:lpstr>Global Impacts on Education</vt:lpstr>
      <vt:lpstr>Globalization and Religion</vt:lpstr>
    </vt:vector>
  </TitlesOfParts>
  <Company>Csus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Structure of Society: Organizations, Social Institutions and Globalization</dc:title>
  <dc:creator>user</dc:creator>
  <cp:lastModifiedBy>SageUser</cp:lastModifiedBy>
  <cp:revision>74</cp:revision>
  <dcterms:created xsi:type="dcterms:W3CDTF">2009-11-26T16:43:25Z</dcterms:created>
  <dcterms:modified xsi:type="dcterms:W3CDTF">2014-10-16T14:25:32Z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ies>
</file>