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3" r:id="rId1"/>
  </p:sldMasterIdLst>
  <p:notesMasterIdLst>
    <p:notesMasterId r:id="rId21"/>
  </p:notesMasterIdLst>
  <p:handoutMasterIdLst>
    <p:handoutMasterId r:id="rId22"/>
  </p:handoutMasterIdLst>
  <p:sldIdLst>
    <p:sldId id="317" r:id="rId2"/>
    <p:sldId id="321" r:id="rId3"/>
    <p:sldId id="322" r:id="rId4"/>
    <p:sldId id="268" r:id="rId5"/>
    <p:sldId id="323" r:id="rId6"/>
    <p:sldId id="271" r:id="rId7"/>
    <p:sldId id="303" r:id="rId8"/>
    <p:sldId id="324" r:id="rId9"/>
    <p:sldId id="289" r:id="rId10"/>
    <p:sldId id="297" r:id="rId11"/>
    <p:sldId id="298" r:id="rId12"/>
    <p:sldId id="299" r:id="rId13"/>
    <p:sldId id="300" r:id="rId14"/>
    <p:sldId id="325" r:id="rId15"/>
    <p:sldId id="305" r:id="rId16"/>
    <p:sldId id="307" r:id="rId17"/>
    <p:sldId id="308" r:id="rId18"/>
    <p:sldId id="326" r:id="rId19"/>
    <p:sldId id="328" r:id="rId2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sz="2400" kern="1200">
        <a:solidFill>
          <a:schemeClr val="tx1"/>
        </a:solidFill>
        <a:latin typeface="Times New Roman" pitchFamily="18"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vest Moon" initials="HM"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5593A"/>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61" autoAdjust="0"/>
    <p:restoredTop sz="64619" autoAdjust="0"/>
  </p:normalViewPr>
  <p:slideViewPr>
    <p:cSldViewPr>
      <p:cViewPr varScale="1">
        <p:scale>
          <a:sx n="63" d="100"/>
          <a:sy n="63" d="100"/>
        </p:scale>
        <p:origin x="-1656"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0243" name="Rectangle 1027"/>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US"/>
          </a:p>
        </p:txBody>
      </p:sp>
      <p:sp>
        <p:nvSpPr>
          <p:cNvPr id="10244" name="Rectangle 1028"/>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0245" name="Rectangle 1029"/>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0B2E68E-7188-4636-875A-41B50A3F5936}" type="slidenum">
              <a:rPr lang="en-US"/>
              <a:pPr/>
              <a:t>‹#›</a:t>
            </a:fld>
            <a:endParaRPr lang="en-US"/>
          </a:p>
        </p:txBody>
      </p:sp>
    </p:spTree>
    <p:extLst>
      <p:ext uri="{BB962C8B-B14F-4D97-AF65-F5344CB8AC3E}">
        <p14:creationId xmlns:p14="http://schemas.microsoft.com/office/powerpoint/2010/main" val="26277158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4710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711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4711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D605F38-2DA2-49A5-8339-A84A2BB19449}" type="slidenum">
              <a:rPr lang="en-US"/>
              <a:pPr/>
              <a:t>‹#›</a:t>
            </a:fld>
            <a:endParaRPr lang="en-US"/>
          </a:p>
        </p:txBody>
      </p:sp>
    </p:spTree>
    <p:extLst>
      <p:ext uri="{BB962C8B-B14F-4D97-AF65-F5344CB8AC3E}">
        <p14:creationId xmlns:p14="http://schemas.microsoft.com/office/powerpoint/2010/main" val="148619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hestranger.com/seattle/welfare-state/Content?oid=6686284"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Slavery still exists</a:t>
            </a:r>
            <a:r>
              <a:rPr lang="en-US" baseline="0" dirty="0" smtClean="0"/>
              <a:t> around the world today – in Africa and South Asia in particular. There is now increased concern for the covert, international trafficking of slaves. </a:t>
            </a:r>
          </a:p>
          <a:p>
            <a:r>
              <a:rPr lang="en-US" baseline="0" dirty="0" smtClean="0"/>
              <a:t>Estimated 12.3 to 27 million people, mostly women and girls</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Slavery has occurred in various forms almost everywhere in the world at some time. Mexico, Great Britain, France, Russia, and Holland all abolished slavery before the United States; Spain, Korea, Cuba, and Brazil did so afterward (Davis, 2006). Several Middle Eastern countries—Saudi Arabia, Yemen, Oman, United Arab Emirates—didn’t abolish slavery until the latter part of the 20</a:t>
            </a:r>
            <a:r>
              <a:rPr lang="en-GB" sz="1200" kern="1200" baseline="30000" dirty="0" smtClean="0">
                <a:solidFill>
                  <a:schemeClr val="tx1"/>
                </a:solidFill>
                <a:latin typeface="Times New Roman" pitchFamily="18" charset="0"/>
                <a:ea typeface="ＭＳ Ｐゴシック" charset="-128"/>
                <a:cs typeface="+mn-cs"/>
              </a:rPr>
              <a:t>th</a:t>
            </a:r>
            <a:r>
              <a:rPr lang="en-GB" sz="1200" kern="1200" dirty="0" smtClean="0">
                <a:solidFill>
                  <a:schemeClr val="tx1"/>
                </a:solidFill>
                <a:latin typeface="Times New Roman" pitchFamily="18" charset="0"/>
                <a:ea typeface="ＭＳ Ｐゴシック" charset="-128"/>
                <a:cs typeface="+mn-cs"/>
              </a:rPr>
              <a:t> century.  Though theoretically against the law, tens of thousands of people in the west African nations of Niger, Burkina Faso, Mali, and Mauritania are born into slavery today (“A Continuing Abomination, 2008). In South Asia, there are millions of “bonded </a:t>
            </a:r>
            <a:r>
              <a:rPr lang="en-GB" sz="1200" kern="1200" dirty="0" err="1" smtClean="0">
                <a:solidFill>
                  <a:schemeClr val="tx1"/>
                </a:solidFill>
                <a:latin typeface="Times New Roman" pitchFamily="18" charset="0"/>
                <a:ea typeface="ＭＳ Ｐゴシック" charset="-128"/>
                <a:cs typeface="+mn-cs"/>
              </a:rPr>
              <a:t>laborers</a:t>
            </a:r>
            <a:r>
              <a:rPr lang="en-GB" sz="1200" kern="1200" dirty="0" smtClean="0">
                <a:solidFill>
                  <a:schemeClr val="tx1"/>
                </a:solidFill>
                <a:latin typeface="Times New Roman" pitchFamily="18" charset="0"/>
                <a:ea typeface="ＭＳ Ｐゴシック" charset="-128"/>
                <a:cs typeface="+mn-cs"/>
              </a:rPr>
              <a:t>,” whose employers force them to work to pay off a debt (</a:t>
            </a:r>
            <a:r>
              <a:rPr lang="en-GB" sz="1200" kern="1200" dirty="0" err="1" smtClean="0">
                <a:solidFill>
                  <a:schemeClr val="tx1"/>
                </a:solidFill>
                <a:latin typeface="Times New Roman" pitchFamily="18" charset="0"/>
                <a:ea typeface="ＭＳ Ｐゴシック" charset="-128"/>
                <a:cs typeface="+mn-cs"/>
              </a:rPr>
              <a:t>Appiah</a:t>
            </a:r>
            <a:r>
              <a:rPr lang="en-GB" sz="1200" kern="1200" dirty="0" smtClean="0">
                <a:solidFill>
                  <a:schemeClr val="tx1"/>
                </a:solidFill>
                <a:latin typeface="Times New Roman" pitchFamily="18" charset="0"/>
                <a:ea typeface="ＭＳ Ｐゴシック" charset="-128"/>
                <a:cs typeface="+mn-cs"/>
              </a:rPr>
              <a:t>, 2007).</a:t>
            </a:r>
            <a:endParaRPr lang="en-US" baseline="0" dirty="0" smtClean="0"/>
          </a:p>
          <a:p>
            <a:endParaRPr lang="en-US" baseline="0" dirty="0" smtClean="0"/>
          </a:p>
          <a:p>
            <a:r>
              <a:rPr lang="en-US" baseline="0" dirty="0" smtClean="0"/>
              <a:t>Caste systems – laws have been changing in India to better protect low caste people, especially “untouchables” (</a:t>
            </a:r>
            <a:r>
              <a:rPr lang="en-US" baseline="0" dirty="0" err="1" smtClean="0"/>
              <a:t>Dalits</a:t>
            </a:r>
            <a:r>
              <a:rPr lang="en-US" baseline="0" dirty="0" smtClean="0"/>
              <a:t>)</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Estate systems - House of Lords in Great Britain – hereditary peers (people who get to be in the government solely by birth). </a:t>
            </a:r>
            <a:r>
              <a:rPr lang="en-GB" sz="1200" kern="1200" dirty="0" smtClean="0">
                <a:solidFill>
                  <a:schemeClr val="tx1"/>
                </a:solidFill>
                <a:latin typeface="Times New Roman" pitchFamily="18" charset="0"/>
                <a:ea typeface="ＭＳ Ｐゴシック" charset="-128"/>
                <a:cs typeface="+mn-cs"/>
              </a:rPr>
              <a:t>For a moment, this system seemed to be changing. In 2007, the British House of Commons (the so-called lower house) voted overwhelmingly to introduce elections to the House of Lords. It also voted to remove the last remaining “hereditary peers,” whose presence in the House of Lords is based solely on their noble lineage (</a:t>
            </a:r>
            <a:r>
              <a:rPr lang="en-GB" sz="1200" kern="1200" dirty="0" err="1" smtClean="0">
                <a:solidFill>
                  <a:schemeClr val="tx1"/>
                </a:solidFill>
                <a:latin typeface="Times New Roman" pitchFamily="18" charset="0"/>
                <a:ea typeface="ＭＳ Ｐゴシック" charset="-128"/>
                <a:cs typeface="+mn-cs"/>
              </a:rPr>
              <a:t>Cowell</a:t>
            </a:r>
            <a:r>
              <a:rPr lang="en-GB" sz="1200" kern="1200" dirty="0" smtClean="0">
                <a:solidFill>
                  <a:schemeClr val="tx1"/>
                </a:solidFill>
                <a:latin typeface="Times New Roman" pitchFamily="18" charset="0"/>
                <a:ea typeface="ＭＳ Ｐゴシック" charset="-128"/>
                <a:cs typeface="+mn-cs"/>
              </a:rPr>
              <a:t>, 2007). A week later, the House of Lords soundly rejected the measure.</a:t>
            </a:r>
            <a:endParaRPr lang="en-US" sz="1200" kern="1200" dirty="0" smtClean="0">
              <a:solidFill>
                <a:schemeClr val="tx1"/>
              </a:solidFill>
              <a:latin typeface="Times New Roman" pitchFamily="18" charset="0"/>
              <a:ea typeface="ＭＳ Ｐゴシック" charset="-128"/>
              <a:cs typeface="+mn-cs"/>
            </a:endParaRPr>
          </a:p>
          <a:p>
            <a:endParaRPr lang="en-US" baseline="0" dirty="0" smtClean="0"/>
          </a:p>
          <a:p>
            <a:r>
              <a:rPr lang="en-US" baseline="0" dirty="0" smtClean="0"/>
              <a:t>Social class systems – based on economic position, people with a similar cultural and social understanding of the world and how things work</a:t>
            </a:r>
          </a:p>
          <a:p>
            <a:r>
              <a:rPr lang="en-US" baseline="0" dirty="0" smtClean="0"/>
              <a:t>Social mobility – technically possible in a social class system (legally possible), but in practice not common. Little social mobility between two generations – more like 5-6 generations to see real shifts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774BD5C-1E61-45BB-94BE-779DA9936FAD}"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In 1980, the median household income (in current dollars) across all </a:t>
            </a:r>
            <a:r>
              <a:rPr lang="en-GB" sz="1200" kern="1200" dirty="0" err="1" smtClean="0">
                <a:solidFill>
                  <a:schemeClr val="tx1"/>
                </a:solidFill>
                <a:latin typeface="Times New Roman" pitchFamily="18" charset="0"/>
                <a:ea typeface="ＭＳ Ｐゴシック" charset="-128"/>
                <a:cs typeface="+mn-cs"/>
              </a:rPr>
              <a:t>ethnoracial</a:t>
            </a:r>
            <a:r>
              <a:rPr lang="en-GB" sz="1200" kern="1200" dirty="0" smtClean="0">
                <a:solidFill>
                  <a:schemeClr val="tx1"/>
                </a:solidFill>
                <a:latin typeface="Times New Roman" pitchFamily="18" charset="0"/>
                <a:ea typeface="ＭＳ Ｐゴシック" charset="-128"/>
                <a:cs typeface="+mn-cs"/>
              </a:rPr>
              <a:t> groups in the United States was $44,059. By 2009, it had only increased to $49,777 (</a:t>
            </a:r>
            <a:r>
              <a:rPr lang="en-GB" sz="1200" kern="1200" dirty="0" err="1" smtClean="0">
                <a:solidFill>
                  <a:schemeClr val="tx1"/>
                </a:solidFill>
                <a:latin typeface="Times New Roman" pitchFamily="18" charset="0"/>
                <a:ea typeface="ＭＳ Ｐゴシック" charset="-128"/>
                <a:cs typeface="+mn-cs"/>
              </a:rPr>
              <a:t>DeNavas</a:t>
            </a:r>
            <a:r>
              <a:rPr lang="en-GB" sz="1200" kern="1200" dirty="0" smtClean="0">
                <a:solidFill>
                  <a:schemeClr val="tx1"/>
                </a:solidFill>
                <a:latin typeface="Times New Roman" pitchFamily="18" charset="0"/>
                <a:ea typeface="ＭＳ Ｐゴシック" charset="-128"/>
                <a:cs typeface="+mn-cs"/>
              </a:rPr>
              <a:t>-Walt, Proctor, &amp; Smith, 2010). Between 1980 and 1990, median household income grew by about 8%. But between 2000 and 2007, median income actually shrank by about 1%; between 2008 and 2009, it shrank by an additional 2.9% (U.S. Bureau of the Census, 2010).</a:t>
            </a:r>
            <a:endParaRPr lang="en-US" sz="1200" kern="1200" dirty="0" smtClean="0">
              <a:solidFill>
                <a:schemeClr val="tx1"/>
              </a:solidFill>
              <a:latin typeface="Times New Roman" pitchFamily="18" charset="0"/>
              <a:ea typeface="ＭＳ Ｐゴシック" charset="-128"/>
              <a:cs typeface="+mn-cs"/>
            </a:endParaRPr>
          </a:p>
          <a:p>
            <a:endParaRPr lang="en-US" dirty="0" smtClean="0"/>
          </a:p>
          <a:p>
            <a:r>
              <a:rPr lang="en-GB" sz="1200" kern="1200" dirty="0" smtClean="0">
                <a:solidFill>
                  <a:schemeClr val="tx1"/>
                </a:solidFill>
                <a:latin typeface="Times New Roman" pitchFamily="18" charset="0"/>
                <a:ea typeface="ＭＳ Ｐゴシック" charset="-128"/>
                <a:cs typeface="+mn-cs"/>
              </a:rPr>
              <a:t>Hourly earnings, weekly earnings, and employer-provided benefits like pensions and retirement accounts have all fallen since 2007 (</a:t>
            </a:r>
            <a:r>
              <a:rPr lang="en-GB" sz="1200" kern="1200" dirty="0" err="1" smtClean="0">
                <a:solidFill>
                  <a:schemeClr val="tx1"/>
                </a:solidFill>
                <a:latin typeface="Times New Roman" pitchFamily="18" charset="0"/>
                <a:ea typeface="ＭＳ Ｐゴシック" charset="-128"/>
                <a:cs typeface="+mn-cs"/>
              </a:rPr>
              <a:t>Mishel</a:t>
            </a:r>
            <a:r>
              <a:rPr lang="en-GB" sz="1200" kern="1200" dirty="0" smtClean="0">
                <a:solidFill>
                  <a:schemeClr val="tx1"/>
                </a:solidFill>
                <a:latin typeface="Times New Roman" pitchFamily="18" charset="0"/>
                <a:ea typeface="ＭＳ Ｐゴシック" charset="-128"/>
                <a:cs typeface="+mn-cs"/>
              </a:rPr>
              <a:t>, Bernstein, &amp; </a:t>
            </a:r>
            <a:r>
              <a:rPr lang="en-GB" sz="1200" kern="1200" dirty="0" err="1" smtClean="0">
                <a:solidFill>
                  <a:schemeClr val="tx1"/>
                </a:solidFill>
                <a:latin typeface="Times New Roman" pitchFamily="18" charset="0"/>
                <a:ea typeface="ＭＳ Ｐゴシック" charset="-128"/>
                <a:cs typeface="+mn-cs"/>
              </a:rPr>
              <a:t>Shierholz</a:t>
            </a:r>
            <a:r>
              <a:rPr lang="en-GB" sz="1200" kern="1200" dirty="0" smtClean="0">
                <a:solidFill>
                  <a:schemeClr val="tx1"/>
                </a:solidFill>
                <a:latin typeface="Times New Roman" pitchFamily="18" charset="0"/>
                <a:ea typeface="ＭＳ Ｐゴシック" charset="-128"/>
                <a:cs typeface="+mn-cs"/>
              </a:rPr>
              <a:t>, 2009). The number of workers who earn at least $20 an hour (a wage that once symbolized “middle-class”) has dropped nearly 60% over the past three decades (cited in </a:t>
            </a:r>
            <a:r>
              <a:rPr lang="en-GB" sz="1200" kern="1200" dirty="0" err="1" smtClean="0">
                <a:solidFill>
                  <a:schemeClr val="tx1"/>
                </a:solidFill>
                <a:latin typeface="Times New Roman" pitchFamily="18" charset="0"/>
                <a:ea typeface="ＭＳ Ｐゴシック" charset="-128"/>
                <a:cs typeface="+mn-cs"/>
              </a:rPr>
              <a:t>Uchitelle</a:t>
            </a:r>
            <a:r>
              <a:rPr lang="en-GB" sz="1200" kern="1200" dirty="0" smtClean="0">
                <a:solidFill>
                  <a:schemeClr val="tx1"/>
                </a:solidFill>
                <a:latin typeface="Times New Roman" pitchFamily="18" charset="0"/>
                <a:ea typeface="ＭＳ Ｐゴシック" charset="-128"/>
                <a:cs typeface="+mn-cs"/>
              </a:rPr>
              <a:t>, 2008). Indeed, after adjusting for inflation, the median hourly wage today is only $16.27 (U.S. Bureau of </a:t>
            </a:r>
            <a:r>
              <a:rPr lang="en-GB" sz="1200" kern="1200" dirty="0" err="1" smtClean="0">
                <a:solidFill>
                  <a:schemeClr val="tx1"/>
                </a:solidFill>
                <a:latin typeface="Times New Roman" pitchFamily="18" charset="0"/>
                <a:ea typeface="ＭＳ Ｐゴシック" charset="-128"/>
                <a:cs typeface="+mn-cs"/>
              </a:rPr>
              <a:t>Labor</a:t>
            </a:r>
            <a:r>
              <a:rPr lang="en-GB" sz="1200" kern="1200" dirty="0" smtClean="0">
                <a:solidFill>
                  <a:schemeClr val="tx1"/>
                </a:solidFill>
                <a:latin typeface="Times New Roman" pitchFamily="18" charset="0"/>
                <a:ea typeface="ＭＳ Ｐゴシック" charset="-128"/>
                <a:cs typeface="+mn-cs"/>
              </a:rPr>
              <a:t> Statistics, 2010b).</a:t>
            </a:r>
            <a:endParaRPr lang="en-US" dirty="0"/>
          </a:p>
        </p:txBody>
      </p:sp>
      <p:sp>
        <p:nvSpPr>
          <p:cNvPr id="4" name="Slide Number Placeholder 3"/>
          <p:cNvSpPr>
            <a:spLocks noGrp="1"/>
          </p:cNvSpPr>
          <p:nvPr>
            <p:ph type="sldNum" sz="quarter" idx="10"/>
          </p:nvPr>
        </p:nvSpPr>
        <p:spPr/>
        <p:txBody>
          <a:bodyPr/>
          <a:lstStyle/>
          <a:p>
            <a:fld id="{3D605F38-2DA2-49A5-8339-A84A2BB19449}"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ＭＳ Ｐゴシック" charset="-128"/>
                <a:cs typeface="+mn-cs"/>
              </a:rPr>
              <a:t>In 2009, during the height of the recession, American employers initiated close to 12,000 “mass layoff events” (when at least 50 employees from a single employer file for unemployment insurance benefits), resulting in the loss of 2.1 million jobs, mostly in manufacturing and retail (U.S. Bureau of </a:t>
            </a:r>
            <a:r>
              <a:rPr lang="en-GB" sz="1200" kern="1200" dirty="0" err="1" smtClean="0">
                <a:solidFill>
                  <a:schemeClr val="tx1"/>
                </a:solidFill>
                <a:latin typeface="Times New Roman" pitchFamily="18" charset="0"/>
                <a:ea typeface="ＭＳ Ｐゴシック" charset="-128"/>
                <a:cs typeface="+mn-cs"/>
              </a:rPr>
              <a:t>Labor</a:t>
            </a:r>
            <a:r>
              <a:rPr lang="en-GB" sz="1200" kern="1200" dirty="0" smtClean="0">
                <a:solidFill>
                  <a:schemeClr val="tx1"/>
                </a:solidFill>
                <a:latin typeface="Times New Roman" pitchFamily="18" charset="0"/>
                <a:ea typeface="ＭＳ Ｐゴシック" charset="-128"/>
                <a:cs typeface="+mn-cs"/>
              </a:rPr>
              <a:t> Statistics, 2011b).</a:t>
            </a:r>
            <a:endParaRPr lang="en-US" dirty="0"/>
          </a:p>
        </p:txBody>
      </p:sp>
      <p:sp>
        <p:nvSpPr>
          <p:cNvPr id="4" name="Slide Number Placeholder 3"/>
          <p:cNvSpPr>
            <a:spLocks noGrp="1"/>
          </p:cNvSpPr>
          <p:nvPr>
            <p:ph type="sldNum" sz="quarter" idx="10"/>
          </p:nvPr>
        </p:nvSpPr>
        <p:spPr/>
        <p:txBody>
          <a:bodyPr/>
          <a:lstStyle/>
          <a:p>
            <a:fld id="{3D605F38-2DA2-49A5-8339-A84A2BB19449}"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ＭＳ Ｐゴシック" charset="-128"/>
                <a:cs typeface="+mn-cs"/>
              </a:rPr>
              <a:t>The National Alliance to End Homelessness (2011) estimates that there are over 656,000 homeless people, 38% of whom are completely unsheltered. But because people move in and out of homelessness or are homeless for a short period of time, it’s estimated that somewhere between 2.3 and 3.5 million people experience some type of homelessness over the course of a year.</a:t>
            </a:r>
          </a:p>
          <a:p>
            <a:endParaRPr lang="en-GB" sz="1200" kern="1200" dirty="0" smtClean="0">
              <a:solidFill>
                <a:schemeClr val="tx1"/>
              </a:solidFill>
              <a:latin typeface="Times New Roman" pitchFamily="18"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In 2011, the nationwide median housing wage—the minimum amount of money a person would have to make to afford 2-bedroom rental housing—was $18.46 an hour (or an annual income of $38,400, assuming full-time, year-round employment). That’s more than double the federal minimum wage. Nowhere in the United States does a full-time, minimum-wage job provide enough income to afford adequate housing, and in some states—New York, Connecticut, Maryland, and Massachusetts to name a few—a household would need at least three minimum-wage jobs. In Hawaii, </a:t>
            </a:r>
            <a:r>
              <a:rPr lang="en-GB" sz="1200" i="1" kern="1200" dirty="0" smtClean="0">
                <a:solidFill>
                  <a:schemeClr val="tx1"/>
                </a:solidFill>
                <a:latin typeface="Times New Roman" pitchFamily="18" charset="0"/>
                <a:ea typeface="ＭＳ Ｐゴシック" charset="-128"/>
                <a:cs typeface="+mn-cs"/>
              </a:rPr>
              <a:t>four </a:t>
            </a:r>
            <a:r>
              <a:rPr lang="en-GB" sz="1200" kern="1200" dirty="0" smtClean="0">
                <a:solidFill>
                  <a:schemeClr val="tx1"/>
                </a:solidFill>
                <a:latin typeface="Times New Roman" pitchFamily="18" charset="0"/>
                <a:ea typeface="ＭＳ Ｐゴシック" charset="-128"/>
                <a:cs typeface="+mn-cs"/>
              </a:rPr>
              <a:t>minimum wage jobs wouldn’t be enough (National Low Income Housing Coalition, 2011). With foreclosure rates rising steadily (National Alliance to End Homelessness, 2011), the housing future looks even bleaker.</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3D605F38-2DA2-49A5-8339-A84A2BB19449}"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Near poor, or working poor – above the Federal poverty line, but not enough to get</a:t>
            </a:r>
            <a:r>
              <a:rPr lang="en-US" baseline="0" dirty="0" smtClean="0"/>
              <a:t> ahead or even really make it if there is an emergency</a:t>
            </a:r>
            <a:endParaRPr lang="en-US" dirty="0"/>
          </a:p>
        </p:txBody>
      </p:sp>
      <p:sp>
        <p:nvSpPr>
          <p:cNvPr id="4" name="Slide Number Placeholder 3"/>
          <p:cNvSpPr>
            <a:spLocks noGrp="1"/>
          </p:cNvSpPr>
          <p:nvPr>
            <p:ph type="sldNum" sz="quarter" idx="10"/>
          </p:nvPr>
        </p:nvSpPr>
        <p:spPr/>
        <p:txBody>
          <a:bodyPr/>
          <a:lstStyle/>
          <a:p>
            <a:fld id="{E774BD5C-1E61-45BB-94BE-779DA9936FAD}"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33F57730-320B-4F83-9F78-00D2DDC4A109}" type="slidenum">
              <a:rPr lang="en-US"/>
              <a:pPr/>
              <a:t>15</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dirty="0" smtClean="0"/>
              <a:t>Expenses such as health care, child care, transportation etc.</a:t>
            </a:r>
          </a:p>
          <a:p>
            <a:pPr eaLnBrk="1" hangingPunct="1"/>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That dollar amount is established by the U.S. Department of Agriculture and for decades has been computed from something called the Thrifty Food Plan. This plan, developed in the early 1960s, is used to calculate the cost of a subsistence diet, which is the bare minimum a family needs to survive. This cost is then multiplied by 3 because research at the time showed that the average family spent one third of its income on food each year. The resulting amount was adopted in 1969 as the government’s official poverty line. Even though the plan is modified periodically to account for changes in dietary recommendations, the formula itself and the basic definition of poverty have remained the same for about four decades.</a:t>
            </a:r>
            <a:endParaRPr lang="en-US" sz="1200" kern="1200" dirty="0" smtClean="0">
              <a:solidFill>
                <a:schemeClr val="tx1"/>
              </a:solidFill>
              <a:latin typeface="Times New Roman" pitchFamily="18" charset="0"/>
              <a:ea typeface="ＭＳ Ｐゴシック" charset="-128"/>
              <a:cs typeface="+mn-cs"/>
            </a:endParaRPr>
          </a:p>
          <a:p>
            <a:pPr eaLnBrk="1" hangingPunct="1"/>
            <a:endParaRPr lang="en-US" dirty="0" smtClean="0"/>
          </a:p>
          <a:p>
            <a:pPr eaLnBrk="1" hangingPunct="1"/>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When used to describe national trends in poverty, the overall poverty rate can obscure important differences among subgroups of the population. For example, in 2009, 9.4% of people who identify themselves as non-Hispanic Whites and 12.5% of Asian Americans fell below the poverty line. That same year, 25.8% of Blacks and 25.3% of Latino/as (who could be of any race) were considered poor. The poverty rate in the South (15.7%) and West (14.8%) is higher than the rate in the Midwest (13.3%) and Northeast (12.2%). Finally, poverty is higher in rural areas (16.6%) than in metropolitan areas (13.9%), although it’s highest in inner cities (18.7%) (</a:t>
            </a:r>
            <a:r>
              <a:rPr lang="en-GB" sz="1200" kern="1200" dirty="0" err="1" smtClean="0">
                <a:solidFill>
                  <a:schemeClr val="tx1"/>
                </a:solidFill>
                <a:latin typeface="Times New Roman" pitchFamily="18" charset="0"/>
                <a:ea typeface="ＭＳ Ｐゴシック" charset="-128"/>
                <a:cs typeface="+mn-cs"/>
              </a:rPr>
              <a:t>DeNavas</a:t>
            </a:r>
            <a:r>
              <a:rPr lang="en-GB" sz="1200" kern="1200" dirty="0" smtClean="0">
                <a:solidFill>
                  <a:schemeClr val="tx1"/>
                </a:solidFill>
                <a:latin typeface="Times New Roman" pitchFamily="18" charset="0"/>
                <a:ea typeface="ＭＳ Ｐゴシック" charset="-128"/>
                <a:cs typeface="+mn-cs"/>
              </a:rPr>
              <a:t>-Walt, et al., 2010). </a:t>
            </a:r>
            <a:endParaRPr lang="en-US" sz="1200" kern="1200" dirty="0" smtClean="0">
              <a:solidFill>
                <a:schemeClr val="tx1"/>
              </a:solidFill>
              <a:latin typeface="Times New Roman" pitchFamily="18" charset="0"/>
              <a:ea typeface="ＭＳ Ｐゴシック" charset="-128"/>
              <a:cs typeface="+mn-cs"/>
            </a:endParaRPr>
          </a:p>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It has been estimated that about one quarter of U.S. residents hovering just above the poverty line will fall below it at some point in their lives, and then they have some difficult decisions to make. One study of 34,000 people nationwide found that during the cold winter months, families spend less on food and reduce their caloric intake by an average of 10% in order to pay their fuel bills (Bhattacharya, </a:t>
            </a:r>
            <a:r>
              <a:rPr lang="en-GB" sz="1200" kern="1200" dirty="0" err="1" smtClean="0">
                <a:solidFill>
                  <a:schemeClr val="tx1"/>
                </a:solidFill>
                <a:latin typeface="Times New Roman" pitchFamily="18" charset="0"/>
                <a:ea typeface="ＭＳ Ｐゴシック" charset="-128"/>
                <a:cs typeface="+mn-cs"/>
              </a:rPr>
              <a:t>DeLeire</a:t>
            </a:r>
            <a:r>
              <a:rPr lang="en-GB" sz="1200" kern="1200" dirty="0" smtClean="0">
                <a:solidFill>
                  <a:schemeClr val="tx1"/>
                </a:solidFill>
                <a:latin typeface="Times New Roman" pitchFamily="18" charset="0"/>
                <a:ea typeface="ＭＳ Ｐゴシック" charset="-128"/>
                <a:cs typeface="+mn-cs"/>
              </a:rPr>
              <a:t>, </a:t>
            </a:r>
            <a:r>
              <a:rPr lang="en-GB" sz="1200" kern="1200" dirty="0" err="1" smtClean="0">
                <a:solidFill>
                  <a:schemeClr val="tx1"/>
                </a:solidFill>
                <a:latin typeface="Times New Roman" pitchFamily="18" charset="0"/>
                <a:ea typeface="ＭＳ Ｐゴシック" charset="-128"/>
                <a:cs typeface="+mn-cs"/>
              </a:rPr>
              <a:t>Haider</a:t>
            </a:r>
            <a:r>
              <a:rPr lang="en-GB" sz="1200" kern="1200" dirty="0" smtClean="0">
                <a:solidFill>
                  <a:schemeClr val="tx1"/>
                </a:solidFill>
                <a:latin typeface="Times New Roman" pitchFamily="18" charset="0"/>
                <a:ea typeface="ＭＳ Ｐゴシック" charset="-128"/>
                <a:cs typeface="+mn-cs"/>
              </a:rPr>
              <a:t>, &amp; Currie, 2003). Imagine being a poor single mother with a sick child. One trip to the doctor might cost an entire week’s food budget or a month of rent. Dental work or an eye examination is easily sacrificed when other pressing bills need to be paid. If she depends on a car to get to work and it breaks down, a few hundred dollars to fix it might mean not paying the electric bill that month. When gasoline prices approach $5 a gallon—as they did for a while in 2011—many near-poor families find that they have to cut down on food purchases so they can afford to drive to work. These are choices that wealthier families never face.</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3D605F38-2DA2-49A5-8339-A84A2BB19449}"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605F38-2DA2-49A5-8339-A84A2BB19449}"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ＭＳ Ｐゴシック" charset="-128"/>
                <a:cs typeface="+mn-cs"/>
              </a:rPr>
              <a:t>The dark side of the U.S. belief in competitive individualism is that it all too easily justifies the unequal distribution of rewards and the existence of poverty. If people who are financially successful are thought to deserve their advantages allegedly because of individual hard work and desire, then the people who are struggling financially must likewise deserve their plight—because of their </a:t>
            </a:r>
            <a:r>
              <a:rPr lang="en-GB" sz="1200" i="1" kern="1200" dirty="0" smtClean="0">
                <a:solidFill>
                  <a:schemeClr val="tx1"/>
                </a:solidFill>
                <a:latin typeface="Times New Roman" pitchFamily="18" charset="0"/>
                <a:ea typeface="ＭＳ Ｐゴシック" charset="-128"/>
                <a:cs typeface="+mn-cs"/>
              </a:rPr>
              <a:t>lack </a:t>
            </a:r>
            <a:r>
              <a:rPr lang="en-GB" sz="1200" kern="1200" dirty="0" smtClean="0">
                <a:solidFill>
                  <a:schemeClr val="tx1"/>
                </a:solidFill>
                <a:latin typeface="Times New Roman" pitchFamily="18" charset="0"/>
                <a:ea typeface="ＭＳ Ｐゴシック" charset="-128"/>
                <a:cs typeface="+mn-cs"/>
              </a:rPr>
              <a:t>of hard work and desire. People in the United States have an intense need to believe that good things happen to good people and bad things happen to bad people (Huber &amp; Form, 1973; Lerner, 1970)</a:t>
            </a:r>
            <a:r>
              <a:rPr lang="en-GB" sz="1200" i="1" kern="1200" dirty="0" smtClean="0">
                <a:solidFill>
                  <a:schemeClr val="tx1"/>
                </a:solidFill>
                <a:latin typeface="Times New Roman" pitchFamily="18" charset="0"/>
                <a:ea typeface="ＭＳ Ｐゴシック" charset="-128"/>
                <a:cs typeface="+mn-cs"/>
              </a:rPr>
              <a:t>. </a:t>
            </a:r>
            <a:r>
              <a:rPr lang="en-GB" sz="1200" kern="1200" dirty="0" smtClean="0">
                <a:solidFill>
                  <a:schemeClr val="tx1"/>
                </a:solidFill>
                <a:latin typeface="Times New Roman" pitchFamily="18" charset="0"/>
                <a:ea typeface="ＭＳ Ｐゴシック" charset="-128"/>
                <a:cs typeface="+mn-cs"/>
              </a:rPr>
              <a:t>In short, most of us want to believe that if a poor person is suffering, she or he “must have” done something to deserve it. The people who succeed, in contrast, “must have” been born smarter, stayed in school longer, or worked harder. The belief in competitive individualism gives people the sense that they can control their own fate.</a:t>
            </a:r>
            <a:endParaRPr lang="en-US" sz="1200" kern="1200" dirty="0">
              <a:solidFill>
                <a:schemeClr val="tx1"/>
              </a:solidFill>
              <a:latin typeface="Times New Roman" pitchFamily="18" charset="0"/>
              <a:ea typeface="ＭＳ Ｐゴシック" charset="-128"/>
              <a:cs typeface="+mn-cs"/>
            </a:endParaRPr>
          </a:p>
        </p:txBody>
      </p:sp>
      <p:sp>
        <p:nvSpPr>
          <p:cNvPr id="4" name="Slide Number Placeholder 3"/>
          <p:cNvSpPr>
            <a:spLocks noGrp="1"/>
          </p:cNvSpPr>
          <p:nvPr>
            <p:ph type="sldNum" sz="quarter" idx="10"/>
          </p:nvPr>
        </p:nvSpPr>
        <p:spPr/>
        <p:txBody>
          <a:bodyPr/>
          <a:lstStyle/>
          <a:p>
            <a:fld id="{E774BD5C-1E61-45BB-94BE-779DA9936FAD}"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Wealthy countries are still able to exploit them for commercial gain. Powerful countries can use weaker countries as a source of cheap raw materials and cheap </a:t>
            </a:r>
            <a:r>
              <a:rPr lang="en-GB" sz="1200" kern="1200" dirty="0" err="1" smtClean="0">
                <a:solidFill>
                  <a:schemeClr val="tx1"/>
                </a:solidFill>
                <a:latin typeface="Times New Roman" pitchFamily="18" charset="0"/>
                <a:ea typeface="ＭＳ Ｐゴシック" charset="-128"/>
                <a:cs typeface="+mn-cs"/>
              </a:rPr>
              <a:t>labor</a:t>
            </a:r>
            <a:r>
              <a:rPr lang="en-GB" sz="1200" kern="1200" dirty="0" smtClean="0">
                <a:solidFill>
                  <a:schemeClr val="tx1"/>
                </a:solidFill>
                <a:latin typeface="Times New Roman" pitchFamily="18" charset="0"/>
                <a:ea typeface="ＭＳ Ｐゴシック" charset="-128"/>
                <a:cs typeface="+mn-cs"/>
              </a:rPr>
              <a:t>. They can also exert financial pressure on poorer nations by setting world prices on certain goods (Chase-Dunn &amp; </a:t>
            </a:r>
            <a:r>
              <a:rPr lang="en-GB" sz="1200" kern="1200" dirty="0" err="1" smtClean="0">
                <a:solidFill>
                  <a:schemeClr val="tx1"/>
                </a:solidFill>
                <a:latin typeface="Times New Roman" pitchFamily="18" charset="0"/>
                <a:ea typeface="ＭＳ Ｐゴシック" charset="-128"/>
                <a:cs typeface="+mn-cs"/>
              </a:rPr>
              <a:t>Rubinson</a:t>
            </a:r>
            <a:r>
              <a:rPr lang="en-GB" sz="1200" kern="1200" dirty="0" smtClean="0">
                <a:solidFill>
                  <a:schemeClr val="tx1"/>
                </a:solidFill>
                <a:latin typeface="Times New Roman" pitchFamily="18" charset="0"/>
                <a:ea typeface="ＭＳ Ｐゴシック" charset="-128"/>
                <a:cs typeface="+mn-cs"/>
              </a:rPr>
              <a:t>, 1977). Because their economic base is weak, poor countries often have to borrow money or buy manufactured goods on credit from wealthy countries. The huge debt they build up locks them into a downward spiral of exploitation and poverty. They cannot develop an independent economy of their own and thus remain dependent on wealthy countries for their very survival (Frank, 1969).</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Times New Roman" pitchFamily="18"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In fact, the countries that receive the aid of these organizations sometimes end up even more impoverished than before. When the World Bank and the IMF provide development credit, they do so with certain conditions attached. The conditions, referred to as “structural adjustments,” typically reflect a Western-style, free-market approach: reducing government spending, lifting import and export restrictions, privatizing public services, removing price controls, and devaluing the country’s currency. For instance, countries might be required to lift trade restrictions, enhance the rights of foreign investors, cut social spending, or balance their budgets in exchange for aid.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Times New Roman" pitchFamily="18" charset="0"/>
              <a:ea typeface="ＭＳ Ｐゴシック" charset="-128"/>
              <a:cs typeface="+mn-cs"/>
            </a:endParaRPr>
          </a:p>
          <a:p>
            <a:pPr>
              <a:spcBef>
                <a:spcPts val="0"/>
              </a:spcBef>
            </a:pPr>
            <a:r>
              <a:rPr lang="en-US" sz="1200" dirty="0" smtClean="0"/>
              <a:t>Actions reflect corporate goals, in essence loyal to no single country</a:t>
            </a:r>
          </a:p>
          <a:p>
            <a:pPr>
              <a:spcBef>
                <a:spcPts val="0"/>
              </a:spcBef>
            </a:pPr>
            <a:r>
              <a:rPr lang="en-US" sz="1200" dirty="0" smtClean="0"/>
              <a:t>Conflict theorists argue that multi-nationals exploit local workers and communities</a:t>
            </a:r>
          </a:p>
          <a:p>
            <a:pPr>
              <a:spcBef>
                <a:spcPts val="0"/>
              </a:spcBef>
            </a:pPr>
            <a:r>
              <a:rPr lang="en-US" sz="1200" dirty="0" smtClean="0"/>
              <a:t>Conditions and wages would not be tolerated on such a large scale in United States</a:t>
            </a:r>
          </a:p>
          <a:p>
            <a:pPr>
              <a:spcBef>
                <a:spcPts val="0"/>
              </a:spcBef>
            </a:pPr>
            <a:r>
              <a:rPr lang="en-US" sz="1200" dirty="0" smtClean="0"/>
              <a:t>Environmental regulations not as strict </a:t>
            </a:r>
            <a:r>
              <a:rPr lang="en-US" sz="1200" smtClean="0"/>
              <a:t>as United States</a:t>
            </a:r>
            <a:endParaRPr lang="en-US" sz="1200" dirty="0" smtClean="0"/>
          </a:p>
          <a:p>
            <a:pPr>
              <a:spcBef>
                <a:spcPts val="0"/>
              </a:spcBef>
            </a:pPr>
            <a:r>
              <a:rPr lang="en-US" sz="1200" dirty="0" smtClean="0"/>
              <a:t>Poor nations accept in order to have jobs</a:t>
            </a:r>
            <a:r>
              <a:rPr lang="en-US" sz="1200" baseline="0" dirty="0" smtClean="0"/>
              <a:t> </a:t>
            </a:r>
            <a:endParaRPr lang="en-US"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Times New Roman" pitchFamily="18"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3D605F38-2DA2-49A5-8339-A84A2BB1944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spcBef>
                <a:spcPts val="0"/>
              </a:spcBef>
            </a:pPr>
            <a:r>
              <a:rPr lang="en-US" dirty="0" smtClean="0"/>
              <a:t>Some positions require skills that few possess or require a great deal of training</a:t>
            </a:r>
          </a:p>
          <a:p>
            <a:pPr lvl="1">
              <a:spcBef>
                <a:spcPts val="0"/>
              </a:spcBef>
            </a:pPr>
            <a:r>
              <a:rPr lang="en-US" dirty="0" smtClean="0"/>
              <a:t>Positions that require more skilled individuals must have higher rewards</a:t>
            </a:r>
          </a:p>
          <a:p>
            <a:pPr lvl="1">
              <a:spcBef>
                <a:spcPts val="0"/>
              </a:spcBef>
            </a:pPr>
            <a:r>
              <a:rPr lang="en-US" dirty="0" smtClean="0"/>
              <a:t>Jobs that require few skills do not need to be highly paid as there is no shortage of people to fill them</a:t>
            </a:r>
          </a:p>
          <a:p>
            <a:endParaRPr lang="en-US" dirty="0" smtClean="0"/>
          </a:p>
          <a:p>
            <a:r>
              <a:rPr lang="en-US" dirty="0" smtClean="0"/>
              <a:t>BUT – the garbage collector is pretty important,</a:t>
            </a:r>
            <a:r>
              <a:rPr lang="en-US" baseline="0" dirty="0" smtClean="0"/>
              <a:t> arguably more so than the sports star or rock musician, yet their salaries are vastly different and don’t reflect their importance to society running smoothly</a:t>
            </a:r>
          </a:p>
          <a:p>
            <a:endParaRPr lang="en-US" baseline="0" dirty="0" smtClean="0"/>
          </a:p>
        </p:txBody>
      </p:sp>
      <p:sp>
        <p:nvSpPr>
          <p:cNvPr id="4" name="Slide Number Placeholder 3"/>
          <p:cNvSpPr>
            <a:spLocks noGrp="1"/>
          </p:cNvSpPr>
          <p:nvPr>
            <p:ph type="sldNum" sz="quarter" idx="10"/>
          </p:nvPr>
        </p:nvSpPr>
        <p:spPr/>
        <p:txBody>
          <a:bodyPr/>
          <a:lstStyle/>
          <a:p>
            <a:fld id="{E774BD5C-1E61-45BB-94BE-779DA9936FAD}"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605F38-2DA2-49A5-8339-A84A2BB19449}"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US</a:t>
            </a:r>
            <a:r>
              <a:rPr lang="en-US" baseline="0" dirty="0" smtClean="0"/>
              <a:t> elected </a:t>
            </a:r>
            <a:r>
              <a:rPr lang="en-US" baseline="0" dirty="0" err="1" smtClean="0"/>
              <a:t>congresspeople</a:t>
            </a:r>
            <a:r>
              <a:rPr lang="en-US" baseline="0" dirty="0" smtClean="0"/>
              <a:t> are far wealthier than the average American. </a:t>
            </a:r>
            <a:r>
              <a:rPr lang="en-GB" sz="1200" kern="1200" dirty="0" smtClean="0">
                <a:solidFill>
                  <a:schemeClr val="tx1"/>
                </a:solidFill>
                <a:latin typeface="Times New Roman" pitchFamily="18" charset="0"/>
                <a:ea typeface="ＭＳ Ｐゴシック" charset="-128"/>
                <a:cs typeface="+mn-cs"/>
              </a:rPr>
              <a:t>The U.S. Congress is dominated by both Republicans and Democrats who are far richer than the citizens they represent. The average wealth of a U.S. senator is well over $10 million; House representatives average over $5 million. Sixty percent of the U.S. Senators and 40% of the Congressional Representatives who were newly elected in 2010 are millionaires—compared to 1% of the general population (</a:t>
            </a:r>
            <a:r>
              <a:rPr lang="en-GB" sz="1200" kern="1200" dirty="0" err="1" smtClean="0">
                <a:solidFill>
                  <a:schemeClr val="tx1"/>
                </a:solidFill>
                <a:latin typeface="Times New Roman" pitchFamily="18" charset="0"/>
                <a:ea typeface="ＭＳ Ｐゴシック" charset="-128"/>
                <a:cs typeface="+mn-cs"/>
              </a:rPr>
              <a:t>Center</a:t>
            </a:r>
            <a:r>
              <a:rPr lang="en-GB" sz="1200" kern="1200" dirty="0" smtClean="0">
                <a:solidFill>
                  <a:schemeClr val="tx1"/>
                </a:solidFill>
                <a:latin typeface="Times New Roman" pitchFamily="18" charset="0"/>
                <a:ea typeface="ＭＳ Ｐゴシック" charset="-128"/>
                <a:cs typeface="+mn-cs"/>
              </a:rPr>
              <a:t> for Responsive Politics, 2011). </a:t>
            </a:r>
            <a:endParaRPr lang="en-US" baseline="0" dirty="0" smtClean="0"/>
          </a:p>
          <a:p>
            <a:endParaRPr lang="en-US" baseline="0" dirty="0" smtClean="0"/>
          </a:p>
          <a:p>
            <a:r>
              <a:rPr lang="en-US" baseline="0" dirty="0" smtClean="0"/>
              <a:t>Are politicians likely to make decisions that benefit the poor over the wealthy? </a:t>
            </a:r>
          </a:p>
          <a:p>
            <a:endParaRPr lang="en-US" baseline="0" dirty="0" smtClean="0"/>
          </a:p>
          <a:p>
            <a:r>
              <a:rPr lang="en-GB" sz="1200" kern="1200" dirty="0" smtClean="0">
                <a:solidFill>
                  <a:schemeClr val="tx1"/>
                </a:solidFill>
                <a:latin typeface="Times New Roman" pitchFamily="18" charset="0"/>
                <a:ea typeface="ＭＳ Ｐゴシック" charset="-128"/>
                <a:cs typeface="+mn-cs"/>
              </a:rPr>
              <a:t>Shortly after voting to extend Bush-era tax cuts for the wealthiest Americans in 2011, Congress quickly began to look for ways to cut spending on programs that benefit low-income Americans, such as Medicaid (the health insurance system that covers poor adults and their beneficiaries), low-income housing programs, legal services for the poor, and supplemental nutrition for poor families (Daily Kos, 2011). </a:t>
            </a:r>
            <a:endParaRPr lang="en-US" baseline="0" dirty="0" smtClean="0"/>
          </a:p>
          <a:p>
            <a:endParaRPr lang="en-US" baseline="0" dirty="0" smtClean="0"/>
          </a:p>
          <a:p>
            <a:r>
              <a:rPr lang="en-US" baseline="0" dirty="0" smtClean="0"/>
              <a:t>Marx and Engels: means of production (factories – from Industrial era); nowadays: Authority (bureaucracies and the knowledge age)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774BD5C-1E61-45BB-94BE-779DA9936FAD}"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605F38-2DA2-49A5-8339-A84A2BB19449}"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B5DFF925-10F2-4A01-8B05-90F25BBA8397}" type="slidenum">
              <a:rPr lang="en-US"/>
              <a:pPr/>
              <a:t>7</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dirty="0" smtClean="0"/>
              <a:t>What’s important is not just who owns the means of production but who can exercise authority over others. </a:t>
            </a:r>
            <a:r>
              <a:rPr lang="en-US" b="1" dirty="0" smtClean="0"/>
              <a:t>­Authority</a:t>
            </a:r>
            <a:r>
              <a:rPr lang="en-US" dirty="0" smtClean="0"/>
              <a:t> is the possession of some status or quality that compels others to obey (Starr, 1982). A person with authority has the power to order or forbid behavior in others (Wrong, 1988).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effects of class are not always</a:t>
            </a:r>
            <a:r>
              <a:rPr lang="en-US" baseline="0" dirty="0" smtClean="0"/>
              <a:t> obvious because you don’t necessarily see what’s happening to others</a:t>
            </a:r>
          </a:p>
          <a:p>
            <a:endParaRPr lang="en-US" baseline="0" dirty="0" smtClean="0"/>
          </a:p>
          <a:p>
            <a:r>
              <a:rPr lang="en-US" dirty="0" smtClean="0">
                <a:hlinkClick r:id="rId3"/>
              </a:rPr>
              <a:t>http://www.thestranger.com/seattle/welfare-state/Content?oid=6686284</a:t>
            </a:r>
            <a:endParaRPr lang="en-US" dirty="0" smtClean="0"/>
          </a:p>
          <a:p>
            <a:endParaRPr lang="en-US" dirty="0" smtClean="0"/>
          </a:p>
          <a:p>
            <a:r>
              <a:rPr lang="en-GB" sz="1200" kern="1200" dirty="0" smtClean="0">
                <a:solidFill>
                  <a:schemeClr val="tx1"/>
                </a:solidFill>
                <a:latin typeface="Times New Roman" pitchFamily="18" charset="0"/>
                <a:ea typeface="ＭＳ Ｐゴシック" charset="-128"/>
                <a:cs typeface="+mn-cs"/>
              </a:rPr>
              <a:t>While wealth and prestige often go hand in hand, they don’t necessarily have to. Drug dealers, for example, may be multimillionaires, but they aren’t well respected and therefore aren’t ranked high in the stratification system. On the flip side, professors may earn a modest salary, but they command a fair amount of respect. </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E774BD5C-1E61-45BB-94BE-779DA9936FAD}"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4ED407B-DDEB-4AAA-91F8-0A67EBAEF6D3}" type="slidenum">
              <a:rPr lang="en-US"/>
              <a:pPr/>
              <a:t>9</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r>
              <a:rPr lang="en-US" dirty="0" smtClean="0"/>
              <a:t>What is the best predictor of SAT score? – your father’s income….</a:t>
            </a:r>
          </a:p>
          <a:p>
            <a:endParaRPr lang="en-US" dirty="0" smtClean="0"/>
          </a:p>
          <a:p>
            <a:endParaRPr lang="en-US" baseline="0" dirty="0" smtClean="0"/>
          </a:p>
          <a:p>
            <a:r>
              <a:rPr lang="en-US" baseline="0" dirty="0" smtClean="0"/>
              <a:t>Sofas on front porches; laundry on outdoor clothes lines – prohibited in some communities as “low class” yet needed for some who have few resources</a:t>
            </a:r>
            <a:endParaRPr lang="en-US" dirty="0" smtClean="0"/>
          </a:p>
          <a:p>
            <a:pPr algn="just" eaLnBrk="1" hangingPunct="1"/>
            <a:endParaRPr lang="en-US" dirty="0" smtClean="0">
              <a:latin typeface="Minion" pitchFamily="18" charset="0"/>
              <a:cs typeface="Times New Roman" pitchFamily="18" charset="0"/>
            </a:endParaRPr>
          </a:p>
          <a:p>
            <a:pPr algn="just" eaLnBrk="1" hangingPunct="1"/>
            <a:endParaRPr lang="en-US" dirty="0" smtClean="0">
              <a:latin typeface="Minion" pitchFamily="18" charset="0"/>
              <a:cs typeface="Times New Roman" pitchFamily="18" charset="0"/>
            </a:endParaRPr>
          </a:p>
          <a:p>
            <a:pPr algn="just" eaLnBrk="1" hangingPunct="1"/>
            <a:r>
              <a:rPr lang="en-US" dirty="0" smtClean="0">
                <a:latin typeface="Minion" pitchFamily="18" charset="0"/>
                <a:cs typeface="Times New Roman" pitchFamily="18" charset="0"/>
              </a:rPr>
              <a:t>The </a:t>
            </a:r>
            <a:r>
              <a:rPr lang="en-US" b="1" dirty="0" smtClean="0">
                <a:latin typeface="Minion" pitchFamily="18" charset="0"/>
                <a:cs typeface="Times New Roman" pitchFamily="18" charset="0"/>
              </a:rPr>
              <a:t>upper class</a:t>
            </a:r>
            <a:r>
              <a:rPr lang="en-US" dirty="0" smtClean="0">
                <a:latin typeface="Minion" pitchFamily="18" charset="0"/>
                <a:cs typeface="Times New Roman" pitchFamily="18" charset="0"/>
              </a:rPr>
              <a:t> (the highest earning 5% of the U.S. population) is usually thought to include owners of vast amounts of property and other forms of wealth, major shareholders and owners of large corporations, top financiers, rich celebrities and politicians, and members of prestigious families. The </a:t>
            </a:r>
            <a:r>
              <a:rPr lang="en-US" b="1" dirty="0" smtClean="0">
                <a:latin typeface="Minion" pitchFamily="18" charset="0"/>
                <a:cs typeface="Times New Roman" pitchFamily="18" charset="0"/>
              </a:rPr>
              <a:t>middle class</a:t>
            </a:r>
            <a:r>
              <a:rPr lang="en-US" dirty="0" smtClean="0">
                <a:latin typeface="Minion" pitchFamily="18" charset="0"/>
                <a:cs typeface="Times New Roman" pitchFamily="18" charset="0"/>
              </a:rPr>
              <a:t> (roughly 45% of the population) is likely to include college-educated managers, supervisors, executives, small business owners, and professionals (for example, lawyers, doctors, teachers, and engineers). The </a:t>
            </a:r>
            <a:r>
              <a:rPr lang="en-US" b="1" dirty="0" smtClean="0">
                <a:latin typeface="Minion" pitchFamily="18" charset="0"/>
                <a:cs typeface="Times New Roman" pitchFamily="18" charset="0"/>
              </a:rPr>
              <a:t>working class </a:t>
            </a:r>
            <a:r>
              <a:rPr lang="en-US" dirty="0" smtClean="0">
                <a:latin typeface="Minion" pitchFamily="18" charset="0"/>
                <a:cs typeface="Times New Roman" pitchFamily="18" charset="0"/>
              </a:rPr>
              <a:t>(about 35% of the population) typically includes industrial and factory workers, office workers, clerks, and farm and manual laborers. Most working class people don’t own their own homes and don’t attend college. Finally, the “poor” (about 15% of the population) consist of people who work for minimum wages or are chronically unemployed. They are sometimes referred to as the </a:t>
            </a:r>
            <a:r>
              <a:rPr lang="en-US" b="1" dirty="0" smtClean="0">
                <a:latin typeface="Minion" pitchFamily="18" charset="0"/>
                <a:cs typeface="Times New Roman" pitchFamily="18" charset="0"/>
              </a:rPr>
              <a:t>lower class </a:t>
            </a:r>
            <a:r>
              <a:rPr lang="en-US" dirty="0" smtClean="0">
                <a:latin typeface="Minion" pitchFamily="18" charset="0"/>
                <a:cs typeface="Times New Roman" pitchFamily="18" charset="0"/>
              </a:rPr>
              <a:t>or</a:t>
            </a:r>
            <a:r>
              <a:rPr lang="en-US" b="1" dirty="0" smtClean="0">
                <a:latin typeface="Minion" pitchFamily="18" charset="0"/>
                <a:cs typeface="Times New Roman" pitchFamily="18" charset="0"/>
              </a:rPr>
              <a:t> underclass</a:t>
            </a:r>
            <a:r>
              <a:rPr lang="en-US" dirty="0" smtClean="0">
                <a:latin typeface="Minion" pitchFamily="18" charset="0"/>
                <a:cs typeface="Times New Roman" pitchFamily="18" charset="0"/>
              </a:rPr>
              <a:t>. These are the people who do society’s dirty work, often for very low wages (Walton, 1990; E. O. Wright, Costello, </a:t>
            </a:r>
            <a:r>
              <a:rPr lang="en-US" dirty="0" err="1" smtClean="0">
                <a:latin typeface="Minion" pitchFamily="18" charset="0"/>
                <a:cs typeface="Times New Roman" pitchFamily="18" charset="0"/>
              </a:rPr>
              <a:t>Hachen</a:t>
            </a:r>
            <a:r>
              <a:rPr lang="en-US" dirty="0" smtClean="0">
                <a:latin typeface="Minion" pitchFamily="18" charset="0"/>
                <a:cs typeface="Times New Roman" pitchFamily="18" charset="0"/>
              </a:rPr>
              <a:t>, &amp; Sprague, 1982).</a:t>
            </a:r>
            <a:endParaRPr lang="en-US" dirty="0" smtClean="0">
              <a:solidFill>
                <a:srgbClr val="000000"/>
              </a:solidFill>
              <a:latin typeface="Minion" pitchFamily="18" charset="0"/>
              <a:cs typeface="Times New Roman" pitchFamily="18" charset="0"/>
            </a:endParaRPr>
          </a:p>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6A239A2A-8039-4255-B244-0B69C0D0223E}" type="slidenum">
              <a:rPr lang="en-US"/>
              <a:pPr/>
              <a:t>10</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algn="just" eaLnBrk="1" hangingPunct="1"/>
            <a:r>
              <a:rPr lang="en-US" dirty="0" smtClean="0">
                <a:latin typeface="Minion" pitchFamily="18" charset="0"/>
                <a:cs typeface="Times New Roman" pitchFamily="18" charset="0"/>
              </a:rPr>
              <a:t>In public schools, working-class and poor kids are subtly taught their place through authority relationships with teachers and principals so that they will be prepared for the subordinate work positions they will probably occupy in the future (Bowles &amp; </a:t>
            </a:r>
            <a:r>
              <a:rPr lang="en-US" dirty="0" err="1" smtClean="0">
                <a:latin typeface="Minion" pitchFamily="18" charset="0"/>
                <a:cs typeface="Times New Roman" pitchFamily="18" charset="0"/>
              </a:rPr>
              <a:t>Gintis</a:t>
            </a:r>
            <a:r>
              <a:rPr lang="en-US" dirty="0" smtClean="0">
                <a:latin typeface="Minion" pitchFamily="18" charset="0"/>
                <a:cs typeface="Times New Roman" pitchFamily="18" charset="0"/>
              </a:rPr>
              <a:t>, 1976).</a:t>
            </a:r>
            <a:endParaRPr lang="en-US" dirty="0" smtClean="0">
              <a:solidFill>
                <a:srgbClr val="000000"/>
              </a:solidFill>
              <a:latin typeface="Minion" pitchFamily="18" charset="0"/>
              <a:cs typeface="Times New Roman" pitchFamily="18" charset="0"/>
            </a:endParaRPr>
          </a:p>
          <a:p>
            <a:pPr eaLnBrk="1" hangingPunct="1"/>
            <a:r>
              <a:rPr lang="en-US" dirty="0" smtClean="0"/>
              <a:t>Members of the highest reaches of the upper class, in contrast, often spend their childhoods in private schools, their adolescence in boarding schools, and their college years in heavily endowed private universities (</a:t>
            </a:r>
            <a:r>
              <a:rPr lang="en-US" dirty="0" err="1" smtClean="0"/>
              <a:t>Domhoff</a:t>
            </a:r>
            <a:r>
              <a:rPr lang="en-US" dirty="0" smtClean="0"/>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49507362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17559447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7014718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540107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07492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674415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350B6B33-1750-40CC-8773-D71BAB344473}" type="datetime1">
              <a:rPr lang="en-US" smtClean="0"/>
              <a:t>10/16/2014</a:t>
            </a:fld>
            <a:endParaRPr lang="en-US"/>
          </a:p>
        </p:txBody>
      </p:sp>
      <p:sp>
        <p:nvSpPr>
          <p:cNvPr id="3" name="Footer Placeholder 2"/>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extLst>
      <p:ext uri="{BB962C8B-B14F-4D97-AF65-F5344CB8AC3E}">
        <p14:creationId xmlns:p14="http://schemas.microsoft.com/office/powerpoint/2010/main" val="345890879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9">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David M. Newman, Exploring the Architecture of Everyday Life, Brief Edition, 4e © SAGE Publications, Inc. 2015</a:t>
            </a:r>
            <a:endParaRPr lang="en-US" dirty="0"/>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4108603439"/>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1143000" y="1676400"/>
            <a:ext cx="7772400" cy="1143000"/>
          </a:xfrm>
          <a:prstGeom prst="rect">
            <a:avLst/>
          </a:prstGeom>
          <a:noFill/>
          <a:ln w="9525">
            <a:noFill/>
            <a:miter lim="800000"/>
            <a:headEnd/>
            <a:tailEnd/>
          </a:ln>
        </p:spPr>
        <p:txBody>
          <a:bodyPr bIns="91440" anchor="ctr"/>
          <a:lstStyle/>
          <a:p>
            <a:pPr algn="ctr"/>
            <a:endParaRPr lang="en-US" sz="5600" b="1">
              <a:solidFill>
                <a:srgbClr val="FFFFFF"/>
              </a:solidFill>
              <a:latin typeface="Franklin Gothic Book" pitchFamily="-107" charset="0"/>
            </a:endParaRPr>
          </a:p>
        </p:txBody>
      </p:sp>
      <p:sp>
        <p:nvSpPr>
          <p:cNvPr id="2051" name="Rectangle 3"/>
          <p:cNvSpPr>
            <a:spLocks noChangeArrowheads="1"/>
          </p:cNvSpPr>
          <p:nvPr/>
        </p:nvSpPr>
        <p:spPr bwMode="auto">
          <a:xfrm>
            <a:off x="1447800" y="3200400"/>
            <a:ext cx="6400800" cy="1600200"/>
          </a:xfrm>
          <a:prstGeom prst="rect">
            <a:avLst/>
          </a:prstGeom>
          <a:noFill/>
          <a:ln w="9525">
            <a:noFill/>
            <a:miter lim="800000"/>
            <a:headEnd/>
            <a:tailEnd/>
          </a:ln>
        </p:spPr>
        <p:txBody>
          <a:bodyPr/>
          <a:lstStyle/>
          <a:p>
            <a:pPr algn="ctr">
              <a:spcBef>
                <a:spcPts val="575"/>
              </a:spcBef>
              <a:buClr>
                <a:schemeClr val="accent1"/>
              </a:buClr>
              <a:buSzPct val="85000"/>
              <a:buFont typeface="Wingdings 2" pitchFamily="18" charset="2"/>
              <a:buNone/>
            </a:pPr>
            <a:endParaRPr lang="en-US" sz="3200" b="1">
              <a:solidFill>
                <a:srgbClr val="D34817"/>
              </a:solidFill>
              <a:latin typeface="Perpetua" pitchFamily="-107" charset="0"/>
            </a:endParaRPr>
          </a:p>
        </p:txBody>
      </p:sp>
      <p:sp>
        <p:nvSpPr>
          <p:cNvPr id="16388" name="Text Box 4"/>
          <p:cNvSpPr txBox="1">
            <a:spLocks noChangeArrowheads="1"/>
          </p:cNvSpPr>
          <p:nvPr/>
        </p:nvSpPr>
        <p:spPr bwMode="auto">
          <a:xfrm>
            <a:off x="3619500" y="2108579"/>
            <a:ext cx="5295900" cy="1046440"/>
          </a:xfrm>
          <a:prstGeom prst="rect">
            <a:avLst/>
          </a:prstGeom>
          <a:noFill/>
          <a:ln w="9525">
            <a:noFill/>
            <a:miter lim="800000"/>
            <a:headEnd/>
            <a:tailEnd/>
          </a:ln>
          <a:effectLst/>
        </p:spPr>
        <p:txBody>
          <a:bodyPr wrap="square">
            <a:spAutoFit/>
          </a:bodyPr>
          <a:lstStyle/>
          <a:p>
            <a:pPr algn="r">
              <a:spcBef>
                <a:spcPct val="50000"/>
              </a:spcBef>
            </a:pPr>
            <a:r>
              <a:rPr lang="en-US" sz="6200" dirty="0">
                <a:effectLst>
                  <a:outerShdw blurRad="38100" dist="38100" dir="2700000" algn="tl">
                    <a:srgbClr val="000000">
                      <a:alpha val="43137"/>
                    </a:srgbClr>
                  </a:outerShdw>
                </a:effectLst>
                <a:latin typeface="+mj-lt"/>
              </a:rPr>
              <a:t>Chapter 10</a:t>
            </a:r>
          </a:p>
        </p:txBody>
      </p:sp>
      <p:sp>
        <p:nvSpPr>
          <p:cNvPr id="16390" name="Text Box 6"/>
          <p:cNvSpPr txBox="1">
            <a:spLocks noChangeArrowheads="1"/>
          </p:cNvSpPr>
          <p:nvPr/>
        </p:nvSpPr>
        <p:spPr bwMode="auto">
          <a:xfrm>
            <a:off x="1447800" y="3048000"/>
            <a:ext cx="7696200" cy="2123658"/>
          </a:xfrm>
          <a:prstGeom prst="rect">
            <a:avLst/>
          </a:prstGeom>
          <a:noFill/>
          <a:ln w="9525">
            <a:noFill/>
            <a:miter lim="800000"/>
            <a:headEnd/>
            <a:tailEnd/>
          </a:ln>
          <a:effectLst/>
        </p:spPr>
        <p:txBody>
          <a:bodyPr wrap="square">
            <a:spAutoFit/>
          </a:bodyPr>
          <a:lstStyle/>
          <a:p>
            <a:pPr algn="r">
              <a:spcBef>
                <a:spcPct val="50000"/>
              </a:spcBef>
            </a:pPr>
            <a:r>
              <a:rPr lang="en-US" sz="4400" dirty="0">
                <a:effectLst>
                  <a:outerShdw blurRad="38100" dist="38100" dir="2700000" algn="tl">
                    <a:srgbClr val="000000">
                      <a:alpha val="43137"/>
                    </a:srgbClr>
                  </a:outerShdw>
                </a:effectLst>
                <a:latin typeface="+mn-lt"/>
              </a:rPr>
              <a:t>The Architecture of Stratification: Social Class and Inequality</a:t>
            </a:r>
          </a:p>
        </p:txBody>
      </p:sp>
      <p:sp>
        <p:nvSpPr>
          <p:cNvPr id="6" name="Footer Placeholder 5"/>
          <p:cNvSpPr>
            <a:spLocks noGrp="1"/>
          </p:cNvSpPr>
          <p:nvPr>
            <p:ph type="ftr" sz="quarter" idx="11"/>
          </p:nvPr>
        </p:nvSpPr>
        <p:spPr>
          <a:xfrm>
            <a:off x="3619500" y="6492875"/>
            <a:ext cx="5524500" cy="365125"/>
          </a:xfrm>
        </p:spPr>
        <p:txBody>
          <a:bodyPr/>
          <a:lstStyle/>
          <a:p>
            <a:r>
              <a:rPr lang="en-US" sz="1600" dirty="0" smtClean="0"/>
              <a:t>David M. Newman, Exploring the Architecture of Everyday Life, Brief Edition, 4e © SAGE Publications, Inc. 2015</a:t>
            </a:r>
            <a:endParaRPr lang="en-US" sz="16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6867" name="Rectangle 2"/>
          <p:cNvSpPr>
            <a:spLocks noGrp="1" noChangeArrowheads="1"/>
          </p:cNvSpPr>
          <p:nvPr>
            <p:ph type="title" idx="4294967295"/>
          </p:nvPr>
        </p:nvSpPr>
        <p:spPr>
          <a:xfrm>
            <a:off x="1295400" y="152400"/>
            <a:ext cx="8305800" cy="990600"/>
          </a:xfrm>
          <a:prstGeom prst="rect">
            <a:avLst/>
          </a:prstGeom>
        </p:spPr>
        <p:txBody>
          <a:bodyPr bIns="91440" anchor="b"/>
          <a:lstStyle/>
          <a:p>
            <a:r>
              <a:rPr lang="en-US" sz="4200" dirty="0"/>
              <a:t>Upper </a:t>
            </a:r>
            <a:r>
              <a:rPr lang="en-US" sz="4200" dirty="0" smtClean="0"/>
              <a:t>Class</a:t>
            </a:r>
            <a:endParaRPr lang="en-US" sz="4200" dirty="0"/>
          </a:p>
        </p:txBody>
      </p:sp>
      <p:sp>
        <p:nvSpPr>
          <p:cNvPr id="58371" name="Rectangle 3"/>
          <p:cNvSpPr>
            <a:spLocks noGrp="1" noChangeArrowheads="1"/>
          </p:cNvSpPr>
          <p:nvPr>
            <p:ph sz="quarter" idx="4294967295"/>
          </p:nvPr>
        </p:nvSpPr>
        <p:spPr>
          <a:xfrm>
            <a:off x="1295400" y="1143000"/>
            <a:ext cx="7848600" cy="4876800"/>
          </a:xfrm>
          <a:prstGeom prst="rect">
            <a:avLst/>
          </a:prstGeom>
        </p:spPr>
        <p:txBody>
          <a:bodyPr>
            <a:noAutofit/>
          </a:bodyPr>
          <a:lstStyle/>
          <a:p>
            <a:pPr>
              <a:spcBef>
                <a:spcPts val="0"/>
              </a:spcBef>
            </a:pPr>
            <a:r>
              <a:rPr lang="en-US" dirty="0" smtClean="0"/>
              <a:t>5%</a:t>
            </a:r>
            <a:endParaRPr lang="en-US" dirty="0"/>
          </a:p>
          <a:p>
            <a:pPr>
              <a:spcBef>
                <a:spcPts val="0"/>
              </a:spcBef>
            </a:pPr>
            <a:endParaRPr lang="en-US" dirty="0" smtClean="0"/>
          </a:p>
          <a:p>
            <a:pPr>
              <a:spcBef>
                <a:spcPts val="0"/>
              </a:spcBef>
            </a:pPr>
            <a:r>
              <a:rPr lang="en-US" dirty="0" smtClean="0"/>
              <a:t>High-level </a:t>
            </a:r>
            <a:r>
              <a:rPr lang="en-US" dirty="0"/>
              <a:t>executives, highly compensated </a:t>
            </a:r>
            <a:r>
              <a:rPr lang="en-US" dirty="0" smtClean="0"/>
              <a:t>professionals, venture capitalists, celebrities, etc.</a:t>
            </a:r>
            <a:endParaRPr lang="en-US" dirty="0"/>
          </a:p>
          <a:p>
            <a:pPr>
              <a:spcBef>
                <a:spcPts val="0"/>
              </a:spcBef>
            </a:pPr>
            <a:endParaRPr lang="en-US" dirty="0" smtClean="0"/>
          </a:p>
          <a:p>
            <a:pPr>
              <a:spcBef>
                <a:spcPts val="0"/>
              </a:spcBef>
            </a:pPr>
            <a:r>
              <a:rPr lang="en-US" dirty="0" smtClean="0"/>
              <a:t>Educational </a:t>
            </a:r>
            <a:r>
              <a:rPr lang="en-US" dirty="0"/>
              <a:t>system plays important role in perpetuating or reproducing the U.S. class </a:t>
            </a:r>
            <a:r>
              <a:rPr lang="en-US" dirty="0" smtClean="0"/>
              <a:t>structure</a:t>
            </a:r>
          </a:p>
          <a:p>
            <a:pPr>
              <a:spcBef>
                <a:spcPts val="0"/>
              </a:spcBef>
              <a:buNone/>
            </a:pPr>
            <a:r>
              <a:rPr lang="en-US" dirty="0" smtClean="0"/>
              <a:t>    - Boarding schools, private and prep schools</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8915" name="Rectangle 2"/>
          <p:cNvSpPr>
            <a:spLocks noGrp="1" noChangeArrowheads="1"/>
          </p:cNvSpPr>
          <p:nvPr>
            <p:ph type="title" idx="4294967295"/>
          </p:nvPr>
        </p:nvSpPr>
        <p:spPr>
          <a:xfrm>
            <a:off x="1219200" y="0"/>
            <a:ext cx="8229600" cy="914400"/>
          </a:xfrm>
          <a:prstGeom prst="rect">
            <a:avLst/>
          </a:prstGeom>
        </p:spPr>
        <p:txBody>
          <a:bodyPr bIns="91440" anchor="b">
            <a:normAutofit/>
          </a:bodyPr>
          <a:lstStyle/>
          <a:p>
            <a:r>
              <a:rPr lang="en-US" sz="4200" dirty="0"/>
              <a:t>Middle </a:t>
            </a:r>
            <a:r>
              <a:rPr lang="en-US" sz="4200" dirty="0" smtClean="0"/>
              <a:t>Class</a:t>
            </a:r>
            <a:endParaRPr lang="en-US" sz="4200" dirty="0"/>
          </a:p>
        </p:txBody>
      </p:sp>
      <p:sp>
        <p:nvSpPr>
          <p:cNvPr id="59395" name="Rectangle 3"/>
          <p:cNvSpPr>
            <a:spLocks noGrp="1" noChangeArrowheads="1"/>
          </p:cNvSpPr>
          <p:nvPr>
            <p:ph sz="quarter" idx="4294967295"/>
          </p:nvPr>
        </p:nvSpPr>
        <p:spPr>
          <a:xfrm>
            <a:off x="1295400" y="1066800"/>
            <a:ext cx="7848600" cy="4800600"/>
          </a:xfrm>
          <a:prstGeom prst="rect">
            <a:avLst/>
          </a:prstGeom>
        </p:spPr>
        <p:txBody>
          <a:bodyPr>
            <a:normAutofit lnSpcReduction="10000"/>
          </a:bodyPr>
          <a:lstStyle/>
          <a:p>
            <a:pPr>
              <a:spcBef>
                <a:spcPts val="0"/>
              </a:spcBef>
            </a:pPr>
            <a:r>
              <a:rPr lang="en-US" sz="2600" dirty="0"/>
              <a:t>Has always been important in defining U.S. culture</a:t>
            </a:r>
          </a:p>
          <a:p>
            <a:pPr>
              <a:spcBef>
                <a:spcPts val="0"/>
              </a:spcBef>
            </a:pPr>
            <a:endParaRPr lang="en-US" sz="2600" dirty="0" smtClean="0"/>
          </a:p>
          <a:p>
            <a:pPr>
              <a:spcBef>
                <a:spcPts val="0"/>
              </a:spcBef>
            </a:pPr>
            <a:r>
              <a:rPr lang="en-US" sz="2600" dirty="0" smtClean="0"/>
              <a:t>Often </a:t>
            </a:r>
            <a:r>
              <a:rPr lang="en-US" sz="2600" dirty="0"/>
              <a:t>other classes measured against the values and norms of the middle </a:t>
            </a:r>
            <a:r>
              <a:rPr lang="en-US" sz="2600" dirty="0" smtClean="0"/>
              <a:t>class</a:t>
            </a:r>
            <a:endParaRPr lang="en-US" sz="2600" dirty="0"/>
          </a:p>
          <a:p>
            <a:pPr>
              <a:spcBef>
                <a:spcPts val="0"/>
              </a:spcBef>
            </a:pPr>
            <a:endParaRPr lang="en-US" sz="2600" dirty="0" smtClean="0"/>
          </a:p>
          <a:p>
            <a:pPr>
              <a:spcBef>
                <a:spcPts val="0"/>
              </a:spcBef>
            </a:pPr>
            <a:r>
              <a:rPr lang="en-US" sz="2600" dirty="0" smtClean="0"/>
              <a:t>Middle </a:t>
            </a:r>
            <a:r>
              <a:rPr lang="en-US" sz="2600" dirty="0" smtClean="0"/>
              <a:t>class people worry about</a:t>
            </a:r>
          </a:p>
          <a:p>
            <a:pPr lvl="1">
              <a:spcBef>
                <a:spcPts val="0"/>
              </a:spcBef>
            </a:pPr>
            <a:r>
              <a:rPr lang="en-US" sz="2200" dirty="0" smtClean="0"/>
              <a:t>Job security</a:t>
            </a:r>
          </a:p>
          <a:p>
            <a:pPr lvl="1">
              <a:spcBef>
                <a:spcPts val="0"/>
              </a:spcBef>
            </a:pPr>
            <a:r>
              <a:rPr lang="en-US" sz="2200" dirty="0" smtClean="0"/>
              <a:t>Taxes</a:t>
            </a:r>
          </a:p>
          <a:p>
            <a:pPr lvl="1">
              <a:spcBef>
                <a:spcPts val="0"/>
              </a:spcBef>
            </a:pPr>
            <a:r>
              <a:rPr lang="en-US" sz="2200" dirty="0" smtClean="0"/>
              <a:t>Unemployment</a:t>
            </a:r>
          </a:p>
          <a:p>
            <a:pPr lvl="1">
              <a:spcBef>
                <a:spcPts val="0"/>
              </a:spcBef>
            </a:pPr>
            <a:r>
              <a:rPr lang="en-US" sz="2200" dirty="0" smtClean="0"/>
              <a:t>Cost of living</a:t>
            </a:r>
          </a:p>
          <a:p>
            <a:pPr lvl="1">
              <a:spcBef>
                <a:spcPts val="0"/>
              </a:spcBef>
            </a:pPr>
            <a:r>
              <a:rPr lang="en-US" sz="2200" dirty="0" smtClean="0"/>
              <a:t>Downward mobility</a:t>
            </a:r>
          </a:p>
          <a:p>
            <a:pPr lvl="1">
              <a:spcBef>
                <a:spcPts val="0"/>
              </a:spcBef>
            </a:pPr>
            <a:r>
              <a:rPr lang="en-US" sz="2200" dirty="0" smtClean="0"/>
              <a:t>Declining wealth</a:t>
            </a:r>
          </a:p>
          <a:p>
            <a:pPr lvl="1">
              <a:spcBef>
                <a:spcPts val="0"/>
              </a:spcBef>
            </a:pPr>
            <a:r>
              <a:rPr lang="en-US" sz="2200" dirty="0" smtClean="0"/>
              <a:t>Income stagnation</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9939" name="Rectangle 2"/>
          <p:cNvSpPr>
            <a:spLocks noGrp="1" noChangeArrowheads="1"/>
          </p:cNvSpPr>
          <p:nvPr>
            <p:ph type="title" idx="4294967295"/>
          </p:nvPr>
        </p:nvSpPr>
        <p:spPr>
          <a:xfrm>
            <a:off x="1219200" y="7961"/>
            <a:ext cx="8686800" cy="990600"/>
          </a:xfrm>
          <a:prstGeom prst="rect">
            <a:avLst/>
          </a:prstGeom>
        </p:spPr>
        <p:txBody>
          <a:bodyPr bIns="91440" anchor="b">
            <a:noAutofit/>
          </a:bodyPr>
          <a:lstStyle/>
          <a:p>
            <a:r>
              <a:rPr lang="en-US" dirty="0"/>
              <a:t>Working C</a:t>
            </a:r>
            <a:r>
              <a:rPr lang="en-US" dirty="0" smtClean="0"/>
              <a:t>lass</a:t>
            </a:r>
            <a:endParaRPr lang="en-US" dirty="0"/>
          </a:p>
        </p:txBody>
      </p:sp>
      <p:sp>
        <p:nvSpPr>
          <p:cNvPr id="60419" name="Rectangle 3"/>
          <p:cNvSpPr>
            <a:spLocks noGrp="1" noChangeArrowheads="1"/>
          </p:cNvSpPr>
          <p:nvPr>
            <p:ph sz="quarter" idx="4294967295"/>
          </p:nvPr>
        </p:nvSpPr>
        <p:spPr>
          <a:xfrm>
            <a:off x="1524000" y="1143000"/>
            <a:ext cx="7620000" cy="4648200"/>
          </a:xfrm>
          <a:prstGeom prst="rect">
            <a:avLst/>
          </a:prstGeom>
        </p:spPr>
        <p:txBody>
          <a:bodyPr>
            <a:normAutofit/>
          </a:bodyPr>
          <a:lstStyle/>
          <a:p>
            <a:pPr>
              <a:lnSpc>
                <a:spcPct val="110000"/>
              </a:lnSpc>
              <a:spcBef>
                <a:spcPts val="0"/>
              </a:spcBef>
            </a:pPr>
            <a:endParaRPr lang="en-US" sz="2600" dirty="0" smtClean="0"/>
          </a:p>
          <a:p>
            <a:pPr>
              <a:lnSpc>
                <a:spcPct val="110000"/>
              </a:lnSpc>
              <a:spcBef>
                <a:spcPts val="0"/>
              </a:spcBef>
            </a:pPr>
            <a:r>
              <a:rPr lang="en-US" sz="2600" dirty="0" smtClean="0"/>
              <a:t>Even </a:t>
            </a:r>
            <a:r>
              <a:rPr lang="en-US" sz="2600" dirty="0"/>
              <a:t>more susceptible than </a:t>
            </a:r>
            <a:r>
              <a:rPr lang="en-US" sz="2600" dirty="0" smtClean="0"/>
              <a:t>middle class </a:t>
            </a:r>
            <a:r>
              <a:rPr lang="en-US" sz="2600" dirty="0"/>
              <a:t>to </a:t>
            </a:r>
            <a:r>
              <a:rPr lang="en-US" sz="2600" dirty="0" smtClean="0"/>
              <a:t>economic downturns</a:t>
            </a:r>
            <a:endParaRPr lang="en-US" sz="2600" dirty="0"/>
          </a:p>
          <a:p>
            <a:pPr>
              <a:lnSpc>
                <a:spcPct val="110000"/>
              </a:lnSpc>
              <a:spcBef>
                <a:spcPts val="0"/>
              </a:spcBef>
            </a:pPr>
            <a:endParaRPr lang="en-US" sz="2600" dirty="0" smtClean="0"/>
          </a:p>
          <a:p>
            <a:pPr>
              <a:lnSpc>
                <a:spcPct val="110000"/>
              </a:lnSpc>
              <a:spcBef>
                <a:spcPts val="0"/>
              </a:spcBef>
            </a:pPr>
            <a:r>
              <a:rPr lang="en-US" sz="2600" dirty="0" smtClean="0"/>
              <a:t>Lower </a:t>
            </a:r>
            <a:r>
              <a:rPr lang="en-US" sz="2600" dirty="0" smtClean="0"/>
              <a:t>levels of education</a:t>
            </a:r>
          </a:p>
          <a:p>
            <a:pPr>
              <a:lnSpc>
                <a:spcPct val="110000"/>
              </a:lnSpc>
              <a:spcBef>
                <a:spcPts val="0"/>
              </a:spcBef>
            </a:pPr>
            <a:endParaRPr lang="en-US" sz="2600" dirty="0" smtClean="0"/>
          </a:p>
          <a:p>
            <a:pPr>
              <a:lnSpc>
                <a:spcPct val="110000"/>
              </a:lnSpc>
              <a:spcBef>
                <a:spcPts val="0"/>
              </a:spcBef>
            </a:pPr>
            <a:r>
              <a:rPr lang="en-US" sz="2600" dirty="0" smtClean="0"/>
              <a:t>Hourly </a:t>
            </a:r>
            <a:r>
              <a:rPr lang="en-US" sz="2600" dirty="0" smtClean="0"/>
              <a:t>wage jobs (as opposed to salaries)</a:t>
            </a:r>
          </a:p>
          <a:p>
            <a:pPr>
              <a:lnSpc>
                <a:spcPct val="110000"/>
              </a:lnSpc>
              <a:spcBef>
                <a:spcPts val="0"/>
              </a:spcBef>
            </a:pPr>
            <a:endParaRPr lang="en-US" sz="2600" dirty="0" smtClean="0"/>
          </a:p>
          <a:p>
            <a:pPr>
              <a:lnSpc>
                <a:spcPct val="110000"/>
              </a:lnSpc>
              <a:spcBef>
                <a:spcPts val="0"/>
              </a:spcBef>
            </a:pPr>
            <a:r>
              <a:rPr lang="en-US" sz="2600" dirty="0" smtClean="0"/>
              <a:t>Job </a:t>
            </a:r>
            <a:r>
              <a:rPr lang="en-US" sz="2600" dirty="0" smtClean="0"/>
              <a:t>loss through downsizing</a:t>
            </a:r>
            <a:endParaRPr lang="en-US" sz="26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0963" name="Rectangle 2"/>
          <p:cNvSpPr>
            <a:spLocks noGrp="1" noChangeArrowheads="1"/>
          </p:cNvSpPr>
          <p:nvPr>
            <p:ph type="title" idx="4294967295"/>
          </p:nvPr>
        </p:nvSpPr>
        <p:spPr>
          <a:xfrm>
            <a:off x="1371600" y="29570"/>
            <a:ext cx="8229600" cy="990600"/>
          </a:xfrm>
          <a:prstGeom prst="rect">
            <a:avLst/>
          </a:prstGeom>
        </p:spPr>
        <p:txBody>
          <a:bodyPr bIns="91440" anchor="b">
            <a:noAutofit/>
          </a:bodyPr>
          <a:lstStyle/>
          <a:p>
            <a:r>
              <a:rPr lang="en-US" dirty="0"/>
              <a:t>The P</a:t>
            </a:r>
            <a:r>
              <a:rPr lang="en-US" dirty="0" smtClean="0"/>
              <a:t>oor</a:t>
            </a:r>
            <a:endParaRPr lang="en-US" dirty="0"/>
          </a:p>
        </p:txBody>
      </p:sp>
      <p:sp>
        <p:nvSpPr>
          <p:cNvPr id="61443" name="Rectangle 3"/>
          <p:cNvSpPr>
            <a:spLocks noGrp="1" noChangeArrowheads="1"/>
          </p:cNvSpPr>
          <p:nvPr>
            <p:ph sz="quarter" idx="4294967295"/>
          </p:nvPr>
        </p:nvSpPr>
        <p:spPr>
          <a:xfrm>
            <a:off x="1371600" y="1066800"/>
            <a:ext cx="7772400" cy="4495800"/>
          </a:xfrm>
          <a:prstGeom prst="rect">
            <a:avLst/>
          </a:prstGeom>
        </p:spPr>
        <p:txBody>
          <a:bodyPr>
            <a:normAutofit fontScale="92500" lnSpcReduction="10000"/>
          </a:bodyPr>
          <a:lstStyle/>
          <a:p>
            <a:pPr>
              <a:lnSpc>
                <a:spcPct val="120000"/>
              </a:lnSpc>
              <a:spcBef>
                <a:spcPts val="0"/>
              </a:spcBef>
            </a:pPr>
            <a:r>
              <a:rPr lang="en-US" sz="2600" dirty="0"/>
              <a:t>Poverty pervades all aspects of life </a:t>
            </a:r>
            <a:endParaRPr lang="en-US" sz="2600" dirty="0" smtClean="0"/>
          </a:p>
          <a:p>
            <a:pPr lvl="1">
              <a:lnSpc>
                <a:spcPct val="120000"/>
              </a:lnSpc>
              <a:spcBef>
                <a:spcPts val="0"/>
              </a:spcBef>
            </a:pPr>
            <a:r>
              <a:rPr lang="en-US" sz="2200" dirty="0" smtClean="0"/>
              <a:t>Uncertainty </a:t>
            </a:r>
            <a:r>
              <a:rPr lang="en-US" sz="2200" dirty="0"/>
              <a:t>of shelter, </a:t>
            </a:r>
            <a:r>
              <a:rPr lang="en-US" sz="2200" dirty="0" smtClean="0"/>
              <a:t>food, and </a:t>
            </a:r>
            <a:r>
              <a:rPr lang="en-US" sz="2200" dirty="0"/>
              <a:t>employment</a:t>
            </a:r>
          </a:p>
          <a:p>
            <a:pPr>
              <a:lnSpc>
                <a:spcPct val="120000"/>
              </a:lnSpc>
              <a:spcBef>
                <a:spcPts val="0"/>
              </a:spcBef>
            </a:pPr>
            <a:endParaRPr lang="en-US" sz="2600" dirty="0" smtClean="0"/>
          </a:p>
          <a:p>
            <a:pPr>
              <a:lnSpc>
                <a:spcPct val="120000"/>
              </a:lnSpc>
              <a:spcBef>
                <a:spcPts val="0"/>
              </a:spcBef>
            </a:pPr>
            <a:r>
              <a:rPr lang="en-US" sz="2600" dirty="0" smtClean="0"/>
              <a:t>Most </a:t>
            </a:r>
            <a:r>
              <a:rPr lang="en-US" sz="2600" dirty="0"/>
              <a:t>publicly visible consequence of poverty is </a:t>
            </a:r>
            <a:r>
              <a:rPr lang="en-US" sz="2600" dirty="0" smtClean="0"/>
              <a:t>homelessness</a:t>
            </a:r>
            <a:endParaRPr lang="en-US" sz="2600" dirty="0"/>
          </a:p>
          <a:p>
            <a:pPr>
              <a:lnSpc>
                <a:spcPct val="120000"/>
              </a:lnSpc>
              <a:spcBef>
                <a:spcPts val="0"/>
              </a:spcBef>
            </a:pPr>
            <a:endParaRPr lang="en-US" sz="2600" dirty="0" smtClean="0"/>
          </a:p>
          <a:p>
            <a:pPr>
              <a:lnSpc>
                <a:spcPct val="120000"/>
              </a:lnSpc>
              <a:spcBef>
                <a:spcPts val="0"/>
              </a:spcBef>
            </a:pPr>
            <a:r>
              <a:rPr lang="en-US" sz="2600" dirty="0" smtClean="0"/>
              <a:t>Typical </a:t>
            </a:r>
            <a:r>
              <a:rPr lang="en-US" sz="2600" dirty="0"/>
              <a:t>poor family spends </a:t>
            </a:r>
            <a:r>
              <a:rPr lang="en-US" sz="2600" dirty="0" smtClean="0"/>
              <a:t>about </a:t>
            </a:r>
            <a:r>
              <a:rPr lang="en-US" sz="2600" dirty="0"/>
              <a:t>60% of after-tax income on </a:t>
            </a:r>
            <a:r>
              <a:rPr lang="en-US" sz="2600" dirty="0" smtClean="0"/>
              <a:t>housing</a:t>
            </a:r>
            <a:endParaRPr lang="en-US" sz="2600" dirty="0"/>
          </a:p>
          <a:p>
            <a:pPr>
              <a:lnSpc>
                <a:spcPct val="120000"/>
              </a:lnSpc>
              <a:spcBef>
                <a:spcPts val="0"/>
              </a:spcBef>
            </a:pPr>
            <a:endParaRPr lang="en-US" sz="2600" dirty="0" smtClean="0"/>
          </a:p>
          <a:p>
            <a:pPr>
              <a:lnSpc>
                <a:spcPct val="120000"/>
              </a:lnSpc>
              <a:spcBef>
                <a:spcPts val="0"/>
              </a:spcBef>
            </a:pPr>
            <a:r>
              <a:rPr lang="en-US" sz="2600" dirty="0" smtClean="0"/>
              <a:t>Experience </a:t>
            </a:r>
            <a:r>
              <a:rPr lang="en-US" sz="2600" dirty="0"/>
              <a:t>barriers to health </a:t>
            </a:r>
            <a:r>
              <a:rPr lang="en-US" sz="2600" dirty="0" smtClean="0"/>
              <a:t>care, housing, education</a:t>
            </a:r>
            <a:endParaRPr lang="en-US" sz="2600"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7772400" cy="4525963"/>
          </a:xfrm>
        </p:spPr>
        <p:txBody>
          <a:bodyPr/>
          <a:lstStyle/>
          <a:p>
            <a:r>
              <a:rPr lang="en-US" dirty="0" smtClean="0"/>
              <a:t>Absolute poverty</a:t>
            </a:r>
          </a:p>
          <a:p>
            <a:pPr lvl="1"/>
            <a:r>
              <a:rPr lang="en-US" dirty="0" smtClean="0"/>
              <a:t>Not having the minimal requirements a human being needs to live a healthy life/survive</a:t>
            </a:r>
          </a:p>
          <a:p>
            <a:endParaRPr lang="en-US" dirty="0" smtClean="0"/>
          </a:p>
          <a:p>
            <a:r>
              <a:rPr lang="en-US" dirty="0" smtClean="0"/>
              <a:t>Relative </a:t>
            </a:r>
            <a:r>
              <a:rPr lang="en-US" dirty="0" smtClean="0"/>
              <a:t>poverty</a:t>
            </a:r>
          </a:p>
          <a:p>
            <a:pPr lvl="1"/>
            <a:r>
              <a:rPr lang="en-US" dirty="0" smtClean="0"/>
              <a:t>Unable to afford the standard of living of the majority in society</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17060"/>
            <a:ext cx="8229600" cy="1143000"/>
          </a:xfrm>
        </p:spPr>
        <p:txBody>
          <a:bodyPr/>
          <a:lstStyle/>
          <a:p>
            <a:r>
              <a:rPr lang="en-US" dirty="0" smtClean="0"/>
              <a:t>Poverty</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69634" name="Rectangle 2"/>
          <p:cNvSpPr>
            <a:spLocks noGrp="1" noChangeArrowheads="1"/>
          </p:cNvSpPr>
          <p:nvPr>
            <p:ph type="title" idx="4294967295"/>
          </p:nvPr>
        </p:nvSpPr>
        <p:spPr>
          <a:xfrm>
            <a:off x="1295400" y="0"/>
            <a:ext cx="8229600" cy="838200"/>
          </a:xfrm>
          <a:prstGeom prst="rect">
            <a:avLst/>
          </a:prstGeom>
        </p:spPr>
        <p:txBody>
          <a:bodyPr bIns="91440" anchor="b">
            <a:noAutofit/>
          </a:bodyPr>
          <a:lstStyle/>
          <a:p>
            <a:r>
              <a:rPr lang="en-US" dirty="0"/>
              <a:t>Poverty</a:t>
            </a:r>
          </a:p>
        </p:txBody>
      </p:sp>
      <p:sp>
        <p:nvSpPr>
          <p:cNvPr id="69635" name="Rectangle 3"/>
          <p:cNvSpPr>
            <a:spLocks noGrp="1" noChangeArrowheads="1"/>
          </p:cNvSpPr>
          <p:nvPr>
            <p:ph sz="quarter" idx="4294967295"/>
          </p:nvPr>
        </p:nvSpPr>
        <p:spPr>
          <a:xfrm>
            <a:off x="1371600" y="914400"/>
            <a:ext cx="7772400" cy="4724400"/>
          </a:xfrm>
          <a:prstGeom prst="rect">
            <a:avLst/>
          </a:prstGeom>
        </p:spPr>
        <p:txBody>
          <a:bodyPr>
            <a:noAutofit/>
          </a:bodyPr>
          <a:lstStyle/>
          <a:p>
            <a:pPr>
              <a:spcBef>
                <a:spcPts val="0"/>
              </a:spcBef>
            </a:pPr>
            <a:r>
              <a:rPr lang="en-US" dirty="0" smtClean="0"/>
              <a:t>Poverty line (government calculation) </a:t>
            </a:r>
          </a:p>
          <a:p>
            <a:pPr lvl="1">
              <a:spcBef>
                <a:spcPts val="0"/>
              </a:spcBef>
            </a:pPr>
            <a:r>
              <a:rPr lang="en-US" dirty="0" smtClean="0"/>
              <a:t>amount of yearly income a family needs to meet basic needs</a:t>
            </a:r>
          </a:p>
          <a:p>
            <a:pPr lvl="1">
              <a:spcBef>
                <a:spcPts val="0"/>
              </a:spcBef>
            </a:pPr>
            <a:r>
              <a:rPr lang="en-US" dirty="0" smtClean="0"/>
              <a:t>Developed in 1960s, based on amount needed for food times three (Thrifty Food Plan) </a:t>
            </a:r>
          </a:p>
          <a:p>
            <a:pPr>
              <a:spcBef>
                <a:spcPts val="0"/>
              </a:spcBef>
            </a:pPr>
            <a:endParaRPr lang="en-US" dirty="0" smtClean="0"/>
          </a:p>
          <a:p>
            <a:pPr>
              <a:spcBef>
                <a:spcPts val="0"/>
              </a:spcBef>
            </a:pPr>
            <a:r>
              <a:rPr lang="en-US" dirty="0" smtClean="0"/>
              <a:t>Poverty </a:t>
            </a:r>
            <a:r>
              <a:rPr lang="en-US" dirty="0" smtClean="0"/>
              <a:t>rate</a:t>
            </a:r>
          </a:p>
          <a:p>
            <a:pPr lvl="1">
              <a:spcBef>
                <a:spcPts val="0"/>
              </a:spcBef>
            </a:pPr>
            <a:r>
              <a:rPr lang="en-US" dirty="0" smtClean="0"/>
              <a:t>percentage </a:t>
            </a:r>
            <a:r>
              <a:rPr lang="en-US" dirty="0"/>
              <a:t>of </a:t>
            </a:r>
            <a:r>
              <a:rPr lang="en-US" dirty="0" smtClean="0"/>
              <a:t>U.S. </a:t>
            </a:r>
            <a:r>
              <a:rPr lang="en-US" dirty="0"/>
              <a:t>residents whose income falls below the poverty </a:t>
            </a:r>
            <a:r>
              <a:rPr lang="en-US" dirty="0" smtClean="0"/>
              <a:t>line</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71682" name="Rectangle 2"/>
          <p:cNvSpPr>
            <a:spLocks noGrp="1" noChangeArrowheads="1"/>
          </p:cNvSpPr>
          <p:nvPr>
            <p:ph type="title" idx="4294967295"/>
          </p:nvPr>
        </p:nvSpPr>
        <p:spPr>
          <a:xfrm>
            <a:off x="1447800" y="21609"/>
            <a:ext cx="8229600" cy="990600"/>
          </a:xfrm>
          <a:prstGeom prst="rect">
            <a:avLst/>
          </a:prstGeom>
        </p:spPr>
        <p:txBody>
          <a:bodyPr bIns="91440" anchor="b">
            <a:noAutofit/>
          </a:bodyPr>
          <a:lstStyle/>
          <a:p>
            <a:r>
              <a:rPr lang="en-US" dirty="0" smtClean="0"/>
              <a:t>Near-Poor </a:t>
            </a:r>
            <a:r>
              <a:rPr lang="en-US" dirty="0"/>
              <a:t>and </a:t>
            </a:r>
            <a:r>
              <a:rPr lang="en-US" dirty="0" smtClean="0"/>
              <a:t>Working Poor</a:t>
            </a:r>
            <a:endParaRPr lang="en-US" dirty="0"/>
          </a:p>
        </p:txBody>
      </p:sp>
      <p:sp>
        <p:nvSpPr>
          <p:cNvPr id="71683" name="Rectangle 3"/>
          <p:cNvSpPr>
            <a:spLocks noGrp="1" noChangeArrowheads="1"/>
          </p:cNvSpPr>
          <p:nvPr>
            <p:ph sz="quarter" idx="4294967295"/>
          </p:nvPr>
        </p:nvSpPr>
        <p:spPr>
          <a:xfrm>
            <a:off x="1371600" y="1219200"/>
            <a:ext cx="7772400" cy="4648200"/>
          </a:xfrm>
          <a:prstGeom prst="rect">
            <a:avLst/>
          </a:prstGeom>
        </p:spPr>
        <p:txBody>
          <a:bodyPr>
            <a:normAutofit/>
          </a:bodyPr>
          <a:lstStyle/>
          <a:p>
            <a:pPr>
              <a:spcBef>
                <a:spcPts val="0"/>
              </a:spcBef>
            </a:pPr>
            <a:r>
              <a:rPr lang="en-US" dirty="0" smtClean="0"/>
              <a:t>Family or individual earnings are between 100% and 125% of the poverty line. </a:t>
            </a:r>
            <a:endParaRPr lang="en-US" dirty="0"/>
          </a:p>
          <a:p>
            <a:pPr>
              <a:spcBef>
                <a:spcPts val="0"/>
              </a:spcBef>
            </a:pPr>
            <a:endParaRPr lang="en-US" dirty="0" smtClean="0"/>
          </a:p>
          <a:p>
            <a:pPr>
              <a:spcBef>
                <a:spcPts val="0"/>
              </a:spcBef>
            </a:pPr>
            <a:r>
              <a:rPr lang="en-US" dirty="0" smtClean="0"/>
              <a:t>One </a:t>
            </a:r>
            <a:r>
              <a:rPr lang="en-US" dirty="0" smtClean="0"/>
              <a:t>event may be devastating</a:t>
            </a:r>
          </a:p>
          <a:p>
            <a:pPr>
              <a:spcBef>
                <a:spcPts val="0"/>
              </a:spcBef>
              <a:buNone/>
            </a:pPr>
            <a:r>
              <a:rPr lang="en-US" dirty="0" smtClean="0"/>
              <a:t>   - A car repair, an illness, job loss, reduction of work hours</a:t>
            </a:r>
            <a:endParaRPr lang="en-US" dirty="0"/>
          </a:p>
          <a:p>
            <a:pPr>
              <a:spcBef>
                <a:spcPts val="0"/>
              </a:spcBef>
            </a:pPr>
            <a:endParaRPr lang="en-US" dirty="0" smtClean="0"/>
          </a:p>
          <a:p>
            <a:pPr>
              <a:spcBef>
                <a:spcPts val="0"/>
              </a:spcBef>
            </a:pPr>
            <a:r>
              <a:rPr lang="en-US" dirty="0" smtClean="0"/>
              <a:t>U.S</a:t>
            </a:r>
            <a:r>
              <a:rPr lang="en-US" dirty="0" smtClean="0"/>
              <a:t>. </a:t>
            </a:r>
            <a:r>
              <a:rPr lang="en-US" dirty="0"/>
              <a:t>Bureau of the Census is experimenting with a new calculation for poverty line</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8131" name="Rectangle 2"/>
          <p:cNvSpPr>
            <a:spLocks noGrp="1" noChangeArrowheads="1"/>
          </p:cNvSpPr>
          <p:nvPr>
            <p:ph type="title" idx="4294967295"/>
          </p:nvPr>
        </p:nvSpPr>
        <p:spPr>
          <a:xfrm>
            <a:off x="1143000" y="0"/>
            <a:ext cx="8153400" cy="990600"/>
          </a:xfrm>
          <a:prstGeom prst="rect">
            <a:avLst/>
          </a:prstGeom>
        </p:spPr>
        <p:txBody>
          <a:bodyPr bIns="91440" anchor="b">
            <a:normAutofit fontScale="90000"/>
          </a:bodyPr>
          <a:lstStyle/>
          <a:p>
            <a:r>
              <a:rPr lang="en-US" sz="4200" dirty="0" smtClean="0"/>
              <a:t>“Benefits” </a:t>
            </a:r>
            <a:r>
              <a:rPr lang="en-US" sz="4200" dirty="0"/>
              <a:t>of P</a:t>
            </a:r>
            <a:r>
              <a:rPr lang="en-US" sz="4200" dirty="0" smtClean="0"/>
              <a:t>overty </a:t>
            </a:r>
            <a:r>
              <a:rPr lang="en-US" sz="4200" dirty="0"/>
              <a:t>for </a:t>
            </a:r>
            <a:r>
              <a:rPr lang="en-US" sz="4200" dirty="0" smtClean="0"/>
              <a:t>Society</a:t>
            </a:r>
            <a:endParaRPr lang="en-US" sz="4200" dirty="0"/>
          </a:p>
        </p:txBody>
      </p:sp>
      <p:sp>
        <p:nvSpPr>
          <p:cNvPr id="74755" name="Rectangle 3"/>
          <p:cNvSpPr>
            <a:spLocks noGrp="1" noChangeArrowheads="1"/>
          </p:cNvSpPr>
          <p:nvPr>
            <p:ph sz="quarter" idx="4294967295"/>
          </p:nvPr>
        </p:nvSpPr>
        <p:spPr>
          <a:xfrm>
            <a:off x="1143000" y="1066800"/>
            <a:ext cx="8001000" cy="4953000"/>
          </a:xfrm>
          <a:prstGeom prst="rect">
            <a:avLst/>
          </a:prstGeom>
        </p:spPr>
        <p:txBody>
          <a:bodyPr/>
          <a:lstStyle/>
          <a:p>
            <a:pPr>
              <a:spcBef>
                <a:spcPts val="0"/>
              </a:spcBef>
            </a:pPr>
            <a:endParaRPr lang="en-US" dirty="0" smtClean="0"/>
          </a:p>
          <a:p>
            <a:pPr>
              <a:spcBef>
                <a:spcPts val="0"/>
              </a:spcBef>
            </a:pPr>
            <a:r>
              <a:rPr lang="en-US" dirty="0" smtClean="0"/>
              <a:t>Pool </a:t>
            </a:r>
            <a:r>
              <a:rPr lang="en-US" dirty="0"/>
              <a:t>of low-wage laborers</a:t>
            </a:r>
          </a:p>
          <a:p>
            <a:pPr>
              <a:spcBef>
                <a:spcPts val="0"/>
              </a:spcBef>
            </a:pPr>
            <a:endParaRPr lang="en-US" dirty="0" smtClean="0"/>
          </a:p>
          <a:p>
            <a:pPr>
              <a:spcBef>
                <a:spcPts val="0"/>
              </a:spcBef>
            </a:pPr>
            <a:r>
              <a:rPr lang="en-US" dirty="0" smtClean="0"/>
              <a:t>Ensures </a:t>
            </a:r>
            <a:r>
              <a:rPr lang="en-US" dirty="0"/>
              <a:t>enough people to populate the </a:t>
            </a:r>
            <a:r>
              <a:rPr lang="en-US" dirty="0" smtClean="0"/>
              <a:t>military</a:t>
            </a:r>
          </a:p>
          <a:p>
            <a:pPr>
              <a:spcBef>
                <a:spcPts val="0"/>
              </a:spcBef>
            </a:pPr>
            <a:endParaRPr lang="en-US" dirty="0" smtClean="0"/>
          </a:p>
          <a:p>
            <a:pPr>
              <a:spcBef>
                <a:spcPts val="0"/>
              </a:spcBef>
            </a:pPr>
            <a:r>
              <a:rPr lang="en-US" dirty="0" smtClean="0"/>
              <a:t>Visible </a:t>
            </a:r>
            <a:r>
              <a:rPr lang="en-US" dirty="0"/>
              <a:t>reminder of “legitimacy” of conventional value of competitive </a:t>
            </a:r>
            <a:r>
              <a:rPr lang="en-US" dirty="0" smtClean="0"/>
              <a:t>individualism</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7924800" cy="4525963"/>
          </a:xfrm>
        </p:spPr>
        <p:txBody>
          <a:bodyPr/>
          <a:lstStyle/>
          <a:p>
            <a:r>
              <a:rPr lang="en-US" dirty="0" smtClean="0"/>
              <a:t>Emphasis on the individual</a:t>
            </a:r>
          </a:p>
          <a:p>
            <a:r>
              <a:rPr lang="en-US" dirty="0" smtClean="0"/>
              <a:t>We are fully responsible for our economic fates</a:t>
            </a:r>
          </a:p>
          <a:p>
            <a:r>
              <a:rPr lang="en-US" dirty="0" smtClean="0"/>
              <a:t>Those who are capable and work hard will succeed.</a:t>
            </a:r>
          </a:p>
          <a:p>
            <a:r>
              <a:rPr lang="en-US" dirty="0" smtClean="0"/>
              <a:t>Those who lack valuable traits and abilities or who do not strive will suffer the consequences. </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0"/>
            <a:ext cx="8229600" cy="1143000"/>
          </a:xfrm>
        </p:spPr>
        <p:txBody>
          <a:bodyPr>
            <a:normAutofit/>
          </a:bodyPr>
          <a:lstStyle/>
          <a:p>
            <a:r>
              <a:rPr lang="en-US" dirty="0" smtClean="0"/>
              <a:t>Competitive </a:t>
            </a:r>
            <a:r>
              <a:rPr lang="en-US" dirty="0"/>
              <a:t>I</a:t>
            </a:r>
            <a:r>
              <a:rPr lang="en-US" dirty="0" smtClean="0"/>
              <a:t>ndividualism</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143000"/>
            <a:ext cx="8077200" cy="4525963"/>
          </a:xfrm>
        </p:spPr>
        <p:txBody>
          <a:bodyPr>
            <a:normAutofit/>
          </a:bodyPr>
          <a:lstStyle/>
          <a:p>
            <a:pPr>
              <a:spcBef>
                <a:spcPts val="0"/>
              </a:spcBef>
            </a:pPr>
            <a:endParaRPr lang="en-US" dirty="0" smtClean="0"/>
          </a:p>
          <a:p>
            <a:pPr>
              <a:spcBef>
                <a:spcPts val="0"/>
              </a:spcBef>
            </a:pPr>
            <a:r>
              <a:rPr lang="en-US" dirty="0" smtClean="0"/>
              <a:t>Colonization</a:t>
            </a:r>
            <a:endParaRPr lang="en-US" dirty="0" smtClean="0"/>
          </a:p>
          <a:p>
            <a:pPr lvl="1">
              <a:spcBef>
                <a:spcPts val="0"/>
              </a:spcBef>
            </a:pPr>
            <a:r>
              <a:rPr lang="en-US" dirty="0" smtClean="0"/>
              <a:t>Expands colonizer’s markets</a:t>
            </a:r>
          </a:p>
          <a:p>
            <a:pPr lvl="1">
              <a:spcBef>
                <a:spcPts val="0"/>
              </a:spcBef>
            </a:pPr>
            <a:r>
              <a:rPr lang="en-US" dirty="0" smtClean="0"/>
              <a:t>Reduces means of production for colonized people</a:t>
            </a:r>
          </a:p>
          <a:p>
            <a:pPr lvl="1">
              <a:spcBef>
                <a:spcPts val="0"/>
              </a:spcBef>
            </a:pPr>
            <a:r>
              <a:rPr lang="en-US" dirty="0" smtClean="0"/>
              <a:t>Eliminates colony’s culture</a:t>
            </a:r>
          </a:p>
          <a:p>
            <a:pPr>
              <a:spcBef>
                <a:spcPts val="0"/>
              </a:spcBef>
            </a:pPr>
            <a:r>
              <a:rPr lang="en-US" dirty="0" smtClean="0"/>
              <a:t>Global financial organizations</a:t>
            </a:r>
          </a:p>
          <a:p>
            <a:pPr lvl="1">
              <a:spcBef>
                <a:spcPts val="0"/>
              </a:spcBef>
            </a:pPr>
            <a:r>
              <a:rPr lang="en-US" dirty="0" smtClean="0"/>
              <a:t>Control social conditions in exchange for financial investments</a:t>
            </a:r>
          </a:p>
          <a:p>
            <a:pPr>
              <a:spcBef>
                <a:spcPts val="0"/>
              </a:spcBef>
            </a:pPr>
            <a:r>
              <a:rPr lang="en-US" dirty="0" smtClean="0"/>
              <a:t>Multinational corporations</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304800"/>
            <a:ext cx="7924800" cy="1143000"/>
          </a:xfrm>
        </p:spPr>
        <p:txBody>
          <a:bodyPr>
            <a:normAutofit fontScale="90000"/>
          </a:bodyPr>
          <a:lstStyle/>
          <a:p>
            <a:r>
              <a:rPr lang="en-US" dirty="0" smtClean="0"/>
              <a:t>Explanations for Global </a:t>
            </a:r>
            <a:r>
              <a:rPr lang="en-US" dirty="0"/>
              <a:t>S</a:t>
            </a:r>
            <a:r>
              <a:rPr lang="en-US" dirty="0" smtClean="0"/>
              <a:t>tratification</a:t>
            </a:r>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7543800" cy="4525963"/>
          </a:xfrm>
        </p:spPr>
        <p:txBody>
          <a:bodyPr/>
          <a:lstStyle/>
          <a:p>
            <a:r>
              <a:rPr lang="en-US" dirty="0" smtClean="0"/>
              <a:t>A system that ranks entire groups of people and perpetuates unequal rewards and life chances in society</a:t>
            </a:r>
          </a:p>
          <a:p>
            <a:endParaRPr lang="en-US" dirty="0" smtClean="0"/>
          </a:p>
          <a:p>
            <a:r>
              <a:rPr lang="en-US" dirty="0" smtClean="0"/>
              <a:t>Types </a:t>
            </a:r>
            <a:r>
              <a:rPr lang="en-US" dirty="0" smtClean="0"/>
              <a:t>of stratification</a:t>
            </a:r>
          </a:p>
          <a:p>
            <a:pPr lvl="1"/>
            <a:r>
              <a:rPr lang="en-US" dirty="0" smtClean="0"/>
              <a:t>Slavery</a:t>
            </a:r>
          </a:p>
          <a:p>
            <a:pPr lvl="1"/>
            <a:r>
              <a:rPr lang="en-US" dirty="0" smtClean="0"/>
              <a:t>Caste systems</a:t>
            </a:r>
          </a:p>
          <a:p>
            <a:pPr lvl="1"/>
            <a:r>
              <a:rPr lang="en-US" dirty="0" smtClean="0"/>
              <a:t>Estate systems</a:t>
            </a:r>
          </a:p>
          <a:p>
            <a:pPr lvl="1"/>
            <a:r>
              <a:rPr lang="en-US" dirty="0" smtClean="0"/>
              <a:t>Social class systems</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37531"/>
            <a:ext cx="8229600" cy="1143000"/>
          </a:xfrm>
        </p:spPr>
        <p:txBody>
          <a:bodyPr/>
          <a:lstStyle/>
          <a:p>
            <a:r>
              <a:rPr lang="en-US" dirty="0" smtClean="0"/>
              <a:t>Stratification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95400"/>
            <a:ext cx="8077200" cy="4953000"/>
          </a:xfrm>
        </p:spPr>
        <p:txBody>
          <a:bodyPr>
            <a:normAutofit/>
          </a:bodyPr>
          <a:lstStyle/>
          <a:p>
            <a:endParaRPr lang="en-US" dirty="0" smtClean="0"/>
          </a:p>
          <a:p>
            <a:r>
              <a:rPr lang="en-US" dirty="0" smtClean="0"/>
              <a:t>Social </a:t>
            </a:r>
            <a:r>
              <a:rPr lang="en-US" dirty="0" smtClean="0"/>
              <a:t>inequality is found in some form in all societies and thus is inevitable</a:t>
            </a:r>
          </a:p>
          <a:p>
            <a:endParaRPr lang="en-US" dirty="0" smtClean="0"/>
          </a:p>
          <a:p>
            <a:r>
              <a:rPr lang="en-US" dirty="0" smtClean="0"/>
              <a:t>Inequality </a:t>
            </a:r>
            <a:r>
              <a:rPr lang="en-US" dirty="0" smtClean="0"/>
              <a:t>must be beneficial, contributing to the smooth functioning of societies</a:t>
            </a:r>
          </a:p>
          <a:p>
            <a:endParaRPr lang="en-US" dirty="0" smtClean="0"/>
          </a:p>
          <a:p>
            <a:r>
              <a:rPr lang="en-US" dirty="0" smtClean="0"/>
              <a:t>Continuum </a:t>
            </a:r>
            <a:r>
              <a:rPr lang="en-US" dirty="0" smtClean="0"/>
              <a:t>of skill and reward</a:t>
            </a:r>
          </a:p>
          <a:p>
            <a:pPr lvl="1"/>
            <a:r>
              <a:rPr lang="en-US" dirty="0" smtClean="0"/>
              <a:t>More talented people will move into more important positions and will be appropriately rewarded</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228600"/>
            <a:ext cx="8229600" cy="1143000"/>
          </a:xfrm>
        </p:spPr>
        <p:txBody>
          <a:bodyPr>
            <a:normAutofit fontScale="90000"/>
          </a:bodyPr>
          <a:lstStyle/>
          <a:p>
            <a:r>
              <a:rPr lang="en-US" dirty="0" smtClean="0"/>
              <a:t>Structural-Functionalist </a:t>
            </a:r>
            <a:r>
              <a:rPr lang="en-US" dirty="0"/>
              <a:t>P</a:t>
            </a:r>
            <a:r>
              <a:rPr lang="en-US" dirty="0" smtClean="0"/>
              <a:t>erspective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7651" name="Rectangle 2"/>
          <p:cNvSpPr>
            <a:spLocks noGrp="1" noChangeArrowheads="1"/>
          </p:cNvSpPr>
          <p:nvPr>
            <p:ph type="title" idx="4294967295"/>
          </p:nvPr>
        </p:nvSpPr>
        <p:spPr>
          <a:xfrm>
            <a:off x="1219200" y="13648"/>
            <a:ext cx="8305800" cy="914400"/>
          </a:xfrm>
          <a:prstGeom prst="rect">
            <a:avLst/>
          </a:prstGeom>
        </p:spPr>
        <p:txBody>
          <a:bodyPr bIns="91440" anchor="b">
            <a:noAutofit/>
          </a:bodyPr>
          <a:lstStyle/>
          <a:p>
            <a:r>
              <a:rPr lang="en-US" dirty="0"/>
              <a:t>Critique of S-F </a:t>
            </a:r>
            <a:r>
              <a:rPr lang="en-US" dirty="0" smtClean="0"/>
              <a:t>Perspective</a:t>
            </a:r>
            <a:endParaRPr lang="en-US" dirty="0"/>
          </a:p>
        </p:txBody>
      </p:sp>
      <p:sp>
        <p:nvSpPr>
          <p:cNvPr id="17411" name="Rectangle 3"/>
          <p:cNvSpPr>
            <a:spLocks noGrp="1" noChangeArrowheads="1"/>
          </p:cNvSpPr>
          <p:nvPr>
            <p:ph sz="quarter" idx="4294967295"/>
          </p:nvPr>
        </p:nvSpPr>
        <p:spPr>
          <a:xfrm>
            <a:off x="1524000" y="990600"/>
            <a:ext cx="7620000" cy="4267200"/>
          </a:xfrm>
          <a:prstGeom prst="rect">
            <a:avLst/>
          </a:prstGeom>
        </p:spPr>
        <p:txBody>
          <a:bodyPr>
            <a:normAutofit lnSpcReduction="10000"/>
          </a:bodyPr>
          <a:lstStyle/>
          <a:p>
            <a:pPr>
              <a:spcBef>
                <a:spcPts val="0"/>
              </a:spcBef>
            </a:pPr>
            <a:r>
              <a:rPr lang="en-US" sz="2800" dirty="0"/>
              <a:t>How do we determine </a:t>
            </a:r>
            <a:r>
              <a:rPr lang="en-US" sz="2800" dirty="0" smtClean="0"/>
              <a:t>the importance of a particular job or position? </a:t>
            </a:r>
          </a:p>
          <a:p>
            <a:pPr>
              <a:spcBef>
                <a:spcPts val="0"/>
              </a:spcBef>
            </a:pPr>
            <a:endParaRPr lang="en-US" sz="2800" dirty="0" smtClean="0"/>
          </a:p>
          <a:p>
            <a:pPr>
              <a:spcBef>
                <a:spcPts val="0"/>
              </a:spcBef>
            </a:pPr>
            <a:r>
              <a:rPr lang="en-US" sz="2800" dirty="0" smtClean="0"/>
              <a:t>Can </a:t>
            </a:r>
            <a:r>
              <a:rPr lang="en-US" sz="2800" dirty="0"/>
              <a:t>we say that people don’t have the skills to </a:t>
            </a:r>
            <a:r>
              <a:rPr lang="en-US" sz="2800" dirty="0" smtClean="0"/>
              <a:t>enter high-pay professions </a:t>
            </a:r>
            <a:r>
              <a:rPr lang="en-US" sz="2800" dirty="0"/>
              <a:t>when opportunities </a:t>
            </a:r>
            <a:r>
              <a:rPr lang="en-US" sz="2800" dirty="0" smtClean="0"/>
              <a:t>(for education, internships) are unequal? </a:t>
            </a:r>
          </a:p>
          <a:p>
            <a:pPr>
              <a:spcBef>
                <a:spcPts val="0"/>
              </a:spcBef>
            </a:pPr>
            <a:endParaRPr lang="en-US" sz="2800" dirty="0" smtClean="0"/>
          </a:p>
          <a:p>
            <a:pPr>
              <a:spcBef>
                <a:spcPts val="0"/>
              </a:spcBef>
            </a:pPr>
            <a:r>
              <a:rPr lang="en-US" sz="2800" dirty="0" smtClean="0"/>
              <a:t>Does </a:t>
            </a:r>
            <a:r>
              <a:rPr lang="en-US" sz="2800" dirty="0" smtClean="0"/>
              <a:t>not address the disharmony and tension that come from inequality</a:t>
            </a:r>
            <a:endParaRPr lang="en-US" sz="28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990600"/>
            <a:ext cx="8001000" cy="4525963"/>
          </a:xfrm>
        </p:spPr>
        <p:txBody>
          <a:bodyPr>
            <a:normAutofit/>
          </a:bodyPr>
          <a:lstStyle/>
          <a:p>
            <a:pPr>
              <a:lnSpc>
                <a:spcPct val="110000"/>
              </a:lnSpc>
              <a:spcBef>
                <a:spcPts val="0"/>
              </a:spcBef>
            </a:pPr>
            <a:r>
              <a:rPr lang="en-US" dirty="0" smtClean="0"/>
              <a:t>Inequality is not inevitable</a:t>
            </a:r>
          </a:p>
          <a:p>
            <a:pPr>
              <a:lnSpc>
                <a:spcPct val="110000"/>
              </a:lnSpc>
              <a:spcBef>
                <a:spcPts val="0"/>
              </a:spcBef>
            </a:pPr>
            <a:endParaRPr lang="en-US" dirty="0" smtClean="0"/>
          </a:p>
          <a:p>
            <a:pPr>
              <a:lnSpc>
                <a:spcPct val="110000"/>
              </a:lnSpc>
              <a:spcBef>
                <a:spcPts val="0"/>
              </a:spcBef>
            </a:pPr>
            <a:r>
              <a:rPr lang="en-US" dirty="0" smtClean="0"/>
              <a:t>Inequality </a:t>
            </a:r>
            <a:r>
              <a:rPr lang="en-US" dirty="0" smtClean="0"/>
              <a:t>is NOT necessary for social order and may undermine social order</a:t>
            </a:r>
          </a:p>
          <a:p>
            <a:pPr>
              <a:lnSpc>
                <a:spcPct val="110000"/>
              </a:lnSpc>
              <a:spcBef>
                <a:spcPts val="0"/>
              </a:spcBef>
            </a:pPr>
            <a:endParaRPr lang="en-US" dirty="0" smtClean="0"/>
          </a:p>
          <a:p>
            <a:pPr>
              <a:lnSpc>
                <a:spcPct val="110000"/>
              </a:lnSpc>
              <a:spcBef>
                <a:spcPts val="0"/>
              </a:spcBef>
            </a:pPr>
            <a:r>
              <a:rPr lang="en-US" dirty="0" smtClean="0"/>
              <a:t>Marx </a:t>
            </a:r>
            <a:r>
              <a:rPr lang="en-US" dirty="0" smtClean="0"/>
              <a:t>(1818–1883)</a:t>
            </a:r>
          </a:p>
          <a:p>
            <a:pPr lvl="1">
              <a:lnSpc>
                <a:spcPct val="110000"/>
              </a:lnSpc>
              <a:spcBef>
                <a:spcPts val="0"/>
              </a:spcBef>
            </a:pPr>
            <a:r>
              <a:rPr lang="en-US" sz="2700" dirty="0" smtClean="0"/>
              <a:t>Division into classes based on 2 criteria:</a:t>
            </a:r>
          </a:p>
          <a:p>
            <a:pPr lvl="2">
              <a:lnSpc>
                <a:spcPct val="110000"/>
              </a:lnSpc>
              <a:spcBef>
                <a:spcPts val="0"/>
              </a:spcBef>
              <a:buClr>
                <a:schemeClr val="accent1"/>
              </a:buClr>
            </a:pPr>
            <a:r>
              <a:rPr lang="en-US" sz="2300" dirty="0" smtClean="0"/>
              <a:t>Ownership of means of production (land, commercial enterprises, etc.)</a:t>
            </a:r>
          </a:p>
          <a:p>
            <a:pPr lvl="2">
              <a:lnSpc>
                <a:spcPct val="110000"/>
              </a:lnSpc>
              <a:spcBef>
                <a:spcPts val="0"/>
              </a:spcBef>
              <a:buClr>
                <a:schemeClr val="accent1"/>
              </a:buClr>
            </a:pPr>
            <a:r>
              <a:rPr lang="en-US" sz="2300" dirty="0" smtClean="0"/>
              <a:t>Ability to purchase or control labor of others</a:t>
            </a:r>
          </a:p>
          <a:p>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447800" y="0"/>
            <a:ext cx="8229600" cy="1143000"/>
          </a:xfrm>
        </p:spPr>
        <p:txBody>
          <a:bodyPr/>
          <a:lstStyle/>
          <a:p>
            <a:r>
              <a:rPr lang="en-US" dirty="0" smtClean="0"/>
              <a:t>Conflict Perspective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1747" name="Title 3"/>
          <p:cNvSpPr>
            <a:spLocks noGrp="1"/>
          </p:cNvSpPr>
          <p:nvPr>
            <p:ph type="title" idx="4294967295"/>
          </p:nvPr>
        </p:nvSpPr>
        <p:spPr>
          <a:xfrm>
            <a:off x="1143000" y="29570"/>
            <a:ext cx="8153400" cy="1066800"/>
          </a:xfrm>
          <a:prstGeom prst="rect">
            <a:avLst/>
          </a:prstGeom>
        </p:spPr>
        <p:txBody>
          <a:bodyPr bIns="91440" anchor="b">
            <a:noAutofit/>
          </a:bodyPr>
          <a:lstStyle/>
          <a:p>
            <a:r>
              <a:rPr lang="en-US" dirty="0"/>
              <a:t>Marx and </a:t>
            </a:r>
            <a:r>
              <a:rPr lang="en-US" dirty="0" smtClean="0"/>
              <a:t>Class Consciousness</a:t>
            </a:r>
            <a:endParaRPr lang="en-US" dirty="0"/>
          </a:p>
        </p:txBody>
      </p:sp>
      <p:sp>
        <p:nvSpPr>
          <p:cNvPr id="20484" name="Rectangle 4"/>
          <p:cNvSpPr>
            <a:spLocks noGrp="1" noChangeArrowheads="1"/>
          </p:cNvSpPr>
          <p:nvPr>
            <p:ph sz="quarter" idx="4294967295"/>
          </p:nvPr>
        </p:nvSpPr>
        <p:spPr>
          <a:xfrm>
            <a:off x="1143000" y="1066800"/>
            <a:ext cx="7620000" cy="4724400"/>
          </a:xfrm>
          <a:prstGeom prst="rect">
            <a:avLst/>
          </a:prstGeom>
        </p:spPr>
        <p:txBody>
          <a:bodyPr>
            <a:normAutofit fontScale="92500" lnSpcReduction="20000"/>
          </a:bodyPr>
          <a:lstStyle/>
          <a:p>
            <a:pPr>
              <a:lnSpc>
                <a:spcPct val="110000"/>
              </a:lnSpc>
              <a:spcBef>
                <a:spcPts val="0"/>
              </a:spcBef>
            </a:pPr>
            <a:r>
              <a:rPr lang="en-US" sz="3000" dirty="0"/>
              <a:t>Those </a:t>
            </a:r>
            <a:r>
              <a:rPr lang="en-US" sz="3000" dirty="0" smtClean="0"/>
              <a:t>with </a:t>
            </a:r>
            <a:r>
              <a:rPr lang="en-US" sz="3000" dirty="0"/>
              <a:t>power have </a:t>
            </a:r>
            <a:r>
              <a:rPr lang="en-US" sz="3000" dirty="0" smtClean="0"/>
              <a:t>the means </a:t>
            </a:r>
            <a:r>
              <a:rPr lang="en-US" sz="3000" dirty="0"/>
              <a:t>to promote </a:t>
            </a:r>
            <a:r>
              <a:rPr lang="en-US" sz="3000" dirty="0" smtClean="0"/>
              <a:t>a version of reality that justifies the existing arrangements which work in their favor</a:t>
            </a:r>
            <a:endParaRPr lang="en-US" sz="3000" dirty="0"/>
          </a:p>
          <a:p>
            <a:pPr>
              <a:lnSpc>
                <a:spcPct val="110000"/>
              </a:lnSpc>
              <a:spcBef>
                <a:spcPts val="0"/>
              </a:spcBef>
            </a:pPr>
            <a:endParaRPr lang="en-US" sz="3000" dirty="0" smtClean="0"/>
          </a:p>
          <a:p>
            <a:pPr>
              <a:lnSpc>
                <a:spcPct val="110000"/>
              </a:lnSpc>
              <a:spcBef>
                <a:spcPts val="0"/>
              </a:spcBef>
            </a:pPr>
            <a:r>
              <a:rPr lang="en-US" sz="3000" dirty="0" smtClean="0"/>
              <a:t>False consciousness: those in the lower classes come to believe ideas that are inconsistent with reality</a:t>
            </a:r>
          </a:p>
          <a:p>
            <a:pPr>
              <a:lnSpc>
                <a:spcPct val="110000"/>
              </a:lnSpc>
              <a:spcBef>
                <a:spcPts val="0"/>
              </a:spcBef>
            </a:pPr>
            <a:endParaRPr lang="en-US" sz="3000" dirty="0" smtClean="0"/>
          </a:p>
          <a:p>
            <a:pPr>
              <a:lnSpc>
                <a:spcPct val="110000"/>
              </a:lnSpc>
              <a:spcBef>
                <a:spcPts val="0"/>
              </a:spcBef>
            </a:pPr>
            <a:r>
              <a:rPr lang="en-US" sz="3000" dirty="0" smtClean="0"/>
              <a:t>If </a:t>
            </a:r>
            <a:r>
              <a:rPr lang="en-US" sz="3000" dirty="0"/>
              <a:t>workers become aware of </a:t>
            </a:r>
            <a:r>
              <a:rPr lang="en-US" sz="3000" dirty="0" smtClean="0"/>
              <a:t>the reality of their conditions, they may band together and rebel</a:t>
            </a:r>
            <a:endParaRPr lang="en-US" sz="30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3795" name="Rectangle 2"/>
          <p:cNvSpPr>
            <a:spLocks noGrp="1" noChangeArrowheads="1"/>
          </p:cNvSpPr>
          <p:nvPr>
            <p:ph type="title" idx="4294967295"/>
          </p:nvPr>
        </p:nvSpPr>
        <p:spPr>
          <a:xfrm>
            <a:off x="1295400" y="152400"/>
            <a:ext cx="8229600" cy="914400"/>
          </a:xfrm>
          <a:prstGeom prst="rect">
            <a:avLst/>
          </a:prstGeom>
        </p:spPr>
        <p:txBody>
          <a:bodyPr bIns="91440" anchor="b">
            <a:noAutofit/>
          </a:bodyPr>
          <a:lstStyle/>
          <a:p>
            <a:r>
              <a:rPr lang="en-US" dirty="0"/>
              <a:t>Neo-Marxian M</a:t>
            </a:r>
            <a:r>
              <a:rPr lang="en-US" dirty="0" smtClean="0"/>
              <a:t>odel </a:t>
            </a:r>
            <a:endParaRPr lang="en-US" dirty="0"/>
          </a:p>
        </p:txBody>
      </p:sp>
      <p:sp>
        <p:nvSpPr>
          <p:cNvPr id="65539" name="Rectangle 3"/>
          <p:cNvSpPr>
            <a:spLocks noGrp="1" noChangeArrowheads="1"/>
          </p:cNvSpPr>
          <p:nvPr>
            <p:ph sz="quarter" idx="4294967295"/>
          </p:nvPr>
        </p:nvSpPr>
        <p:spPr>
          <a:xfrm>
            <a:off x="1371600" y="1143000"/>
            <a:ext cx="7772400" cy="4343400"/>
          </a:xfrm>
          <a:prstGeom prst="rect">
            <a:avLst/>
          </a:prstGeom>
        </p:spPr>
        <p:txBody>
          <a:bodyPr>
            <a:normAutofit/>
          </a:bodyPr>
          <a:lstStyle/>
          <a:p>
            <a:pPr>
              <a:spcBef>
                <a:spcPts val="0"/>
              </a:spcBef>
            </a:pPr>
            <a:r>
              <a:rPr lang="en-US" sz="2800" dirty="0" smtClean="0"/>
              <a:t>Authority</a:t>
            </a:r>
          </a:p>
          <a:p>
            <a:pPr lvl="1">
              <a:spcBef>
                <a:spcPts val="0"/>
              </a:spcBef>
            </a:pPr>
            <a:r>
              <a:rPr lang="en-US" sz="2400" dirty="0" smtClean="0"/>
              <a:t>The possession of some status or quality that compels others to obey</a:t>
            </a:r>
          </a:p>
          <a:p>
            <a:pPr lvl="1">
              <a:spcBef>
                <a:spcPts val="0"/>
              </a:spcBef>
            </a:pPr>
            <a:r>
              <a:rPr lang="en-US" sz="2400" dirty="0" err="1" smtClean="0"/>
              <a:t>Dahrendorff’s</a:t>
            </a:r>
            <a:r>
              <a:rPr lang="en-US" sz="2400" dirty="0" smtClean="0"/>
              <a:t> (1959) model</a:t>
            </a:r>
            <a:endParaRPr lang="en-US" sz="2400" dirty="0"/>
          </a:p>
          <a:p>
            <a:pPr>
              <a:spcBef>
                <a:spcPts val="0"/>
              </a:spcBef>
            </a:pPr>
            <a:endParaRPr lang="en-US" sz="3000" dirty="0" smtClean="0">
              <a:cs typeface="Times New Roman" pitchFamily="18" charset="0"/>
            </a:endParaRPr>
          </a:p>
          <a:p>
            <a:pPr>
              <a:spcBef>
                <a:spcPts val="0"/>
              </a:spcBef>
            </a:pPr>
            <a:r>
              <a:rPr lang="en-US" sz="2800" dirty="0" smtClean="0">
                <a:cs typeface="Times New Roman" pitchFamily="18" charset="0"/>
              </a:rPr>
              <a:t>Stratification </a:t>
            </a:r>
            <a:r>
              <a:rPr lang="en-US" sz="2800" dirty="0">
                <a:cs typeface="Times New Roman" pitchFamily="18" charset="0"/>
              </a:rPr>
              <a:t>is not exclusively </a:t>
            </a:r>
            <a:r>
              <a:rPr lang="en-US" sz="2800" dirty="0" smtClean="0">
                <a:cs typeface="Times New Roman" pitchFamily="18" charset="0"/>
              </a:rPr>
              <a:t>economic </a:t>
            </a:r>
            <a:r>
              <a:rPr lang="en-US" sz="2800" dirty="0">
                <a:cs typeface="Times New Roman" pitchFamily="18" charset="0"/>
              </a:rPr>
              <a:t>but also comes from the social relations between people who possess different </a:t>
            </a:r>
            <a:r>
              <a:rPr lang="en-US" sz="2800" dirty="0" smtClean="0">
                <a:cs typeface="Times New Roman" pitchFamily="18" charset="0"/>
              </a:rPr>
              <a:t>amounts </a:t>
            </a:r>
            <a:r>
              <a:rPr lang="en-US" sz="2800" dirty="0">
                <a:cs typeface="Times New Roman" pitchFamily="18" charset="0"/>
              </a:rPr>
              <a:t>of </a:t>
            </a:r>
            <a:r>
              <a:rPr lang="en-US" sz="2800" dirty="0" smtClean="0">
                <a:cs typeface="Times New Roman" pitchFamily="18" charset="0"/>
              </a:rPr>
              <a:t>power and authority</a:t>
            </a:r>
            <a:endParaRPr lang="en-US" sz="28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8229600" cy="4525963"/>
          </a:xfrm>
        </p:spPr>
        <p:txBody>
          <a:bodyPr/>
          <a:lstStyle/>
          <a:p>
            <a:endParaRPr lang="en-US" dirty="0" smtClean="0"/>
          </a:p>
          <a:p>
            <a:r>
              <a:rPr lang="en-US" dirty="0" smtClean="0"/>
              <a:t>Weber</a:t>
            </a:r>
            <a:r>
              <a:rPr lang="en-US" dirty="0" smtClean="0"/>
              <a:t>: social class is more than just </a:t>
            </a:r>
            <a:r>
              <a:rPr lang="en-US" dirty="0" smtClean="0"/>
              <a:t>income</a:t>
            </a:r>
          </a:p>
          <a:p>
            <a:endParaRPr lang="en-US" dirty="0" smtClean="0"/>
          </a:p>
          <a:p>
            <a:r>
              <a:rPr lang="en-US" dirty="0" smtClean="0"/>
              <a:t>Socioeconomic </a:t>
            </a:r>
            <a:r>
              <a:rPr lang="en-US" dirty="0" smtClean="0"/>
              <a:t>status is </a:t>
            </a:r>
            <a:r>
              <a:rPr lang="en-US" dirty="0" smtClean="0"/>
              <a:t>complex:</a:t>
            </a:r>
          </a:p>
          <a:p>
            <a:pPr lvl="1"/>
            <a:r>
              <a:rPr lang="en-US" dirty="0" smtClean="0"/>
              <a:t>Prestige</a:t>
            </a:r>
          </a:p>
          <a:p>
            <a:pPr lvl="1"/>
            <a:r>
              <a:rPr lang="en-US" dirty="0" smtClean="0"/>
              <a:t>Power</a:t>
            </a:r>
          </a:p>
          <a:p>
            <a:pPr lvl="1"/>
            <a:r>
              <a:rPr lang="en-US" dirty="0" smtClean="0"/>
              <a:t>Honor/regard</a:t>
            </a:r>
          </a:p>
          <a:p>
            <a:pPr lvl="1"/>
            <a:r>
              <a:rPr lang="en-US" dirty="0" smtClean="0"/>
              <a:t>Lifestyle</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0"/>
            <a:ext cx="8229600" cy="1143000"/>
          </a:xfrm>
        </p:spPr>
        <p:txBody>
          <a:bodyPr/>
          <a:lstStyle/>
          <a:p>
            <a:r>
              <a:rPr lang="en-US" dirty="0" smtClean="0"/>
              <a:t>Socioeconomic Status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1507" name="Rectangle 2"/>
          <p:cNvSpPr>
            <a:spLocks noGrp="1" noChangeArrowheads="1"/>
          </p:cNvSpPr>
          <p:nvPr>
            <p:ph type="title" idx="4294967295"/>
          </p:nvPr>
        </p:nvSpPr>
        <p:spPr>
          <a:xfrm>
            <a:off x="1219200" y="0"/>
            <a:ext cx="8229600" cy="914400"/>
          </a:xfrm>
          <a:prstGeom prst="rect">
            <a:avLst/>
          </a:prstGeom>
        </p:spPr>
        <p:txBody>
          <a:bodyPr bIns="91440" anchor="b"/>
          <a:lstStyle/>
          <a:p>
            <a:r>
              <a:rPr lang="en-US" dirty="0" smtClean="0"/>
              <a:t>Social Class</a:t>
            </a:r>
            <a:endParaRPr lang="en-US" dirty="0"/>
          </a:p>
        </p:txBody>
      </p:sp>
      <p:sp>
        <p:nvSpPr>
          <p:cNvPr id="1027" name="Rectangle 3"/>
          <p:cNvSpPr>
            <a:spLocks noGrp="1" noChangeArrowheads="1"/>
          </p:cNvSpPr>
          <p:nvPr>
            <p:ph sz="quarter" idx="4294967295"/>
          </p:nvPr>
        </p:nvSpPr>
        <p:spPr>
          <a:xfrm>
            <a:off x="1066800" y="990600"/>
            <a:ext cx="8077200" cy="4800600"/>
          </a:xfrm>
          <a:prstGeom prst="rect">
            <a:avLst/>
          </a:prstGeom>
        </p:spPr>
        <p:txBody>
          <a:bodyPr>
            <a:normAutofit/>
          </a:bodyPr>
          <a:lstStyle/>
          <a:p>
            <a:pPr>
              <a:lnSpc>
                <a:spcPct val="110000"/>
              </a:lnSpc>
              <a:spcBef>
                <a:spcPts val="0"/>
              </a:spcBef>
            </a:pPr>
            <a:r>
              <a:rPr lang="en-US" dirty="0" smtClean="0"/>
              <a:t>Group of </a:t>
            </a:r>
            <a:r>
              <a:rPr lang="en-US" dirty="0"/>
              <a:t>people who share a similar economic position in </a:t>
            </a:r>
            <a:r>
              <a:rPr lang="en-US" dirty="0" smtClean="0"/>
              <a:t>society based </a:t>
            </a:r>
            <a:r>
              <a:rPr lang="en-US" dirty="0"/>
              <a:t>on wealth and </a:t>
            </a:r>
            <a:r>
              <a:rPr lang="en-US" dirty="0" smtClean="0"/>
              <a:t>income</a:t>
            </a:r>
          </a:p>
          <a:p>
            <a:pPr>
              <a:lnSpc>
                <a:spcPct val="110000"/>
              </a:lnSpc>
              <a:spcBef>
                <a:spcPts val="0"/>
              </a:spcBef>
            </a:pPr>
            <a:endParaRPr lang="en-US" dirty="0" smtClean="0"/>
          </a:p>
          <a:p>
            <a:pPr>
              <a:lnSpc>
                <a:spcPct val="110000"/>
              </a:lnSpc>
              <a:spcBef>
                <a:spcPts val="0"/>
              </a:spcBef>
            </a:pPr>
            <a:r>
              <a:rPr lang="en-US" dirty="0" smtClean="0"/>
              <a:t>In </a:t>
            </a:r>
            <a:r>
              <a:rPr lang="en-US" dirty="0" smtClean="0"/>
              <a:t>the U.S:</a:t>
            </a:r>
          </a:p>
          <a:p>
            <a:pPr lvl="1">
              <a:lnSpc>
                <a:spcPct val="110000"/>
              </a:lnSpc>
              <a:spcBef>
                <a:spcPts val="0"/>
              </a:spcBef>
            </a:pPr>
            <a:r>
              <a:rPr lang="en-US" sz="2200" dirty="0" smtClean="0"/>
              <a:t>Upper class</a:t>
            </a:r>
          </a:p>
          <a:p>
            <a:pPr lvl="1">
              <a:lnSpc>
                <a:spcPct val="110000"/>
              </a:lnSpc>
              <a:spcBef>
                <a:spcPts val="0"/>
              </a:spcBef>
            </a:pPr>
            <a:r>
              <a:rPr lang="en-US" sz="2200" dirty="0" smtClean="0"/>
              <a:t>Middle class</a:t>
            </a:r>
          </a:p>
          <a:p>
            <a:pPr lvl="1">
              <a:lnSpc>
                <a:spcPct val="110000"/>
              </a:lnSpc>
              <a:spcBef>
                <a:spcPts val="0"/>
              </a:spcBef>
            </a:pPr>
            <a:r>
              <a:rPr lang="en-US" sz="2200" dirty="0" smtClean="0"/>
              <a:t>Working class</a:t>
            </a:r>
          </a:p>
          <a:p>
            <a:pPr lvl="1">
              <a:lnSpc>
                <a:spcPct val="110000"/>
              </a:lnSpc>
              <a:spcBef>
                <a:spcPts val="0"/>
              </a:spcBef>
            </a:pPr>
            <a:r>
              <a:rPr lang="en-US" sz="2200" dirty="0" smtClean="0"/>
              <a:t>Poor (Lower class or underclass)</a:t>
            </a:r>
            <a:endParaRPr lang="en-US" sz="2200"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1007</TotalTime>
  <Words>3763</Words>
  <Application>Microsoft Office PowerPoint</Application>
  <PresentationFormat>On-screen Show (4:3)</PresentationFormat>
  <Paragraphs>242</Paragraphs>
  <Slides>19</Slides>
  <Notes>18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1_Concourse</vt:lpstr>
      <vt:lpstr>PowerPoint Presentation</vt:lpstr>
      <vt:lpstr>Stratification</vt:lpstr>
      <vt:lpstr>Structural-Functionalist Perspective</vt:lpstr>
      <vt:lpstr>Critique of S-F Perspective</vt:lpstr>
      <vt:lpstr>Conflict Perspective</vt:lpstr>
      <vt:lpstr>Marx and Class Consciousness</vt:lpstr>
      <vt:lpstr>Neo-Marxian Model </vt:lpstr>
      <vt:lpstr>Socioeconomic Status</vt:lpstr>
      <vt:lpstr>Social Class</vt:lpstr>
      <vt:lpstr>Upper Class</vt:lpstr>
      <vt:lpstr>Middle Class</vt:lpstr>
      <vt:lpstr>Working Class</vt:lpstr>
      <vt:lpstr>The Poor</vt:lpstr>
      <vt:lpstr>Poverty</vt:lpstr>
      <vt:lpstr>Poverty</vt:lpstr>
      <vt:lpstr>Near-Poor and Working Poor</vt:lpstr>
      <vt:lpstr>“Benefits” of Poverty for Society</vt:lpstr>
      <vt:lpstr>Competitive Individualism</vt:lpstr>
      <vt:lpstr>Explanations for Global Stratification</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Class and Inequality</dc:title>
  <dc:creator>user</dc:creator>
  <cp:lastModifiedBy>SageUser</cp:lastModifiedBy>
  <cp:revision>137</cp:revision>
  <dcterms:created xsi:type="dcterms:W3CDTF">2009-11-27T21:38:16Z</dcterms:created>
  <dcterms:modified xsi:type="dcterms:W3CDTF">2014-10-16T14:28:54Z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