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319" r:id="rId5"/>
    <p:sldId id="257" r:id="rId6"/>
    <p:sldId id="260" r:id="rId7"/>
    <p:sldId id="316" r:id="rId8"/>
    <p:sldId id="317" r:id="rId9"/>
    <p:sldId id="318" r:id="rId10"/>
    <p:sldId id="315" r:id="rId11"/>
    <p:sldId id="300" r:id="rId12"/>
    <p:sldId id="298" r:id="rId13"/>
    <p:sldId id="311" r:id="rId14"/>
    <p:sldId id="314" r:id="rId15"/>
    <p:sldId id="313" r:id="rId16"/>
    <p:sldId id="312" r:id="rId17"/>
    <p:sldId id="295" r:id="rId18"/>
    <p:sldId id="304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3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F1B58-9EDB-4D32-8EE0-D7B5BD1E5300}" type="datetimeFigureOut">
              <a:rPr lang="en-GB" smtClean="0"/>
              <a:t>10/10/2014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B5873C-50A4-4FED-B4DD-661D2268D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887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05254-B6C5-4830-B960-892716728DA2}" type="datetimeFigureOut">
              <a:rPr lang="en-GB" smtClean="0"/>
              <a:t>10/10/2014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8D7090-4835-4C6A-8703-D88D62B232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323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cs typeface="Arial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3ACC35-CAB2-44AA-B548-2F833ACEC2EB}" type="slidenum">
              <a:rPr lang="en-GB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1pPr>
            <a:lvl2pPr marL="743586" indent="-285994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2pPr>
            <a:lvl3pPr marL="1143978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3pPr>
            <a:lvl4pPr marL="1601570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4pPr>
            <a:lvl5pPr marL="2059161" indent="-228796" defTabSz="913595"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5pPr>
            <a:lvl6pPr marL="2516752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6pPr>
            <a:lvl7pPr marL="2974344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7pPr>
            <a:lvl8pPr marL="3431935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8pPr>
            <a:lvl9pPr marL="3889527" indent="-228796" defTabSz="913595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GillSans" pitchFamily="34" charset="0"/>
                <a:cs typeface="Arial" pitchFamily="34" charset="0"/>
              </a:defRPr>
            </a:lvl9pPr>
          </a:lstStyle>
          <a:p>
            <a:fld id="{1FFBEA2E-AD0D-4412-89C6-F7578BC9577C}" type="slidenum">
              <a:rPr lang="en-GB" sz="1200" b="0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GB" sz="1200" b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60938" cy="3721100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402" y="4716464"/>
            <a:ext cx="4986872" cy="446404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595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92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8687"/>
            <a:ext cx="2057400" cy="5087476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8687"/>
            <a:ext cx="6019800" cy="5087476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18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22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7878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6050"/>
            <a:ext cx="4038600" cy="3880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6050"/>
            <a:ext cx="4038600" cy="3880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1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89271"/>
            <a:ext cx="4040188" cy="6253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29033"/>
            <a:ext cx="4040188" cy="3297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89271"/>
            <a:ext cx="4041775" cy="62536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29033"/>
            <a:ext cx="4041775" cy="3297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47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03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39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1877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20932"/>
            <a:ext cx="5111750" cy="51052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75029"/>
            <a:ext cx="3008313" cy="39511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735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20931"/>
            <a:ext cx="5486400" cy="37066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94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399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3811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46049"/>
            <a:ext cx="8229600" cy="3880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826149" y="237546"/>
            <a:ext cx="21083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Centre for Global Learning</a:t>
            </a:r>
            <a:br>
              <a:rPr lang="en-US" sz="1400" dirty="0" smtClean="0">
                <a:solidFill>
                  <a:schemeClr val="bg1"/>
                </a:solidFill>
              </a:rPr>
            </a:br>
            <a:r>
              <a:rPr lang="en-US" sz="1400" dirty="0" smtClean="0">
                <a:solidFill>
                  <a:schemeClr val="bg1"/>
                </a:solidFill>
              </a:rPr>
              <a:t>and Executive Education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506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X:\Production general\Production editors\Tom\Books in Production\Hodges and Gill\Proofs\2nd proofs\Correx\Hodges and Gill cove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816" y="158461"/>
            <a:ext cx="4559097" cy="6488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800578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pairs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how the need for change is communicated in your organization.</a:t>
            </a:r>
          </a:p>
          <a:p>
            <a:r>
              <a:rPr lang="en-US" dirty="0"/>
              <a:t>I</a:t>
            </a:r>
            <a:r>
              <a:rPr lang="en-US" dirty="0" smtClean="0"/>
              <a:t>s it communicated to everyone affected by the change?  If not, who is left out?</a:t>
            </a:r>
          </a:p>
          <a:p>
            <a:r>
              <a:rPr lang="en-US" dirty="0" smtClean="0"/>
              <a:t>Identify how communication about change be improved?</a:t>
            </a:r>
            <a:endParaRPr lang="en-US" dirty="0"/>
          </a:p>
        </p:txBody>
      </p:sp>
      <p:sp>
        <p:nvSpPr>
          <p:cNvPr id="5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4210706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502981">
            <a:off x="953966" y="1192213"/>
            <a:ext cx="987669" cy="1371600"/>
            <a:chOff x="724" y="912"/>
            <a:chExt cx="685" cy="980"/>
          </a:xfrm>
        </p:grpSpPr>
        <p:sp>
          <p:nvSpPr>
            <p:cNvPr id="30946" name="Oval 3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948" name="Oval 5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49" name="Oval 6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50" name="Oval 7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51" name="Oval 8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52" name="Oval 9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53" name="Oval 10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54" name="Oval 11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55" name="Oval 12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4" name="Group 13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957" name="Oval 14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958" name="Oval 15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5" name="Group 16"/>
          <p:cNvGrpSpPr>
            <a:grpSpLocks/>
          </p:cNvGrpSpPr>
          <p:nvPr/>
        </p:nvGrpSpPr>
        <p:grpSpPr bwMode="auto">
          <a:xfrm rot="3215124">
            <a:off x="4105031" y="5142890"/>
            <a:ext cx="958850" cy="1414097"/>
            <a:chOff x="724" y="912"/>
            <a:chExt cx="685" cy="980"/>
          </a:xfrm>
        </p:grpSpPr>
        <p:sp>
          <p:nvSpPr>
            <p:cNvPr id="30933" name="Oval 17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935" name="Oval 19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36" name="Oval 20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37" name="Oval 21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38" name="Oval 22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39" name="Oval 23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40" name="Oval 24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41" name="Oval 25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42" name="Oval 26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7" name="Group 27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944" name="Oval 28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945" name="Oval 29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8" name="Group 30"/>
          <p:cNvGrpSpPr>
            <a:grpSpLocks/>
          </p:cNvGrpSpPr>
          <p:nvPr/>
        </p:nvGrpSpPr>
        <p:grpSpPr bwMode="auto">
          <a:xfrm rot="593823">
            <a:off x="7483720" y="4581525"/>
            <a:ext cx="989134" cy="1373188"/>
            <a:chOff x="724" y="912"/>
            <a:chExt cx="685" cy="980"/>
          </a:xfrm>
        </p:grpSpPr>
        <p:sp>
          <p:nvSpPr>
            <p:cNvPr id="30920" name="Oval 31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9" name="Group 32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922" name="Oval 33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3" name="Oval 34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4" name="Oval 35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5" name="Oval 36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6" name="Oval 37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7" name="Oval 38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8" name="Oval 39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29" name="Oval 40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10" name="Group 41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931" name="Oval 42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932" name="Oval 43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1" name="Group 44"/>
          <p:cNvGrpSpPr>
            <a:grpSpLocks/>
          </p:cNvGrpSpPr>
          <p:nvPr/>
        </p:nvGrpSpPr>
        <p:grpSpPr bwMode="auto">
          <a:xfrm rot="-5805775">
            <a:off x="2694538" y="1444809"/>
            <a:ext cx="960437" cy="1414097"/>
            <a:chOff x="724" y="912"/>
            <a:chExt cx="685" cy="980"/>
          </a:xfrm>
        </p:grpSpPr>
        <p:sp>
          <p:nvSpPr>
            <p:cNvPr id="30907" name="Oval 45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12" name="Group 46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909" name="Oval 47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0" name="Oval 48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1" name="Oval 49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2" name="Oval 50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3" name="Oval 51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4" name="Oval 52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5" name="Oval 53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16" name="Oval 54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13" name="Group 55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918" name="Oval 56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919" name="Oval 57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4" name="Group 58"/>
          <p:cNvGrpSpPr>
            <a:grpSpLocks/>
          </p:cNvGrpSpPr>
          <p:nvPr/>
        </p:nvGrpSpPr>
        <p:grpSpPr bwMode="auto">
          <a:xfrm rot="3952833">
            <a:off x="2278368" y="2135371"/>
            <a:ext cx="960438" cy="1414097"/>
            <a:chOff x="724" y="912"/>
            <a:chExt cx="685" cy="980"/>
          </a:xfrm>
        </p:grpSpPr>
        <p:sp>
          <p:nvSpPr>
            <p:cNvPr id="30894" name="Oval 59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15" name="Group 60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96" name="Oval 61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97" name="Oval 62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98" name="Oval 63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99" name="Oval 64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00" name="Oval 65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01" name="Oval 66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02" name="Oval 67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903" name="Oval 68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16" name="Group 69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905" name="Oval 70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906" name="Oval 71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7" name="Group 72"/>
          <p:cNvGrpSpPr>
            <a:grpSpLocks/>
          </p:cNvGrpSpPr>
          <p:nvPr/>
        </p:nvGrpSpPr>
        <p:grpSpPr bwMode="auto">
          <a:xfrm rot="-5044823">
            <a:off x="7543496" y="1193984"/>
            <a:ext cx="960437" cy="1414096"/>
            <a:chOff x="724" y="912"/>
            <a:chExt cx="685" cy="980"/>
          </a:xfrm>
        </p:grpSpPr>
        <p:sp>
          <p:nvSpPr>
            <p:cNvPr id="30881" name="Oval 73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18" name="Group 74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83" name="Oval 75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84" name="Oval 76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85" name="Oval 77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86" name="Oval 78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87" name="Oval 79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88" name="Oval 80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89" name="Oval 81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90" name="Oval 82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19" name="Group 83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92" name="Oval 84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93" name="Oval 85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" name="Group 86"/>
          <p:cNvGrpSpPr>
            <a:grpSpLocks/>
          </p:cNvGrpSpPr>
          <p:nvPr/>
        </p:nvGrpSpPr>
        <p:grpSpPr bwMode="auto">
          <a:xfrm rot="1470628">
            <a:off x="5682762" y="1420814"/>
            <a:ext cx="989135" cy="1373187"/>
            <a:chOff x="724" y="912"/>
            <a:chExt cx="685" cy="980"/>
          </a:xfrm>
        </p:grpSpPr>
        <p:sp>
          <p:nvSpPr>
            <p:cNvPr id="30868" name="Oval 87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21" name="Group 88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70" name="Oval 89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1" name="Oval 90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2" name="Oval 91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3" name="Oval 92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4" name="Oval 93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5" name="Oval 94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6" name="Oval 95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77" name="Oval 96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22" name="Group 97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79" name="Oval 98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80" name="Oval 99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3" name="Group 100"/>
          <p:cNvGrpSpPr>
            <a:grpSpLocks/>
          </p:cNvGrpSpPr>
          <p:nvPr/>
        </p:nvGrpSpPr>
        <p:grpSpPr bwMode="auto">
          <a:xfrm rot="-5171474">
            <a:off x="1100931" y="4671463"/>
            <a:ext cx="960438" cy="1415562"/>
            <a:chOff x="724" y="912"/>
            <a:chExt cx="685" cy="980"/>
          </a:xfrm>
        </p:grpSpPr>
        <p:sp>
          <p:nvSpPr>
            <p:cNvPr id="30855" name="Oval 101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24" name="Group 102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57" name="Oval 103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58" name="Oval 104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59" name="Oval 105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60" name="Oval 106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61" name="Oval 107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62" name="Oval 108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63" name="Oval 109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64" name="Oval 110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25" name="Group 111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66" name="Oval 112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67" name="Oval 113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6" name="Group 114"/>
          <p:cNvGrpSpPr>
            <a:grpSpLocks/>
          </p:cNvGrpSpPr>
          <p:nvPr/>
        </p:nvGrpSpPr>
        <p:grpSpPr bwMode="auto">
          <a:xfrm rot="2048566">
            <a:off x="6217627" y="2133600"/>
            <a:ext cx="989134" cy="1371600"/>
            <a:chOff x="724" y="912"/>
            <a:chExt cx="685" cy="980"/>
          </a:xfrm>
        </p:grpSpPr>
        <p:sp>
          <p:nvSpPr>
            <p:cNvPr id="30842" name="Oval 115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27" name="Group 116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44" name="Oval 117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45" name="Oval 118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46" name="Oval 119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47" name="Oval 120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48" name="Oval 121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49" name="Oval 122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50" name="Oval 123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51" name="Oval 124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28" name="Group 125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53" name="Oval 126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54" name="Oval 127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9" name="Group 128"/>
          <p:cNvGrpSpPr>
            <a:grpSpLocks/>
          </p:cNvGrpSpPr>
          <p:nvPr/>
        </p:nvGrpSpPr>
        <p:grpSpPr bwMode="auto">
          <a:xfrm rot="5042201">
            <a:off x="6089162" y="3749065"/>
            <a:ext cx="958850" cy="1414097"/>
            <a:chOff x="724" y="912"/>
            <a:chExt cx="685" cy="980"/>
          </a:xfrm>
        </p:grpSpPr>
        <p:sp>
          <p:nvSpPr>
            <p:cNvPr id="30829" name="Oval 129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0" name="Group 130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31" name="Oval 131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2" name="Oval 132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3" name="Oval 133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4" name="Oval 134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5" name="Oval 135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6" name="Oval 136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7" name="Oval 137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38" name="Oval 138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31" name="Group 139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40" name="Oval 140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41" name="Oval 141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917" name="Group 142"/>
          <p:cNvGrpSpPr>
            <a:grpSpLocks/>
          </p:cNvGrpSpPr>
          <p:nvPr/>
        </p:nvGrpSpPr>
        <p:grpSpPr bwMode="auto">
          <a:xfrm rot="-5701903">
            <a:off x="5466374" y="4336440"/>
            <a:ext cx="958850" cy="1414096"/>
            <a:chOff x="724" y="912"/>
            <a:chExt cx="685" cy="980"/>
          </a:xfrm>
        </p:grpSpPr>
        <p:sp>
          <p:nvSpPr>
            <p:cNvPr id="30816" name="Oval 143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0921" name="Group 144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18" name="Oval 145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19" name="Oval 146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20" name="Oval 147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21" name="Oval 148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22" name="Oval 149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23" name="Oval 150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24" name="Oval 151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25" name="Oval 152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30930" name="Group 153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27" name="Oval 154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28" name="Oval 155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934" name="Group 156"/>
          <p:cNvGrpSpPr>
            <a:grpSpLocks/>
          </p:cNvGrpSpPr>
          <p:nvPr/>
        </p:nvGrpSpPr>
        <p:grpSpPr bwMode="auto">
          <a:xfrm rot="1156344">
            <a:off x="2980593" y="4379914"/>
            <a:ext cx="989135" cy="1373187"/>
            <a:chOff x="724" y="912"/>
            <a:chExt cx="685" cy="980"/>
          </a:xfrm>
        </p:grpSpPr>
        <p:sp>
          <p:nvSpPr>
            <p:cNvPr id="30803" name="Oval 157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0943" name="Group 158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805" name="Oval 159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06" name="Oval 160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07" name="Oval 161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08" name="Oval 162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09" name="Oval 163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10" name="Oval 164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11" name="Oval 165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812" name="Oval 166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30720" name="Group 167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14" name="Oval 168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15" name="Oval 169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721" name="Group 170"/>
          <p:cNvGrpSpPr>
            <a:grpSpLocks/>
          </p:cNvGrpSpPr>
          <p:nvPr/>
        </p:nvGrpSpPr>
        <p:grpSpPr bwMode="auto">
          <a:xfrm rot="1323111">
            <a:off x="2407627" y="3775075"/>
            <a:ext cx="989134" cy="1373188"/>
            <a:chOff x="724" y="912"/>
            <a:chExt cx="685" cy="980"/>
          </a:xfrm>
        </p:grpSpPr>
        <p:sp>
          <p:nvSpPr>
            <p:cNvPr id="30790" name="Oval 171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0722" name="Group 172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792" name="Oval 173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3" name="Oval 174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4" name="Oval 175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5" name="Oval 176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6" name="Oval 177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7" name="Oval 178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8" name="Oval 179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99" name="Oval 180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30723" name="Group 181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801" name="Oval 182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802" name="Oval 183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724" name="Group 184"/>
          <p:cNvGrpSpPr>
            <a:grpSpLocks/>
          </p:cNvGrpSpPr>
          <p:nvPr/>
        </p:nvGrpSpPr>
        <p:grpSpPr bwMode="auto">
          <a:xfrm rot="3065190">
            <a:off x="4247907" y="655882"/>
            <a:ext cx="958850" cy="1415562"/>
            <a:chOff x="724" y="912"/>
            <a:chExt cx="685" cy="980"/>
          </a:xfrm>
        </p:grpSpPr>
        <p:sp>
          <p:nvSpPr>
            <p:cNvPr id="30777" name="Oval 185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0725" name="Group 186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779" name="Oval 187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0" name="Oval 188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1" name="Oval 189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2" name="Oval 190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3" name="Oval 191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4" name="Oval 192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5" name="Oval 193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86" name="Oval 194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30726" name="Group 195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788" name="Oval 196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789" name="Oval 197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727" name="Group 198"/>
          <p:cNvGrpSpPr>
            <a:grpSpLocks/>
          </p:cNvGrpSpPr>
          <p:nvPr/>
        </p:nvGrpSpPr>
        <p:grpSpPr bwMode="auto">
          <a:xfrm rot="-2315506">
            <a:off x="348762" y="3101975"/>
            <a:ext cx="989135" cy="1373188"/>
            <a:chOff x="724" y="912"/>
            <a:chExt cx="685" cy="980"/>
          </a:xfrm>
        </p:grpSpPr>
        <p:sp>
          <p:nvSpPr>
            <p:cNvPr id="30764" name="Oval 199"/>
            <p:cNvSpPr>
              <a:spLocks noChangeArrowheads="1"/>
            </p:cNvSpPr>
            <p:nvPr/>
          </p:nvSpPr>
          <p:spPr bwMode="auto">
            <a:xfrm rot="-3046912">
              <a:off x="676" y="179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grpSp>
          <p:nvGrpSpPr>
            <p:cNvPr id="30728" name="Group 200"/>
            <p:cNvGrpSpPr>
              <a:grpSpLocks/>
            </p:cNvGrpSpPr>
            <p:nvPr/>
          </p:nvGrpSpPr>
          <p:grpSpPr bwMode="auto">
            <a:xfrm>
              <a:off x="789" y="912"/>
              <a:ext cx="620" cy="895"/>
              <a:chOff x="789" y="912"/>
              <a:chExt cx="620" cy="895"/>
            </a:xfrm>
          </p:grpSpPr>
          <p:sp>
            <p:nvSpPr>
              <p:cNvPr id="30766" name="Oval 201"/>
              <p:cNvSpPr>
                <a:spLocks noChangeArrowheads="1"/>
              </p:cNvSpPr>
              <p:nvPr/>
            </p:nvSpPr>
            <p:spPr bwMode="auto">
              <a:xfrm rot="-3046912">
                <a:off x="741" y="17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67" name="Oval 202"/>
              <p:cNvSpPr>
                <a:spLocks noChangeArrowheads="1"/>
              </p:cNvSpPr>
              <p:nvPr/>
            </p:nvSpPr>
            <p:spPr bwMode="auto">
              <a:xfrm rot="-3046912">
                <a:off x="807" y="16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68" name="Oval 203"/>
              <p:cNvSpPr>
                <a:spLocks noChangeArrowheads="1"/>
              </p:cNvSpPr>
              <p:nvPr/>
            </p:nvSpPr>
            <p:spPr bwMode="auto">
              <a:xfrm rot="-3046912">
                <a:off x="872" y="154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69" name="Oval 204"/>
              <p:cNvSpPr>
                <a:spLocks noChangeArrowheads="1"/>
              </p:cNvSpPr>
              <p:nvPr/>
            </p:nvSpPr>
            <p:spPr bwMode="auto">
              <a:xfrm rot="-3046912">
                <a:off x="938" y="145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70" name="Oval 205"/>
              <p:cNvSpPr>
                <a:spLocks noChangeArrowheads="1"/>
              </p:cNvSpPr>
              <p:nvPr/>
            </p:nvSpPr>
            <p:spPr bwMode="auto">
              <a:xfrm rot="-3046912">
                <a:off x="1003" y="137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71" name="Oval 206"/>
              <p:cNvSpPr>
                <a:spLocks noChangeArrowheads="1"/>
              </p:cNvSpPr>
              <p:nvPr/>
            </p:nvSpPr>
            <p:spPr bwMode="auto">
              <a:xfrm rot="-3046912">
                <a:off x="1069" y="129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72" name="Oval 207"/>
              <p:cNvSpPr>
                <a:spLocks noChangeArrowheads="1"/>
              </p:cNvSpPr>
              <p:nvPr/>
            </p:nvSpPr>
            <p:spPr bwMode="auto">
              <a:xfrm rot="-3046912">
                <a:off x="1135" y="1211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sp>
            <p:nvSpPr>
              <p:cNvPr id="30773" name="Oval 208"/>
              <p:cNvSpPr>
                <a:spLocks noChangeArrowheads="1"/>
              </p:cNvSpPr>
              <p:nvPr/>
            </p:nvSpPr>
            <p:spPr bwMode="auto">
              <a:xfrm rot="-3046912">
                <a:off x="1200" y="1126"/>
                <a:ext cx="144" cy="4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lIns="0" tIns="0" rIns="0" bIns="0" anchor="ctr"/>
              <a:lstStyle/>
              <a:p>
                <a:endParaRPr lang="en-US"/>
              </a:p>
            </p:txBody>
          </p:sp>
          <p:grpSp>
            <p:nvGrpSpPr>
              <p:cNvPr id="30729" name="Group 209"/>
              <p:cNvGrpSpPr>
                <a:grpSpLocks/>
              </p:cNvGrpSpPr>
              <p:nvPr/>
            </p:nvGrpSpPr>
            <p:grpSpPr bwMode="auto">
              <a:xfrm>
                <a:off x="1296" y="912"/>
                <a:ext cx="113" cy="229"/>
                <a:chOff x="1296" y="912"/>
                <a:chExt cx="113" cy="229"/>
              </a:xfrm>
            </p:grpSpPr>
            <p:sp>
              <p:nvSpPr>
                <p:cNvPr id="30775" name="Oval 210"/>
                <p:cNvSpPr>
                  <a:spLocks noChangeArrowheads="1"/>
                </p:cNvSpPr>
                <p:nvPr/>
              </p:nvSpPr>
              <p:spPr bwMode="auto">
                <a:xfrm rot="-3046912">
                  <a:off x="1248" y="1045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  <p:sp>
              <p:nvSpPr>
                <p:cNvPr id="30776" name="Oval 211"/>
                <p:cNvSpPr>
                  <a:spLocks noChangeArrowheads="1"/>
                </p:cNvSpPr>
                <p:nvPr/>
              </p:nvSpPr>
              <p:spPr bwMode="auto">
                <a:xfrm rot="-3046912">
                  <a:off x="1313" y="960"/>
                  <a:ext cx="144" cy="48"/>
                </a:xfrm>
                <a:prstGeom prst="ellipse">
                  <a:avLst/>
                </a:prstGeom>
                <a:noFill/>
                <a:ln w="9525">
                  <a:solidFill>
                    <a:schemeClr val="tx2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730" name="Group 212"/>
          <p:cNvGrpSpPr>
            <a:grpSpLocks/>
          </p:cNvGrpSpPr>
          <p:nvPr/>
        </p:nvGrpSpPr>
        <p:grpSpPr bwMode="auto">
          <a:xfrm rot="-7121840">
            <a:off x="8155721" y="3601061"/>
            <a:ext cx="873125" cy="414704"/>
            <a:chOff x="2304" y="3120"/>
            <a:chExt cx="624" cy="288"/>
          </a:xfrm>
        </p:grpSpPr>
        <p:sp>
          <p:nvSpPr>
            <p:cNvPr id="30758" name="Oval 213"/>
            <p:cNvSpPr>
              <a:spLocks noChangeArrowheads="1"/>
            </p:cNvSpPr>
            <p:nvPr/>
          </p:nvSpPr>
          <p:spPr bwMode="auto">
            <a:xfrm rot="1687298">
              <a:off x="2304" y="3120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0759" name="Oval 214"/>
            <p:cNvSpPr>
              <a:spLocks noChangeArrowheads="1"/>
            </p:cNvSpPr>
            <p:nvPr/>
          </p:nvSpPr>
          <p:spPr bwMode="auto">
            <a:xfrm rot="1687298">
              <a:off x="2400" y="3168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0760" name="Oval 215"/>
            <p:cNvSpPr>
              <a:spLocks noChangeArrowheads="1"/>
            </p:cNvSpPr>
            <p:nvPr/>
          </p:nvSpPr>
          <p:spPr bwMode="auto">
            <a:xfrm rot="1687298">
              <a:off x="2496" y="3216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0761" name="Oval 216"/>
            <p:cNvSpPr>
              <a:spLocks noChangeArrowheads="1"/>
            </p:cNvSpPr>
            <p:nvPr/>
          </p:nvSpPr>
          <p:spPr bwMode="auto">
            <a:xfrm rot="1687298">
              <a:off x="2592" y="3264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0762" name="Oval 217"/>
            <p:cNvSpPr>
              <a:spLocks noChangeArrowheads="1"/>
            </p:cNvSpPr>
            <p:nvPr/>
          </p:nvSpPr>
          <p:spPr bwMode="auto">
            <a:xfrm rot="1687298">
              <a:off x="2688" y="3312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  <p:sp>
          <p:nvSpPr>
            <p:cNvPr id="30763" name="Oval 218"/>
            <p:cNvSpPr>
              <a:spLocks noChangeArrowheads="1"/>
            </p:cNvSpPr>
            <p:nvPr/>
          </p:nvSpPr>
          <p:spPr bwMode="auto">
            <a:xfrm rot="1687298">
              <a:off x="2784" y="3360"/>
              <a:ext cx="144" cy="48"/>
            </a:xfrm>
            <a:prstGeom prst="ellips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endParaRPr lang="en-US"/>
            </a:p>
          </p:txBody>
        </p:sp>
      </p:grpSp>
      <p:sp>
        <p:nvSpPr>
          <p:cNvPr id="30738" name="Freeform 219"/>
          <p:cNvSpPr>
            <a:spLocks/>
          </p:cNvSpPr>
          <p:nvPr/>
        </p:nvSpPr>
        <p:spPr bwMode="auto">
          <a:xfrm>
            <a:off x="1941635" y="1219201"/>
            <a:ext cx="2492619" cy="874713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rgbClr val="0070C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39" name="Freeform 220"/>
          <p:cNvSpPr>
            <a:spLocks/>
          </p:cNvSpPr>
          <p:nvPr/>
        </p:nvSpPr>
        <p:spPr bwMode="auto">
          <a:xfrm>
            <a:off x="1943100" y="5092701"/>
            <a:ext cx="2492620" cy="968375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rgbClr val="0070C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0" name="Freeform 221"/>
          <p:cNvSpPr>
            <a:spLocks/>
          </p:cNvSpPr>
          <p:nvPr/>
        </p:nvSpPr>
        <p:spPr bwMode="auto">
          <a:xfrm>
            <a:off x="4989635" y="1219201"/>
            <a:ext cx="2492619" cy="874713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1" name="Freeform 222"/>
          <p:cNvSpPr>
            <a:spLocks/>
          </p:cNvSpPr>
          <p:nvPr/>
        </p:nvSpPr>
        <p:spPr bwMode="auto">
          <a:xfrm>
            <a:off x="6305551" y="3976687"/>
            <a:ext cx="2492619" cy="969667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rgbClr val="0070C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2" name="Freeform 223"/>
          <p:cNvSpPr>
            <a:spLocks/>
          </p:cNvSpPr>
          <p:nvPr/>
        </p:nvSpPr>
        <p:spPr bwMode="auto">
          <a:xfrm>
            <a:off x="625720" y="2497139"/>
            <a:ext cx="2492619" cy="941387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rgbClr val="0070C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3" name="Freeform 224"/>
          <p:cNvSpPr>
            <a:spLocks/>
          </p:cNvSpPr>
          <p:nvPr/>
        </p:nvSpPr>
        <p:spPr bwMode="auto">
          <a:xfrm>
            <a:off x="625720" y="3976688"/>
            <a:ext cx="2539511" cy="927100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rgbClr val="0070C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4" name="Freeform 225"/>
          <p:cNvSpPr>
            <a:spLocks/>
          </p:cNvSpPr>
          <p:nvPr/>
        </p:nvSpPr>
        <p:spPr bwMode="auto">
          <a:xfrm>
            <a:off x="4989635" y="5119689"/>
            <a:ext cx="2492619" cy="941387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rgbClr val="0070C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5" name="Freeform 226"/>
          <p:cNvSpPr>
            <a:spLocks/>
          </p:cNvSpPr>
          <p:nvPr/>
        </p:nvSpPr>
        <p:spPr bwMode="auto">
          <a:xfrm>
            <a:off x="6305551" y="2497139"/>
            <a:ext cx="2492619" cy="941387"/>
          </a:xfrm>
          <a:custGeom>
            <a:avLst/>
            <a:gdLst>
              <a:gd name="T0" fmla="*/ 0 w 1788"/>
              <a:gd name="T1" fmla="*/ 0 h 1731"/>
              <a:gd name="T2" fmla="*/ 1787 w 1788"/>
              <a:gd name="T3" fmla="*/ 0 h 1731"/>
              <a:gd name="T4" fmla="*/ 1787 w 1788"/>
              <a:gd name="T5" fmla="*/ 1730 h 1731"/>
              <a:gd name="T6" fmla="*/ 0 w 1788"/>
              <a:gd name="T7" fmla="*/ 1730 h 1731"/>
              <a:gd name="T8" fmla="*/ 0 w 1788"/>
              <a:gd name="T9" fmla="*/ 0 h 1731"/>
              <a:gd name="T10" fmla="*/ 0 w 1788"/>
              <a:gd name="T11" fmla="*/ 0 h 17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88"/>
              <a:gd name="T19" fmla="*/ 0 h 1731"/>
              <a:gd name="T20" fmla="*/ 1788 w 1788"/>
              <a:gd name="T21" fmla="*/ 1731 h 173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88" h="1731">
                <a:moveTo>
                  <a:pt x="0" y="0"/>
                </a:moveTo>
                <a:lnTo>
                  <a:pt x="1787" y="0"/>
                </a:lnTo>
                <a:lnTo>
                  <a:pt x="1787" y="1730"/>
                </a:lnTo>
                <a:lnTo>
                  <a:pt x="0" y="1730"/>
                </a:lnTo>
                <a:lnTo>
                  <a:pt x="0" y="0"/>
                </a:lnTo>
              </a:path>
            </a:pathLst>
          </a:custGeom>
          <a:solidFill>
            <a:schemeClr val="tx2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30746" name="Oval 227"/>
          <p:cNvSpPr>
            <a:spLocks noChangeArrowheads="1"/>
          </p:cNvSpPr>
          <p:nvPr/>
        </p:nvSpPr>
        <p:spPr bwMode="auto">
          <a:xfrm>
            <a:off x="3188677" y="2833689"/>
            <a:ext cx="208085" cy="6667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/>
          <a:p>
            <a:endParaRPr lang="en-US"/>
          </a:p>
        </p:txBody>
      </p:sp>
      <p:sp>
        <p:nvSpPr>
          <p:cNvPr id="30747" name="Oval 228"/>
          <p:cNvSpPr>
            <a:spLocks noChangeArrowheads="1"/>
          </p:cNvSpPr>
          <p:nvPr/>
        </p:nvSpPr>
        <p:spPr bwMode="auto">
          <a:xfrm>
            <a:off x="3467100" y="2297113"/>
            <a:ext cx="2492620" cy="2419350"/>
          </a:xfrm>
          <a:prstGeom prst="ellipse">
            <a:avLst/>
          </a:pr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1635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lIns="0" tIns="0" rIns="0" bIns="0" anchor="ctr">
            <a:flatTx/>
          </a:bodyPr>
          <a:lstStyle/>
          <a:p>
            <a:endParaRPr lang="en-US"/>
          </a:p>
        </p:txBody>
      </p:sp>
      <p:sp>
        <p:nvSpPr>
          <p:cNvPr id="30748" name="WordArt 229"/>
          <p:cNvSpPr>
            <a:spLocks noChangeArrowheads="1" noChangeShapeType="1" noTextEdit="1"/>
          </p:cNvSpPr>
          <p:nvPr/>
        </p:nvSpPr>
        <p:spPr bwMode="auto">
          <a:xfrm>
            <a:off x="3864220" y="2887663"/>
            <a:ext cx="1749669" cy="696912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1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Narrow"/>
              </a:rPr>
              <a:t>INTEGRATED</a:t>
            </a:r>
          </a:p>
          <a:p>
            <a:pPr algn="ctr"/>
            <a:r>
              <a:rPr lang="en-US" sz="1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Narrow"/>
              </a:rPr>
              <a:t>CHANGE</a:t>
            </a:r>
          </a:p>
          <a:p>
            <a:pPr algn="ctr"/>
            <a:r>
              <a:rPr lang="en-US" sz="1600" b="1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Narrow"/>
              </a:rPr>
              <a:t>COMMUNICATION</a:t>
            </a:r>
          </a:p>
        </p:txBody>
      </p:sp>
      <p:sp>
        <p:nvSpPr>
          <p:cNvPr id="30749" name="Text Box 230"/>
          <p:cNvSpPr>
            <a:spLocks noGrp="1" noChangeArrowheads="1"/>
          </p:cNvSpPr>
          <p:nvPr>
            <p:ph type="title"/>
          </p:nvPr>
        </p:nvSpPr>
        <p:spPr>
          <a:xfrm>
            <a:off x="237393" y="88901"/>
            <a:ext cx="8515350" cy="676275"/>
          </a:xfrm>
          <a:noFill/>
        </p:spPr>
        <p:txBody>
          <a:bodyPr lIns="96445" tIns="48223" rIns="96445" bIns="48223" anchor="ctr">
            <a:normAutofit fontScale="90000"/>
          </a:bodyPr>
          <a:lstStyle/>
          <a:p>
            <a:pPr>
              <a:buClr>
                <a:srgbClr val="000000"/>
              </a:buClr>
              <a:buSzPct val="90000"/>
              <a:buFont typeface="Monotype Sorts"/>
              <a:buNone/>
            </a:pPr>
            <a:r>
              <a:rPr lang="en-US" sz="2000" smtClean="0">
                <a:latin typeface="+mn-lt"/>
              </a:rPr>
              <a:t>Communication supports change but proactive integrated communication accelerates successful change</a:t>
            </a:r>
            <a:endParaRPr lang="en-GB" sz="2000" smtClean="0">
              <a:latin typeface="+mn-lt"/>
            </a:endParaRPr>
          </a:p>
        </p:txBody>
      </p:sp>
      <p:sp>
        <p:nvSpPr>
          <p:cNvPr id="30750" name="Text Box 231"/>
          <p:cNvSpPr txBox="1">
            <a:spLocks noChangeArrowheads="1"/>
          </p:cNvSpPr>
          <p:nvPr/>
        </p:nvSpPr>
        <p:spPr bwMode="auto">
          <a:xfrm>
            <a:off x="2080847" y="1287463"/>
            <a:ext cx="207791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 dirty="0">
                <a:solidFill>
                  <a:schemeClr val="bg1"/>
                </a:solidFill>
              </a:rPr>
              <a:t>Guiding Team</a:t>
            </a:r>
            <a:endParaRPr lang="en-GB" sz="1100" b="1" dirty="0">
              <a:solidFill>
                <a:schemeClr val="bg1"/>
              </a:solidFill>
            </a:endParaRPr>
          </a:p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1500" b="1" i="1" dirty="0">
                <a:solidFill>
                  <a:schemeClr val="bg1"/>
                </a:solidFill>
              </a:rPr>
              <a:t>How will we mobilise our leaders?</a:t>
            </a:r>
            <a:endParaRPr lang="en-GB" sz="2200" dirty="0">
              <a:solidFill>
                <a:schemeClr val="bg1"/>
              </a:solidFill>
            </a:endParaRPr>
          </a:p>
        </p:txBody>
      </p:sp>
      <p:sp>
        <p:nvSpPr>
          <p:cNvPr id="30751" name="Text Box 232"/>
          <p:cNvSpPr txBox="1">
            <a:spLocks noChangeArrowheads="1"/>
          </p:cNvSpPr>
          <p:nvPr/>
        </p:nvSpPr>
        <p:spPr bwMode="auto">
          <a:xfrm>
            <a:off x="764931" y="2563814"/>
            <a:ext cx="22860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>
                <a:solidFill>
                  <a:schemeClr val="bg1"/>
                </a:solidFill>
              </a:rPr>
              <a:t>Increase urgency </a:t>
            </a:r>
            <a:endParaRPr lang="en-GB" sz="1100" b="1">
              <a:solidFill>
                <a:schemeClr val="bg1"/>
              </a:solidFill>
            </a:endParaRPr>
          </a:p>
          <a:p>
            <a:pPr defTabSz="390525">
              <a:lnSpc>
                <a:spcPct val="120000"/>
              </a:lnSpc>
              <a:buClr>
                <a:schemeClr val="bg2"/>
              </a:buClr>
              <a:buSzPct val="46000"/>
              <a:buFont typeface="Monotype Sorts"/>
              <a:buNone/>
            </a:pPr>
            <a:r>
              <a:rPr lang="en-GB" sz="1500" b="1" i="1">
                <a:solidFill>
                  <a:schemeClr val="bg1"/>
                </a:solidFill>
              </a:rPr>
              <a:t>How will we manage the change?</a:t>
            </a:r>
            <a:endParaRPr lang="en-GB" sz="2200">
              <a:solidFill>
                <a:schemeClr val="bg1"/>
              </a:solidFill>
            </a:endParaRPr>
          </a:p>
        </p:txBody>
      </p:sp>
      <p:sp>
        <p:nvSpPr>
          <p:cNvPr id="30752" name="Text Box 233"/>
          <p:cNvSpPr txBox="1">
            <a:spLocks noChangeArrowheads="1"/>
          </p:cNvSpPr>
          <p:nvPr/>
        </p:nvSpPr>
        <p:spPr bwMode="auto">
          <a:xfrm>
            <a:off x="764931" y="3922714"/>
            <a:ext cx="2491154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>
                <a:solidFill>
                  <a:schemeClr val="bg1"/>
                </a:solidFill>
              </a:rPr>
              <a:t>Make the Change Stick</a:t>
            </a:r>
            <a:endParaRPr lang="en-GB" sz="1100" b="1">
              <a:solidFill>
                <a:schemeClr val="bg1"/>
              </a:solidFill>
            </a:endParaRPr>
          </a:p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1500" b="1" i="1">
                <a:solidFill>
                  <a:schemeClr val="bg1"/>
                </a:solidFill>
              </a:rPr>
              <a:t>How will we configure ourselves to achieve our business goals?</a:t>
            </a:r>
          </a:p>
        </p:txBody>
      </p:sp>
      <p:sp>
        <p:nvSpPr>
          <p:cNvPr id="30753" name="Text Box 234"/>
          <p:cNvSpPr txBox="1">
            <a:spLocks noChangeArrowheads="1"/>
          </p:cNvSpPr>
          <p:nvPr/>
        </p:nvSpPr>
        <p:spPr bwMode="auto">
          <a:xfrm>
            <a:off x="2080846" y="5092701"/>
            <a:ext cx="2354874" cy="67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 dirty="0">
                <a:solidFill>
                  <a:schemeClr val="bg1"/>
                </a:solidFill>
              </a:rPr>
              <a:t>Don’t Let up</a:t>
            </a:r>
          </a:p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1500" b="1" i="1" dirty="0">
                <a:solidFill>
                  <a:schemeClr val="bg1"/>
                </a:solidFill>
              </a:rPr>
              <a:t>How will our vision and environment encourage desired behaviours?</a:t>
            </a:r>
          </a:p>
        </p:txBody>
      </p:sp>
      <p:sp>
        <p:nvSpPr>
          <p:cNvPr id="30754" name="Text Box 235"/>
          <p:cNvSpPr txBox="1">
            <a:spLocks noChangeArrowheads="1"/>
          </p:cNvSpPr>
          <p:nvPr/>
        </p:nvSpPr>
        <p:spPr bwMode="auto">
          <a:xfrm>
            <a:off x="5128846" y="5186364"/>
            <a:ext cx="2354874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 dirty="0">
                <a:solidFill>
                  <a:schemeClr val="bg1"/>
                </a:solidFill>
              </a:rPr>
              <a:t>Create Short term wins</a:t>
            </a:r>
            <a:endParaRPr lang="en-GB" sz="1100" b="1" dirty="0">
              <a:solidFill>
                <a:schemeClr val="bg1"/>
              </a:solidFill>
            </a:endParaRPr>
          </a:p>
          <a:p>
            <a:pPr defTabSz="390525">
              <a:lnSpc>
                <a:spcPct val="120000"/>
              </a:lnSpc>
              <a:buClr>
                <a:schemeClr val="bg2"/>
              </a:buClr>
              <a:buSzPct val="46000"/>
              <a:buFont typeface="Monotype Sorts"/>
              <a:buNone/>
            </a:pPr>
            <a:r>
              <a:rPr lang="en-GB" sz="1500" b="1" i="1" dirty="0">
                <a:solidFill>
                  <a:schemeClr val="bg1"/>
                </a:solidFill>
              </a:rPr>
              <a:t>What’s in it for the company and for me?</a:t>
            </a:r>
          </a:p>
        </p:txBody>
      </p:sp>
      <p:sp>
        <p:nvSpPr>
          <p:cNvPr id="30755" name="Text Box 236"/>
          <p:cNvSpPr txBox="1">
            <a:spLocks noChangeArrowheads="1"/>
          </p:cNvSpPr>
          <p:nvPr/>
        </p:nvSpPr>
        <p:spPr bwMode="auto">
          <a:xfrm>
            <a:off x="6375889" y="3964658"/>
            <a:ext cx="223617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 dirty="0">
                <a:solidFill>
                  <a:schemeClr val="bg1"/>
                </a:solidFill>
              </a:rPr>
              <a:t>Empower Action</a:t>
            </a:r>
          </a:p>
          <a:p>
            <a:pPr defTabSz="390525">
              <a:lnSpc>
                <a:spcPct val="120000"/>
              </a:lnSpc>
              <a:buClr>
                <a:schemeClr val="bg2"/>
              </a:buClr>
              <a:buSzPct val="46000"/>
              <a:buFont typeface="Monotype Sorts"/>
              <a:buNone/>
            </a:pPr>
            <a:r>
              <a:rPr lang="en-GB" sz="1500" b="1" i="1" dirty="0">
                <a:solidFill>
                  <a:schemeClr val="bg1"/>
                </a:solidFill>
              </a:rPr>
              <a:t>How will our people processes be aligned to support the change?</a:t>
            </a:r>
          </a:p>
        </p:txBody>
      </p:sp>
      <p:sp>
        <p:nvSpPr>
          <p:cNvPr id="30756" name="Text Box 237"/>
          <p:cNvSpPr txBox="1">
            <a:spLocks noChangeArrowheads="1"/>
          </p:cNvSpPr>
          <p:nvPr/>
        </p:nvSpPr>
        <p:spPr bwMode="auto">
          <a:xfrm>
            <a:off x="6377354" y="2497139"/>
            <a:ext cx="2491154" cy="1209675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 dirty="0">
                <a:solidFill>
                  <a:schemeClr val="bg1"/>
                </a:solidFill>
              </a:rPr>
              <a:t>Communicate for Buy-In</a:t>
            </a:r>
            <a:endParaRPr lang="en-GB" sz="1100" b="1" dirty="0">
              <a:solidFill>
                <a:schemeClr val="bg1"/>
              </a:solidFill>
            </a:endParaRPr>
          </a:p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1500" b="1" i="1" dirty="0">
                <a:solidFill>
                  <a:schemeClr val="bg1"/>
                </a:solidFill>
              </a:rPr>
              <a:t>How will we energise stakeholders and secure buy-in?</a:t>
            </a:r>
          </a:p>
        </p:txBody>
      </p:sp>
      <p:sp>
        <p:nvSpPr>
          <p:cNvPr id="30757" name="Text Box 238"/>
          <p:cNvSpPr txBox="1">
            <a:spLocks noChangeArrowheads="1"/>
          </p:cNvSpPr>
          <p:nvPr/>
        </p:nvSpPr>
        <p:spPr bwMode="auto">
          <a:xfrm>
            <a:off x="5011616" y="1219201"/>
            <a:ext cx="2612781" cy="874712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900" b="1" dirty="0">
                <a:solidFill>
                  <a:schemeClr val="bg1"/>
                </a:solidFill>
              </a:rPr>
              <a:t>Get the Vision right</a:t>
            </a:r>
          </a:p>
          <a:p>
            <a:pPr defTabSz="390525">
              <a:lnSpc>
                <a:spcPct val="120000"/>
              </a:lnSpc>
              <a:buClr>
                <a:schemeClr val="tx1"/>
              </a:buClr>
              <a:buSzPct val="46000"/>
              <a:buFont typeface="Monotype Sorts"/>
              <a:buNone/>
            </a:pPr>
            <a:r>
              <a:rPr lang="en-GB" sz="1500" b="1" i="1" dirty="0">
                <a:solidFill>
                  <a:schemeClr val="bg1"/>
                </a:solidFill>
              </a:rPr>
              <a:t>What’s our vision and change story? </a:t>
            </a:r>
          </a:p>
        </p:txBody>
      </p:sp>
      <p:sp>
        <p:nvSpPr>
          <p:cNvPr id="239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32110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207125" y="1973262"/>
            <a:ext cx="2289175" cy="728662"/>
            <a:chOff x="3910" y="879"/>
            <a:chExt cx="1442" cy="459"/>
          </a:xfrm>
        </p:grpSpPr>
        <p:sp>
          <p:nvSpPr>
            <p:cNvPr id="16398" name="AutoShape 10"/>
            <p:cNvSpPr>
              <a:spLocks noChangeAspect="1" noChangeArrowheads="1"/>
            </p:cNvSpPr>
            <p:nvPr/>
          </p:nvSpPr>
          <p:spPr bwMode="auto">
            <a:xfrm>
              <a:off x="3910" y="879"/>
              <a:ext cx="1442" cy="459"/>
            </a:xfrm>
            <a:prstGeom prst="homePlate">
              <a:avLst>
                <a:gd name="adj" fmla="val 48811"/>
              </a:avLst>
            </a:prstGeom>
            <a:solidFill>
              <a:schemeClr val="tx2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chemeClr val="accent2"/>
                </a:buClr>
                <a:buFontTx/>
                <a:buChar char="•"/>
              </a:pPr>
              <a:endParaRPr lang="en-GB"/>
            </a:p>
          </p:txBody>
        </p:sp>
        <p:sp>
          <p:nvSpPr>
            <p:cNvPr id="16399" name="Rectangle 11"/>
            <p:cNvSpPr>
              <a:spLocks noChangeAspect="1" noChangeArrowheads="1"/>
            </p:cNvSpPr>
            <p:nvPr/>
          </p:nvSpPr>
          <p:spPr bwMode="auto">
            <a:xfrm>
              <a:off x="4062" y="974"/>
              <a:ext cx="1140" cy="269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 lIns="60325" tIns="30162" rIns="60325" bIns="30162" anchor="ctr"/>
            <a:lstStyle/>
            <a:p>
              <a:pPr defTabSz="603250">
                <a:buClr>
                  <a:schemeClr val="accent2"/>
                </a:buClr>
              </a:pPr>
              <a:r>
                <a:rPr lang="en-US" sz="2000">
                  <a:solidFill>
                    <a:schemeClr val="bg1"/>
                  </a:solidFill>
                </a:rPr>
                <a:t>4. Sustaining</a:t>
              </a:r>
            </a:p>
            <a:p>
              <a:pPr defTabSz="603250">
                <a:buClr>
                  <a:schemeClr val="accent2"/>
                </a:buClr>
              </a:pPr>
              <a:r>
                <a:rPr lang="en-US" sz="2000">
                  <a:solidFill>
                    <a:schemeClr val="bg1"/>
                  </a:solidFill>
                </a:rPr>
                <a:t>Momentum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127500" y="1973262"/>
            <a:ext cx="2436813" cy="728662"/>
            <a:chOff x="2600" y="879"/>
            <a:chExt cx="1535" cy="459"/>
          </a:xfrm>
        </p:grpSpPr>
        <p:sp>
          <p:nvSpPr>
            <p:cNvPr id="16396" name="AutoShape 13"/>
            <p:cNvSpPr>
              <a:spLocks noChangeAspect="1" noChangeArrowheads="1"/>
            </p:cNvSpPr>
            <p:nvPr/>
          </p:nvSpPr>
          <p:spPr bwMode="auto">
            <a:xfrm>
              <a:off x="2600" y="879"/>
              <a:ext cx="1535" cy="459"/>
            </a:xfrm>
            <a:prstGeom prst="homePlate">
              <a:avLst>
                <a:gd name="adj" fmla="val 51959"/>
              </a:avLst>
            </a:prstGeom>
            <a:solidFill>
              <a:schemeClr val="tx2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chemeClr val="accent2"/>
                </a:buClr>
                <a:buFontTx/>
                <a:buChar char="•"/>
              </a:pPr>
              <a:endParaRPr lang="en-GB"/>
            </a:p>
          </p:txBody>
        </p:sp>
        <p:sp>
          <p:nvSpPr>
            <p:cNvPr id="16397" name="Rectangle 14"/>
            <p:cNvSpPr>
              <a:spLocks noChangeAspect="1" noChangeArrowheads="1"/>
            </p:cNvSpPr>
            <p:nvPr/>
          </p:nvSpPr>
          <p:spPr bwMode="auto">
            <a:xfrm>
              <a:off x="2883" y="1000"/>
              <a:ext cx="1138" cy="216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 lIns="60325" tIns="30162" rIns="60325" bIns="30162" anchor="ctr"/>
            <a:lstStyle/>
            <a:p>
              <a:pPr defTabSz="603250">
                <a:buClr>
                  <a:schemeClr val="accent2"/>
                </a:buClr>
              </a:pPr>
              <a:r>
                <a:rPr lang="en-US" sz="2000">
                  <a:solidFill>
                    <a:schemeClr val="bg1"/>
                  </a:solidFill>
                </a:rPr>
                <a:t>3. Inspiring for </a:t>
              </a:r>
            </a:p>
            <a:p>
              <a:pPr defTabSz="603250">
                <a:buClr>
                  <a:schemeClr val="accent2"/>
                </a:buClr>
              </a:pPr>
              <a:r>
                <a:rPr lang="en-US" sz="2000">
                  <a:solidFill>
                    <a:schemeClr val="bg1"/>
                  </a:solidFill>
                </a:rPr>
                <a:t>Action 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241550" y="1974849"/>
            <a:ext cx="2287588" cy="727075"/>
            <a:chOff x="1412" y="880"/>
            <a:chExt cx="1441" cy="458"/>
          </a:xfrm>
        </p:grpSpPr>
        <p:sp>
          <p:nvSpPr>
            <p:cNvPr id="16394" name="AutoShape 16"/>
            <p:cNvSpPr>
              <a:spLocks noChangeAspect="1" noChangeArrowheads="1"/>
            </p:cNvSpPr>
            <p:nvPr/>
          </p:nvSpPr>
          <p:spPr bwMode="auto">
            <a:xfrm>
              <a:off x="1412" y="880"/>
              <a:ext cx="1441" cy="458"/>
            </a:xfrm>
            <a:prstGeom prst="homePlate">
              <a:avLst>
                <a:gd name="adj" fmla="val 48884"/>
              </a:avLst>
            </a:prstGeom>
            <a:solidFill>
              <a:schemeClr val="tx2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chemeClr val="accent2"/>
                </a:buClr>
                <a:buFontTx/>
                <a:buChar char="•"/>
              </a:pPr>
              <a:endParaRPr lang="en-GB"/>
            </a:p>
          </p:txBody>
        </p:sp>
        <p:sp>
          <p:nvSpPr>
            <p:cNvPr id="16395" name="Rectangle 17"/>
            <p:cNvSpPr>
              <a:spLocks noChangeAspect="1" noChangeArrowheads="1"/>
            </p:cNvSpPr>
            <p:nvPr/>
          </p:nvSpPr>
          <p:spPr bwMode="auto">
            <a:xfrm>
              <a:off x="1612" y="1000"/>
              <a:ext cx="1139" cy="216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 lIns="60325" tIns="30162" rIns="60325" bIns="30162" anchor="ctr"/>
            <a:lstStyle/>
            <a:p>
              <a:pPr defTabSz="603250">
                <a:buClr>
                  <a:schemeClr val="accent2"/>
                </a:buClr>
              </a:pPr>
              <a:r>
                <a:rPr lang="en-US" sz="2000" dirty="0">
                  <a:solidFill>
                    <a:schemeClr val="bg1"/>
                  </a:solidFill>
                </a:rPr>
                <a:t>2. Clarifying </a:t>
              </a:r>
              <a:br>
                <a:rPr lang="en-US" sz="2000" dirty="0">
                  <a:solidFill>
                    <a:schemeClr val="bg1"/>
                  </a:solidFill>
                </a:rPr>
              </a:br>
              <a:r>
                <a:rPr lang="en-US" sz="2000" dirty="0">
                  <a:solidFill>
                    <a:schemeClr val="bg1"/>
                  </a:solidFill>
                </a:rPr>
                <a:t>the Vision</a:t>
              </a:r>
            </a:p>
          </p:txBody>
        </p:sp>
      </p:grpSp>
      <p:sp>
        <p:nvSpPr>
          <p:cNvPr id="16389" name="Rectangle 2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The change communications process </a:t>
            </a:r>
          </a:p>
        </p:txBody>
      </p:sp>
      <p:sp>
        <p:nvSpPr>
          <p:cNvPr id="16390" name="Rectangle 22"/>
          <p:cNvSpPr>
            <a:spLocks noGrp="1" noChangeArrowheads="1"/>
          </p:cNvSpPr>
          <p:nvPr>
            <p:ph idx="1"/>
          </p:nvPr>
        </p:nvSpPr>
        <p:spPr>
          <a:xfrm>
            <a:off x="457200" y="2789257"/>
            <a:ext cx="8229600" cy="3816429"/>
          </a:xfrm>
        </p:spPr>
        <p:txBody>
          <a:bodyPr numCol="2">
            <a:spAutoFit/>
          </a:bodyPr>
          <a:lstStyle/>
          <a:p>
            <a:pPr eaLnBrk="1" hangingPunct="1">
              <a:spcBef>
                <a:spcPts val="600"/>
              </a:spcBef>
              <a:buFontTx/>
              <a:buNone/>
              <a:tabLst>
                <a:tab pos="381000" algn="l"/>
              </a:tabLst>
            </a:pPr>
            <a:r>
              <a:rPr lang="en-GB" sz="1400" b="1" dirty="0" smtClean="0"/>
              <a:t>Step 1: Explain the Need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r>
              <a:rPr lang="en-GB" sz="1400" dirty="0" smtClean="0"/>
              <a:t>Announce the change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r>
              <a:rPr lang="en-GB" sz="1400" dirty="0" smtClean="0"/>
              <a:t>Give compelling business reasons for the change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r>
              <a:rPr lang="en-GB" sz="1400" dirty="0" smtClean="0"/>
              <a:t>Begin to motivate people to change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endParaRPr lang="en-GB" sz="1400" dirty="0" smtClean="0"/>
          </a:p>
          <a:p>
            <a:pPr marL="0" indent="0" eaLnBrk="1" hangingPunct="1">
              <a:spcBef>
                <a:spcPts val="600"/>
              </a:spcBef>
              <a:buNone/>
              <a:tabLst>
                <a:tab pos="381000" algn="l"/>
              </a:tabLst>
            </a:pPr>
            <a:endParaRPr lang="en-GB" sz="1400" dirty="0" smtClean="0"/>
          </a:p>
          <a:p>
            <a:pPr eaLnBrk="1" hangingPunct="1">
              <a:spcBef>
                <a:spcPts val="600"/>
              </a:spcBef>
              <a:buFontTx/>
              <a:buNone/>
              <a:tabLst>
                <a:tab pos="381000" algn="l"/>
              </a:tabLst>
            </a:pPr>
            <a:r>
              <a:rPr lang="en-GB" sz="1400" b="1" dirty="0" smtClean="0"/>
              <a:t>Step 2: Clarifying the Vision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r>
              <a:rPr lang="en-GB" sz="1400" dirty="0" smtClean="0"/>
              <a:t>Focus on 2 way communication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r>
              <a:rPr lang="en-GB" sz="1400" dirty="0" smtClean="0"/>
              <a:t>Allow for resistance &amp; questioning</a:t>
            </a:r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endParaRPr lang="en-GB" sz="1400" dirty="0" smtClean="0"/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endParaRPr lang="en-GB" sz="1400" dirty="0" smtClean="0"/>
          </a:p>
          <a:p>
            <a:pPr eaLnBrk="1" hangingPunct="1">
              <a:spcBef>
                <a:spcPts val="600"/>
              </a:spcBef>
              <a:tabLst>
                <a:tab pos="381000" algn="l"/>
              </a:tabLst>
            </a:pPr>
            <a:endParaRPr lang="en-GB" sz="1400" dirty="0"/>
          </a:p>
          <a:p>
            <a:pPr marL="0" indent="0" eaLnBrk="1" hangingPunct="1">
              <a:spcBef>
                <a:spcPts val="600"/>
              </a:spcBef>
              <a:buNone/>
              <a:tabLst>
                <a:tab pos="381000" algn="l"/>
              </a:tabLst>
            </a:pPr>
            <a:endParaRPr lang="en-GB" sz="1400" dirty="0" smtClean="0"/>
          </a:p>
          <a:p>
            <a:pPr eaLnBrk="1" hangingPunct="1">
              <a:spcBef>
                <a:spcPts val="600"/>
              </a:spcBef>
              <a:buFontTx/>
              <a:buNone/>
              <a:tabLst>
                <a:tab pos="381000" algn="l"/>
              </a:tabLst>
            </a:pPr>
            <a:r>
              <a:rPr lang="en-GB" sz="1400" b="1" dirty="0" smtClean="0"/>
              <a:t>Step 3: Inspiring for action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tabLst>
                <a:tab pos="381000" algn="l"/>
              </a:tabLst>
            </a:pPr>
            <a:r>
              <a:rPr lang="en-GB" sz="1400" dirty="0" smtClean="0">
                <a:solidFill>
                  <a:schemeClr val="tx1"/>
                </a:solidFill>
              </a:rPr>
              <a:t>Build on current awareness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tabLst>
                <a:tab pos="381000" algn="l"/>
              </a:tabLst>
            </a:pPr>
            <a:r>
              <a:rPr lang="en-GB" sz="1400" dirty="0" smtClean="0">
                <a:solidFill>
                  <a:schemeClr val="tx1"/>
                </a:solidFill>
              </a:rPr>
              <a:t>Motivate people to let go of the old way of doing things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tabLst>
                <a:tab pos="381000" algn="l"/>
              </a:tabLst>
            </a:pPr>
            <a:r>
              <a:rPr lang="en-GB" sz="1400" dirty="0" smtClean="0">
                <a:solidFill>
                  <a:schemeClr val="tx1"/>
                </a:solidFill>
              </a:rPr>
              <a:t>Influence people to accept new way of doing things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buFontTx/>
              <a:buNone/>
              <a:tabLst>
                <a:tab pos="381000" algn="l"/>
              </a:tabLst>
            </a:pPr>
            <a:endParaRPr lang="en-GB" sz="1400" b="1" dirty="0" smtClean="0">
              <a:solidFill>
                <a:schemeClr val="tx1"/>
              </a:solidFill>
            </a:endParaRP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buFontTx/>
              <a:buNone/>
              <a:tabLst>
                <a:tab pos="381000" algn="l"/>
              </a:tabLst>
            </a:pPr>
            <a:r>
              <a:rPr lang="en-GB" sz="1400" b="1" dirty="0" smtClean="0">
                <a:solidFill>
                  <a:schemeClr val="tx1"/>
                </a:solidFill>
              </a:rPr>
              <a:t>Step 4: Sustaining momentum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tabLst>
                <a:tab pos="381000" algn="l"/>
              </a:tabLst>
            </a:pPr>
            <a:r>
              <a:rPr lang="en-GB" sz="1400" dirty="0" smtClean="0">
                <a:solidFill>
                  <a:schemeClr val="tx1"/>
                </a:solidFill>
              </a:rPr>
              <a:t>Reinforce the changes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tabLst>
                <a:tab pos="381000" algn="l"/>
              </a:tabLst>
            </a:pPr>
            <a:r>
              <a:rPr lang="en-GB" sz="1400" dirty="0" smtClean="0">
                <a:solidFill>
                  <a:schemeClr val="tx1"/>
                </a:solidFill>
              </a:rPr>
              <a:t>Promote the internalisation of new behaviours</a:t>
            </a:r>
          </a:p>
          <a:p>
            <a:pPr eaLnBrk="1" hangingPunct="1">
              <a:spcBef>
                <a:spcPts val="600"/>
              </a:spcBef>
              <a:buClr>
                <a:srgbClr val="990000"/>
              </a:buClr>
              <a:tabLst>
                <a:tab pos="381000" algn="l"/>
              </a:tabLst>
            </a:pPr>
            <a:r>
              <a:rPr lang="en-GB" sz="1400" dirty="0" smtClean="0">
                <a:solidFill>
                  <a:schemeClr val="tx1"/>
                </a:solidFill>
              </a:rPr>
              <a:t>Encourage sustained acceptance and internalisation of new culture</a:t>
            </a: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489013" y="1974849"/>
            <a:ext cx="2154238" cy="727075"/>
            <a:chOff x="308" y="880"/>
            <a:chExt cx="1357" cy="458"/>
          </a:xfrm>
        </p:grpSpPr>
        <p:sp>
          <p:nvSpPr>
            <p:cNvPr id="16392" name="AutoShape 27"/>
            <p:cNvSpPr>
              <a:spLocks noChangeAspect="1" noChangeArrowheads="1"/>
            </p:cNvSpPr>
            <p:nvPr/>
          </p:nvSpPr>
          <p:spPr bwMode="auto">
            <a:xfrm>
              <a:off x="308" y="880"/>
              <a:ext cx="1357" cy="458"/>
            </a:xfrm>
            <a:prstGeom prst="homePlate">
              <a:avLst>
                <a:gd name="adj" fmla="val 46034"/>
              </a:avLst>
            </a:prstGeom>
            <a:solidFill>
              <a:schemeClr val="tx2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chemeClr val="accent2"/>
                </a:buClr>
                <a:buFontTx/>
                <a:buChar char="•"/>
              </a:pPr>
              <a:endParaRPr lang="en-GB"/>
            </a:p>
          </p:txBody>
        </p:sp>
        <p:sp>
          <p:nvSpPr>
            <p:cNvPr id="16393" name="Rectangle 28"/>
            <p:cNvSpPr>
              <a:spLocks noChangeAspect="1" noChangeArrowheads="1"/>
            </p:cNvSpPr>
            <p:nvPr/>
          </p:nvSpPr>
          <p:spPr bwMode="auto">
            <a:xfrm>
              <a:off x="341" y="1000"/>
              <a:ext cx="1140" cy="216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  <p:txBody>
            <a:bodyPr wrap="none" lIns="60325" tIns="30162" rIns="60325" bIns="30162" anchor="ctr"/>
            <a:lstStyle/>
            <a:p>
              <a:pPr defTabSz="603250">
                <a:buClr>
                  <a:schemeClr val="accent2"/>
                </a:buClr>
              </a:pPr>
              <a:r>
                <a:rPr lang="en-US" sz="2000">
                  <a:solidFill>
                    <a:schemeClr val="bg1"/>
                  </a:solidFill>
                </a:rPr>
                <a:t>1. Explaining </a:t>
              </a:r>
            </a:p>
            <a:p>
              <a:pPr defTabSz="603250">
                <a:buClr>
                  <a:schemeClr val="accent2"/>
                </a:buClr>
              </a:pPr>
              <a:r>
                <a:rPr lang="en-US" sz="2000">
                  <a:solidFill>
                    <a:schemeClr val="bg1"/>
                  </a:solidFill>
                </a:rPr>
                <a:t>the Need</a:t>
              </a:r>
            </a:p>
          </p:txBody>
        </p:sp>
      </p:grpSp>
      <p:sp>
        <p:nvSpPr>
          <p:cNvPr id="16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177937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Communications Plan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4912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Audience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Audience 2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Audience 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Audience 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49405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Objectives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9499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Desired</a:t>
                      </a:r>
                      <a:r>
                        <a:rPr lang="en-GB" sz="1400" b="1" baseline="0" dirty="0" smtClean="0"/>
                        <a:t> Outcome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49405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Key Methods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9881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Distribution</a:t>
                      </a:r>
                      <a:r>
                        <a:rPr lang="en-GB" sz="1400" b="1" baseline="0" dirty="0" smtClean="0"/>
                        <a:t> Methods &amp; Channels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49405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Frequency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9881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Responsibility For Preparation &amp; Delivery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9881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Key Impact &amp;</a:t>
                      </a:r>
                      <a:r>
                        <a:rPr lang="en-GB" sz="1400" b="1" baseline="0" dirty="0" smtClean="0"/>
                        <a:t> Feedback Measures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08337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Communication is integral to sustaining change. </a:t>
            </a:r>
            <a:endParaRPr lang="en-GB" dirty="0" smtClean="0"/>
          </a:p>
          <a:p>
            <a:pPr lvl="0"/>
            <a:endParaRPr lang="en-GB" dirty="0" smtClean="0"/>
          </a:p>
          <a:p>
            <a:pPr lvl="0"/>
            <a:r>
              <a:rPr lang="en-GB" dirty="0" smtClean="0"/>
              <a:t>Communication </a:t>
            </a:r>
            <a:r>
              <a:rPr lang="en-GB" dirty="0"/>
              <a:t>is an </a:t>
            </a:r>
            <a:r>
              <a:rPr lang="en-GB" dirty="0" err="1"/>
              <a:t>ongoing</a:t>
            </a:r>
            <a:r>
              <a:rPr lang="en-GB" dirty="0"/>
              <a:t> activity and should be adapted to the nature and stage of the change. The methods, messages, audiences and feedback are all vital parts of the communication process during change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Communication </a:t>
            </a:r>
            <a:r>
              <a:rPr lang="en-GB" dirty="0"/>
              <a:t>enables leaders and managers of change to create a shared sense of direction, purpose and values, establish strategies, plans and priorities, reduce uncertainty, build trust, and empower and engage people in doing what needs to be done.</a:t>
            </a:r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4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848437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err="1" smtClean="0">
                <a:cs typeface="Arial" pitchFamily="34" charset="0"/>
              </a:rPr>
              <a:t>Clampitt</a:t>
            </a:r>
            <a:r>
              <a:rPr lang="en-GB" sz="2400" dirty="0" smtClean="0">
                <a:cs typeface="Arial" pitchFamily="34" charset="0"/>
              </a:rPr>
              <a:t>, P., </a:t>
            </a:r>
            <a:r>
              <a:rPr lang="en-GB" sz="2400" dirty="0" err="1" smtClean="0">
                <a:cs typeface="Arial" pitchFamily="34" charset="0"/>
              </a:rPr>
              <a:t>DeKoch</a:t>
            </a:r>
            <a:r>
              <a:rPr lang="en-GB" sz="2400" dirty="0" smtClean="0">
                <a:cs typeface="Arial" pitchFamily="34" charset="0"/>
              </a:rPr>
              <a:t>, R., </a:t>
            </a:r>
            <a:r>
              <a:rPr lang="en-GB" sz="2400" dirty="0" err="1" smtClean="0">
                <a:cs typeface="Arial" pitchFamily="34" charset="0"/>
              </a:rPr>
              <a:t>Cashman</a:t>
            </a:r>
            <a:r>
              <a:rPr lang="en-GB" sz="2400" dirty="0" smtClean="0">
                <a:cs typeface="Arial" pitchFamily="34" charset="0"/>
              </a:rPr>
              <a:t>, T. (2000) ‘A strategy for communicating about uncertainty’, </a:t>
            </a:r>
            <a:r>
              <a:rPr lang="en-GB" sz="2400" i="1" dirty="0" smtClean="0">
                <a:cs typeface="Arial" pitchFamily="34" charset="0"/>
              </a:rPr>
              <a:t>Academy of Management Executive, </a:t>
            </a:r>
            <a:r>
              <a:rPr lang="en-GB" sz="2400" dirty="0" smtClean="0">
                <a:cs typeface="Arial" pitchFamily="34" charset="0"/>
              </a:rPr>
              <a:t>14(4): 41-57.</a:t>
            </a:r>
          </a:p>
          <a:p>
            <a:endParaRPr lang="en-GB" sz="2400" dirty="0">
              <a:cs typeface="Arial" pitchFamily="34" charset="0"/>
            </a:endParaRPr>
          </a:p>
          <a:p>
            <a:pPr marL="0" indent="0">
              <a:buNone/>
            </a:pPr>
            <a:r>
              <a:rPr lang="en-GB" sz="2400" dirty="0">
                <a:cs typeface="Arial" pitchFamily="34" charset="0"/>
              </a:rPr>
              <a:t>Robbins, S.P., Judge, T.A. and Campbell, T.T. (2010) </a:t>
            </a:r>
            <a:r>
              <a:rPr lang="en-GB" sz="2400" i="1" dirty="0">
                <a:cs typeface="Arial" pitchFamily="34" charset="0"/>
              </a:rPr>
              <a:t>Organizational Behaviour.</a:t>
            </a:r>
            <a:r>
              <a:rPr lang="en-GB" sz="2400" dirty="0">
                <a:cs typeface="Arial" pitchFamily="34" charset="0"/>
              </a:rPr>
              <a:t> Harlow: FT/Prentice Hall.</a:t>
            </a:r>
          </a:p>
          <a:p>
            <a:endParaRPr lang="en-GB" sz="2400" dirty="0" smtClean="0">
              <a:cs typeface="Arial" pitchFamily="34" charset="0"/>
            </a:endParaRPr>
          </a:p>
          <a:p>
            <a:endParaRPr lang="en-GB" sz="2400" dirty="0">
              <a:cs typeface="Arial" pitchFamily="34" charset="0"/>
            </a:endParaRPr>
          </a:p>
          <a:p>
            <a:endParaRPr lang="en-GB" sz="1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1200" dirty="0">
              <a:latin typeface="Arial" pitchFamily="34" charset="0"/>
              <a:cs typeface="Arial" pitchFamily="34" charset="0"/>
            </a:endParaRPr>
          </a:p>
          <a:p>
            <a:endParaRPr lang="en-GB" dirty="0"/>
          </a:p>
        </p:txBody>
      </p:sp>
      <p:sp>
        <p:nvSpPr>
          <p:cNvPr id="4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2627152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Chapter 10 </a:t>
            </a:r>
            <a:br>
              <a:rPr lang="en-GB" dirty="0" smtClean="0"/>
            </a:br>
            <a:r>
              <a:rPr lang="en-GB" dirty="0" smtClean="0"/>
              <a:t>Communication and Change</a:t>
            </a:r>
            <a:endParaRPr lang="en-GB" dirty="0"/>
          </a:p>
        </p:txBody>
      </p:sp>
      <p:sp>
        <p:nvSpPr>
          <p:cNvPr id="3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1625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Learning Outcomes</a:t>
            </a:r>
            <a:endParaRPr lang="en-GB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000" dirty="0" smtClean="0"/>
              <a:t>Appreciate </a:t>
            </a:r>
            <a:r>
              <a:rPr lang="en-US" sz="2000" dirty="0"/>
              <a:t>the importance of communication during times of </a:t>
            </a:r>
            <a:r>
              <a:rPr lang="en-US" sz="2000" dirty="0" smtClean="0"/>
              <a:t>change</a:t>
            </a:r>
            <a:endParaRPr lang="en-GB" sz="2000" dirty="0"/>
          </a:p>
          <a:p>
            <a:pPr lvl="0"/>
            <a:endParaRPr lang="en-GB" sz="2000" dirty="0"/>
          </a:p>
          <a:p>
            <a:pPr lvl="0"/>
            <a:r>
              <a:rPr lang="en-US" sz="2000" dirty="0" smtClean="0"/>
              <a:t>Outline the elements of the communication process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Develop relevant </a:t>
            </a:r>
            <a:r>
              <a:rPr lang="en-US" sz="2000" smtClean="0"/>
              <a:t>communication strategies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Identify </a:t>
            </a:r>
            <a:r>
              <a:rPr lang="en-US" sz="2000" dirty="0"/>
              <a:t>the key elements of a communication plan</a:t>
            </a:r>
            <a:endParaRPr lang="en-GB" sz="2000" dirty="0"/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endParaRPr lang="en-GB" sz="2000" dirty="0" smtClean="0">
              <a:cs typeface="Times New Roman" pitchFamily="18" charset="0"/>
            </a:endParaRPr>
          </a:p>
        </p:txBody>
      </p:sp>
      <p:sp>
        <p:nvSpPr>
          <p:cNvPr id="4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71621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95338"/>
          </a:xfrm>
        </p:spPr>
        <p:txBody>
          <a:bodyPr/>
          <a:lstStyle/>
          <a:p>
            <a:pPr eaLnBrk="1" hangingPunct="1"/>
            <a:r>
              <a:rPr lang="en-GB" sz="4000" smtClean="0"/>
              <a:t>The communication process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endParaRPr lang="en-GB" dirty="0" smtClean="0"/>
          </a:p>
          <a:p>
            <a:pPr marL="0" indent="0" eaLnBrk="1" hangingPunct="1">
              <a:buNone/>
            </a:pPr>
            <a:r>
              <a:rPr lang="en-GB" dirty="0" smtClean="0"/>
              <a:t>Communication – the transference and understanding of meaning </a:t>
            </a:r>
          </a:p>
          <a:p>
            <a:pPr marL="0" indent="0" eaLnBrk="1" hangingPunct="1">
              <a:buNone/>
            </a:pPr>
            <a:endParaRPr lang="en-GB" dirty="0"/>
          </a:p>
          <a:p>
            <a:pPr marL="0" indent="0" eaLnBrk="1" hangingPunct="1">
              <a:buNone/>
            </a:pPr>
            <a:r>
              <a:rPr lang="en-GB" sz="1600" dirty="0" smtClean="0"/>
              <a:t>(Robbins et al 2010)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40826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716210"/>
            <a:ext cx="8229600" cy="388011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en-GB" dirty="0" smtClean="0"/>
              <a:t>‘Only messages can be sent and received; meanings cannot be transmitted.  This means that senders of messages must encode their meanings into symbols, choosing those that  are likely to be familiar to their audience’ (</a:t>
            </a:r>
            <a:r>
              <a:rPr lang="en-GB" dirty="0" err="1" smtClean="0"/>
              <a:t>Guirdham</a:t>
            </a:r>
            <a:r>
              <a:rPr lang="en-GB" dirty="0" smtClean="0"/>
              <a:t> 2005: 89)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408469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/>
          <a:lstStyle/>
          <a:p>
            <a:pPr eaLnBrk="1" hangingPunct="1"/>
            <a:r>
              <a:rPr lang="en-GB" sz="4000" smtClean="0"/>
              <a:t>The communication process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Encoding – sender’s translation of idea into a form which can be recognised by a receiver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Transmission via communication channels – of which there are many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Decoding – process whereby a receiver perceives a sent message and interprets its meaning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Feedback – whereby the sender and receiver exchange roles so that the receiver responds to the message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Noise – factors of distortion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484339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GB" sz="3600" dirty="0">
                <a:solidFill>
                  <a:schemeClr val="bg1"/>
                </a:solidFill>
              </a:rPr>
              <a:t>	</a:t>
            </a:r>
            <a:r>
              <a:rPr lang="en-GB" sz="2800" dirty="0">
                <a:solidFill>
                  <a:srgbClr val="70188C"/>
                </a:solidFill>
              </a:rPr>
              <a:t>Communication plays a vital role in the change process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900" dirty="0">
              <a:solidFill>
                <a:srgbClr val="F9ED07"/>
              </a:solidFill>
            </a:endParaRPr>
          </a:p>
          <a:p>
            <a:pPr lvl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1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GB" dirty="0"/>
              <a:t>	</a:t>
            </a:r>
            <a:endParaRPr lang="en-GB" dirty="0" smtClean="0"/>
          </a:p>
          <a:p>
            <a:pPr>
              <a:lnSpc>
                <a:spcPct val="90000"/>
              </a:lnSpc>
              <a:buFontTx/>
              <a:buNone/>
            </a:pPr>
            <a:endParaRPr lang="en-GB" sz="24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GB" sz="2400" dirty="0" smtClean="0"/>
              <a:t>	</a:t>
            </a:r>
            <a:r>
              <a:rPr lang="en-GB" sz="2400" dirty="0" err="1" smtClean="0"/>
              <a:t>Clampitt</a:t>
            </a:r>
            <a:r>
              <a:rPr lang="en-GB" sz="2400" dirty="0" smtClean="0"/>
              <a:t> </a:t>
            </a:r>
            <a:r>
              <a:rPr lang="en-GB" sz="2400" dirty="0"/>
              <a:t>et </a:t>
            </a:r>
            <a:r>
              <a:rPr lang="en-GB" sz="2400" dirty="0" smtClean="0"/>
              <a:t>al. </a:t>
            </a:r>
            <a:r>
              <a:rPr lang="en-GB" sz="2400" dirty="0"/>
              <a:t>(2000)</a:t>
            </a:r>
            <a:r>
              <a:rPr lang="en-GB" sz="2400" i="1" dirty="0"/>
              <a:t> </a:t>
            </a:r>
            <a:r>
              <a:rPr lang="en-GB" sz="2400" dirty="0"/>
              <a:t>suggest that</a:t>
            </a:r>
            <a:r>
              <a:rPr lang="en-GB" sz="2400" i="1" dirty="0"/>
              <a:t> </a:t>
            </a:r>
            <a:r>
              <a:rPr lang="en-GB" sz="2400" dirty="0"/>
              <a:t>communication strategies often emerge from existing practices with little hard thinking about communication objectives or processes.</a:t>
            </a:r>
            <a:r>
              <a:rPr lang="en-GB" sz="2800" dirty="0"/>
              <a:t> </a:t>
            </a:r>
            <a:endParaRPr lang="en-US" sz="2800" dirty="0"/>
          </a:p>
        </p:txBody>
      </p:sp>
      <p:sp>
        <p:nvSpPr>
          <p:cNvPr id="3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50382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683568" y="1340768"/>
            <a:ext cx="7848600" cy="4803792"/>
            <a:chOff x="612" y="754"/>
            <a:chExt cx="4672" cy="2780"/>
          </a:xfrm>
        </p:grpSpPr>
        <p:sp>
          <p:nvSpPr>
            <p:cNvPr id="7173" name="Line 5"/>
            <p:cNvSpPr>
              <a:spLocks noChangeShapeType="1"/>
            </p:cNvSpPr>
            <p:nvPr/>
          </p:nvSpPr>
          <p:spPr bwMode="auto">
            <a:xfrm>
              <a:off x="1156" y="799"/>
              <a:ext cx="0" cy="2359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174" name="Line 6"/>
            <p:cNvSpPr>
              <a:spLocks noChangeShapeType="1"/>
            </p:cNvSpPr>
            <p:nvPr/>
          </p:nvSpPr>
          <p:spPr bwMode="auto">
            <a:xfrm>
              <a:off x="1156" y="3158"/>
              <a:ext cx="372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202" y="1162"/>
              <a:ext cx="4082" cy="2372"/>
              <a:chOff x="1202" y="1162"/>
              <a:chExt cx="4082" cy="2372"/>
            </a:xfrm>
          </p:grpSpPr>
          <p:sp>
            <p:nvSpPr>
              <p:cNvPr id="7176" name="Arc 8"/>
              <p:cNvSpPr>
                <a:spLocks/>
              </p:cNvSpPr>
              <p:nvPr/>
            </p:nvSpPr>
            <p:spPr bwMode="auto">
              <a:xfrm rot="13715460" flipV="1">
                <a:off x="2102" y="1243"/>
                <a:ext cx="1950" cy="2631"/>
              </a:xfrm>
              <a:custGeom>
                <a:avLst/>
                <a:gdLst>
                  <a:gd name="G0" fmla="+- 5107 0 0"/>
                  <a:gd name="G1" fmla="+- 21600 0 0"/>
                  <a:gd name="G2" fmla="+- 21600 0 0"/>
                  <a:gd name="T0" fmla="*/ 0 w 17530"/>
                  <a:gd name="T1" fmla="*/ 612 h 21600"/>
                  <a:gd name="T2" fmla="*/ 17530 w 17530"/>
                  <a:gd name="T3" fmla="*/ 3930 h 21600"/>
                  <a:gd name="T4" fmla="*/ 5107 w 1753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30" h="21600" fill="none" extrusionOk="0">
                    <a:moveTo>
                      <a:pt x="0" y="612"/>
                    </a:moveTo>
                    <a:cubicBezTo>
                      <a:pt x="1671" y="205"/>
                      <a:pt x="3386" y="-1"/>
                      <a:pt x="5107" y="0"/>
                    </a:cubicBezTo>
                    <a:cubicBezTo>
                      <a:pt x="9553" y="0"/>
                      <a:pt x="13892" y="1372"/>
                      <a:pt x="17530" y="3929"/>
                    </a:cubicBezTo>
                  </a:path>
                  <a:path w="17530" h="21600" stroke="0" extrusionOk="0">
                    <a:moveTo>
                      <a:pt x="0" y="612"/>
                    </a:moveTo>
                    <a:cubicBezTo>
                      <a:pt x="1671" y="205"/>
                      <a:pt x="3386" y="-1"/>
                      <a:pt x="5107" y="0"/>
                    </a:cubicBezTo>
                    <a:cubicBezTo>
                      <a:pt x="9553" y="0"/>
                      <a:pt x="13892" y="1372"/>
                      <a:pt x="17530" y="3929"/>
                    </a:cubicBezTo>
                    <a:lnTo>
                      <a:pt x="5107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177" name="Arc 9"/>
              <p:cNvSpPr>
                <a:spLocks/>
              </p:cNvSpPr>
              <p:nvPr/>
            </p:nvSpPr>
            <p:spPr bwMode="auto">
              <a:xfrm rot="7884540" flipH="1" flipV="1">
                <a:off x="2101" y="1223"/>
                <a:ext cx="1899" cy="2608"/>
              </a:xfrm>
              <a:custGeom>
                <a:avLst/>
                <a:gdLst>
                  <a:gd name="G0" fmla="+- 5107 0 0"/>
                  <a:gd name="G1" fmla="+- 21600 0 0"/>
                  <a:gd name="G2" fmla="+- 21600 0 0"/>
                  <a:gd name="T0" fmla="*/ 0 w 17530"/>
                  <a:gd name="T1" fmla="*/ 612 h 21600"/>
                  <a:gd name="T2" fmla="*/ 17530 w 17530"/>
                  <a:gd name="T3" fmla="*/ 3930 h 21600"/>
                  <a:gd name="T4" fmla="*/ 5107 w 1753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7530" h="21600" fill="none" extrusionOk="0">
                    <a:moveTo>
                      <a:pt x="0" y="612"/>
                    </a:moveTo>
                    <a:cubicBezTo>
                      <a:pt x="1671" y="205"/>
                      <a:pt x="3386" y="-1"/>
                      <a:pt x="5107" y="0"/>
                    </a:cubicBezTo>
                    <a:cubicBezTo>
                      <a:pt x="9553" y="0"/>
                      <a:pt x="13892" y="1372"/>
                      <a:pt x="17530" y="3929"/>
                    </a:cubicBezTo>
                  </a:path>
                  <a:path w="17530" h="21600" stroke="0" extrusionOk="0">
                    <a:moveTo>
                      <a:pt x="0" y="612"/>
                    </a:moveTo>
                    <a:cubicBezTo>
                      <a:pt x="1671" y="205"/>
                      <a:pt x="3386" y="-1"/>
                      <a:pt x="5107" y="0"/>
                    </a:cubicBezTo>
                    <a:cubicBezTo>
                      <a:pt x="9553" y="0"/>
                      <a:pt x="13892" y="1372"/>
                      <a:pt x="17530" y="3929"/>
                    </a:cubicBezTo>
                    <a:lnTo>
                      <a:pt x="5107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178" name="Text Box 10"/>
              <p:cNvSpPr txBox="1">
                <a:spLocks noChangeArrowheads="1"/>
              </p:cNvSpPr>
              <p:nvPr/>
            </p:nvSpPr>
            <p:spPr bwMode="auto">
              <a:xfrm>
                <a:off x="2291" y="1162"/>
                <a:ext cx="1587" cy="214"/>
              </a:xfrm>
              <a:prstGeom prst="rect">
                <a:avLst/>
              </a:prstGeom>
              <a:gradFill rotWithShape="1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sz="1800" dirty="0">
                    <a:solidFill>
                      <a:srgbClr val="5D038F"/>
                    </a:solidFill>
                    <a:latin typeface="Arial" pitchFamily="34" charset="0"/>
                  </a:rPr>
                  <a:t>Underscore &amp; Explore</a:t>
                </a:r>
                <a:endParaRPr lang="en-US" sz="1800" dirty="0">
                  <a:solidFill>
                    <a:srgbClr val="5D038F"/>
                  </a:solidFill>
                  <a:latin typeface="Arial" pitchFamily="34" charset="0"/>
                </a:endParaRPr>
              </a:p>
            </p:txBody>
          </p:sp>
          <p:sp>
            <p:nvSpPr>
              <p:cNvPr id="7179" name="Text Box 11"/>
              <p:cNvSpPr txBox="1">
                <a:spLocks noChangeArrowheads="1"/>
              </p:cNvSpPr>
              <p:nvPr/>
            </p:nvSpPr>
            <p:spPr bwMode="auto">
              <a:xfrm>
                <a:off x="3697" y="1661"/>
                <a:ext cx="1134" cy="214"/>
              </a:xfrm>
              <a:prstGeom prst="rect">
                <a:avLst/>
              </a:prstGeom>
              <a:gradFill rotWithShape="1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sz="1800" dirty="0">
                    <a:solidFill>
                      <a:srgbClr val="5D038F"/>
                    </a:solidFill>
                    <a:latin typeface="Arial" pitchFamily="34" charset="0"/>
                  </a:rPr>
                  <a:t>Identify &amp; Reply</a:t>
                </a:r>
                <a:endParaRPr lang="en-US" sz="1800" dirty="0">
                  <a:solidFill>
                    <a:srgbClr val="5D038F"/>
                  </a:solidFill>
                  <a:latin typeface="Arial" pitchFamily="34" charset="0"/>
                </a:endParaRPr>
              </a:p>
            </p:txBody>
          </p:sp>
          <p:sp>
            <p:nvSpPr>
              <p:cNvPr id="7180" name="Text Box 12"/>
              <p:cNvSpPr txBox="1">
                <a:spLocks noChangeArrowheads="1"/>
              </p:cNvSpPr>
              <p:nvPr/>
            </p:nvSpPr>
            <p:spPr bwMode="auto">
              <a:xfrm>
                <a:off x="3969" y="2478"/>
                <a:ext cx="1315" cy="214"/>
              </a:xfrm>
              <a:prstGeom prst="rect">
                <a:avLst/>
              </a:prstGeom>
              <a:gradFill rotWithShape="1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sz="1800" dirty="0">
                    <a:solidFill>
                      <a:srgbClr val="5D038F"/>
                    </a:solidFill>
                    <a:latin typeface="Arial" pitchFamily="34" charset="0"/>
                  </a:rPr>
                  <a:t>Withhold &amp; Uphold</a:t>
                </a:r>
                <a:endParaRPr lang="en-US" sz="1800" dirty="0">
                  <a:solidFill>
                    <a:srgbClr val="5D038F"/>
                  </a:solidFill>
                  <a:latin typeface="Arial" pitchFamily="34" charset="0"/>
                </a:endParaRPr>
              </a:p>
            </p:txBody>
          </p:sp>
          <p:sp>
            <p:nvSpPr>
              <p:cNvPr id="7181" name="Text Box 13"/>
              <p:cNvSpPr txBox="1">
                <a:spLocks noChangeArrowheads="1"/>
              </p:cNvSpPr>
              <p:nvPr/>
            </p:nvSpPr>
            <p:spPr bwMode="auto">
              <a:xfrm>
                <a:off x="1474" y="1661"/>
                <a:ext cx="907" cy="214"/>
              </a:xfrm>
              <a:prstGeom prst="rect">
                <a:avLst/>
              </a:prstGeom>
              <a:gradFill rotWithShape="1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sz="1800" dirty="0">
                    <a:solidFill>
                      <a:srgbClr val="5D038F"/>
                    </a:solidFill>
                    <a:latin typeface="Arial" pitchFamily="34" charset="0"/>
                  </a:rPr>
                  <a:t>Tell &amp; Sell</a:t>
                </a:r>
                <a:endParaRPr lang="en-US" sz="1800" dirty="0">
                  <a:solidFill>
                    <a:srgbClr val="5D038F"/>
                  </a:solidFill>
                  <a:latin typeface="Arial" pitchFamily="34" charset="0"/>
                </a:endParaRPr>
              </a:p>
            </p:txBody>
          </p:sp>
          <p:sp>
            <p:nvSpPr>
              <p:cNvPr id="7182" name="Text Box 14"/>
              <p:cNvSpPr txBox="1">
                <a:spLocks noChangeArrowheads="1"/>
              </p:cNvSpPr>
              <p:nvPr/>
            </p:nvSpPr>
            <p:spPr bwMode="auto">
              <a:xfrm>
                <a:off x="1202" y="2432"/>
                <a:ext cx="997" cy="214"/>
              </a:xfrm>
              <a:prstGeom prst="rect">
                <a:avLst/>
              </a:prstGeom>
              <a:gradFill rotWithShape="1">
                <a:gsLst>
                  <a:gs pos="0">
                    <a:srgbClr val="FFFF00">
                      <a:gamma/>
                      <a:shade val="46275"/>
                      <a:invGamma/>
                    </a:srgbClr>
                  </a:gs>
                  <a:gs pos="50000">
                    <a:srgbClr val="FFFF00"/>
                  </a:gs>
                  <a:gs pos="100000">
                    <a:srgbClr val="FFFF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sz="1800" dirty="0">
                    <a:solidFill>
                      <a:srgbClr val="5D038F"/>
                    </a:solidFill>
                    <a:latin typeface="Arial" pitchFamily="34" charset="0"/>
                  </a:rPr>
                  <a:t>Spray &amp; </a:t>
                </a:r>
                <a:r>
                  <a:rPr lang="en-GB" sz="1800" dirty="0" smtClean="0">
                    <a:solidFill>
                      <a:srgbClr val="5D038F"/>
                    </a:solidFill>
                    <a:latin typeface="Arial" pitchFamily="34" charset="0"/>
                  </a:rPr>
                  <a:t>Pray</a:t>
                </a:r>
                <a:endParaRPr lang="en-US" sz="1800" dirty="0">
                  <a:solidFill>
                    <a:srgbClr val="5D038F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4" name="Group 30"/>
            <p:cNvGrpSpPr>
              <a:grpSpLocks/>
            </p:cNvGrpSpPr>
            <p:nvPr/>
          </p:nvGrpSpPr>
          <p:grpSpPr bwMode="auto">
            <a:xfrm>
              <a:off x="1201" y="2840"/>
              <a:ext cx="3811" cy="272"/>
              <a:chOff x="1201" y="2840"/>
              <a:chExt cx="3811" cy="272"/>
            </a:xfrm>
          </p:grpSpPr>
          <p:sp>
            <p:nvSpPr>
              <p:cNvPr id="7184" name="Line 16"/>
              <p:cNvSpPr>
                <a:spLocks noChangeShapeType="1"/>
              </p:cNvSpPr>
              <p:nvPr/>
            </p:nvSpPr>
            <p:spPr bwMode="auto">
              <a:xfrm>
                <a:off x="1746" y="3067"/>
                <a:ext cx="2721" cy="0"/>
              </a:xfrm>
              <a:prstGeom prst="line">
                <a:avLst/>
              </a:prstGeom>
              <a:noFill/>
              <a:ln w="38100">
                <a:solidFill>
                  <a:srgbClr val="79C1C7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85" name="Oval 17"/>
              <p:cNvSpPr>
                <a:spLocks noChangeArrowheads="1"/>
              </p:cNvSpPr>
              <p:nvPr/>
            </p:nvSpPr>
            <p:spPr bwMode="auto">
              <a:xfrm>
                <a:off x="4513" y="2840"/>
                <a:ext cx="499" cy="22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186" name="Oval 18"/>
              <p:cNvSpPr>
                <a:spLocks noChangeArrowheads="1"/>
              </p:cNvSpPr>
              <p:nvPr/>
            </p:nvSpPr>
            <p:spPr bwMode="auto">
              <a:xfrm>
                <a:off x="1201" y="2886"/>
                <a:ext cx="499" cy="226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187" name="Text Box 19"/>
              <p:cNvSpPr txBox="1">
                <a:spLocks noChangeArrowheads="1"/>
              </p:cNvSpPr>
              <p:nvPr/>
            </p:nvSpPr>
            <p:spPr bwMode="auto">
              <a:xfrm>
                <a:off x="2018" y="2840"/>
                <a:ext cx="2177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GB" dirty="0" smtClean="0">
                    <a:solidFill>
                      <a:srgbClr val="FF0000"/>
                    </a:solidFill>
                  </a:rPr>
                  <a:t>Amount of information transfe</a:t>
                </a:r>
                <a:r>
                  <a:rPr lang="en-GB" sz="1800" dirty="0" smtClean="0">
                    <a:solidFill>
                      <a:srgbClr val="FF0000"/>
                    </a:solidFill>
                  </a:rPr>
                  <a:t>rred</a:t>
                </a:r>
                <a:endParaRPr lang="en-US" sz="18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188" name="Text Box 20"/>
              <p:cNvSpPr txBox="1">
                <a:spLocks noChangeArrowheads="1"/>
              </p:cNvSpPr>
              <p:nvPr/>
            </p:nvSpPr>
            <p:spPr bwMode="auto">
              <a:xfrm>
                <a:off x="1201" y="2886"/>
                <a:ext cx="499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sz="1800" dirty="0">
                    <a:latin typeface="Arial" pitchFamily="34" charset="0"/>
                  </a:rPr>
                  <a:t>Great</a:t>
                </a:r>
                <a:endParaRPr lang="en-US" sz="1800" dirty="0">
                  <a:latin typeface="Arial" pitchFamily="34" charset="0"/>
                </a:endParaRPr>
              </a:p>
            </p:txBody>
          </p:sp>
          <p:sp>
            <p:nvSpPr>
              <p:cNvPr id="7189" name="Text Box 21"/>
              <p:cNvSpPr txBox="1">
                <a:spLocks noChangeArrowheads="1"/>
              </p:cNvSpPr>
              <p:nvPr/>
            </p:nvSpPr>
            <p:spPr bwMode="auto">
              <a:xfrm>
                <a:off x="4558" y="2840"/>
                <a:ext cx="453" cy="1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sz="1800" dirty="0">
                    <a:latin typeface="Arial" pitchFamily="34" charset="0"/>
                  </a:rPr>
                  <a:t>Little</a:t>
                </a:r>
                <a:endParaRPr lang="en-US" sz="1800" dirty="0">
                  <a:latin typeface="Arial" pitchFamily="34" charset="0"/>
                </a:endParaRPr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612" y="754"/>
              <a:ext cx="498" cy="2359"/>
              <a:chOff x="612" y="799"/>
              <a:chExt cx="498" cy="2359"/>
            </a:xfrm>
          </p:grpSpPr>
          <p:sp>
            <p:nvSpPr>
              <p:cNvPr id="7191" name="Oval 23"/>
              <p:cNvSpPr>
                <a:spLocks noChangeArrowheads="1"/>
              </p:cNvSpPr>
              <p:nvPr/>
            </p:nvSpPr>
            <p:spPr bwMode="auto">
              <a:xfrm>
                <a:off x="657" y="2931"/>
                <a:ext cx="453" cy="22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192" name="Oval 24"/>
              <p:cNvSpPr>
                <a:spLocks noChangeArrowheads="1"/>
              </p:cNvSpPr>
              <p:nvPr/>
            </p:nvSpPr>
            <p:spPr bwMode="auto">
              <a:xfrm>
                <a:off x="657" y="799"/>
                <a:ext cx="453" cy="227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 dirty="0"/>
              </a:p>
            </p:txBody>
          </p:sp>
          <p:grpSp>
            <p:nvGrpSpPr>
              <p:cNvPr id="6" name="Group 25"/>
              <p:cNvGrpSpPr>
                <a:grpSpLocks/>
              </p:cNvGrpSpPr>
              <p:nvPr/>
            </p:nvGrpSpPr>
            <p:grpSpPr bwMode="auto">
              <a:xfrm>
                <a:off x="612" y="799"/>
                <a:ext cx="454" cy="2331"/>
                <a:chOff x="884" y="799"/>
                <a:chExt cx="454" cy="2331"/>
              </a:xfrm>
            </p:grpSpPr>
            <p:sp>
              <p:nvSpPr>
                <p:cNvPr id="7194" name="Text Box 26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178" y="1823"/>
                  <a:ext cx="1996" cy="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GB" sz="1800" dirty="0">
                      <a:solidFill>
                        <a:srgbClr val="FF0000"/>
                      </a:solidFill>
                    </a:rPr>
                    <a:t>Communication</a:t>
                  </a:r>
                  <a:r>
                    <a:rPr lang="en-GB" sz="1800" dirty="0">
                      <a:solidFill>
                        <a:srgbClr val="FF0000"/>
                      </a:solidFill>
                      <a:latin typeface="Arial" pitchFamily="34" charset="0"/>
                    </a:rPr>
                    <a:t> effectiveness</a:t>
                  </a:r>
                  <a:endParaRPr lang="en-US" sz="18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719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884" y="2931"/>
                  <a:ext cx="453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r">
                    <a:spcBef>
                      <a:spcPct val="50000"/>
                    </a:spcBef>
                  </a:pPr>
                  <a:r>
                    <a:rPr lang="en-GB" sz="1800" dirty="0">
                      <a:latin typeface="Arial" pitchFamily="34" charset="0"/>
                    </a:rPr>
                    <a:t>Low</a:t>
                  </a:r>
                  <a:endParaRPr lang="en-US" sz="1800" dirty="0">
                    <a:latin typeface="Arial" pitchFamily="34" charset="0"/>
                  </a:endParaRPr>
                </a:p>
              </p:txBody>
            </p:sp>
            <p:sp>
              <p:nvSpPr>
                <p:cNvPr id="7196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884" y="799"/>
                  <a:ext cx="454" cy="1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r">
                    <a:spcBef>
                      <a:spcPct val="50000"/>
                    </a:spcBef>
                  </a:pPr>
                  <a:r>
                    <a:rPr lang="en-GB" sz="1800" dirty="0">
                      <a:latin typeface="Arial" pitchFamily="34" charset="0"/>
                    </a:rPr>
                    <a:t>High</a:t>
                  </a:r>
                  <a:endParaRPr lang="en-US" sz="1800" dirty="0">
                    <a:latin typeface="Arial" pitchFamily="34" charset="0"/>
                  </a:endParaRPr>
                </a:p>
              </p:txBody>
            </p:sp>
          </p:grpSp>
        </p:grpSp>
      </p:grp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2357422" y="5715016"/>
            <a:ext cx="58039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 dirty="0">
                <a:latin typeface="Arial" pitchFamily="34" charset="0"/>
              </a:rPr>
              <a:t>Clampett et </a:t>
            </a:r>
            <a:r>
              <a:rPr lang="en-GB" i="1" dirty="0" err="1" smtClean="0">
                <a:latin typeface="Arial" pitchFamily="34" charset="0"/>
              </a:rPr>
              <a:t>al’s</a:t>
            </a:r>
            <a:r>
              <a:rPr lang="en-GB" i="1" dirty="0" smtClean="0">
                <a:latin typeface="Arial" pitchFamily="34" charset="0"/>
              </a:rPr>
              <a:t> (2000)</a:t>
            </a:r>
            <a:endParaRPr lang="en-US" i="1" dirty="0">
              <a:latin typeface="Arial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1520170" y="801018"/>
            <a:ext cx="9144000" cy="1079500"/>
          </a:xfrm>
        </p:spPr>
        <p:txBody>
          <a:bodyPr/>
          <a:lstStyle/>
          <a:p>
            <a:pPr algn="l"/>
            <a:r>
              <a:rPr lang="en-GB" sz="2400" dirty="0" smtClean="0"/>
              <a:t>Communication Strategies</a:t>
            </a:r>
            <a:endParaRPr lang="en-US" sz="2400" dirty="0"/>
          </a:p>
        </p:txBody>
      </p:sp>
      <p:sp>
        <p:nvSpPr>
          <p:cNvPr id="30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394806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Organizational</a:t>
            </a:r>
            <a:r>
              <a:rPr lang="fr-FR" dirty="0" smtClean="0"/>
              <a:t> </a:t>
            </a:r>
            <a:r>
              <a:rPr lang="fr-FR" dirty="0"/>
              <a:t>silence  </a:t>
            </a:r>
            <a:r>
              <a:rPr lang="fr-FR" sz="1800" dirty="0"/>
              <a:t>(Morrison &amp; </a:t>
            </a:r>
            <a:r>
              <a:rPr lang="fr-FR" sz="1800" dirty="0" err="1"/>
              <a:t>Milliken</a:t>
            </a:r>
            <a:r>
              <a:rPr lang="fr-FR" sz="1800" dirty="0"/>
              <a:t>, 2000)</a:t>
            </a:r>
            <a:endParaRPr lang="en-GB" sz="18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GB" dirty="0"/>
              <a:t>The widespread withholding of information can: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000" dirty="0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GB" sz="2400" dirty="0"/>
              <a:t>deprive decision makers of the opportunity to consider alternative </a:t>
            </a:r>
            <a:r>
              <a:rPr lang="en-GB" sz="2400" dirty="0" smtClean="0"/>
              <a:t>perspectives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en-GB" sz="2800" dirty="0" smtClean="0"/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en-GB" sz="2400" dirty="0" smtClean="0"/>
              <a:t>inhibit </a:t>
            </a:r>
            <a:r>
              <a:rPr lang="en-GB" sz="2400" dirty="0" smtClean="0"/>
              <a:t>organizational </a:t>
            </a:r>
            <a:r>
              <a:rPr lang="en-GB" sz="2400" dirty="0"/>
              <a:t>learning because it affects the ability of managers to detect and correct the causes of poor </a:t>
            </a:r>
            <a:r>
              <a:rPr lang="en-GB" sz="2400" dirty="0" smtClean="0"/>
              <a:t>performance</a:t>
            </a:r>
            <a:endParaRPr lang="en-GB" sz="2400" dirty="0"/>
          </a:p>
        </p:txBody>
      </p:sp>
      <p:sp>
        <p:nvSpPr>
          <p:cNvPr id="4" name="TextBox 6"/>
          <p:cNvSpPr txBox="1"/>
          <p:nvPr/>
        </p:nvSpPr>
        <p:spPr>
          <a:xfrm>
            <a:off x="6056889" y="6508957"/>
            <a:ext cx="29697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</a:rPr>
              <a:t>© Julie Hodges and Roger Gill</a:t>
            </a:r>
          </a:p>
        </p:txBody>
      </p:sp>
    </p:spTree>
    <p:extLst>
      <p:ext uri="{BB962C8B-B14F-4D97-AF65-F5344CB8AC3E}">
        <p14:creationId xmlns:p14="http://schemas.microsoft.com/office/powerpoint/2010/main" val="1462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theme/theme1.xml><?xml version="1.0" encoding="utf-8"?>
<a:theme xmlns:a="http://schemas.openxmlformats.org/drawingml/2006/main" name="DUB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D8DD8AA60897409A63A793C0E3CE22" ma:contentTypeVersion="0" ma:contentTypeDescription="Create a new document." ma:contentTypeScope="" ma:versionID="7439178d7f7cc663d631c7b4569f27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5ABFEF-E76F-48D1-96F4-CFAF035A1B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91E109-D82E-49C4-AA23-3FF55049C4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CFB7D0F-0701-4AC0-B34C-96174B84906E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768</Words>
  <Application>Microsoft Office PowerPoint</Application>
  <PresentationFormat>On-screen Show (4:3)</PresentationFormat>
  <Paragraphs>142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DUBS</vt:lpstr>
      <vt:lpstr>PowerPoint Presentation</vt:lpstr>
      <vt:lpstr>Chapter 10  Communication and Change</vt:lpstr>
      <vt:lpstr>Learning Outcomes</vt:lpstr>
      <vt:lpstr>The communication process</vt:lpstr>
      <vt:lpstr>PowerPoint Presentation</vt:lpstr>
      <vt:lpstr>The communication process</vt:lpstr>
      <vt:lpstr>PowerPoint Presentation</vt:lpstr>
      <vt:lpstr>Communication Strategies</vt:lpstr>
      <vt:lpstr>Organizational silence  (Morrison &amp; Milliken, 2000)</vt:lpstr>
      <vt:lpstr>In pairs</vt:lpstr>
      <vt:lpstr>Communication supports change but proactive integrated communication accelerates successful change</vt:lpstr>
      <vt:lpstr>The change communications process </vt:lpstr>
      <vt:lpstr>Communications Plan</vt:lpstr>
      <vt:lpstr>Summary</vt:lpstr>
      <vt:lpstr>References</vt:lpstr>
    </vt:vector>
  </TitlesOfParts>
  <Company>Warm Design 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Askham</dc:creator>
  <cp:lastModifiedBy>tbedford</cp:lastModifiedBy>
  <cp:revision>56</cp:revision>
  <dcterms:created xsi:type="dcterms:W3CDTF">2012-10-15T10:41:52Z</dcterms:created>
  <dcterms:modified xsi:type="dcterms:W3CDTF">2014-10-10T11:04:19Z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0x010100E4D8DD8AA60897409A63A793C0E3CE22</vt:lpwstr>
  </property>
</Properties>
</file>