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handoutMasterIdLst>
    <p:handoutMasterId r:id="rId24"/>
  </p:handoutMasterIdLst>
  <p:sldIdLst>
    <p:sldId id="320" r:id="rId5"/>
    <p:sldId id="257" r:id="rId6"/>
    <p:sldId id="306" r:id="rId7"/>
    <p:sldId id="311" r:id="rId8"/>
    <p:sldId id="312" r:id="rId9"/>
    <p:sldId id="313" r:id="rId10"/>
    <p:sldId id="314" r:id="rId11"/>
    <p:sldId id="315" r:id="rId12"/>
    <p:sldId id="316" r:id="rId13"/>
    <p:sldId id="317" r:id="rId14"/>
    <p:sldId id="318" r:id="rId15"/>
    <p:sldId id="307" r:id="rId16"/>
    <p:sldId id="308" r:id="rId17"/>
    <p:sldId id="319" r:id="rId18"/>
    <p:sldId id="309" r:id="rId19"/>
    <p:sldId id="310" r:id="rId20"/>
    <p:sldId id="303" r:id="rId21"/>
    <p:sldId id="302" r:id="rId2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317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306A290C-D1DE-4FE8-A35D-2E199428549D}" type="datetimeFigureOut">
              <a:rPr lang="en-GB" smtClean="0"/>
              <a:t>10/10/2014</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818687D-72FD-4CEB-B75D-8D629006D8D6}" type="slidenum">
              <a:rPr lang="en-GB" smtClean="0"/>
              <a:t>‹#›</a:t>
            </a:fld>
            <a:endParaRPr lang="en-GB"/>
          </a:p>
        </p:txBody>
      </p:sp>
    </p:spTree>
    <p:extLst>
      <p:ext uri="{BB962C8B-B14F-4D97-AF65-F5344CB8AC3E}">
        <p14:creationId xmlns:p14="http://schemas.microsoft.com/office/powerpoint/2010/main" val="31007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E405254-B6C5-4830-B960-892716728DA2}" type="datetimeFigureOut">
              <a:rPr lang="en-GB" smtClean="0"/>
              <a:t>10/10/2014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F8D7090-4835-4C6A-8703-D88D62B232B0}" type="slidenum">
              <a:rPr lang="en-GB" smtClean="0"/>
              <a:t>‹#›</a:t>
            </a:fld>
            <a:endParaRPr lang="en-GB"/>
          </a:p>
        </p:txBody>
      </p:sp>
    </p:spTree>
    <p:extLst>
      <p:ext uri="{BB962C8B-B14F-4D97-AF65-F5344CB8AC3E}">
        <p14:creationId xmlns:p14="http://schemas.microsoft.com/office/powerpoint/2010/main" val="309632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cs typeface="Arial" pitchFamily="34" charset="0"/>
            </a:endParaRPr>
          </a:p>
        </p:txBody>
      </p:sp>
      <p:sp>
        <p:nvSpPr>
          <p:cNvPr id="73732" name="Slide Number Placeholder 3"/>
          <p:cNvSpPr>
            <a:spLocks noGrp="1"/>
          </p:cNvSpPr>
          <p:nvPr>
            <p:ph type="sldNum" sz="quarter" idx="5"/>
          </p:nvPr>
        </p:nvSpPr>
        <p:spPr>
          <a:noFill/>
        </p:spPr>
        <p:txBody>
          <a:bodyPr/>
          <a:lstStyle/>
          <a:p>
            <a:fld id="{EF3ACC35-CAB2-44AA-B548-2F833ACEC2EB}" type="slidenum">
              <a:rPr lang="en-GB" smtClean="0">
                <a:latin typeface="Arial" pitchFamily="34" charset="0"/>
                <a:cs typeface="Arial" pitchFamily="34" charset="0"/>
              </a:rPr>
              <a:pPr/>
              <a:t>2</a:t>
            </a:fld>
            <a:endParaRPr lang="en-GB"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600" b="1">
                <a:solidFill>
                  <a:schemeClr val="tx2"/>
                </a:solidFill>
                <a:latin typeface="GillSans" pitchFamily="34" charset="0"/>
                <a:cs typeface="Arial" pitchFamily="34" charset="0"/>
              </a:defRPr>
            </a:lvl1pPr>
            <a:lvl2pPr marL="742950" indent="-285750" defTabSz="912813">
              <a:defRPr sz="3600" b="1">
                <a:solidFill>
                  <a:schemeClr val="tx2"/>
                </a:solidFill>
                <a:latin typeface="GillSans" pitchFamily="34" charset="0"/>
                <a:cs typeface="Arial" pitchFamily="34" charset="0"/>
              </a:defRPr>
            </a:lvl2pPr>
            <a:lvl3pPr marL="1143000" indent="-228600" defTabSz="912813">
              <a:defRPr sz="3600" b="1">
                <a:solidFill>
                  <a:schemeClr val="tx2"/>
                </a:solidFill>
                <a:latin typeface="GillSans" pitchFamily="34" charset="0"/>
                <a:cs typeface="Arial" pitchFamily="34" charset="0"/>
              </a:defRPr>
            </a:lvl3pPr>
            <a:lvl4pPr marL="1600200" indent="-228600" defTabSz="912813">
              <a:defRPr sz="3600" b="1">
                <a:solidFill>
                  <a:schemeClr val="tx2"/>
                </a:solidFill>
                <a:latin typeface="GillSans" pitchFamily="34" charset="0"/>
                <a:cs typeface="Arial" pitchFamily="34" charset="0"/>
              </a:defRPr>
            </a:lvl4pPr>
            <a:lvl5pPr marL="2057400" indent="-228600" defTabSz="912813">
              <a:defRPr sz="3600" b="1">
                <a:solidFill>
                  <a:schemeClr val="tx2"/>
                </a:solidFill>
                <a:latin typeface="GillSans" pitchFamily="34" charset="0"/>
                <a:cs typeface="Arial" pitchFamily="34" charset="0"/>
              </a:defRPr>
            </a:lvl5pPr>
            <a:lvl6pPr marL="25146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6pPr>
            <a:lvl7pPr marL="29718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7pPr>
            <a:lvl8pPr marL="34290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8pPr>
            <a:lvl9pPr marL="38862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9pPr>
          </a:lstStyle>
          <a:p>
            <a:fld id="{62AF8DCD-61BE-4554-B050-00A729903081}" type="slidenum">
              <a:rPr lang="en-US" sz="1200" b="0" smtClean="0">
                <a:solidFill>
                  <a:schemeClr val="tx1"/>
                </a:solidFill>
                <a:latin typeface="Arial" pitchFamily="34" charset="0"/>
              </a:rPr>
              <a:pPr/>
              <a:t>12</a:t>
            </a:fld>
            <a:endParaRPr lang="en-US" sz="1200" b="0" smtClean="0">
              <a:solidFill>
                <a:schemeClr val="tx1"/>
              </a:solidFill>
              <a:latin typeface="Arial"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600" b="1">
                <a:solidFill>
                  <a:schemeClr val="tx2"/>
                </a:solidFill>
                <a:latin typeface="GillSans" pitchFamily="34" charset="0"/>
                <a:cs typeface="Arial" pitchFamily="34" charset="0"/>
              </a:defRPr>
            </a:lvl1pPr>
            <a:lvl2pPr marL="742950" indent="-285750" defTabSz="912813">
              <a:defRPr sz="3600" b="1">
                <a:solidFill>
                  <a:schemeClr val="tx2"/>
                </a:solidFill>
                <a:latin typeface="GillSans" pitchFamily="34" charset="0"/>
                <a:cs typeface="Arial" pitchFamily="34" charset="0"/>
              </a:defRPr>
            </a:lvl2pPr>
            <a:lvl3pPr marL="1143000" indent="-228600" defTabSz="912813">
              <a:defRPr sz="3600" b="1">
                <a:solidFill>
                  <a:schemeClr val="tx2"/>
                </a:solidFill>
                <a:latin typeface="GillSans" pitchFamily="34" charset="0"/>
                <a:cs typeface="Arial" pitchFamily="34" charset="0"/>
              </a:defRPr>
            </a:lvl3pPr>
            <a:lvl4pPr marL="1600200" indent="-228600" defTabSz="912813">
              <a:defRPr sz="3600" b="1">
                <a:solidFill>
                  <a:schemeClr val="tx2"/>
                </a:solidFill>
                <a:latin typeface="GillSans" pitchFamily="34" charset="0"/>
                <a:cs typeface="Arial" pitchFamily="34" charset="0"/>
              </a:defRPr>
            </a:lvl4pPr>
            <a:lvl5pPr marL="2057400" indent="-228600" defTabSz="912813">
              <a:defRPr sz="3600" b="1">
                <a:solidFill>
                  <a:schemeClr val="tx2"/>
                </a:solidFill>
                <a:latin typeface="GillSans" pitchFamily="34" charset="0"/>
                <a:cs typeface="Arial" pitchFamily="34" charset="0"/>
              </a:defRPr>
            </a:lvl5pPr>
            <a:lvl6pPr marL="25146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6pPr>
            <a:lvl7pPr marL="29718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7pPr>
            <a:lvl8pPr marL="34290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8pPr>
            <a:lvl9pPr marL="38862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9pPr>
          </a:lstStyle>
          <a:p>
            <a:fld id="{0AB74785-3FB4-4705-AD2F-5B72F730AC97}" type="slidenum">
              <a:rPr lang="en-US" sz="1200" b="0" smtClean="0">
                <a:solidFill>
                  <a:schemeClr val="tx1"/>
                </a:solidFill>
                <a:latin typeface="Arial" pitchFamily="34" charset="0"/>
              </a:rPr>
              <a:pPr/>
              <a:t>13</a:t>
            </a:fld>
            <a:endParaRPr lang="en-US" sz="1200" b="0" smtClean="0">
              <a:solidFill>
                <a:schemeClr val="tx1"/>
              </a:solidFill>
              <a:latin typeface="Arial" pitchFamily="34"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600" b="1">
                <a:solidFill>
                  <a:schemeClr val="tx2"/>
                </a:solidFill>
                <a:latin typeface="GillSans" pitchFamily="34" charset="0"/>
                <a:cs typeface="Arial" pitchFamily="34" charset="0"/>
              </a:defRPr>
            </a:lvl1pPr>
            <a:lvl2pPr marL="742950" indent="-285750" defTabSz="912813">
              <a:defRPr sz="3600" b="1">
                <a:solidFill>
                  <a:schemeClr val="tx2"/>
                </a:solidFill>
                <a:latin typeface="GillSans" pitchFamily="34" charset="0"/>
                <a:cs typeface="Arial" pitchFamily="34" charset="0"/>
              </a:defRPr>
            </a:lvl2pPr>
            <a:lvl3pPr marL="1143000" indent="-228600" defTabSz="912813">
              <a:defRPr sz="3600" b="1">
                <a:solidFill>
                  <a:schemeClr val="tx2"/>
                </a:solidFill>
                <a:latin typeface="GillSans" pitchFamily="34" charset="0"/>
                <a:cs typeface="Arial" pitchFamily="34" charset="0"/>
              </a:defRPr>
            </a:lvl3pPr>
            <a:lvl4pPr marL="1600200" indent="-228600" defTabSz="912813">
              <a:defRPr sz="3600" b="1">
                <a:solidFill>
                  <a:schemeClr val="tx2"/>
                </a:solidFill>
                <a:latin typeface="GillSans" pitchFamily="34" charset="0"/>
                <a:cs typeface="Arial" pitchFamily="34" charset="0"/>
              </a:defRPr>
            </a:lvl4pPr>
            <a:lvl5pPr marL="2057400" indent="-228600" defTabSz="912813">
              <a:defRPr sz="3600" b="1">
                <a:solidFill>
                  <a:schemeClr val="tx2"/>
                </a:solidFill>
                <a:latin typeface="GillSans" pitchFamily="34" charset="0"/>
                <a:cs typeface="Arial" pitchFamily="34" charset="0"/>
              </a:defRPr>
            </a:lvl5pPr>
            <a:lvl6pPr marL="25146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6pPr>
            <a:lvl7pPr marL="29718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7pPr>
            <a:lvl8pPr marL="34290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8pPr>
            <a:lvl9pPr marL="38862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9pPr>
          </a:lstStyle>
          <a:p>
            <a:fld id="{E28900BC-8DA9-4535-8879-1A4FDF3E6EF2}" type="slidenum">
              <a:rPr lang="en-US" sz="1200" b="0" smtClean="0">
                <a:solidFill>
                  <a:schemeClr val="tx1"/>
                </a:solidFill>
                <a:latin typeface="Arial" pitchFamily="34" charset="0"/>
              </a:rPr>
              <a:pPr/>
              <a:t>15</a:t>
            </a:fld>
            <a:endParaRPr lang="en-US" sz="1200" b="0" smtClean="0">
              <a:solidFill>
                <a:schemeClr val="tx1"/>
              </a:solidFill>
              <a:latin typeface="Arial" pitchFamily="34"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600" b="1">
                <a:solidFill>
                  <a:schemeClr val="tx2"/>
                </a:solidFill>
                <a:latin typeface="GillSans" pitchFamily="34" charset="0"/>
                <a:cs typeface="Arial" pitchFamily="34" charset="0"/>
              </a:defRPr>
            </a:lvl1pPr>
            <a:lvl2pPr marL="742950" indent="-285750" defTabSz="912813">
              <a:defRPr sz="3600" b="1">
                <a:solidFill>
                  <a:schemeClr val="tx2"/>
                </a:solidFill>
                <a:latin typeface="GillSans" pitchFamily="34" charset="0"/>
                <a:cs typeface="Arial" pitchFamily="34" charset="0"/>
              </a:defRPr>
            </a:lvl2pPr>
            <a:lvl3pPr marL="1143000" indent="-228600" defTabSz="912813">
              <a:defRPr sz="3600" b="1">
                <a:solidFill>
                  <a:schemeClr val="tx2"/>
                </a:solidFill>
                <a:latin typeface="GillSans" pitchFamily="34" charset="0"/>
                <a:cs typeface="Arial" pitchFamily="34" charset="0"/>
              </a:defRPr>
            </a:lvl3pPr>
            <a:lvl4pPr marL="1600200" indent="-228600" defTabSz="912813">
              <a:defRPr sz="3600" b="1">
                <a:solidFill>
                  <a:schemeClr val="tx2"/>
                </a:solidFill>
                <a:latin typeface="GillSans" pitchFamily="34" charset="0"/>
                <a:cs typeface="Arial" pitchFamily="34" charset="0"/>
              </a:defRPr>
            </a:lvl4pPr>
            <a:lvl5pPr marL="2057400" indent="-228600" defTabSz="912813">
              <a:defRPr sz="3600" b="1">
                <a:solidFill>
                  <a:schemeClr val="tx2"/>
                </a:solidFill>
                <a:latin typeface="GillSans" pitchFamily="34" charset="0"/>
                <a:cs typeface="Arial" pitchFamily="34" charset="0"/>
              </a:defRPr>
            </a:lvl5pPr>
            <a:lvl6pPr marL="25146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6pPr>
            <a:lvl7pPr marL="29718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7pPr>
            <a:lvl8pPr marL="34290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8pPr>
            <a:lvl9pPr marL="3886200" indent="-228600" defTabSz="912813" eaLnBrk="0" fontAlgn="base" hangingPunct="0">
              <a:spcBef>
                <a:spcPct val="0"/>
              </a:spcBef>
              <a:spcAft>
                <a:spcPct val="0"/>
              </a:spcAft>
              <a:defRPr sz="3600" b="1">
                <a:solidFill>
                  <a:schemeClr val="tx2"/>
                </a:solidFill>
                <a:latin typeface="GillSans" pitchFamily="34" charset="0"/>
                <a:cs typeface="Arial" pitchFamily="34" charset="0"/>
              </a:defRPr>
            </a:lvl9pPr>
          </a:lstStyle>
          <a:p>
            <a:fld id="{31731AF4-F749-4F82-BC3F-C61B439DB0F7}" type="slidenum">
              <a:rPr lang="en-US" sz="1200" b="0" smtClean="0">
                <a:solidFill>
                  <a:schemeClr val="tx1"/>
                </a:solidFill>
                <a:latin typeface="Arial" pitchFamily="34" charset="0"/>
              </a:rPr>
              <a:pPr/>
              <a:t>16</a:t>
            </a:fld>
            <a:endParaRPr lang="en-US" sz="1200" b="0" smtClean="0">
              <a:solidFill>
                <a:schemeClr val="tx1"/>
              </a:solidFill>
              <a:latin typeface="Arial" pitchFamily="3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7159578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2299280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8687"/>
            <a:ext cx="2057400" cy="5087476"/>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038687"/>
            <a:ext cx="6019800" cy="5087476"/>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8231824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171226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887878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2246050"/>
            <a:ext cx="4038600" cy="3880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2246050"/>
            <a:ext cx="4038600" cy="3880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2212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2189271"/>
            <a:ext cx="4040188" cy="625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829033"/>
            <a:ext cx="4040188" cy="32971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4645025" y="2189271"/>
            <a:ext cx="4041775" cy="625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829033"/>
            <a:ext cx="4041775" cy="32971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222475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070346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71390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18774"/>
            <a:ext cx="3008313" cy="1162050"/>
          </a:xfrm>
        </p:spPr>
        <p:txBody>
          <a:bodyPr anchor="b"/>
          <a:lstStyle>
            <a:lvl1pPr algn="l">
              <a:defRPr sz="2000" b="1"/>
            </a:lvl1pPr>
          </a:lstStyle>
          <a:p>
            <a:r>
              <a:rPr lang="en-GB" dirty="0" smtClean="0"/>
              <a:t>Click to edit Master title style</a:t>
            </a:r>
            <a:endParaRPr lang="en-US" dirty="0"/>
          </a:p>
        </p:txBody>
      </p:sp>
      <p:sp>
        <p:nvSpPr>
          <p:cNvPr id="3" name="Content Placeholder 2"/>
          <p:cNvSpPr>
            <a:spLocks noGrp="1"/>
          </p:cNvSpPr>
          <p:nvPr>
            <p:ph idx="1"/>
          </p:nvPr>
        </p:nvSpPr>
        <p:spPr>
          <a:xfrm>
            <a:off x="3575050" y="1020932"/>
            <a:ext cx="5111750" cy="51052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3"/>
          <p:cNvSpPr>
            <a:spLocks noGrp="1"/>
          </p:cNvSpPr>
          <p:nvPr>
            <p:ph type="body" sz="half" idx="2"/>
          </p:nvPr>
        </p:nvSpPr>
        <p:spPr>
          <a:xfrm>
            <a:off x="457200" y="2175029"/>
            <a:ext cx="3008313" cy="395113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297358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1020931"/>
            <a:ext cx="5486400" cy="37066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029948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sp>
        <p:nvSpPr>
          <p:cNvPr id="2" name="Title Placeholder 1"/>
          <p:cNvSpPr>
            <a:spLocks noGrp="1"/>
          </p:cNvSpPr>
          <p:nvPr>
            <p:ph type="title"/>
          </p:nvPr>
        </p:nvSpPr>
        <p:spPr>
          <a:xfrm>
            <a:off x="457200" y="1038117"/>
            <a:ext cx="8229600" cy="1143000"/>
          </a:xfrm>
          <a:prstGeom prst="rect">
            <a:avLst/>
          </a:prstGeom>
        </p:spPr>
        <p:txBody>
          <a:bodyPr vert="horz" lIns="91440" tIns="45720" rIns="91440" bIns="45720" rtlCol="0" anchor="ctr">
            <a:norm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457200" y="2246049"/>
            <a:ext cx="8229600" cy="388011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8" name="TextBox 7"/>
          <p:cNvSpPr txBox="1"/>
          <p:nvPr userDrawn="1"/>
        </p:nvSpPr>
        <p:spPr>
          <a:xfrm>
            <a:off x="6826149" y="237546"/>
            <a:ext cx="2108370" cy="523220"/>
          </a:xfrm>
          <a:prstGeom prst="rect">
            <a:avLst/>
          </a:prstGeom>
          <a:noFill/>
        </p:spPr>
        <p:txBody>
          <a:bodyPr wrap="none" rtlCol="0">
            <a:spAutoFit/>
          </a:bodyPr>
          <a:lstStyle/>
          <a:p>
            <a:pPr algn="ctr"/>
            <a:r>
              <a:rPr lang="en-US" sz="1400" dirty="0" smtClean="0">
                <a:solidFill>
                  <a:schemeClr val="bg1"/>
                </a:solidFill>
              </a:rPr>
              <a:t>Centre for Global Learning</a:t>
            </a:r>
            <a:br>
              <a:rPr lang="en-US" sz="1400" dirty="0" smtClean="0">
                <a:solidFill>
                  <a:schemeClr val="bg1"/>
                </a:solidFill>
              </a:rPr>
            </a:br>
            <a:r>
              <a:rPr lang="en-US" sz="1400" dirty="0" smtClean="0">
                <a:solidFill>
                  <a:schemeClr val="bg1"/>
                </a:solidFill>
              </a:rPr>
              <a:t>and Executive Education</a:t>
            </a:r>
            <a:endParaRPr lang="en-US" sz="1400" dirty="0">
              <a:solidFill>
                <a:schemeClr val="bg1"/>
              </a:solidFill>
            </a:endParaRPr>
          </a:p>
        </p:txBody>
      </p:sp>
    </p:spTree>
    <p:extLst>
      <p:ext uri="{BB962C8B-B14F-4D97-AF65-F5344CB8AC3E}">
        <p14:creationId xmlns:p14="http://schemas.microsoft.com/office/powerpoint/2010/main" val="3772506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Production general\Production editors\Tom\Books in Production\Hodges and Gill\Proofs\2nd proofs\Correx\Hodges and Gill cove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22816" y="158461"/>
            <a:ext cx="4559097" cy="648899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800578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Conflict</a:t>
            </a:r>
            <a:endParaRPr lang="en-GB" dirty="0"/>
          </a:p>
        </p:txBody>
      </p:sp>
      <p:sp>
        <p:nvSpPr>
          <p:cNvPr id="3" name="Content Placeholder 2"/>
          <p:cNvSpPr>
            <a:spLocks noGrp="1"/>
          </p:cNvSpPr>
          <p:nvPr>
            <p:ph idx="1"/>
          </p:nvPr>
        </p:nvSpPr>
        <p:spPr/>
        <p:txBody>
          <a:bodyPr>
            <a:normAutofit fontScale="85000" lnSpcReduction="20000"/>
          </a:bodyPr>
          <a:lstStyle/>
          <a:p>
            <a:pPr lvl="0"/>
            <a:r>
              <a:rPr lang="en-GB" dirty="0"/>
              <a:t>Conflict must be perceived by other parties.</a:t>
            </a:r>
          </a:p>
          <a:p>
            <a:pPr lvl="0"/>
            <a:endParaRPr lang="en-GB" dirty="0" smtClean="0"/>
          </a:p>
          <a:p>
            <a:pPr lvl="0"/>
            <a:r>
              <a:rPr lang="en-GB" dirty="0" smtClean="0"/>
              <a:t>One </a:t>
            </a:r>
            <a:r>
              <a:rPr lang="en-GB" dirty="0"/>
              <a:t>party must be perceived as about to do, or actually doing, something the other party does not want.</a:t>
            </a:r>
          </a:p>
          <a:p>
            <a:pPr lvl="0"/>
            <a:endParaRPr lang="en-GB" dirty="0" smtClean="0"/>
          </a:p>
          <a:p>
            <a:pPr lvl="0"/>
            <a:r>
              <a:rPr lang="en-GB" dirty="0" smtClean="0"/>
              <a:t>There </a:t>
            </a:r>
            <a:r>
              <a:rPr lang="en-GB" dirty="0"/>
              <a:t>must be opposition.</a:t>
            </a:r>
          </a:p>
          <a:p>
            <a:pPr lvl="0"/>
            <a:endParaRPr lang="en-GB" dirty="0" smtClean="0"/>
          </a:p>
          <a:p>
            <a:pPr lvl="0"/>
            <a:r>
              <a:rPr lang="en-GB" dirty="0" smtClean="0"/>
              <a:t>Some </a:t>
            </a:r>
            <a:r>
              <a:rPr lang="en-GB" dirty="0"/>
              <a:t>kind of interaction must take place.</a:t>
            </a:r>
          </a:p>
          <a:p>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470757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Conditions for conflict to surface </a:t>
            </a:r>
            <a:r>
              <a:rPr lang="en-GB" sz="3100" dirty="0" smtClean="0"/>
              <a:t>(Robbins et </a:t>
            </a:r>
            <a:r>
              <a:rPr lang="en-GB" sz="3100" dirty="0" smtClean="0"/>
              <a:t>al., </a:t>
            </a:r>
            <a:r>
              <a:rPr lang="en-GB" sz="3100" dirty="0" smtClean="0"/>
              <a:t>2010)</a:t>
            </a:r>
            <a:endParaRPr lang="en-GB" sz="3100" dirty="0"/>
          </a:p>
        </p:txBody>
      </p:sp>
      <p:sp>
        <p:nvSpPr>
          <p:cNvPr id="3" name="Content Placeholder 2"/>
          <p:cNvSpPr>
            <a:spLocks noGrp="1"/>
          </p:cNvSpPr>
          <p:nvPr>
            <p:ph idx="1"/>
          </p:nvPr>
        </p:nvSpPr>
        <p:spPr/>
        <p:txBody>
          <a:bodyPr/>
          <a:lstStyle/>
          <a:p>
            <a:r>
              <a:rPr lang="en-GB" dirty="0" smtClean="0"/>
              <a:t>Communication</a:t>
            </a:r>
          </a:p>
          <a:p>
            <a:endParaRPr lang="en-GB" dirty="0" smtClean="0"/>
          </a:p>
          <a:p>
            <a:r>
              <a:rPr lang="en-GB" dirty="0" smtClean="0"/>
              <a:t>Structure</a:t>
            </a:r>
          </a:p>
          <a:p>
            <a:endParaRPr lang="en-GB" dirty="0" smtClean="0"/>
          </a:p>
          <a:p>
            <a:r>
              <a:rPr lang="en-GB" dirty="0" smtClean="0"/>
              <a:t>Personal variables</a:t>
            </a:r>
          </a:p>
          <a:p>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914686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dirty="0" smtClean="0"/>
              <a:t>The Change Agent</a:t>
            </a:r>
            <a:endParaRPr lang="en-US" dirty="0" smtClean="0"/>
          </a:p>
        </p:txBody>
      </p:sp>
      <p:sp>
        <p:nvSpPr>
          <p:cNvPr id="4099" name="Rectangle 3"/>
          <p:cNvSpPr>
            <a:spLocks noGrp="1" noChangeArrowheads="1"/>
          </p:cNvSpPr>
          <p:nvPr>
            <p:ph type="body" idx="1"/>
          </p:nvPr>
        </p:nvSpPr>
        <p:spPr/>
        <p:txBody>
          <a:bodyPr/>
          <a:lstStyle/>
          <a:p>
            <a:pPr>
              <a:lnSpc>
                <a:spcPct val="90000"/>
              </a:lnSpc>
            </a:pPr>
            <a:r>
              <a:rPr lang="en-GB" sz="1800" smtClean="0"/>
              <a:t>A change agent can be any member of an organization seeking to promote, further, support, sponsor, initiate, implement or deliver change.  Change agents are not necessarily senior managers, and do not necessarily hold formal ‘change management’ job titles and positions.</a:t>
            </a:r>
          </a:p>
          <a:p>
            <a:pPr>
              <a:lnSpc>
                <a:spcPct val="90000"/>
              </a:lnSpc>
              <a:buFont typeface="Times"/>
              <a:buNone/>
            </a:pPr>
            <a:endParaRPr lang="en-GB" sz="1800" smtClean="0"/>
          </a:p>
          <a:p>
            <a:pPr>
              <a:lnSpc>
                <a:spcPct val="90000"/>
              </a:lnSpc>
            </a:pPr>
            <a:r>
              <a:rPr lang="en-GB" sz="1800" smtClean="0"/>
              <a:t>The focal point of any change needs to be an individual…this individual maybe known by many names.</a:t>
            </a:r>
          </a:p>
          <a:p>
            <a:pPr lvl="1">
              <a:lnSpc>
                <a:spcPct val="90000"/>
              </a:lnSpc>
            </a:pPr>
            <a:r>
              <a:rPr lang="en-GB" sz="1800" smtClean="0"/>
              <a:t>Change agents</a:t>
            </a:r>
          </a:p>
          <a:p>
            <a:pPr lvl="1">
              <a:lnSpc>
                <a:spcPct val="90000"/>
              </a:lnSpc>
            </a:pPr>
            <a:r>
              <a:rPr lang="en-GB" sz="1800" smtClean="0"/>
              <a:t>Problem owners</a:t>
            </a:r>
          </a:p>
          <a:p>
            <a:pPr lvl="1">
              <a:lnSpc>
                <a:spcPct val="90000"/>
              </a:lnSpc>
            </a:pPr>
            <a:r>
              <a:rPr lang="en-GB" sz="1800" smtClean="0"/>
              <a:t>Facilitators</a:t>
            </a:r>
          </a:p>
          <a:p>
            <a:pPr lvl="1">
              <a:lnSpc>
                <a:spcPct val="90000"/>
              </a:lnSpc>
            </a:pPr>
            <a:r>
              <a:rPr lang="en-GB" sz="1800" smtClean="0"/>
              <a:t>Project managers</a:t>
            </a:r>
          </a:p>
          <a:p>
            <a:pPr lvl="1">
              <a:lnSpc>
                <a:spcPct val="90000"/>
              </a:lnSpc>
            </a:pPr>
            <a:r>
              <a:rPr lang="en-GB" sz="1800" smtClean="0"/>
              <a:t>Program managers</a:t>
            </a:r>
          </a:p>
          <a:p>
            <a:pPr lvl="1">
              <a:lnSpc>
                <a:spcPct val="90000"/>
              </a:lnSpc>
            </a:pPr>
            <a:r>
              <a:rPr lang="en-GB" sz="1800" smtClean="0"/>
              <a:t>Six sigma black belt</a:t>
            </a:r>
            <a:endParaRPr lang="en-US" sz="1800" smtClean="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6023962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Role of the Change Agent</a:t>
            </a:r>
            <a:endParaRPr lang="en-US" dirty="0" smtClean="0"/>
          </a:p>
        </p:txBody>
      </p:sp>
      <p:sp>
        <p:nvSpPr>
          <p:cNvPr id="53251" name="Rectangle 3"/>
          <p:cNvSpPr>
            <a:spLocks noGrp="1" noChangeArrowheads="1"/>
          </p:cNvSpPr>
          <p:nvPr>
            <p:ph type="body" idx="1"/>
          </p:nvPr>
        </p:nvSpPr>
        <p:spPr/>
        <p:txBody>
          <a:bodyPr>
            <a:normAutofit fontScale="92500" lnSpcReduction="20000"/>
          </a:bodyPr>
          <a:lstStyle/>
          <a:p>
            <a:pPr>
              <a:lnSpc>
                <a:spcPct val="90000"/>
              </a:lnSpc>
            </a:pPr>
            <a:r>
              <a:rPr lang="en-GB" sz="1600" dirty="0" smtClean="0"/>
              <a:t>Identify and manage stakeholders.</a:t>
            </a:r>
          </a:p>
          <a:p>
            <a:pPr>
              <a:lnSpc>
                <a:spcPct val="90000"/>
              </a:lnSpc>
            </a:pPr>
            <a:endParaRPr lang="en-GB" sz="1600" dirty="0" smtClean="0"/>
          </a:p>
          <a:p>
            <a:pPr>
              <a:lnSpc>
                <a:spcPct val="90000"/>
              </a:lnSpc>
            </a:pPr>
            <a:r>
              <a:rPr lang="en-GB" sz="1600" dirty="0" smtClean="0"/>
              <a:t>Work on objectives – make sure they’re clear and relevant.</a:t>
            </a:r>
          </a:p>
          <a:p>
            <a:pPr>
              <a:lnSpc>
                <a:spcPct val="90000"/>
              </a:lnSpc>
            </a:pPr>
            <a:endParaRPr lang="en-GB" sz="1600" dirty="0" smtClean="0"/>
          </a:p>
          <a:p>
            <a:pPr>
              <a:lnSpc>
                <a:spcPct val="90000"/>
              </a:lnSpc>
            </a:pPr>
            <a:r>
              <a:rPr lang="en-GB" sz="1600" dirty="0" smtClean="0"/>
              <a:t>Set a full agenda – Set holistic view and identify difficulties.</a:t>
            </a:r>
          </a:p>
          <a:p>
            <a:pPr>
              <a:lnSpc>
                <a:spcPct val="90000"/>
              </a:lnSpc>
            </a:pPr>
            <a:endParaRPr lang="en-GB" sz="1600" dirty="0" smtClean="0"/>
          </a:p>
          <a:p>
            <a:pPr>
              <a:lnSpc>
                <a:spcPct val="90000"/>
              </a:lnSpc>
            </a:pPr>
            <a:r>
              <a:rPr lang="en-GB" sz="1600" dirty="0" smtClean="0"/>
              <a:t>Establish control system – ensure communications flow is effective.</a:t>
            </a:r>
          </a:p>
          <a:p>
            <a:pPr>
              <a:lnSpc>
                <a:spcPct val="90000"/>
              </a:lnSpc>
            </a:pPr>
            <a:endParaRPr lang="en-GB" sz="1600" dirty="0" smtClean="0"/>
          </a:p>
          <a:p>
            <a:pPr>
              <a:lnSpc>
                <a:spcPct val="90000"/>
              </a:lnSpc>
            </a:pPr>
            <a:r>
              <a:rPr lang="en-GB" sz="1600" dirty="0" smtClean="0"/>
              <a:t>Plans the process of change, ensuring the following…</a:t>
            </a:r>
          </a:p>
          <a:p>
            <a:pPr lvl="1">
              <a:lnSpc>
                <a:spcPct val="90000"/>
              </a:lnSpc>
            </a:pPr>
            <a:r>
              <a:rPr lang="en-GB" sz="1600" dirty="0" smtClean="0"/>
              <a:t>Roles clearly defined and allocated.</a:t>
            </a:r>
          </a:p>
          <a:p>
            <a:pPr lvl="1">
              <a:lnSpc>
                <a:spcPct val="90000"/>
              </a:lnSpc>
            </a:pPr>
            <a:r>
              <a:rPr lang="en-GB" sz="1600" dirty="0" smtClean="0"/>
              <a:t>Team building.</a:t>
            </a:r>
          </a:p>
          <a:p>
            <a:pPr lvl="1">
              <a:lnSpc>
                <a:spcPct val="90000"/>
              </a:lnSpc>
            </a:pPr>
            <a:r>
              <a:rPr lang="en-GB" sz="1600" dirty="0" smtClean="0"/>
              <a:t>Nurture support and fight apathy.</a:t>
            </a:r>
          </a:p>
          <a:p>
            <a:pPr lvl="1">
              <a:lnSpc>
                <a:spcPct val="90000"/>
              </a:lnSpc>
            </a:pPr>
            <a:r>
              <a:rPr lang="en-GB" sz="1600" dirty="0" smtClean="0"/>
              <a:t>Communicate relentlessly.</a:t>
            </a:r>
          </a:p>
          <a:p>
            <a:pPr lvl="1">
              <a:lnSpc>
                <a:spcPct val="90000"/>
              </a:lnSpc>
            </a:pPr>
            <a:r>
              <a:rPr lang="en-GB" sz="1600" dirty="0" smtClean="0"/>
              <a:t>Recognise power bases.</a:t>
            </a:r>
          </a:p>
          <a:p>
            <a:pPr lvl="1">
              <a:lnSpc>
                <a:spcPct val="90000"/>
              </a:lnSpc>
            </a:pPr>
            <a:r>
              <a:rPr lang="en-GB" sz="1600" dirty="0" smtClean="0"/>
              <a:t>Handing over (ensure change is maintained).</a:t>
            </a:r>
          </a:p>
          <a:p>
            <a:pPr lvl="1">
              <a:lnSpc>
                <a:spcPct val="90000"/>
              </a:lnSpc>
              <a:buFont typeface="Times"/>
              <a:buNone/>
            </a:pPr>
            <a:endParaRPr lang="en-GB" sz="1600" dirty="0" smtClean="0"/>
          </a:p>
          <a:p>
            <a:pPr>
              <a:lnSpc>
                <a:spcPct val="90000"/>
              </a:lnSpc>
              <a:buFont typeface="Times"/>
              <a:buNone/>
            </a:pPr>
            <a:r>
              <a:rPr lang="en-GB" sz="1400" dirty="0" smtClean="0"/>
              <a:t>(Paton &amp; </a:t>
            </a:r>
            <a:r>
              <a:rPr lang="en-GB" sz="1400" dirty="0" err="1" smtClean="0"/>
              <a:t>McCalman</a:t>
            </a:r>
            <a:r>
              <a:rPr lang="en-GB" sz="1400" dirty="0" smtClean="0"/>
              <a:t>, 2007)</a:t>
            </a:r>
            <a:endParaRPr lang="en-US" sz="1400" dirty="0" smtClean="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9211394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3251">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3251">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3251">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3251">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3251">
                                            <p:txEl>
                                              <p:pRg st="14" end="14"/>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53251">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 agency</a:t>
            </a:r>
            <a:endParaRPr lang="en-GB" dirty="0"/>
          </a:p>
        </p:txBody>
      </p:sp>
      <p:sp>
        <p:nvSpPr>
          <p:cNvPr id="3" name="Content Placeholder 2"/>
          <p:cNvSpPr>
            <a:spLocks noGrp="1"/>
          </p:cNvSpPr>
          <p:nvPr>
            <p:ph idx="1"/>
          </p:nvPr>
        </p:nvSpPr>
        <p:spPr/>
        <p:txBody>
          <a:bodyPr/>
          <a:lstStyle/>
          <a:p>
            <a:pPr marL="0" indent="0">
              <a:buNone/>
            </a:pPr>
            <a:r>
              <a:rPr lang="en-GB" dirty="0"/>
              <a:t>Change agency is emergent and fluid, and it is </a:t>
            </a:r>
            <a:r>
              <a:rPr lang="en-GB" dirty="0" smtClean="0"/>
              <a:t>typically </a:t>
            </a:r>
            <a:r>
              <a:rPr lang="en-GB" dirty="0"/>
              <a:t>driven by </a:t>
            </a:r>
            <a:r>
              <a:rPr lang="en-GB" dirty="0" smtClean="0"/>
              <a:t>a </a:t>
            </a:r>
            <a:r>
              <a:rPr lang="en-GB" dirty="0"/>
              <a:t>cast of </a:t>
            </a:r>
            <a:r>
              <a:rPr lang="en-GB" dirty="0" smtClean="0"/>
              <a:t>characters.</a:t>
            </a:r>
          </a:p>
          <a:p>
            <a:pPr marL="0" indent="0">
              <a:buNone/>
            </a:pPr>
            <a:endParaRPr lang="en-GB" sz="2400" dirty="0" smtClean="0"/>
          </a:p>
          <a:p>
            <a:pPr marL="0" indent="0">
              <a:buNone/>
            </a:pPr>
            <a:r>
              <a:rPr lang="en-GB" sz="2400" dirty="0"/>
              <a:t>	</a:t>
            </a:r>
            <a:r>
              <a:rPr lang="en-GB" sz="2400" dirty="0" smtClean="0"/>
              <a:t>Hutton </a:t>
            </a:r>
            <a:r>
              <a:rPr lang="en-GB" sz="2400" dirty="0"/>
              <a:t>(</a:t>
            </a:r>
            <a:r>
              <a:rPr lang="en-GB" sz="2400" dirty="0" smtClean="0"/>
              <a:t>1995)</a:t>
            </a:r>
            <a:endParaRPr lang="en-GB" sz="2400"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260551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22300" y="230736"/>
            <a:ext cx="8521700" cy="609600"/>
          </a:xfrm>
        </p:spPr>
        <p:txBody>
          <a:bodyPr>
            <a:normAutofit fontScale="90000"/>
          </a:bodyPr>
          <a:lstStyle/>
          <a:p>
            <a:r>
              <a:rPr lang="en-GB" dirty="0" smtClean="0"/>
              <a:t>Change agent and power </a:t>
            </a:r>
            <a:r>
              <a:rPr lang="en-GB" dirty="0"/>
              <a:t>s</a:t>
            </a:r>
            <a:r>
              <a:rPr lang="en-GB" dirty="0" smtClean="0"/>
              <a:t>kills</a:t>
            </a:r>
            <a:endParaRPr lang="en-US" dirty="0" smtClean="0"/>
          </a:p>
        </p:txBody>
      </p:sp>
      <p:sp>
        <p:nvSpPr>
          <p:cNvPr id="6147" name="Rectangle 3"/>
          <p:cNvSpPr>
            <a:spLocks noGrp="1" noChangeArrowheads="1"/>
          </p:cNvSpPr>
          <p:nvPr>
            <p:ph type="body" idx="1"/>
          </p:nvPr>
        </p:nvSpPr>
        <p:spPr>
          <a:xfrm>
            <a:off x="762000" y="928688"/>
            <a:ext cx="8001000" cy="5624512"/>
          </a:xfrm>
        </p:spPr>
        <p:txBody>
          <a:bodyPr/>
          <a:lstStyle/>
          <a:p>
            <a:pPr>
              <a:buFont typeface="Times"/>
              <a:buNone/>
            </a:pPr>
            <a:r>
              <a:rPr lang="en-GB" sz="1800" smtClean="0"/>
              <a:t>Seven traits associated with an effective change agent.</a:t>
            </a:r>
          </a:p>
          <a:p>
            <a:pPr>
              <a:buFont typeface="Times"/>
              <a:buNone/>
            </a:pPr>
            <a:endParaRPr lang="en-GB" sz="1800" smtClean="0"/>
          </a:p>
          <a:p>
            <a:r>
              <a:rPr lang="en-GB" sz="1600" smtClean="0"/>
              <a:t>Able to work independently without power and sanction of the management hierarchy.</a:t>
            </a:r>
          </a:p>
          <a:p>
            <a:endParaRPr lang="en-GB" sz="1600" smtClean="0"/>
          </a:p>
          <a:p>
            <a:r>
              <a:rPr lang="en-GB" sz="1600" smtClean="0"/>
              <a:t>An effective collaborator, able to compete in ways that enhance rather than destroy cooperation.</a:t>
            </a:r>
          </a:p>
          <a:p>
            <a:endParaRPr lang="en-GB" sz="1600" smtClean="0"/>
          </a:p>
          <a:p>
            <a:r>
              <a:rPr lang="en-GB" sz="1600" smtClean="0"/>
              <a:t>Able to develop high trust relationships, with high ethical standards.</a:t>
            </a:r>
          </a:p>
          <a:p>
            <a:endParaRPr lang="en-GB" sz="1600" smtClean="0"/>
          </a:p>
          <a:p>
            <a:r>
              <a:rPr lang="en-GB" sz="1600" smtClean="0"/>
              <a:t>Possessing self-confidence tempered with humility.</a:t>
            </a:r>
          </a:p>
          <a:p>
            <a:endParaRPr lang="en-GB" sz="1600" smtClean="0"/>
          </a:p>
          <a:p>
            <a:r>
              <a:rPr lang="en-GB" sz="1600" smtClean="0"/>
              <a:t>Respectful of the process of change as well as the substance.</a:t>
            </a:r>
          </a:p>
          <a:p>
            <a:endParaRPr lang="en-GB" sz="1600" smtClean="0"/>
          </a:p>
          <a:p>
            <a:r>
              <a:rPr lang="en-GB" sz="1600" smtClean="0"/>
              <a:t>Able to work across business functions and units.</a:t>
            </a:r>
          </a:p>
          <a:p>
            <a:endParaRPr lang="en-GB" sz="1600" smtClean="0"/>
          </a:p>
          <a:p>
            <a:r>
              <a:rPr lang="en-GB" sz="1600" smtClean="0"/>
              <a:t>Willing to take rewards on results and gain satisfaction from success.</a:t>
            </a:r>
          </a:p>
          <a:p>
            <a:pPr>
              <a:buFont typeface="Times"/>
              <a:buNone/>
            </a:pPr>
            <a:endParaRPr lang="en-GB" sz="1600" smtClean="0"/>
          </a:p>
          <a:p>
            <a:pPr>
              <a:buFont typeface="Times"/>
              <a:buNone/>
            </a:pPr>
            <a:r>
              <a:rPr lang="en-GB" sz="1600" smtClean="0"/>
              <a:t>(Kanter, 1989)</a:t>
            </a:r>
            <a:endParaRPr lang="en-US" sz="1600" smtClean="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91312236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147">
                                            <p:txEl>
                                              <p:pRg st="16" end="1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147">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147">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147">
                                            <p:txEl>
                                              <p:pRg st="12" end="1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14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a:t>Change agent and power skills</a:t>
            </a:r>
            <a:endParaRPr lang="en-US" dirty="0" smtClean="0"/>
          </a:p>
        </p:txBody>
      </p:sp>
      <p:sp>
        <p:nvSpPr>
          <p:cNvPr id="54275" name="Rectangle 3"/>
          <p:cNvSpPr>
            <a:spLocks noGrp="1" noChangeArrowheads="1"/>
          </p:cNvSpPr>
          <p:nvPr>
            <p:ph type="body" idx="1"/>
          </p:nvPr>
        </p:nvSpPr>
        <p:spPr/>
        <p:txBody>
          <a:bodyPr/>
          <a:lstStyle/>
          <a:p>
            <a:r>
              <a:rPr lang="en-GB" sz="1800" smtClean="0"/>
              <a:t>According to Kanter (1989) the change agent must possess near super human qualities!</a:t>
            </a:r>
          </a:p>
          <a:p>
            <a:endParaRPr lang="en-GB" sz="1800" smtClean="0"/>
          </a:p>
          <a:p>
            <a:r>
              <a:rPr lang="en-GB" sz="1800" smtClean="0"/>
              <a:t>Also the power skills seem consistent with flexible, organic structures, about participative management methods.</a:t>
            </a:r>
          </a:p>
          <a:p>
            <a:endParaRPr lang="en-GB" sz="1800" smtClean="0"/>
          </a:p>
          <a:p>
            <a:r>
              <a:rPr lang="en-GB" sz="1800" smtClean="0"/>
              <a:t>What is obvious is that the change agent requires less technical expertise and more interpersonal and managerial skills in…</a:t>
            </a:r>
          </a:p>
          <a:p>
            <a:pPr lvl="1"/>
            <a:r>
              <a:rPr lang="en-GB" sz="1800" smtClean="0"/>
              <a:t>Communication</a:t>
            </a:r>
          </a:p>
          <a:p>
            <a:pPr lvl="1"/>
            <a:r>
              <a:rPr lang="en-GB" sz="1800" smtClean="0"/>
              <a:t>Presentation</a:t>
            </a:r>
          </a:p>
          <a:p>
            <a:pPr lvl="1"/>
            <a:r>
              <a:rPr lang="en-GB" sz="1800" smtClean="0"/>
              <a:t>Negotiation</a:t>
            </a:r>
          </a:p>
          <a:p>
            <a:pPr lvl="1"/>
            <a:r>
              <a:rPr lang="en-GB" sz="1800" smtClean="0"/>
              <a:t>Influencing and selling</a:t>
            </a:r>
          </a:p>
          <a:p>
            <a:pPr>
              <a:buFont typeface="Times"/>
              <a:buNone/>
            </a:pPr>
            <a:endParaRPr lang="en-US" sz="1800" smtClean="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6139651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42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427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4275">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4275">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4275">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42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2640"/>
            <a:ext cx="8229600" cy="1143000"/>
          </a:xfrm>
        </p:spPr>
        <p:txBody>
          <a:bodyPr/>
          <a:lstStyle/>
          <a:p>
            <a:r>
              <a:rPr lang="en-GB" dirty="0" smtClean="0"/>
              <a:t>Summary</a:t>
            </a:r>
            <a:endParaRPr lang="en-GB" dirty="0"/>
          </a:p>
        </p:txBody>
      </p:sp>
      <p:sp>
        <p:nvSpPr>
          <p:cNvPr id="3" name="Content Placeholder 2"/>
          <p:cNvSpPr>
            <a:spLocks noGrp="1"/>
          </p:cNvSpPr>
          <p:nvPr>
            <p:ph idx="1"/>
          </p:nvPr>
        </p:nvSpPr>
        <p:spPr>
          <a:xfrm>
            <a:off x="457200" y="1760878"/>
            <a:ext cx="8229600" cy="3880113"/>
          </a:xfrm>
        </p:spPr>
        <p:txBody>
          <a:bodyPr>
            <a:noAutofit/>
          </a:bodyPr>
          <a:lstStyle/>
          <a:p>
            <a:pPr lvl="0"/>
            <a:r>
              <a:rPr lang="en-GB" sz="1400" dirty="0"/>
              <a:t>Power is a dynamic variable that changes as conditions </a:t>
            </a:r>
            <a:r>
              <a:rPr lang="en-GB" sz="1400" dirty="0" smtClean="0"/>
              <a:t>change. </a:t>
            </a:r>
          </a:p>
          <a:p>
            <a:pPr lvl="0"/>
            <a:endParaRPr lang="en-GB" sz="1400" dirty="0"/>
          </a:p>
          <a:p>
            <a:pPr lvl="0"/>
            <a:r>
              <a:rPr lang="en-GB" sz="1400" dirty="0" smtClean="0"/>
              <a:t>Leaders </a:t>
            </a:r>
            <a:r>
              <a:rPr lang="en-GB" sz="1400" dirty="0"/>
              <a:t>and managers need to understand the difference between the different types of power and their characteristics in order to be able to use them appropriately. Understanding this can help in influencing and motivating people to do what needs to be done during change.</a:t>
            </a:r>
          </a:p>
          <a:p>
            <a:pPr lvl="0"/>
            <a:endParaRPr lang="en-GB" sz="1400" dirty="0" smtClean="0"/>
          </a:p>
          <a:p>
            <a:pPr lvl="0"/>
            <a:r>
              <a:rPr lang="en-GB" sz="1400" dirty="0" smtClean="0"/>
              <a:t>There </a:t>
            </a:r>
            <a:r>
              <a:rPr lang="en-GB" sz="1400" dirty="0"/>
              <a:t>are two different perspectives on organizational politics. One views politics as a negative process that actively inhibits the effective running of an organization; the other sees politics in a more positive light. The latter view focuses on the waste of time and energy and the damage that politics can cause. </a:t>
            </a:r>
            <a:endParaRPr lang="en-GB" sz="1400" dirty="0" smtClean="0"/>
          </a:p>
          <a:p>
            <a:pPr lvl="0"/>
            <a:endParaRPr lang="en-GB" sz="1400" dirty="0"/>
          </a:p>
          <a:p>
            <a:pPr lvl="0"/>
            <a:r>
              <a:rPr lang="en-GB" sz="1400" dirty="0" smtClean="0"/>
              <a:t>Organizational </a:t>
            </a:r>
            <a:r>
              <a:rPr lang="en-GB" sz="1400" dirty="0"/>
              <a:t>politics can provide the stimulating force for change, and political forces can generate the energy for organizational change.</a:t>
            </a:r>
          </a:p>
          <a:p>
            <a:pPr lvl="0"/>
            <a:endParaRPr lang="en-GB" sz="1400" dirty="0" smtClean="0"/>
          </a:p>
          <a:p>
            <a:pPr lvl="0"/>
            <a:r>
              <a:rPr lang="en-GB" sz="1400" dirty="0" smtClean="0"/>
              <a:t>Change </a:t>
            </a:r>
            <a:r>
              <a:rPr lang="en-GB" sz="1400" dirty="0"/>
              <a:t>can generate conflict. </a:t>
            </a:r>
            <a:r>
              <a:rPr lang="en-GB" sz="1400" dirty="0" smtClean="0"/>
              <a:t>Leaders </a:t>
            </a:r>
            <a:r>
              <a:rPr lang="en-GB" sz="1400" dirty="0"/>
              <a:t>and managers </a:t>
            </a:r>
            <a:r>
              <a:rPr lang="en-GB" sz="1400" dirty="0" smtClean="0"/>
              <a:t>need to </a:t>
            </a:r>
            <a:r>
              <a:rPr lang="en-GB" sz="1400" dirty="0"/>
              <a:t>understand how people react to and deal with conflict</a:t>
            </a:r>
            <a:r>
              <a:rPr lang="en-GB" sz="1400" dirty="0" smtClean="0"/>
              <a:t>.</a:t>
            </a:r>
          </a:p>
          <a:p>
            <a:pPr lvl="0"/>
            <a:endParaRPr lang="en-GB" sz="1400" dirty="0"/>
          </a:p>
          <a:p>
            <a:pPr lvl="0"/>
            <a:r>
              <a:rPr lang="en-GB" sz="1400" dirty="0" smtClean="0"/>
              <a:t>Change </a:t>
            </a:r>
            <a:r>
              <a:rPr lang="en-GB" sz="1400" dirty="0"/>
              <a:t>agency is emergent and fluid. The change agent is member of this cast, formally appointed or self-appointed, seeking to drive a change agenda. </a:t>
            </a:r>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640526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71742" y="190588"/>
            <a:ext cx="8229600" cy="1143000"/>
          </a:xfrm>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pPr marL="0" indent="0">
              <a:buNone/>
            </a:pPr>
            <a:endParaRPr lang="en-GB" sz="1200" dirty="0" smtClean="0">
              <a:latin typeface="Arial" pitchFamily="34" charset="0"/>
              <a:cs typeface="Arial" pitchFamily="34" charset="0"/>
            </a:endParaRPr>
          </a:p>
          <a:p>
            <a:pPr marL="0" indent="0">
              <a:buNone/>
            </a:pPr>
            <a:endParaRPr lang="en-GB" sz="1200" dirty="0" smtClean="0">
              <a:latin typeface="Arial" pitchFamily="34" charset="0"/>
              <a:cs typeface="Arial" pitchFamily="34" charset="0"/>
            </a:endParaRPr>
          </a:p>
          <a:p>
            <a:pPr marL="0" indent="0">
              <a:buNone/>
            </a:pPr>
            <a:endParaRPr lang="en-GB" sz="1200" dirty="0">
              <a:latin typeface="Arial" pitchFamily="34" charset="0"/>
              <a:cs typeface="Arial" pitchFamily="34" charset="0"/>
            </a:endParaRPr>
          </a:p>
          <a:p>
            <a:pPr marL="0" indent="0">
              <a:buNone/>
            </a:pPr>
            <a:endParaRPr lang="en-GB" sz="1200" dirty="0">
              <a:latin typeface="Arial" pitchFamily="34" charset="0"/>
              <a:cs typeface="Arial" pitchFamily="34" charset="0"/>
            </a:endParaRPr>
          </a:p>
          <a:p>
            <a:endParaRPr lang="en-GB" dirty="0" smtClean="0"/>
          </a:p>
          <a:p>
            <a:pPr marL="0" indent="0">
              <a:buNone/>
            </a:pPr>
            <a:endParaRPr lang="en-GB" dirty="0"/>
          </a:p>
        </p:txBody>
      </p:sp>
      <p:sp>
        <p:nvSpPr>
          <p:cNvPr id="5" name="Rectangle 4"/>
          <p:cNvSpPr/>
          <p:nvPr/>
        </p:nvSpPr>
        <p:spPr>
          <a:xfrm>
            <a:off x="716478" y="1526628"/>
            <a:ext cx="7970321" cy="4062651"/>
          </a:xfrm>
          <a:prstGeom prst="rect">
            <a:avLst/>
          </a:prstGeom>
        </p:spPr>
        <p:txBody>
          <a:bodyPr wrap="square">
            <a:spAutoFit/>
          </a:bodyPr>
          <a:lstStyle/>
          <a:p>
            <a:r>
              <a:rPr lang="en-GB" sz="2000" dirty="0" smtClean="0"/>
              <a:t>Hardy</a:t>
            </a:r>
            <a:r>
              <a:rPr lang="en-GB" sz="2000" dirty="0"/>
              <a:t>, C. and Clegg, S.R. (1996) ‘Some dare call it power’, in </a:t>
            </a:r>
            <a:r>
              <a:rPr lang="en-GB" sz="2000" i="1" dirty="0"/>
              <a:t>Handbook of Organization Studies</a:t>
            </a:r>
            <a:r>
              <a:rPr lang="en-GB" sz="2000" dirty="0"/>
              <a:t>. London: Sage. pp. 622–41.</a:t>
            </a:r>
          </a:p>
          <a:p>
            <a:endParaRPr lang="en-GB" sz="2000" dirty="0" smtClean="0"/>
          </a:p>
          <a:p>
            <a:r>
              <a:rPr lang="en-GB" sz="2000" dirty="0"/>
              <a:t>Hutton, W. (1995) </a:t>
            </a:r>
            <a:r>
              <a:rPr lang="en-GB" sz="2000" i="1" dirty="0"/>
              <a:t>The State We’re In</a:t>
            </a:r>
            <a:r>
              <a:rPr lang="en-GB" sz="2000" dirty="0"/>
              <a:t>. London: Jonathan Cape.</a:t>
            </a:r>
          </a:p>
          <a:p>
            <a:endParaRPr lang="en-GB" sz="2000" dirty="0" smtClean="0"/>
          </a:p>
          <a:p>
            <a:r>
              <a:rPr lang="en-GB" sz="2000" dirty="0" smtClean="0"/>
              <a:t>McClelland</a:t>
            </a:r>
            <a:r>
              <a:rPr lang="en-GB" sz="2000" dirty="0"/>
              <a:t>, D.C. (1975) </a:t>
            </a:r>
            <a:r>
              <a:rPr lang="en-GB" sz="2000" i="1" dirty="0"/>
              <a:t>Power: The Inner Experience</a:t>
            </a:r>
            <a:r>
              <a:rPr lang="en-GB" sz="2000" dirty="0"/>
              <a:t>. Oxford: Irvington.</a:t>
            </a:r>
            <a:endParaRPr lang="en-GB" sz="2000" dirty="0" smtClean="0"/>
          </a:p>
          <a:p>
            <a:endParaRPr lang="en-GB" sz="2000" dirty="0" smtClean="0"/>
          </a:p>
          <a:p>
            <a:r>
              <a:rPr lang="en-GB" sz="2000" dirty="0" smtClean="0"/>
              <a:t>Raven</a:t>
            </a:r>
            <a:r>
              <a:rPr lang="en-GB" sz="2000" dirty="0"/>
              <a:t>, B.H. and French, J.R., </a:t>
            </a:r>
            <a:r>
              <a:rPr lang="en-GB" sz="2000" dirty="0" err="1"/>
              <a:t>Jr</a:t>
            </a:r>
            <a:r>
              <a:rPr lang="en-GB" sz="2000" dirty="0"/>
              <a:t> (1958) ‘Legitimate power, coercive power, and </a:t>
            </a:r>
            <a:r>
              <a:rPr lang="en-GB" sz="2000" dirty="0" err="1"/>
              <a:t>observability</a:t>
            </a:r>
            <a:r>
              <a:rPr lang="en-GB" sz="2000" dirty="0"/>
              <a:t> in social influence’, </a:t>
            </a:r>
            <a:r>
              <a:rPr lang="en-GB" sz="2000" i="1" dirty="0" err="1"/>
              <a:t>Sociometry</a:t>
            </a:r>
            <a:r>
              <a:rPr lang="en-GB" sz="2000" dirty="0"/>
              <a:t>, 83–97.</a:t>
            </a:r>
          </a:p>
          <a:p>
            <a:endParaRPr lang="en-GB" sz="2000" dirty="0" smtClean="0"/>
          </a:p>
          <a:p>
            <a:r>
              <a:rPr lang="en-GB" sz="2000" dirty="0"/>
              <a:t>Robbins, S.P., Judge, T.A. and Campbell, T.T. (2010) </a:t>
            </a:r>
            <a:r>
              <a:rPr lang="en-GB" sz="2000" i="1" dirty="0"/>
              <a:t>Organizational Behaviour.</a:t>
            </a:r>
            <a:r>
              <a:rPr lang="en-GB" sz="2000" dirty="0"/>
              <a:t> Harlow: FT/Prentice Hall.</a:t>
            </a:r>
          </a:p>
          <a:p>
            <a:endParaRPr lang="en-GB" dirty="0"/>
          </a:p>
        </p:txBody>
      </p:sp>
      <p:sp>
        <p:nvSpPr>
          <p:cNvPr id="6"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510699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Chapter 12 </a:t>
            </a:r>
            <a:br>
              <a:rPr lang="en-GB" dirty="0" smtClean="0"/>
            </a:br>
            <a:r>
              <a:rPr lang="en-GB" dirty="0" smtClean="0"/>
              <a:t>Power, Politics and </a:t>
            </a:r>
            <a:r>
              <a:rPr lang="en-GB" smtClean="0"/>
              <a:t>Conflict during Change </a:t>
            </a:r>
            <a:endParaRPr lang="en-GB" dirty="0"/>
          </a:p>
        </p:txBody>
      </p:sp>
      <p:sp>
        <p:nvSpPr>
          <p:cNvPr id="3"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16252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67201"/>
            <a:ext cx="8229600" cy="1143000"/>
          </a:xfrm>
        </p:spPr>
        <p:txBody>
          <a:bodyPr/>
          <a:lstStyle/>
          <a:p>
            <a:r>
              <a:rPr lang="en-GB" dirty="0" smtClean="0"/>
              <a:t>Learning outcomes</a:t>
            </a:r>
            <a:endParaRPr lang="en-GB" dirty="0"/>
          </a:p>
        </p:txBody>
      </p:sp>
      <p:sp>
        <p:nvSpPr>
          <p:cNvPr id="3" name="Content Placeholder 2"/>
          <p:cNvSpPr>
            <a:spLocks noGrp="1"/>
          </p:cNvSpPr>
          <p:nvPr>
            <p:ph idx="1"/>
          </p:nvPr>
        </p:nvSpPr>
        <p:spPr>
          <a:xfrm>
            <a:off x="457200" y="2093721"/>
            <a:ext cx="8229600" cy="4032442"/>
          </a:xfrm>
        </p:spPr>
        <p:txBody>
          <a:bodyPr>
            <a:normAutofit fontScale="70000" lnSpcReduction="20000"/>
          </a:bodyPr>
          <a:lstStyle/>
          <a:p>
            <a:pPr lvl="0" hangingPunct="0"/>
            <a:r>
              <a:rPr lang="en-GB" dirty="0"/>
              <a:t>Explain the differences, similarities and relationships between the concepts of power, politics and conflict in the context of </a:t>
            </a:r>
            <a:r>
              <a:rPr lang="en-GB" dirty="0" smtClean="0"/>
              <a:t>change</a:t>
            </a:r>
            <a:endParaRPr lang="en-GB" dirty="0"/>
          </a:p>
          <a:p>
            <a:pPr lvl="0" hangingPunct="0"/>
            <a:endParaRPr lang="en-GB" dirty="0" smtClean="0"/>
          </a:p>
          <a:p>
            <a:pPr lvl="0" hangingPunct="0"/>
            <a:r>
              <a:rPr lang="en-GB" dirty="0" smtClean="0"/>
              <a:t>Identify </a:t>
            </a:r>
            <a:r>
              <a:rPr lang="en-GB" dirty="0"/>
              <a:t>the power dynamics in an organization and the various sources of </a:t>
            </a:r>
            <a:r>
              <a:rPr lang="en-GB" dirty="0" smtClean="0"/>
              <a:t>power</a:t>
            </a:r>
            <a:endParaRPr lang="en-GB" dirty="0"/>
          </a:p>
          <a:p>
            <a:pPr lvl="0" hangingPunct="0"/>
            <a:endParaRPr lang="en-GB" dirty="0" smtClean="0"/>
          </a:p>
          <a:p>
            <a:pPr lvl="0" hangingPunct="0"/>
            <a:r>
              <a:rPr lang="en-GB" dirty="0" smtClean="0"/>
              <a:t>Appreciate </a:t>
            </a:r>
            <a:r>
              <a:rPr lang="en-GB" dirty="0"/>
              <a:t>the role of change agents and change agency in change </a:t>
            </a:r>
            <a:r>
              <a:rPr lang="en-GB" dirty="0" smtClean="0"/>
              <a:t>initiatives</a:t>
            </a:r>
            <a:endParaRPr lang="en-GB" dirty="0"/>
          </a:p>
          <a:p>
            <a:pPr lvl="0" hangingPunct="0"/>
            <a:endParaRPr lang="en-GB" dirty="0" smtClean="0"/>
          </a:p>
          <a:p>
            <a:pPr lvl="0" hangingPunct="0"/>
            <a:r>
              <a:rPr lang="en-GB" dirty="0" smtClean="0"/>
              <a:t>Identify </a:t>
            </a:r>
            <a:r>
              <a:rPr lang="en-GB" dirty="0"/>
              <a:t>key stakeholders involved in change initiatives and the power they </a:t>
            </a:r>
            <a:r>
              <a:rPr lang="en-GB" dirty="0" smtClean="0"/>
              <a:t>hold</a:t>
            </a:r>
            <a:endParaRPr lang="en-GB" dirty="0"/>
          </a:p>
          <a:p>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370737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 of Power</a:t>
            </a:r>
            <a:endParaRPr lang="en-GB" dirty="0"/>
          </a:p>
        </p:txBody>
      </p:sp>
      <p:sp>
        <p:nvSpPr>
          <p:cNvPr id="3" name="Content Placeholder 2"/>
          <p:cNvSpPr>
            <a:spLocks noGrp="1"/>
          </p:cNvSpPr>
          <p:nvPr>
            <p:ph idx="1"/>
          </p:nvPr>
        </p:nvSpPr>
        <p:spPr/>
        <p:txBody>
          <a:bodyPr/>
          <a:lstStyle/>
          <a:p>
            <a:pPr marL="0" indent="0">
              <a:buNone/>
            </a:pPr>
            <a:r>
              <a:rPr lang="en-GB" dirty="0"/>
              <a:t>Power is defined as the ability to change the behaviour of others </a:t>
            </a:r>
            <a:endParaRPr lang="en-GB" dirty="0" smtClean="0"/>
          </a:p>
          <a:p>
            <a:pPr marL="0" indent="0">
              <a:buNone/>
            </a:pPr>
            <a:endParaRPr lang="en-GB" dirty="0"/>
          </a:p>
          <a:p>
            <a:pPr marL="0" indent="0">
              <a:buNone/>
            </a:pPr>
            <a:r>
              <a:rPr lang="en-GB" sz="2000" dirty="0" smtClean="0"/>
              <a:t>(</a:t>
            </a:r>
            <a:r>
              <a:rPr lang="en-GB" sz="2000" dirty="0"/>
              <a:t>McClelland, </a:t>
            </a:r>
            <a:r>
              <a:rPr lang="en-GB" sz="2000" dirty="0" smtClean="0"/>
              <a:t>1975)</a:t>
            </a:r>
            <a:endParaRPr lang="en-GB" sz="2000"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400953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287" y="619373"/>
            <a:ext cx="8229600" cy="1143000"/>
          </a:xfrm>
        </p:spPr>
        <p:txBody>
          <a:bodyPr>
            <a:normAutofit/>
          </a:bodyPr>
          <a:lstStyle/>
          <a:p>
            <a:r>
              <a:rPr lang="en-GB" dirty="0" smtClean="0"/>
              <a:t>Types of Power </a:t>
            </a:r>
            <a:r>
              <a:rPr lang="en-GB" sz="2700" dirty="0" smtClean="0"/>
              <a:t>(Hardy &amp; Clegg, 1996)</a:t>
            </a:r>
            <a:endParaRPr lang="en-GB" sz="2700" dirty="0"/>
          </a:p>
        </p:txBody>
      </p:sp>
      <p:sp>
        <p:nvSpPr>
          <p:cNvPr id="3" name="Content Placeholder 2"/>
          <p:cNvSpPr>
            <a:spLocks noGrp="1"/>
          </p:cNvSpPr>
          <p:nvPr>
            <p:ph idx="1"/>
          </p:nvPr>
        </p:nvSpPr>
        <p:spPr/>
        <p:txBody>
          <a:bodyPr/>
          <a:lstStyle/>
          <a:p>
            <a:r>
              <a:rPr lang="en-GB" dirty="0" smtClean="0"/>
              <a:t>The power of resources</a:t>
            </a:r>
          </a:p>
          <a:p>
            <a:endParaRPr lang="en-GB" dirty="0" smtClean="0"/>
          </a:p>
          <a:p>
            <a:r>
              <a:rPr lang="en-GB" dirty="0" smtClean="0"/>
              <a:t>The power of process</a:t>
            </a:r>
          </a:p>
          <a:p>
            <a:endParaRPr lang="en-GB" dirty="0" smtClean="0"/>
          </a:p>
          <a:p>
            <a:r>
              <a:rPr lang="en-GB" dirty="0" smtClean="0"/>
              <a:t>The power of meaning</a:t>
            </a:r>
          </a:p>
          <a:p>
            <a:pPr marL="0" indent="0">
              <a:buNone/>
            </a:pPr>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671017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Power Bases </a:t>
            </a:r>
            <a:r>
              <a:rPr lang="en-GB" sz="2700" dirty="0" smtClean="0"/>
              <a:t>(Raven &amp; French, 1958)</a:t>
            </a:r>
            <a:endParaRPr lang="en-GB" sz="2700" dirty="0"/>
          </a:p>
        </p:txBody>
      </p:sp>
      <p:sp>
        <p:nvSpPr>
          <p:cNvPr id="3" name="Content Placeholder 2"/>
          <p:cNvSpPr>
            <a:spLocks noGrp="1"/>
          </p:cNvSpPr>
          <p:nvPr>
            <p:ph idx="1"/>
          </p:nvPr>
        </p:nvSpPr>
        <p:spPr/>
        <p:txBody>
          <a:bodyPr/>
          <a:lstStyle/>
          <a:p>
            <a:r>
              <a:rPr lang="en-GB" dirty="0" smtClean="0"/>
              <a:t>Coercive power</a:t>
            </a:r>
          </a:p>
          <a:p>
            <a:r>
              <a:rPr lang="en-GB" dirty="0" smtClean="0"/>
              <a:t>Reward power</a:t>
            </a:r>
          </a:p>
          <a:p>
            <a:r>
              <a:rPr lang="en-GB" dirty="0" smtClean="0"/>
              <a:t>Legitimate power</a:t>
            </a:r>
          </a:p>
          <a:p>
            <a:r>
              <a:rPr lang="en-GB" dirty="0" smtClean="0"/>
              <a:t>Expert power</a:t>
            </a:r>
          </a:p>
          <a:p>
            <a:r>
              <a:rPr lang="en-GB" dirty="0" smtClean="0"/>
              <a:t>Information power</a:t>
            </a:r>
          </a:p>
          <a:p>
            <a:r>
              <a:rPr lang="en-GB" dirty="0" smtClean="0"/>
              <a:t>Referent power</a:t>
            </a:r>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487553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Tactics </a:t>
            </a:r>
            <a:r>
              <a:rPr lang="en-GB" sz="2000" dirty="0" smtClean="0"/>
              <a:t>(Robbins et al, 2010)</a:t>
            </a:r>
            <a:endParaRPr lang="en-GB" sz="2000" dirty="0"/>
          </a:p>
        </p:txBody>
      </p:sp>
      <p:sp>
        <p:nvSpPr>
          <p:cNvPr id="3" name="Content Placeholder 2"/>
          <p:cNvSpPr>
            <a:spLocks noGrp="1"/>
          </p:cNvSpPr>
          <p:nvPr>
            <p:ph idx="1"/>
          </p:nvPr>
        </p:nvSpPr>
        <p:spPr/>
        <p:txBody>
          <a:bodyPr>
            <a:normAutofit fontScale="85000" lnSpcReduction="20000"/>
          </a:bodyPr>
          <a:lstStyle/>
          <a:p>
            <a:r>
              <a:rPr lang="en-GB" dirty="0" smtClean="0"/>
              <a:t>Legitimacy</a:t>
            </a:r>
          </a:p>
          <a:p>
            <a:r>
              <a:rPr lang="en-GB" dirty="0" smtClean="0"/>
              <a:t>Rational persuasion</a:t>
            </a:r>
          </a:p>
          <a:p>
            <a:r>
              <a:rPr lang="en-GB" dirty="0" smtClean="0"/>
              <a:t>Inspirational appeals</a:t>
            </a:r>
          </a:p>
          <a:p>
            <a:r>
              <a:rPr lang="en-GB" dirty="0" smtClean="0"/>
              <a:t>Consultation</a:t>
            </a:r>
          </a:p>
          <a:p>
            <a:r>
              <a:rPr lang="en-GB" dirty="0" smtClean="0"/>
              <a:t>Exchange</a:t>
            </a:r>
          </a:p>
          <a:p>
            <a:r>
              <a:rPr lang="en-GB" dirty="0" smtClean="0"/>
              <a:t>Personal appeal</a:t>
            </a:r>
          </a:p>
          <a:p>
            <a:r>
              <a:rPr lang="en-GB" dirty="0" smtClean="0"/>
              <a:t>Ingratiation</a:t>
            </a:r>
          </a:p>
          <a:p>
            <a:r>
              <a:rPr lang="en-GB" dirty="0" smtClean="0"/>
              <a:t>Pressure</a:t>
            </a:r>
          </a:p>
          <a:p>
            <a:r>
              <a:rPr lang="en-GB" dirty="0" smtClean="0"/>
              <a:t>Coalitions</a:t>
            </a:r>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90427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Organizational politics</a:t>
            </a:r>
            <a:endParaRPr lang="en-GB" dirty="0"/>
          </a:p>
        </p:txBody>
      </p:sp>
      <p:sp>
        <p:nvSpPr>
          <p:cNvPr id="3" name="Content Placeholder 2"/>
          <p:cNvSpPr>
            <a:spLocks noGrp="1"/>
          </p:cNvSpPr>
          <p:nvPr>
            <p:ph idx="1"/>
          </p:nvPr>
        </p:nvSpPr>
        <p:spPr/>
        <p:txBody>
          <a:bodyPr/>
          <a:lstStyle/>
          <a:p>
            <a:pPr marL="0" indent="0">
              <a:buNone/>
            </a:pPr>
            <a:r>
              <a:rPr lang="en-GB" dirty="0" smtClean="0"/>
              <a:t>Two views of organizational politics;</a:t>
            </a:r>
          </a:p>
          <a:p>
            <a:pPr marL="0" indent="0">
              <a:buNone/>
            </a:pPr>
            <a:r>
              <a:rPr lang="en-GB" dirty="0"/>
              <a:t> </a:t>
            </a:r>
            <a:r>
              <a:rPr lang="en-GB" dirty="0" smtClean="0"/>
              <a:t>- Negative</a:t>
            </a:r>
          </a:p>
          <a:p>
            <a:pPr marL="0" indent="0">
              <a:buNone/>
            </a:pPr>
            <a:endParaRPr lang="en-GB" dirty="0" smtClean="0"/>
          </a:p>
          <a:p>
            <a:pPr marL="0" indent="0">
              <a:buNone/>
            </a:pPr>
            <a:r>
              <a:rPr lang="en-GB" dirty="0" smtClean="0"/>
              <a:t>-  Positive </a:t>
            </a:r>
            <a:endParaRPr lang="en-GB" dirty="0"/>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136507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Actions for managing the political dynamics of change </a:t>
            </a:r>
            <a:r>
              <a:rPr lang="en-GB" sz="2700" dirty="0" smtClean="0"/>
              <a:t>(Nadler, 1988)</a:t>
            </a:r>
            <a:endParaRPr lang="en-GB" sz="2700" dirty="0"/>
          </a:p>
        </p:txBody>
      </p:sp>
      <p:sp>
        <p:nvSpPr>
          <p:cNvPr id="3" name="Content Placeholder 2"/>
          <p:cNvSpPr>
            <a:spLocks noGrp="1"/>
          </p:cNvSpPr>
          <p:nvPr>
            <p:ph idx="1"/>
          </p:nvPr>
        </p:nvSpPr>
        <p:spPr/>
        <p:txBody>
          <a:bodyPr>
            <a:normAutofit fontScale="85000" lnSpcReduction="20000"/>
          </a:bodyPr>
          <a:lstStyle/>
          <a:p>
            <a:pPr lvl="0"/>
            <a:r>
              <a:rPr lang="en-GB" dirty="0"/>
              <a:t>Ensure the support of key power groups (stakeholders) </a:t>
            </a:r>
            <a:endParaRPr lang="en-GB" dirty="0" smtClean="0"/>
          </a:p>
          <a:p>
            <a:pPr lvl="0"/>
            <a:endParaRPr lang="en-GB" dirty="0" smtClean="0"/>
          </a:p>
          <a:p>
            <a:pPr lvl="0"/>
            <a:r>
              <a:rPr lang="en-GB" dirty="0" smtClean="0"/>
              <a:t>Use </a:t>
            </a:r>
            <a:r>
              <a:rPr lang="en-GB" dirty="0"/>
              <a:t>leadership behaviour to generate energy and enthusiasm in support of the </a:t>
            </a:r>
            <a:r>
              <a:rPr lang="en-GB" dirty="0" smtClean="0"/>
              <a:t>change</a:t>
            </a:r>
          </a:p>
          <a:p>
            <a:pPr lvl="0"/>
            <a:endParaRPr lang="en-GB" dirty="0" smtClean="0"/>
          </a:p>
          <a:p>
            <a:pPr lvl="0"/>
            <a:r>
              <a:rPr lang="en-GB" dirty="0" smtClean="0"/>
              <a:t>Use </a:t>
            </a:r>
            <a:r>
              <a:rPr lang="en-GB" dirty="0"/>
              <a:t>symbols and language to create energy and commitment for change.</a:t>
            </a:r>
          </a:p>
          <a:p>
            <a:pPr lvl="0"/>
            <a:endParaRPr lang="en-GB" dirty="0" smtClean="0"/>
          </a:p>
          <a:p>
            <a:pPr lvl="0"/>
            <a:r>
              <a:rPr lang="en-GB" dirty="0" smtClean="0"/>
              <a:t>Build </a:t>
            </a:r>
            <a:r>
              <a:rPr lang="en-GB" dirty="0"/>
              <a:t>in stability using power to ensure some things remain the same, such as location and hours of work. </a:t>
            </a:r>
          </a:p>
        </p:txBody>
      </p:sp>
      <p:sp>
        <p:nvSpPr>
          <p:cNvPr id="4" name="TextBox 6"/>
          <p:cNvSpPr txBox="1"/>
          <p:nvPr/>
        </p:nvSpPr>
        <p:spPr>
          <a:xfrm>
            <a:off x="6056889" y="6512265"/>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3943375055"/>
      </p:ext>
    </p:extLst>
  </p:cSld>
  <p:clrMapOvr>
    <a:masterClrMapping/>
  </p:clrMapOvr>
</p:sld>
</file>

<file path=ppt/theme/theme1.xml><?xml version="1.0" encoding="utf-8"?>
<a:theme xmlns:a="http://schemas.openxmlformats.org/drawingml/2006/main" name="DUB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D8DD8AA60897409A63A793C0E3CE22" ma:contentTypeVersion="0" ma:contentTypeDescription="Create a new document." ma:contentTypeScope="" ma:versionID="7439178d7f7cc663d631c7b4569f277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FB7D0F-0701-4AC0-B34C-96174B84906E}">
  <ds:schemaRefs>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2006/metadata/properties"/>
    <ds:schemaRef ds:uri="http://purl.org/dc/elements/1.1/"/>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E65ABFEF-E76F-48D1-96F4-CFAF035A1BC0}">
  <ds:schemaRefs>
    <ds:schemaRef ds:uri="http://schemas.microsoft.com/sharepoint/v3/contenttype/forms"/>
  </ds:schemaRefs>
</ds:datastoreItem>
</file>

<file path=customXml/itemProps3.xml><?xml version="1.0" encoding="utf-8"?>
<ds:datastoreItem xmlns:ds="http://schemas.openxmlformats.org/officeDocument/2006/customXml" ds:itemID="{7691E109-D82E-49C4-AA23-3FF55049C4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508</TotalTime>
  <Words>1062</Words>
  <Application>Microsoft Office PowerPoint</Application>
  <PresentationFormat>On-screen Show (4:3)</PresentationFormat>
  <Paragraphs>172</Paragraphs>
  <Slides>18</Slides>
  <Notes>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DUBS</vt:lpstr>
      <vt:lpstr>PowerPoint Presentation</vt:lpstr>
      <vt:lpstr>Chapter 12  Power, Politics and Conflict during Change </vt:lpstr>
      <vt:lpstr>Learning outcomes</vt:lpstr>
      <vt:lpstr>Definition of Power</vt:lpstr>
      <vt:lpstr>Types of Power (Hardy &amp; Clegg, 1996)</vt:lpstr>
      <vt:lpstr>Power Bases (Raven &amp; French, 1958)</vt:lpstr>
      <vt:lpstr>Power Tactics (Robbins et al, 2010)</vt:lpstr>
      <vt:lpstr>Organizational politics</vt:lpstr>
      <vt:lpstr>Actions for managing the political dynamics of change (Nadler, 1988)</vt:lpstr>
      <vt:lpstr>Conflict</vt:lpstr>
      <vt:lpstr>Conditions for conflict to surface (Robbins et al., 2010)</vt:lpstr>
      <vt:lpstr>The Change Agent</vt:lpstr>
      <vt:lpstr>Role of the Change Agent</vt:lpstr>
      <vt:lpstr>Change agency</vt:lpstr>
      <vt:lpstr>Change agent and power skills</vt:lpstr>
      <vt:lpstr>Change agent and power skills</vt:lpstr>
      <vt:lpstr>Summary</vt:lpstr>
      <vt:lpstr>References</vt:lpstr>
    </vt:vector>
  </TitlesOfParts>
  <Company>Warm Design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Askham</dc:creator>
  <cp:lastModifiedBy>tbedford</cp:lastModifiedBy>
  <cp:revision>56</cp:revision>
  <cp:lastPrinted>2014-04-14T14:34:02Z</cp:lastPrinted>
  <dcterms:created xsi:type="dcterms:W3CDTF">2012-10-15T10:41:52Z</dcterms:created>
  <dcterms:modified xsi:type="dcterms:W3CDTF">2014-10-10T11:06:35Z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0x010100E4D8DD8AA60897409A63A793C0E3CE22</vt:lpwstr>
  </property>
</Properties>
</file>