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0"/>
  </p:notesMasterIdLst>
  <p:handoutMasterIdLst>
    <p:handoutMasterId r:id="rId21"/>
  </p:handoutMasterIdLst>
  <p:sldIdLst>
    <p:sldId id="278" r:id="rId5"/>
    <p:sldId id="257" r:id="rId6"/>
    <p:sldId id="261" r:id="rId7"/>
    <p:sldId id="263" r:id="rId8"/>
    <p:sldId id="264" r:id="rId9"/>
    <p:sldId id="265" r:id="rId10"/>
    <p:sldId id="266" r:id="rId11"/>
    <p:sldId id="267" r:id="rId12"/>
    <p:sldId id="270" r:id="rId13"/>
    <p:sldId id="271" r:id="rId14"/>
    <p:sldId id="272" r:id="rId15"/>
    <p:sldId id="273" r:id="rId16"/>
    <p:sldId id="275" r:id="rId17"/>
    <p:sldId id="276" r:id="rId18"/>
    <p:sldId id="277" r:id="rId19"/>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E317B"/>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1" d="100"/>
          <a:sy n="111" d="100"/>
        </p:scale>
        <p:origin x="-1614" y="-7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C38F6C8E-0126-420E-B0FA-598D370DCC4F}" type="datetimeFigureOut">
              <a:rPr lang="en-GB" smtClean="0"/>
              <a:t>10/10/2014</a:t>
            </a:fld>
            <a:endParaRPr lang="en-GB"/>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EF8C5139-50E6-4DA9-8449-35C6440CA5EC}" type="slidenum">
              <a:rPr lang="en-GB" smtClean="0"/>
              <a:t>‹#›</a:t>
            </a:fld>
            <a:endParaRPr lang="en-GB"/>
          </a:p>
        </p:txBody>
      </p:sp>
    </p:spTree>
    <p:extLst>
      <p:ext uri="{BB962C8B-B14F-4D97-AF65-F5344CB8AC3E}">
        <p14:creationId xmlns:p14="http://schemas.microsoft.com/office/powerpoint/2010/main" val="17597697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BE405254-B6C5-4830-B960-892716728DA2}" type="datetimeFigureOut">
              <a:rPr lang="en-GB" smtClean="0"/>
              <a:t>10/10/2014</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4F8D7090-4835-4C6A-8703-D88D62B232B0}" type="slidenum">
              <a:rPr lang="en-GB" smtClean="0"/>
              <a:t>‹#›</a:t>
            </a:fld>
            <a:endParaRPr lang="en-GB"/>
          </a:p>
        </p:txBody>
      </p:sp>
    </p:spTree>
    <p:extLst>
      <p:ext uri="{BB962C8B-B14F-4D97-AF65-F5344CB8AC3E}">
        <p14:creationId xmlns:p14="http://schemas.microsoft.com/office/powerpoint/2010/main" val="30963238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dirty="0" smtClean="0">
              <a:cs typeface="Arial" pitchFamily="34" charset="0"/>
            </a:endParaRPr>
          </a:p>
        </p:txBody>
      </p:sp>
      <p:sp>
        <p:nvSpPr>
          <p:cNvPr id="73732" name="Slide Number Placeholder 3"/>
          <p:cNvSpPr>
            <a:spLocks noGrp="1"/>
          </p:cNvSpPr>
          <p:nvPr>
            <p:ph type="sldNum" sz="quarter" idx="5"/>
          </p:nvPr>
        </p:nvSpPr>
        <p:spPr>
          <a:noFill/>
        </p:spPr>
        <p:txBody>
          <a:bodyPr/>
          <a:lstStyle/>
          <a:p>
            <a:fld id="{EF3ACC35-CAB2-44AA-B548-2F833ACEC2EB}" type="slidenum">
              <a:rPr lang="en-GB" smtClean="0">
                <a:latin typeface="Arial" pitchFamily="34" charset="0"/>
                <a:cs typeface="Arial" pitchFamily="34" charset="0"/>
              </a:rPr>
              <a:pPr/>
              <a:t>2</a:t>
            </a:fld>
            <a:endParaRPr lang="en-GB" dirty="0" smtClean="0">
              <a:latin typeface="Arial" pitchFamily="34" charset="0"/>
              <a:cs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3595">
              <a:defRPr sz="3600" b="1">
                <a:solidFill>
                  <a:schemeClr val="tx2"/>
                </a:solidFill>
                <a:latin typeface="GillSans" pitchFamily="34" charset="0"/>
                <a:cs typeface="Arial" pitchFamily="34" charset="0"/>
              </a:defRPr>
            </a:lvl1pPr>
            <a:lvl2pPr marL="743586" indent="-285994" defTabSz="913595">
              <a:defRPr sz="3600" b="1">
                <a:solidFill>
                  <a:schemeClr val="tx2"/>
                </a:solidFill>
                <a:latin typeface="GillSans" pitchFamily="34" charset="0"/>
                <a:cs typeface="Arial" pitchFamily="34" charset="0"/>
              </a:defRPr>
            </a:lvl2pPr>
            <a:lvl3pPr marL="1143978" indent="-228796" defTabSz="913595">
              <a:defRPr sz="3600" b="1">
                <a:solidFill>
                  <a:schemeClr val="tx2"/>
                </a:solidFill>
                <a:latin typeface="GillSans" pitchFamily="34" charset="0"/>
                <a:cs typeface="Arial" pitchFamily="34" charset="0"/>
              </a:defRPr>
            </a:lvl3pPr>
            <a:lvl4pPr marL="1601570" indent="-228796" defTabSz="913595">
              <a:defRPr sz="3600" b="1">
                <a:solidFill>
                  <a:schemeClr val="tx2"/>
                </a:solidFill>
                <a:latin typeface="GillSans" pitchFamily="34" charset="0"/>
                <a:cs typeface="Arial" pitchFamily="34" charset="0"/>
              </a:defRPr>
            </a:lvl4pPr>
            <a:lvl5pPr marL="2059161" indent="-228796" defTabSz="913595">
              <a:defRPr sz="3600" b="1">
                <a:solidFill>
                  <a:schemeClr val="tx2"/>
                </a:solidFill>
                <a:latin typeface="GillSans" pitchFamily="34" charset="0"/>
                <a:cs typeface="Arial" pitchFamily="34" charset="0"/>
              </a:defRPr>
            </a:lvl5pPr>
            <a:lvl6pPr marL="2516752" indent="-228796" defTabSz="913595" eaLnBrk="0" fontAlgn="base" hangingPunct="0">
              <a:spcBef>
                <a:spcPct val="0"/>
              </a:spcBef>
              <a:spcAft>
                <a:spcPct val="0"/>
              </a:spcAft>
              <a:defRPr sz="3600" b="1">
                <a:solidFill>
                  <a:schemeClr val="tx2"/>
                </a:solidFill>
                <a:latin typeface="GillSans" pitchFamily="34" charset="0"/>
                <a:cs typeface="Arial" pitchFamily="34" charset="0"/>
              </a:defRPr>
            </a:lvl6pPr>
            <a:lvl7pPr marL="2974344" indent="-228796" defTabSz="913595" eaLnBrk="0" fontAlgn="base" hangingPunct="0">
              <a:spcBef>
                <a:spcPct val="0"/>
              </a:spcBef>
              <a:spcAft>
                <a:spcPct val="0"/>
              </a:spcAft>
              <a:defRPr sz="3600" b="1">
                <a:solidFill>
                  <a:schemeClr val="tx2"/>
                </a:solidFill>
                <a:latin typeface="GillSans" pitchFamily="34" charset="0"/>
                <a:cs typeface="Arial" pitchFamily="34" charset="0"/>
              </a:defRPr>
            </a:lvl7pPr>
            <a:lvl8pPr marL="3431935" indent="-228796" defTabSz="913595" eaLnBrk="0" fontAlgn="base" hangingPunct="0">
              <a:spcBef>
                <a:spcPct val="0"/>
              </a:spcBef>
              <a:spcAft>
                <a:spcPct val="0"/>
              </a:spcAft>
              <a:defRPr sz="3600" b="1">
                <a:solidFill>
                  <a:schemeClr val="tx2"/>
                </a:solidFill>
                <a:latin typeface="GillSans" pitchFamily="34" charset="0"/>
                <a:cs typeface="Arial" pitchFamily="34" charset="0"/>
              </a:defRPr>
            </a:lvl8pPr>
            <a:lvl9pPr marL="3889527" indent="-228796" defTabSz="913595" eaLnBrk="0" fontAlgn="base" hangingPunct="0">
              <a:spcBef>
                <a:spcPct val="0"/>
              </a:spcBef>
              <a:spcAft>
                <a:spcPct val="0"/>
              </a:spcAft>
              <a:defRPr sz="3600" b="1">
                <a:solidFill>
                  <a:schemeClr val="tx2"/>
                </a:solidFill>
                <a:latin typeface="GillSans" pitchFamily="34" charset="0"/>
                <a:cs typeface="Arial" pitchFamily="34" charset="0"/>
              </a:defRPr>
            </a:lvl9pPr>
          </a:lstStyle>
          <a:p>
            <a:fld id="{1FFBEA2E-AD0D-4412-89C6-F7578BC9577C}" type="slidenum">
              <a:rPr lang="en-GB" sz="1200" b="0">
                <a:solidFill>
                  <a:schemeClr val="tx1"/>
                </a:solidFill>
                <a:latin typeface="Arial" pitchFamily="34" charset="0"/>
              </a:rPr>
              <a:pPr/>
              <a:t>3</a:t>
            </a:fld>
            <a:endParaRPr lang="en-GB" sz="1200" b="0">
              <a:solidFill>
                <a:schemeClr val="tx1"/>
              </a:solidFill>
              <a:latin typeface="Arial" pitchFamily="34" charset="0"/>
            </a:endParaRPr>
          </a:p>
        </p:txBody>
      </p:sp>
      <p:sp>
        <p:nvSpPr>
          <p:cNvPr id="108547" name="Rectangle 2"/>
          <p:cNvSpPr>
            <a:spLocks noGrp="1" noRot="1" noChangeAspect="1" noChangeArrowheads="1" noTextEdit="1"/>
          </p:cNvSpPr>
          <p:nvPr>
            <p:ph type="sldImg"/>
          </p:nvPr>
        </p:nvSpPr>
        <p:spPr>
          <a:xfrm>
            <a:off x="920750" y="746125"/>
            <a:ext cx="4960938" cy="3721100"/>
          </a:xfrm>
          <a:ln/>
        </p:spPr>
      </p:sp>
      <p:sp>
        <p:nvSpPr>
          <p:cNvPr id="108548" name="Rectangle 3"/>
          <p:cNvSpPr>
            <a:spLocks noGrp="1" noChangeArrowheads="1"/>
          </p:cNvSpPr>
          <p:nvPr>
            <p:ph type="body" idx="1"/>
          </p:nvPr>
        </p:nvSpPr>
        <p:spPr>
          <a:xfrm>
            <a:off x="905402" y="4716464"/>
            <a:ext cx="4986872" cy="4464049"/>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cs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4FB04730-190F-4682-A892-A53B5F8F31A1}" type="slidenum">
              <a:rPr lang="en-GB" smtClean="0"/>
              <a:pPr>
                <a:defRPr/>
              </a:pPr>
              <a:t>7</a:t>
            </a:fld>
            <a:endParaRPr lang="en-GB"/>
          </a:p>
        </p:txBody>
      </p:sp>
    </p:spTree>
    <p:extLst>
      <p:ext uri="{BB962C8B-B14F-4D97-AF65-F5344CB8AC3E}">
        <p14:creationId xmlns:p14="http://schemas.microsoft.com/office/powerpoint/2010/main" val="9208797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471595780"/>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422992809"/>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8687"/>
            <a:ext cx="2057400" cy="5087476"/>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1038687"/>
            <a:ext cx="6019800" cy="5087476"/>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38231824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0" y="692150"/>
            <a:ext cx="9144000" cy="543401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998105650"/>
      </p:ext>
    </p:extLst>
  </p:cSld>
  <p:clrMapOvr>
    <a:masterClrMapping/>
  </p:clrMapOvr>
  <p:transition spd="slow">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38505" y="73026"/>
            <a:ext cx="8430357" cy="841375"/>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341435" y="1327150"/>
            <a:ext cx="8450873" cy="4300538"/>
          </a:xfrm>
          <a:prstGeom prst="rect">
            <a:avLst/>
          </a:prstGeom>
        </p:spPr>
        <p:txBody>
          <a:bodyPr/>
          <a:lstStyle/>
          <a:p>
            <a:pPr lvl="0"/>
            <a:endParaRPr lang="en-GB" noProof="0" smtClean="0"/>
          </a:p>
        </p:txBody>
      </p:sp>
    </p:spTree>
    <p:extLst>
      <p:ext uri="{BB962C8B-B14F-4D97-AF65-F5344CB8AC3E}">
        <p14:creationId xmlns:p14="http://schemas.microsoft.com/office/powerpoint/2010/main" val="15745755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Bullet list">
    <p:spTree>
      <p:nvGrpSpPr>
        <p:cNvPr id="1" name=""/>
        <p:cNvGrpSpPr/>
        <p:nvPr/>
      </p:nvGrpSpPr>
      <p:grpSpPr>
        <a:xfrm>
          <a:off x="0" y="0"/>
          <a:ext cx="0" cy="0"/>
          <a:chOff x="0" y="0"/>
          <a:chExt cx="0" cy="0"/>
        </a:xfrm>
      </p:grpSpPr>
      <p:sp>
        <p:nvSpPr>
          <p:cNvPr id="13" name="Title 1"/>
          <p:cNvSpPr>
            <a:spLocks noGrp="1"/>
          </p:cNvSpPr>
          <p:nvPr>
            <p:ph type="ctrTitle"/>
          </p:nvPr>
        </p:nvSpPr>
        <p:spPr>
          <a:xfrm>
            <a:off x="179513" y="164640"/>
            <a:ext cx="8074800" cy="1142400"/>
          </a:xfrm>
        </p:spPr>
        <p:txBody>
          <a:bodyPr/>
          <a:lstStyle>
            <a:lvl1pPr algn="l">
              <a:defRPr/>
            </a:lvl1pPr>
          </a:lstStyle>
          <a:p>
            <a:r>
              <a:rPr lang="en-US" dirty="0" smtClean="0"/>
              <a:t>Click to edit Master title style</a:t>
            </a:r>
            <a:endParaRPr lang="en-GB" dirty="0"/>
          </a:p>
        </p:txBody>
      </p:sp>
      <p:sp>
        <p:nvSpPr>
          <p:cNvPr id="14" name="Content Placeholder 2"/>
          <p:cNvSpPr>
            <a:spLocks noGrp="1"/>
          </p:cNvSpPr>
          <p:nvPr>
            <p:ph idx="1"/>
          </p:nvPr>
        </p:nvSpPr>
        <p:spPr>
          <a:xfrm>
            <a:off x="214283" y="1892829"/>
            <a:ext cx="5739759" cy="4608512"/>
          </a:xfrm>
        </p:spPr>
        <p:txBody>
          <a:bodyPr/>
          <a:lstStyle>
            <a:lvl1pPr>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68713863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411712260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38878785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2246050"/>
            <a:ext cx="4038600" cy="38801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4" name="Content Placeholder 3"/>
          <p:cNvSpPr>
            <a:spLocks noGrp="1"/>
          </p:cNvSpPr>
          <p:nvPr>
            <p:ph sz="half" idx="2"/>
          </p:nvPr>
        </p:nvSpPr>
        <p:spPr>
          <a:xfrm>
            <a:off x="4648200" y="2246050"/>
            <a:ext cx="4038600" cy="38801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6" name="Footer Placeholder 5"/>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0622121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2189271"/>
            <a:ext cx="4040188" cy="6253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smtClean="0"/>
              <a:t>Click to edit Master text styles</a:t>
            </a:r>
          </a:p>
        </p:txBody>
      </p:sp>
      <p:sp>
        <p:nvSpPr>
          <p:cNvPr id="4" name="Content Placeholder 3"/>
          <p:cNvSpPr>
            <a:spLocks noGrp="1"/>
          </p:cNvSpPr>
          <p:nvPr>
            <p:ph sz="half" idx="2"/>
          </p:nvPr>
        </p:nvSpPr>
        <p:spPr>
          <a:xfrm>
            <a:off x="457200" y="2829033"/>
            <a:ext cx="4040188" cy="329713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5" name="Text Placeholder 4"/>
          <p:cNvSpPr>
            <a:spLocks noGrp="1"/>
          </p:cNvSpPr>
          <p:nvPr>
            <p:ph type="body" sz="quarter" idx="3"/>
          </p:nvPr>
        </p:nvSpPr>
        <p:spPr>
          <a:xfrm>
            <a:off x="4645025" y="2189271"/>
            <a:ext cx="4041775" cy="6253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829033"/>
            <a:ext cx="4041775" cy="329713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8" name="Footer Placeholder 7"/>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822247586"/>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4" name="Footer Placeholder 3"/>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230703463"/>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9713905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018774"/>
            <a:ext cx="3008313" cy="1162050"/>
          </a:xfrm>
        </p:spPr>
        <p:txBody>
          <a:bodyPr anchor="b"/>
          <a:lstStyle>
            <a:lvl1pPr algn="l">
              <a:defRPr sz="2000" b="1"/>
            </a:lvl1pPr>
          </a:lstStyle>
          <a:p>
            <a:r>
              <a:rPr lang="en-GB" dirty="0" smtClean="0"/>
              <a:t>Click to edit Master title style</a:t>
            </a:r>
            <a:endParaRPr lang="en-US" dirty="0"/>
          </a:p>
        </p:txBody>
      </p:sp>
      <p:sp>
        <p:nvSpPr>
          <p:cNvPr id="3" name="Content Placeholder 2"/>
          <p:cNvSpPr>
            <a:spLocks noGrp="1"/>
          </p:cNvSpPr>
          <p:nvPr>
            <p:ph idx="1"/>
          </p:nvPr>
        </p:nvSpPr>
        <p:spPr>
          <a:xfrm>
            <a:off x="3575050" y="1020932"/>
            <a:ext cx="5111750" cy="510523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4" name="Text Placeholder 3"/>
          <p:cNvSpPr>
            <a:spLocks noGrp="1"/>
          </p:cNvSpPr>
          <p:nvPr>
            <p:ph type="body" sz="half" idx="2"/>
          </p:nvPr>
        </p:nvSpPr>
        <p:spPr>
          <a:xfrm>
            <a:off x="457200" y="2175029"/>
            <a:ext cx="3008313" cy="395113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dirty="0" smtClean="0"/>
              <a:t>Click to edit Master text styles</a:t>
            </a:r>
          </a:p>
        </p:txBody>
      </p:sp>
      <p:sp>
        <p:nvSpPr>
          <p:cNvPr id="6" name="Footer Placeholder 5"/>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12973585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1020931"/>
            <a:ext cx="5486400" cy="370664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6" name="Footer Placeholder 5"/>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70299485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Content Placeholder 3"/>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1" y="0"/>
            <a:ext cx="9143999" cy="6858000"/>
          </a:xfrm>
          <a:prstGeom prst="rect">
            <a:avLst/>
          </a:prstGeom>
        </p:spPr>
      </p:pic>
      <p:sp>
        <p:nvSpPr>
          <p:cNvPr id="2" name="Title Placeholder 1"/>
          <p:cNvSpPr>
            <a:spLocks noGrp="1"/>
          </p:cNvSpPr>
          <p:nvPr>
            <p:ph type="title"/>
          </p:nvPr>
        </p:nvSpPr>
        <p:spPr>
          <a:xfrm>
            <a:off x="457200" y="1038117"/>
            <a:ext cx="8229600" cy="1143000"/>
          </a:xfrm>
          <a:prstGeom prst="rect">
            <a:avLst/>
          </a:prstGeom>
        </p:spPr>
        <p:txBody>
          <a:bodyPr vert="horz" lIns="91440" tIns="45720" rIns="91440" bIns="45720" rtlCol="0" anchor="ctr">
            <a:normAutofit/>
          </a:bodyPr>
          <a:lstStyle/>
          <a:p>
            <a:r>
              <a:rPr lang="en-GB" dirty="0" smtClean="0"/>
              <a:t>Click to edit Master title style</a:t>
            </a:r>
            <a:endParaRPr lang="en-US" dirty="0"/>
          </a:p>
        </p:txBody>
      </p:sp>
      <p:sp>
        <p:nvSpPr>
          <p:cNvPr id="3" name="Text Placeholder 2"/>
          <p:cNvSpPr>
            <a:spLocks noGrp="1"/>
          </p:cNvSpPr>
          <p:nvPr>
            <p:ph type="body" idx="1"/>
          </p:nvPr>
        </p:nvSpPr>
        <p:spPr>
          <a:xfrm>
            <a:off x="457200" y="2246049"/>
            <a:ext cx="8229600" cy="3880113"/>
          </a:xfrm>
          <a:prstGeom prst="rect">
            <a:avLst/>
          </a:prstGeom>
        </p:spPr>
        <p:txBody>
          <a:bodyPr vert="horz" lIns="91440" tIns="45720" rIns="91440" bIns="45720" rtlCol="0">
            <a:normAutofit/>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8" name="TextBox 7"/>
          <p:cNvSpPr txBox="1"/>
          <p:nvPr userDrawn="1"/>
        </p:nvSpPr>
        <p:spPr>
          <a:xfrm>
            <a:off x="6826149" y="237546"/>
            <a:ext cx="2108370" cy="523220"/>
          </a:xfrm>
          <a:prstGeom prst="rect">
            <a:avLst/>
          </a:prstGeom>
          <a:noFill/>
        </p:spPr>
        <p:txBody>
          <a:bodyPr wrap="none" rtlCol="0">
            <a:spAutoFit/>
          </a:bodyPr>
          <a:lstStyle/>
          <a:p>
            <a:pPr algn="ctr"/>
            <a:r>
              <a:rPr lang="en-US" sz="1400" dirty="0" smtClean="0">
                <a:solidFill>
                  <a:schemeClr val="bg1"/>
                </a:solidFill>
              </a:rPr>
              <a:t>Centre for Global Learning</a:t>
            </a:r>
            <a:br>
              <a:rPr lang="en-US" sz="1400" dirty="0" smtClean="0">
                <a:solidFill>
                  <a:schemeClr val="bg1"/>
                </a:solidFill>
              </a:rPr>
            </a:br>
            <a:r>
              <a:rPr lang="en-US" sz="1400" dirty="0" smtClean="0">
                <a:solidFill>
                  <a:schemeClr val="bg1"/>
                </a:solidFill>
              </a:rPr>
              <a:t>and Executive Education</a:t>
            </a:r>
            <a:endParaRPr lang="en-US" sz="1400" dirty="0">
              <a:solidFill>
                <a:schemeClr val="bg1"/>
              </a:solidFill>
            </a:endParaRPr>
          </a:p>
        </p:txBody>
      </p:sp>
    </p:spTree>
    <p:extLst>
      <p:ext uri="{BB962C8B-B14F-4D97-AF65-F5344CB8AC3E}">
        <p14:creationId xmlns:p14="http://schemas.microsoft.com/office/powerpoint/2010/main" val="37725066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3" r:id="rId14"/>
  </p:sldLayoutIdLst>
  <p:timing>
    <p:tnLst>
      <p:par>
        <p:cTn id="1" dur="indefinite" restart="never" nodeType="tmRoot"/>
      </p:par>
    </p:tnLst>
  </p:timing>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www.securityresearch.at/en/is-services/risk-management/" TargetMode="Externa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X:\Production general\Production editors\Tom\Books in Production\Hodges and Gill\Proofs\2nd proofs\Correx\Hodges and Gill cover.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422816" y="158461"/>
            <a:ext cx="4559097" cy="6488996"/>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6"/>
          <p:cNvSpPr txBox="1"/>
          <p:nvPr/>
        </p:nvSpPr>
        <p:spPr>
          <a:xfrm>
            <a:off x="6056889" y="6508957"/>
            <a:ext cx="2969777" cy="27699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indent="0" algn="r" defTabSz="457200" rtl="0" eaLnBrk="1" fontAlgn="auto" latinLnBrk="0" hangingPunct="1">
              <a:lnSpc>
                <a:spcPct val="100000"/>
              </a:lnSpc>
              <a:spcBef>
                <a:spcPts val="0"/>
              </a:spcBef>
              <a:spcAft>
                <a:spcPts val="0"/>
              </a:spcAft>
              <a:buClrTx/>
              <a:buSzTx/>
              <a:buFontTx/>
              <a:buNone/>
              <a:tabLst/>
              <a:defRPr/>
            </a:pPr>
            <a:r>
              <a:rPr lang="en-GB" sz="1200" dirty="0" smtClean="0">
                <a:solidFill>
                  <a:schemeClr val="bg1">
                    <a:lumMod val="50000"/>
                  </a:schemeClr>
                </a:solidFill>
              </a:rPr>
              <a:t>© Julie Hodges and Roger Gill</a:t>
            </a:r>
          </a:p>
        </p:txBody>
      </p:sp>
    </p:spTree>
    <p:extLst>
      <p:ext uri="{BB962C8B-B14F-4D97-AF65-F5344CB8AC3E}">
        <p14:creationId xmlns:p14="http://schemas.microsoft.com/office/powerpoint/2010/main" val="28005782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dirty="0" smtClean="0"/>
              <a:t>Managing Risks </a:t>
            </a:r>
            <a:r>
              <a:rPr lang="en-GB" dirty="0" smtClean="0"/>
              <a:t/>
            </a:r>
            <a:br>
              <a:rPr lang="en-GB" dirty="0" smtClean="0"/>
            </a:br>
            <a:r>
              <a:rPr lang="en-GB" sz="1600" dirty="0" smtClean="0"/>
              <a:t>(</a:t>
            </a:r>
            <a:r>
              <a:rPr lang="en-GB" sz="1600" dirty="0"/>
              <a:t>Adapted from www.</a:t>
            </a:r>
            <a:r>
              <a:rPr lang="en-US" sz="1600" dirty="0"/>
              <a:t>securityresearch.at Trends in Project </a:t>
            </a:r>
            <a:r>
              <a:rPr lang="en-US" sz="1600" dirty="0" smtClean="0"/>
              <a:t>Risk)</a:t>
            </a:r>
            <a:endParaRPr lang="en-GB" sz="1600" dirty="0"/>
          </a:p>
        </p:txBody>
      </p:sp>
      <p:pic>
        <p:nvPicPr>
          <p:cNvPr id="6" name="Content Placeholder 5">
            <a:hlinkClick r:id="rId2"/>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736655" y="1892300"/>
            <a:ext cx="4694912" cy="4607984"/>
          </a:xfrm>
          <a:prstGeom prst="rect">
            <a:avLst/>
          </a:prstGeom>
          <a:noFill/>
          <a:ln>
            <a:noFill/>
          </a:ln>
        </p:spPr>
      </p:pic>
      <p:sp>
        <p:nvSpPr>
          <p:cNvPr id="5" name="TextBox 6"/>
          <p:cNvSpPr txBox="1"/>
          <p:nvPr/>
        </p:nvSpPr>
        <p:spPr>
          <a:xfrm>
            <a:off x="6056889" y="6508957"/>
            <a:ext cx="2969777" cy="27699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indent="0" algn="r" defTabSz="457200" rtl="0" eaLnBrk="1" fontAlgn="auto" latinLnBrk="0" hangingPunct="1">
              <a:lnSpc>
                <a:spcPct val="100000"/>
              </a:lnSpc>
              <a:spcBef>
                <a:spcPts val="0"/>
              </a:spcBef>
              <a:spcAft>
                <a:spcPts val="0"/>
              </a:spcAft>
              <a:buClrTx/>
              <a:buSzTx/>
              <a:buFontTx/>
              <a:buNone/>
              <a:tabLst/>
              <a:defRPr/>
            </a:pPr>
            <a:r>
              <a:rPr lang="en-GB" sz="1200" dirty="0" smtClean="0">
                <a:solidFill>
                  <a:schemeClr val="bg1">
                    <a:lumMod val="50000"/>
                  </a:schemeClr>
                </a:solidFill>
              </a:rPr>
              <a:t>© Julie Hodges and Roger Gill</a:t>
            </a:r>
          </a:p>
        </p:txBody>
      </p:sp>
    </p:spTree>
    <p:extLst>
      <p:ext uri="{BB962C8B-B14F-4D97-AF65-F5344CB8AC3E}">
        <p14:creationId xmlns:p14="http://schemas.microsoft.com/office/powerpoint/2010/main" val="32978726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Identifying risks</a:t>
            </a:r>
            <a:endParaRPr lang="en-GB" dirty="0"/>
          </a:p>
        </p:txBody>
      </p:sp>
      <p:sp>
        <p:nvSpPr>
          <p:cNvPr id="3" name="Content Placeholder 2"/>
          <p:cNvSpPr>
            <a:spLocks noGrp="1"/>
          </p:cNvSpPr>
          <p:nvPr>
            <p:ph idx="1"/>
          </p:nvPr>
        </p:nvSpPr>
        <p:spPr>
          <a:xfrm>
            <a:off x="214283" y="1316765"/>
            <a:ext cx="5739759" cy="5184576"/>
          </a:xfrm>
        </p:spPr>
        <p:txBody>
          <a:bodyPr/>
          <a:lstStyle/>
          <a:p>
            <a:r>
              <a:rPr lang="en-GB" sz="2300" dirty="0"/>
              <a:t>External risks</a:t>
            </a:r>
          </a:p>
          <a:p>
            <a:pPr marL="0" indent="0">
              <a:buNone/>
            </a:pPr>
            <a:r>
              <a:rPr lang="en-GB" sz="1200" dirty="0"/>
              <a:t>- External risks are outside the control of managers.  </a:t>
            </a:r>
            <a:r>
              <a:rPr lang="en-GB" sz="1200" dirty="0" err="1"/>
              <a:t>Egs</a:t>
            </a:r>
            <a:r>
              <a:rPr lang="en-GB" sz="1200" dirty="0"/>
              <a:t> include government regulatory changes, new products and services from competitors, A&amp;Ms, disasters such as floods, earthquakes.</a:t>
            </a:r>
          </a:p>
          <a:p>
            <a:pPr>
              <a:spcBef>
                <a:spcPts val="1200"/>
              </a:spcBef>
            </a:pPr>
            <a:r>
              <a:rPr lang="en-GB" sz="2300" dirty="0" smtClean="0"/>
              <a:t>Cost </a:t>
            </a:r>
            <a:r>
              <a:rPr lang="en-GB" sz="2300" dirty="0"/>
              <a:t>risks</a:t>
            </a:r>
          </a:p>
          <a:p>
            <a:pPr marL="0" indent="0">
              <a:buNone/>
            </a:pPr>
            <a:r>
              <a:rPr lang="en-GB" sz="1200" dirty="0"/>
              <a:t>- Risks which are directly or indirectly under control of manager.  </a:t>
            </a:r>
            <a:r>
              <a:rPr lang="en-GB" sz="1200" dirty="0" err="1"/>
              <a:t>Egs</a:t>
            </a:r>
            <a:r>
              <a:rPr lang="en-GB" sz="1200" dirty="0"/>
              <a:t> cost </a:t>
            </a:r>
            <a:r>
              <a:rPr lang="en-GB" sz="1200" dirty="0" err="1"/>
              <a:t>overuns</a:t>
            </a:r>
            <a:r>
              <a:rPr lang="en-GB" sz="1200" dirty="0"/>
              <a:t> by project teams; scope creep, poor estimating or errors that result in </a:t>
            </a:r>
            <a:r>
              <a:rPr lang="en-GB" sz="1200" dirty="0" err="1"/>
              <a:t>unforseen</a:t>
            </a:r>
            <a:r>
              <a:rPr lang="en-GB" sz="1200" dirty="0"/>
              <a:t> costs, overruns on budgets and schedules</a:t>
            </a:r>
          </a:p>
          <a:p>
            <a:pPr>
              <a:spcBef>
                <a:spcPts val="1200"/>
              </a:spcBef>
            </a:pPr>
            <a:r>
              <a:rPr lang="en-GB" sz="2300" dirty="0"/>
              <a:t>Technology risks</a:t>
            </a:r>
          </a:p>
          <a:p>
            <a:pPr marL="0" indent="0">
              <a:buNone/>
            </a:pPr>
            <a:r>
              <a:rPr lang="en-US" sz="1200" dirty="0"/>
              <a:t>- result from a wide variety of circumstances. Typical examples are problems with immature technology, use of the wrong tools, software that is untested or fails to work properly, requirement changes with no change management, failure to understand or account for product complexity, integration problems, and software/hardware performance issues (poor response times, bugs and errors</a:t>
            </a:r>
            <a:r>
              <a:rPr lang="en-US" sz="1200" strike="sngStrike" dirty="0"/>
              <a:t>.</a:t>
            </a:r>
            <a:r>
              <a:rPr lang="en-US" sz="1200" dirty="0"/>
              <a:t>).</a:t>
            </a:r>
          </a:p>
          <a:p>
            <a:pPr>
              <a:spcBef>
                <a:spcPts val="1200"/>
              </a:spcBef>
            </a:pPr>
            <a:r>
              <a:rPr lang="en-US" sz="2300" dirty="0"/>
              <a:t>Operational risks</a:t>
            </a:r>
          </a:p>
          <a:p>
            <a:pPr marL="0" indent="0">
              <a:buNone/>
            </a:pPr>
            <a:r>
              <a:rPr lang="en-US" sz="1200" i="1" dirty="0"/>
              <a:t>- </a:t>
            </a:r>
            <a:r>
              <a:rPr lang="en-US" sz="1200" dirty="0"/>
              <a:t>Operational risks can result in a failure to realize the intended or expected benefits of the project. Typical causes are inadequate resolution of priorities or conflicts, failure to designate authority to key people, insufficient communication or lack of a communication plan, and rollout and implementation risks – ‘too much, too soon’.</a:t>
            </a:r>
            <a:endParaRPr lang="en-GB" sz="1200" dirty="0"/>
          </a:p>
          <a:p>
            <a:pPr>
              <a:buFontTx/>
              <a:buChar char="-"/>
            </a:pPr>
            <a:endParaRPr lang="en-GB" sz="1200" dirty="0"/>
          </a:p>
          <a:p>
            <a:pPr marL="0" indent="0">
              <a:buNone/>
            </a:pPr>
            <a:endParaRPr lang="en-GB" sz="1200" dirty="0"/>
          </a:p>
        </p:txBody>
      </p:sp>
      <p:sp>
        <p:nvSpPr>
          <p:cNvPr id="4" name="TextBox 6"/>
          <p:cNvSpPr txBox="1"/>
          <p:nvPr/>
        </p:nvSpPr>
        <p:spPr>
          <a:xfrm>
            <a:off x="6056889" y="6508957"/>
            <a:ext cx="2969777" cy="27699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indent="0" algn="r" defTabSz="457200" rtl="0" eaLnBrk="1" fontAlgn="auto" latinLnBrk="0" hangingPunct="1">
              <a:lnSpc>
                <a:spcPct val="100000"/>
              </a:lnSpc>
              <a:spcBef>
                <a:spcPts val="0"/>
              </a:spcBef>
              <a:spcAft>
                <a:spcPts val="0"/>
              </a:spcAft>
              <a:buClrTx/>
              <a:buSzTx/>
              <a:buFontTx/>
              <a:buNone/>
              <a:tabLst/>
              <a:defRPr/>
            </a:pPr>
            <a:r>
              <a:rPr lang="en-GB" sz="1200" dirty="0" smtClean="0">
                <a:solidFill>
                  <a:schemeClr val="bg1">
                    <a:lumMod val="50000"/>
                  </a:schemeClr>
                </a:solidFill>
              </a:rPr>
              <a:t>© Julie Hodges and Roger Gill</a:t>
            </a:r>
          </a:p>
        </p:txBody>
      </p:sp>
    </p:spTree>
    <p:extLst>
      <p:ext uri="{BB962C8B-B14F-4D97-AF65-F5344CB8AC3E}">
        <p14:creationId xmlns:p14="http://schemas.microsoft.com/office/powerpoint/2010/main" val="41654574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dirty="0" smtClean="0"/>
              <a:t>Mitigating risks</a:t>
            </a:r>
            <a:endParaRPr lang="en-GB" dirty="0"/>
          </a:p>
        </p:txBody>
      </p:sp>
      <p:sp>
        <p:nvSpPr>
          <p:cNvPr id="5" name="Content Placeholder 4"/>
          <p:cNvSpPr>
            <a:spLocks noGrp="1"/>
          </p:cNvSpPr>
          <p:nvPr>
            <p:ph idx="1"/>
          </p:nvPr>
        </p:nvSpPr>
        <p:spPr>
          <a:xfrm>
            <a:off x="214283" y="1220755"/>
            <a:ext cx="5739759" cy="5280587"/>
          </a:xfrm>
        </p:spPr>
        <p:txBody>
          <a:bodyPr/>
          <a:lstStyle/>
          <a:p>
            <a:pPr lvl="0"/>
            <a:r>
              <a:rPr lang="en-GB" sz="2300" dirty="0"/>
              <a:t>Avoid</a:t>
            </a:r>
            <a:r>
              <a:rPr lang="en-GB" sz="2300" i="1" dirty="0"/>
              <a:t>.</a:t>
            </a:r>
            <a:r>
              <a:rPr lang="en-GB" sz="2300" dirty="0"/>
              <a:t> </a:t>
            </a:r>
          </a:p>
          <a:p>
            <a:pPr marL="0" indent="0">
              <a:buNone/>
            </a:pPr>
            <a:r>
              <a:rPr lang="en-GB" sz="1200" dirty="0"/>
              <a:t>- Counter-measures are put in</a:t>
            </a:r>
            <a:r>
              <a:rPr lang="en-GB" sz="1200" strike="sngStrike" dirty="0"/>
              <a:t>to</a:t>
            </a:r>
            <a:r>
              <a:rPr lang="en-GB" sz="1200" dirty="0"/>
              <a:t> place that either stop the threat or problem from occurring or prevent it from having any impact upon the change.</a:t>
            </a:r>
          </a:p>
          <a:p>
            <a:pPr lvl="0"/>
            <a:r>
              <a:rPr lang="en-GB" sz="2300" dirty="0"/>
              <a:t>Transfer. </a:t>
            </a:r>
          </a:p>
          <a:p>
            <a:pPr marL="0" indent="0">
              <a:buNone/>
            </a:pPr>
            <a:r>
              <a:rPr lang="en-GB" sz="1200" dirty="0"/>
              <a:t>- A specialist form of risk reduction</a:t>
            </a:r>
            <a:r>
              <a:rPr lang="en-GB" sz="1200" u="sng" dirty="0"/>
              <a:t>,</a:t>
            </a:r>
            <a:r>
              <a:rPr lang="en-GB" sz="1200" dirty="0"/>
              <a:t> where the impact of the risk is passed on to a third party via, for instance, an insurance policy or penalty clause, albeit at a cost.</a:t>
            </a:r>
          </a:p>
          <a:p>
            <a:pPr lvl="0"/>
            <a:r>
              <a:rPr lang="en-GB" sz="2300" dirty="0"/>
              <a:t>Mitigate. </a:t>
            </a:r>
          </a:p>
          <a:p>
            <a:pPr marL="0" indent="0">
              <a:buNone/>
            </a:pPr>
            <a:r>
              <a:rPr lang="en-GB" sz="1200" dirty="0"/>
              <a:t>-</a:t>
            </a:r>
            <a:r>
              <a:rPr lang="en-GB" sz="1900" dirty="0"/>
              <a:t> </a:t>
            </a:r>
            <a:r>
              <a:rPr lang="en-GB" sz="1200" dirty="0"/>
              <a:t>Where the response actions either reduce the likelihood of the risk developing or, if the risk occurs, limit the impact on the change to acceptable levels.</a:t>
            </a:r>
          </a:p>
          <a:p>
            <a:pPr lvl="0"/>
            <a:r>
              <a:rPr lang="en-GB" sz="2300" dirty="0"/>
              <a:t>Accept. </a:t>
            </a:r>
          </a:p>
          <a:p>
            <a:pPr marL="0" indent="0">
              <a:buNone/>
            </a:pPr>
            <a:r>
              <a:rPr lang="en-GB" sz="1200" dirty="0"/>
              <a:t>-</a:t>
            </a:r>
            <a:r>
              <a:rPr lang="en-GB" sz="1900" dirty="0"/>
              <a:t> </a:t>
            </a:r>
            <a:r>
              <a:rPr lang="en-GB" sz="1200" dirty="0"/>
              <a:t>There is acceptance of the possibility that the risk might occur.</a:t>
            </a:r>
          </a:p>
          <a:p>
            <a:pPr marL="0" indent="0">
              <a:buNone/>
            </a:pPr>
            <a:endParaRPr lang="en-GB" dirty="0"/>
          </a:p>
        </p:txBody>
      </p:sp>
      <p:sp>
        <p:nvSpPr>
          <p:cNvPr id="6" name="TextBox 6"/>
          <p:cNvSpPr txBox="1"/>
          <p:nvPr/>
        </p:nvSpPr>
        <p:spPr>
          <a:xfrm>
            <a:off x="6056889" y="6508957"/>
            <a:ext cx="2969777" cy="27699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indent="0" algn="r" defTabSz="457200" rtl="0" eaLnBrk="1" fontAlgn="auto" latinLnBrk="0" hangingPunct="1">
              <a:lnSpc>
                <a:spcPct val="100000"/>
              </a:lnSpc>
              <a:spcBef>
                <a:spcPts val="0"/>
              </a:spcBef>
              <a:spcAft>
                <a:spcPts val="0"/>
              </a:spcAft>
              <a:buClrTx/>
              <a:buSzTx/>
              <a:buFontTx/>
              <a:buNone/>
              <a:tabLst/>
              <a:defRPr/>
            </a:pPr>
            <a:r>
              <a:rPr lang="en-GB" sz="1200" dirty="0" smtClean="0">
                <a:solidFill>
                  <a:schemeClr val="bg1">
                    <a:lumMod val="50000"/>
                  </a:schemeClr>
                </a:solidFill>
              </a:rPr>
              <a:t>© Julie Hodges and Roger Gill</a:t>
            </a:r>
          </a:p>
        </p:txBody>
      </p:sp>
    </p:spTree>
    <p:extLst>
      <p:ext uri="{BB962C8B-B14F-4D97-AF65-F5344CB8AC3E}">
        <p14:creationId xmlns:p14="http://schemas.microsoft.com/office/powerpoint/2010/main" val="27211839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dirty="0" smtClean="0"/>
              <a:t>Approaches for monitoring change</a:t>
            </a:r>
            <a:endParaRPr lang="en-GB" dirty="0"/>
          </a:p>
        </p:txBody>
      </p:sp>
      <p:sp>
        <p:nvSpPr>
          <p:cNvPr id="5" name="Content Placeholder 4"/>
          <p:cNvSpPr>
            <a:spLocks noGrp="1"/>
          </p:cNvSpPr>
          <p:nvPr>
            <p:ph idx="1"/>
          </p:nvPr>
        </p:nvSpPr>
        <p:spPr>
          <a:xfrm>
            <a:off x="214283" y="1700808"/>
            <a:ext cx="6118151" cy="4800533"/>
          </a:xfrm>
        </p:spPr>
        <p:txBody>
          <a:bodyPr/>
          <a:lstStyle/>
          <a:p>
            <a:r>
              <a:rPr lang="en-GB" dirty="0" smtClean="0"/>
              <a:t>Feedback</a:t>
            </a:r>
          </a:p>
          <a:p>
            <a:r>
              <a:rPr lang="en-GB" dirty="0" smtClean="0"/>
              <a:t>Survey</a:t>
            </a:r>
          </a:p>
          <a:p>
            <a:r>
              <a:rPr lang="en-GB" dirty="0" smtClean="0"/>
              <a:t>Review the implementation plan</a:t>
            </a:r>
          </a:p>
          <a:p>
            <a:r>
              <a:rPr lang="en-GB" dirty="0" smtClean="0"/>
              <a:t>Review the communications </a:t>
            </a:r>
          </a:p>
          <a:p>
            <a:r>
              <a:rPr lang="en-GB" dirty="0" smtClean="0"/>
              <a:t>Monitor how people are responding emotionally</a:t>
            </a:r>
          </a:p>
          <a:p>
            <a:r>
              <a:rPr lang="en-GB" dirty="0"/>
              <a:t>Performance management</a:t>
            </a:r>
          </a:p>
          <a:p>
            <a:pPr marL="0" indent="0">
              <a:buNone/>
            </a:pPr>
            <a:endParaRPr lang="en-GB" dirty="0"/>
          </a:p>
        </p:txBody>
      </p:sp>
      <p:sp>
        <p:nvSpPr>
          <p:cNvPr id="6" name="TextBox 6"/>
          <p:cNvSpPr txBox="1"/>
          <p:nvPr/>
        </p:nvSpPr>
        <p:spPr>
          <a:xfrm>
            <a:off x="6056889" y="6508957"/>
            <a:ext cx="2969777" cy="27699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indent="0" algn="r" defTabSz="457200" rtl="0" eaLnBrk="1" fontAlgn="auto" latinLnBrk="0" hangingPunct="1">
              <a:lnSpc>
                <a:spcPct val="100000"/>
              </a:lnSpc>
              <a:spcBef>
                <a:spcPts val="0"/>
              </a:spcBef>
              <a:spcAft>
                <a:spcPts val="0"/>
              </a:spcAft>
              <a:buClrTx/>
              <a:buSzTx/>
              <a:buFontTx/>
              <a:buNone/>
              <a:tabLst/>
              <a:defRPr/>
            </a:pPr>
            <a:r>
              <a:rPr lang="en-GB" sz="1200" dirty="0" smtClean="0">
                <a:solidFill>
                  <a:schemeClr val="bg1">
                    <a:lumMod val="50000"/>
                  </a:schemeClr>
                </a:solidFill>
              </a:rPr>
              <a:t>© Julie Hodges and Roger Gill</a:t>
            </a:r>
          </a:p>
        </p:txBody>
      </p:sp>
    </p:spTree>
    <p:extLst>
      <p:ext uri="{BB962C8B-B14F-4D97-AF65-F5344CB8AC3E}">
        <p14:creationId xmlns:p14="http://schemas.microsoft.com/office/powerpoint/2010/main" val="23137217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dirty="0" smtClean="0"/>
              <a:t>Factors for sustaining change in organizations </a:t>
            </a:r>
            <a:endParaRPr lang="en-GB" dirty="0"/>
          </a:p>
        </p:txBody>
      </p:sp>
      <p:sp>
        <p:nvSpPr>
          <p:cNvPr id="3" name="Content Placeholder 2"/>
          <p:cNvSpPr>
            <a:spLocks noGrp="1"/>
          </p:cNvSpPr>
          <p:nvPr>
            <p:ph idx="1"/>
          </p:nvPr>
        </p:nvSpPr>
        <p:spPr>
          <a:xfrm>
            <a:off x="214283" y="1700808"/>
            <a:ext cx="5739759" cy="4800533"/>
          </a:xfrm>
        </p:spPr>
        <p:txBody>
          <a:bodyPr/>
          <a:lstStyle/>
          <a:p>
            <a:r>
              <a:rPr lang="en-GB" sz="2300" dirty="0"/>
              <a:t>Be aware of the drivers for change</a:t>
            </a:r>
          </a:p>
          <a:p>
            <a:r>
              <a:rPr lang="en-GB" sz="2300" dirty="0"/>
              <a:t>Diagnose the need and readiness for change</a:t>
            </a:r>
          </a:p>
          <a:p>
            <a:r>
              <a:rPr lang="en-GB" sz="2300" dirty="0"/>
              <a:t>Plan and implement change</a:t>
            </a:r>
          </a:p>
          <a:p>
            <a:r>
              <a:rPr lang="en-GB" sz="2300" dirty="0"/>
              <a:t>Identify and implement relevant interventions</a:t>
            </a:r>
          </a:p>
          <a:p>
            <a:r>
              <a:rPr lang="en-GB" sz="2300" dirty="0"/>
              <a:t>Communicate</a:t>
            </a:r>
          </a:p>
          <a:p>
            <a:r>
              <a:rPr lang="en-GB" sz="2300" dirty="0"/>
              <a:t>Identify and manage the impact of change on people</a:t>
            </a:r>
          </a:p>
          <a:p>
            <a:r>
              <a:rPr lang="en-GB" sz="2300" dirty="0"/>
              <a:t>Monitor and </a:t>
            </a:r>
            <a:r>
              <a:rPr lang="en-GB" sz="2300" dirty="0" smtClean="0"/>
              <a:t>measure</a:t>
            </a:r>
            <a:endParaRPr lang="en-GB" sz="2300" dirty="0"/>
          </a:p>
          <a:p>
            <a:r>
              <a:rPr lang="en-GB" sz="2300" dirty="0"/>
              <a:t>Manage and </a:t>
            </a:r>
            <a:r>
              <a:rPr lang="en-GB" sz="2300" dirty="0" smtClean="0"/>
              <a:t>lead change </a:t>
            </a:r>
            <a:r>
              <a:rPr lang="en-GB" sz="2300" dirty="0"/>
              <a:t>…</a:t>
            </a:r>
          </a:p>
        </p:txBody>
      </p:sp>
      <p:sp>
        <p:nvSpPr>
          <p:cNvPr id="4" name="TextBox 6"/>
          <p:cNvSpPr txBox="1"/>
          <p:nvPr/>
        </p:nvSpPr>
        <p:spPr>
          <a:xfrm>
            <a:off x="6056889" y="6508957"/>
            <a:ext cx="2969777" cy="27699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indent="0" algn="r" defTabSz="457200" rtl="0" eaLnBrk="1" fontAlgn="auto" latinLnBrk="0" hangingPunct="1">
              <a:lnSpc>
                <a:spcPct val="100000"/>
              </a:lnSpc>
              <a:spcBef>
                <a:spcPts val="0"/>
              </a:spcBef>
              <a:spcAft>
                <a:spcPts val="0"/>
              </a:spcAft>
              <a:buClrTx/>
              <a:buSzTx/>
              <a:buFontTx/>
              <a:buNone/>
              <a:tabLst/>
              <a:defRPr/>
            </a:pPr>
            <a:r>
              <a:rPr lang="en-GB" sz="1200" dirty="0" smtClean="0">
                <a:solidFill>
                  <a:schemeClr val="bg1">
                    <a:lumMod val="50000"/>
                  </a:schemeClr>
                </a:solidFill>
              </a:rPr>
              <a:t>© Julie Hodges and Roger Gill</a:t>
            </a:r>
          </a:p>
        </p:txBody>
      </p:sp>
    </p:spTree>
    <p:extLst>
      <p:ext uri="{BB962C8B-B14F-4D97-AF65-F5344CB8AC3E}">
        <p14:creationId xmlns:p14="http://schemas.microsoft.com/office/powerpoint/2010/main" val="54718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Summary</a:t>
            </a:r>
            <a:endParaRPr lang="en-GB" dirty="0"/>
          </a:p>
        </p:txBody>
      </p:sp>
      <p:sp>
        <p:nvSpPr>
          <p:cNvPr id="4" name="Content Placeholder 3"/>
          <p:cNvSpPr>
            <a:spLocks noGrp="1"/>
          </p:cNvSpPr>
          <p:nvPr>
            <p:ph idx="1"/>
          </p:nvPr>
        </p:nvSpPr>
        <p:spPr>
          <a:xfrm>
            <a:off x="272315" y="1316765"/>
            <a:ext cx="7914556" cy="4608512"/>
          </a:xfrm>
        </p:spPr>
        <p:txBody>
          <a:bodyPr/>
          <a:lstStyle/>
          <a:p>
            <a:r>
              <a:rPr lang="en-GB" sz="1900" dirty="0"/>
              <a:t>Measuring and monitoring change is a key element to successfully sustaining change.</a:t>
            </a:r>
          </a:p>
          <a:p>
            <a:endParaRPr lang="en-GB" sz="1900" dirty="0"/>
          </a:p>
          <a:p>
            <a:r>
              <a:rPr lang="en-GB" sz="1900" dirty="0"/>
              <a:t>Benefits should be identified at the start of a change process and monitored throughout in order to ensure they are realized.</a:t>
            </a:r>
          </a:p>
          <a:p>
            <a:endParaRPr lang="en-GB" sz="1900" dirty="0"/>
          </a:p>
          <a:p>
            <a:r>
              <a:rPr lang="en-GB" sz="1900" dirty="0"/>
              <a:t>Risks need to be identified, mitigated and reviewed throughout a change process.</a:t>
            </a:r>
          </a:p>
          <a:p>
            <a:endParaRPr lang="en-GB" dirty="0"/>
          </a:p>
        </p:txBody>
      </p:sp>
      <p:sp>
        <p:nvSpPr>
          <p:cNvPr id="5" name="TextBox 6"/>
          <p:cNvSpPr txBox="1"/>
          <p:nvPr/>
        </p:nvSpPr>
        <p:spPr>
          <a:xfrm>
            <a:off x="6056889" y="6508957"/>
            <a:ext cx="2969777" cy="27699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indent="0" algn="r" defTabSz="457200" rtl="0" eaLnBrk="1" fontAlgn="auto" latinLnBrk="0" hangingPunct="1">
              <a:lnSpc>
                <a:spcPct val="100000"/>
              </a:lnSpc>
              <a:spcBef>
                <a:spcPts val="0"/>
              </a:spcBef>
              <a:spcAft>
                <a:spcPts val="0"/>
              </a:spcAft>
              <a:buClrTx/>
              <a:buSzTx/>
              <a:buFontTx/>
              <a:buNone/>
              <a:tabLst/>
              <a:defRPr/>
            </a:pPr>
            <a:r>
              <a:rPr lang="en-GB" sz="1200" dirty="0" smtClean="0">
                <a:solidFill>
                  <a:schemeClr val="bg1">
                    <a:lumMod val="50000"/>
                  </a:schemeClr>
                </a:solidFill>
              </a:rPr>
              <a:t>© Julie Hodges and Roger Gill</a:t>
            </a:r>
          </a:p>
        </p:txBody>
      </p:sp>
    </p:spTree>
    <p:extLst>
      <p:ext uri="{BB962C8B-B14F-4D97-AF65-F5344CB8AC3E}">
        <p14:creationId xmlns:p14="http://schemas.microsoft.com/office/powerpoint/2010/main" val="18541811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dirty="0" smtClean="0"/>
              <a:t>Chapter 13</a:t>
            </a:r>
            <a:br>
              <a:rPr lang="en-GB" dirty="0" smtClean="0"/>
            </a:br>
            <a:r>
              <a:rPr lang="en-GB" dirty="0" smtClean="0"/>
              <a:t>Ensuring </a:t>
            </a:r>
            <a:r>
              <a:rPr lang="en-GB" dirty="0" smtClean="0"/>
              <a:t>Sustainable Change and Transformation through Monitoring and Measurement</a:t>
            </a:r>
            <a:endParaRPr lang="en-GB" dirty="0"/>
          </a:p>
        </p:txBody>
      </p:sp>
      <p:sp>
        <p:nvSpPr>
          <p:cNvPr id="3" name="TextBox 6"/>
          <p:cNvSpPr txBox="1"/>
          <p:nvPr/>
        </p:nvSpPr>
        <p:spPr>
          <a:xfrm>
            <a:off x="6056889" y="6508957"/>
            <a:ext cx="2969777" cy="27699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indent="0" algn="r" defTabSz="457200" rtl="0" eaLnBrk="1" fontAlgn="auto" latinLnBrk="0" hangingPunct="1">
              <a:lnSpc>
                <a:spcPct val="100000"/>
              </a:lnSpc>
              <a:spcBef>
                <a:spcPts val="0"/>
              </a:spcBef>
              <a:spcAft>
                <a:spcPts val="0"/>
              </a:spcAft>
              <a:buClrTx/>
              <a:buSzTx/>
              <a:buFontTx/>
              <a:buNone/>
              <a:tabLst/>
              <a:defRPr/>
            </a:pPr>
            <a:r>
              <a:rPr lang="en-GB" sz="1200" dirty="0" smtClean="0">
                <a:solidFill>
                  <a:schemeClr val="bg1">
                    <a:lumMod val="50000"/>
                  </a:schemeClr>
                </a:solidFill>
              </a:rPr>
              <a:t>© Julie Hodges and Roger Gill</a:t>
            </a:r>
          </a:p>
        </p:txBody>
      </p:sp>
    </p:spTree>
    <p:extLst>
      <p:ext uri="{BB962C8B-B14F-4D97-AF65-F5344CB8AC3E}">
        <p14:creationId xmlns:p14="http://schemas.microsoft.com/office/powerpoint/2010/main" val="1162525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Learning </a:t>
            </a:r>
            <a:r>
              <a:rPr lang="en-GB" dirty="0" smtClean="0"/>
              <a:t>outcomes</a:t>
            </a:r>
            <a:endParaRPr lang="en-GB" dirty="0"/>
          </a:p>
        </p:txBody>
      </p:sp>
      <p:sp>
        <p:nvSpPr>
          <p:cNvPr id="11266" name="Rectangle 2"/>
          <p:cNvSpPr>
            <a:spLocks noGrp="1" noChangeArrowheads="1"/>
          </p:cNvSpPr>
          <p:nvPr>
            <p:ph idx="1"/>
          </p:nvPr>
        </p:nvSpPr>
        <p:spPr>
          <a:xfrm>
            <a:off x="579434" y="2181117"/>
            <a:ext cx="8107365" cy="3840171"/>
          </a:xfrm>
        </p:spPr>
        <p:txBody>
          <a:bodyPr>
            <a:normAutofit lnSpcReduction="10000"/>
          </a:bodyPr>
          <a:lstStyle/>
          <a:p>
            <a:pPr lvl="0">
              <a:buFont typeface="Arial" pitchFamily="34" charset="0"/>
              <a:buChar char="•"/>
            </a:pPr>
            <a:r>
              <a:rPr lang="en-US" sz="2000" dirty="0"/>
              <a:t>To </a:t>
            </a:r>
            <a:r>
              <a:rPr lang="en-GB" sz="2100" dirty="0" smtClean="0"/>
              <a:t>identify </a:t>
            </a:r>
            <a:r>
              <a:rPr lang="en-GB" sz="2100" dirty="0"/>
              <a:t>the factors that contribute to measuring and monitoring organizational change and transformation</a:t>
            </a:r>
          </a:p>
          <a:p>
            <a:pPr lvl="0">
              <a:buFont typeface="Arial" pitchFamily="34" charset="0"/>
              <a:buChar char="•"/>
            </a:pPr>
            <a:endParaRPr lang="en-GB" sz="2100" dirty="0"/>
          </a:p>
          <a:p>
            <a:pPr lvl="0">
              <a:buFont typeface="Arial" pitchFamily="34" charset="0"/>
              <a:buChar char="•"/>
            </a:pPr>
            <a:r>
              <a:rPr lang="en-GB" sz="2100" dirty="0"/>
              <a:t>To apply techniques for sustaining change</a:t>
            </a:r>
          </a:p>
          <a:p>
            <a:pPr lvl="0">
              <a:buFont typeface="Arial" pitchFamily="34" charset="0"/>
              <a:buChar char="•"/>
            </a:pPr>
            <a:endParaRPr lang="en-GB" sz="2100" dirty="0"/>
          </a:p>
          <a:p>
            <a:pPr lvl="0">
              <a:buFont typeface="Arial" pitchFamily="34" charset="0"/>
              <a:buChar char="•"/>
            </a:pPr>
            <a:r>
              <a:rPr lang="en-GB" sz="2100" dirty="0"/>
              <a:t>To describe the pitfalls that can be encountered when seeking to sustain change</a:t>
            </a:r>
          </a:p>
          <a:p>
            <a:pPr lvl="0">
              <a:buFont typeface="Arial" pitchFamily="34" charset="0"/>
              <a:buChar char="•"/>
            </a:pPr>
            <a:endParaRPr lang="en-GB" sz="2100" dirty="0"/>
          </a:p>
          <a:p>
            <a:pPr lvl="0">
              <a:buFont typeface="Arial" pitchFamily="34" charset="0"/>
              <a:buChar char="•"/>
            </a:pPr>
            <a:r>
              <a:rPr lang="en-GB" sz="2100" dirty="0"/>
              <a:t>To identify the benefits and risks of change</a:t>
            </a:r>
            <a:endParaRPr lang="en-GB" sz="2100" strike="sngStrike" dirty="0"/>
          </a:p>
          <a:p>
            <a:pPr marL="0" indent="0"/>
            <a:endParaRPr lang="en-GB" sz="2100" dirty="0"/>
          </a:p>
          <a:p>
            <a:pPr lvl="0">
              <a:buFont typeface="Arial" pitchFamily="34" charset="0"/>
              <a:buChar char="•"/>
            </a:pPr>
            <a:r>
              <a:rPr lang="en-GB" sz="2100" dirty="0"/>
              <a:t>To measure the impact of change</a:t>
            </a:r>
          </a:p>
          <a:p>
            <a:pPr eaLnBrk="1" hangingPunct="1">
              <a:lnSpc>
                <a:spcPct val="150000"/>
              </a:lnSpc>
              <a:buFont typeface="Wingdings" pitchFamily="2" charset="2"/>
              <a:buNone/>
            </a:pPr>
            <a:endParaRPr lang="en-GB" sz="2000" dirty="0">
              <a:cs typeface="Times New Roman" pitchFamily="18" charset="0"/>
            </a:endParaRPr>
          </a:p>
        </p:txBody>
      </p:sp>
      <p:sp>
        <p:nvSpPr>
          <p:cNvPr id="4" name="TextBox 6"/>
          <p:cNvSpPr txBox="1"/>
          <p:nvPr/>
        </p:nvSpPr>
        <p:spPr>
          <a:xfrm>
            <a:off x="6056889" y="6508957"/>
            <a:ext cx="2969777" cy="27699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indent="0" algn="r" defTabSz="457200" rtl="0" eaLnBrk="1" fontAlgn="auto" latinLnBrk="0" hangingPunct="1">
              <a:lnSpc>
                <a:spcPct val="100000"/>
              </a:lnSpc>
              <a:spcBef>
                <a:spcPts val="0"/>
              </a:spcBef>
              <a:spcAft>
                <a:spcPts val="0"/>
              </a:spcAft>
              <a:buClrTx/>
              <a:buSzTx/>
              <a:buFontTx/>
              <a:buNone/>
              <a:tabLst/>
              <a:defRPr/>
            </a:pPr>
            <a:r>
              <a:rPr lang="en-GB" sz="1200" dirty="0" smtClean="0">
                <a:solidFill>
                  <a:schemeClr val="bg1">
                    <a:lumMod val="50000"/>
                  </a:schemeClr>
                </a:solidFill>
              </a:rPr>
              <a:t>© Julie Hodges and Roger Gill</a:t>
            </a:r>
          </a:p>
        </p:txBody>
      </p:sp>
    </p:spTree>
    <p:extLst>
      <p:ext uri="{BB962C8B-B14F-4D97-AF65-F5344CB8AC3E}">
        <p14:creationId xmlns:p14="http://schemas.microsoft.com/office/powerpoint/2010/main" val="35225020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dirty="0" smtClean="0"/>
              <a:t>Measuring the impact of change</a:t>
            </a:r>
            <a:endParaRPr lang="en-GB" dirty="0"/>
          </a:p>
        </p:txBody>
      </p:sp>
      <p:sp>
        <p:nvSpPr>
          <p:cNvPr id="5" name="Content Placeholder 4"/>
          <p:cNvSpPr>
            <a:spLocks noGrp="1"/>
          </p:cNvSpPr>
          <p:nvPr>
            <p:ph idx="1"/>
          </p:nvPr>
        </p:nvSpPr>
        <p:spPr/>
        <p:txBody>
          <a:bodyPr/>
          <a:lstStyle/>
          <a:p>
            <a:r>
              <a:rPr lang="en-GB" dirty="0" smtClean="0"/>
              <a:t>Establish a clear aim</a:t>
            </a:r>
          </a:p>
          <a:p>
            <a:r>
              <a:rPr lang="en-GB" dirty="0" smtClean="0"/>
              <a:t>Define the key measures</a:t>
            </a:r>
          </a:p>
          <a:p>
            <a:r>
              <a:rPr lang="en-GB" dirty="0" smtClean="0"/>
              <a:t>Collect baseline data</a:t>
            </a:r>
          </a:p>
          <a:p>
            <a:r>
              <a:rPr lang="en-GB" dirty="0" smtClean="0"/>
              <a:t>Collect data consistently</a:t>
            </a:r>
          </a:p>
          <a:p>
            <a:r>
              <a:rPr lang="en-GB" dirty="0" smtClean="0"/>
              <a:t>Chart progress</a:t>
            </a:r>
          </a:p>
          <a:p>
            <a:r>
              <a:rPr lang="en-GB" dirty="0" smtClean="0"/>
              <a:t>Ask questions</a:t>
            </a:r>
            <a:endParaRPr lang="en-GB" dirty="0"/>
          </a:p>
        </p:txBody>
      </p:sp>
      <p:sp>
        <p:nvSpPr>
          <p:cNvPr id="6" name="TextBox 6"/>
          <p:cNvSpPr txBox="1"/>
          <p:nvPr/>
        </p:nvSpPr>
        <p:spPr>
          <a:xfrm>
            <a:off x="6056889" y="6508957"/>
            <a:ext cx="2969777" cy="27699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indent="0" algn="r" defTabSz="457200" rtl="0" eaLnBrk="1" fontAlgn="auto" latinLnBrk="0" hangingPunct="1">
              <a:lnSpc>
                <a:spcPct val="100000"/>
              </a:lnSpc>
              <a:spcBef>
                <a:spcPts val="0"/>
              </a:spcBef>
              <a:spcAft>
                <a:spcPts val="0"/>
              </a:spcAft>
              <a:buClrTx/>
              <a:buSzTx/>
              <a:buFontTx/>
              <a:buNone/>
              <a:tabLst/>
              <a:defRPr/>
            </a:pPr>
            <a:r>
              <a:rPr lang="en-GB" sz="1200" dirty="0" smtClean="0">
                <a:solidFill>
                  <a:schemeClr val="bg1">
                    <a:lumMod val="50000"/>
                  </a:schemeClr>
                </a:solidFill>
              </a:rPr>
              <a:t>© Julie Hodges and Roger Gill</a:t>
            </a:r>
          </a:p>
        </p:txBody>
      </p:sp>
    </p:spTree>
    <p:extLst>
      <p:ext uri="{BB962C8B-B14F-4D97-AF65-F5344CB8AC3E}">
        <p14:creationId xmlns:p14="http://schemas.microsoft.com/office/powerpoint/2010/main" val="4606339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sz="1400" b="1" dirty="0"/>
              <a:t/>
            </a:r>
            <a:br>
              <a:rPr lang="en-GB" sz="1400" b="1" dirty="0"/>
            </a:br>
            <a:r>
              <a:rPr lang="en-GB" sz="1400" b="1" dirty="0"/>
              <a:t/>
            </a:r>
            <a:br>
              <a:rPr lang="en-GB" sz="1400" b="1" dirty="0"/>
            </a:br>
            <a:r>
              <a:rPr lang="en-GB" sz="2100" b="1" dirty="0"/>
              <a:t>Balanced Scorecard objectives, measures, targets and initiatives </a:t>
            </a:r>
            <a:br>
              <a:rPr lang="en-GB" sz="2100" b="1" dirty="0"/>
            </a:br>
            <a:r>
              <a:rPr lang="en-GB" sz="2100" b="1" dirty="0"/>
              <a:t/>
            </a:r>
            <a:br>
              <a:rPr lang="en-GB" sz="2100" b="1" dirty="0"/>
            </a:br>
            <a:r>
              <a:rPr lang="en-GB" sz="1400" dirty="0"/>
              <a:t>(Adapted from Kaplan and Norton (1996) ‘The Balanced Scorecard</a:t>
            </a:r>
            <a:r>
              <a:rPr lang="en-GB" sz="1400" dirty="0" smtClean="0"/>
              <a:t>’, </a:t>
            </a:r>
            <a:r>
              <a:rPr lang="en-GB" sz="1400" i="1" dirty="0"/>
              <a:t>Harvard Business Review,</a:t>
            </a:r>
            <a:r>
              <a:rPr lang="en-GB" sz="1400" dirty="0"/>
              <a:t> January/February, p.76)</a:t>
            </a:r>
            <a:r>
              <a:rPr lang="en-GB" dirty="0"/>
              <a:t/>
            </a:r>
            <a:br>
              <a:rPr lang="en-GB" dirty="0"/>
            </a:br>
            <a:endParaRPr lang="en-GB" dirty="0"/>
          </a:p>
        </p:txBody>
      </p:sp>
      <p:pic>
        <p:nvPicPr>
          <p:cNvPr id="4" name="Content Placeholder 3" descr="Balance Scorecard Framework"/>
          <p:cNvPicPr>
            <a:picLocks noGrp="1"/>
          </p:cNvPicPr>
          <p:nvPr>
            <p:ph idx="1"/>
          </p:nvPr>
        </p:nvPicPr>
        <p:blipFill rotWithShape="1">
          <a:blip r:embed="rId2">
            <a:extLst>
              <a:ext uri="{28A0092B-C50C-407E-A947-70E740481C1C}">
                <a14:useLocalDpi xmlns:a14="http://schemas.microsoft.com/office/drawing/2010/main" val="0"/>
              </a:ext>
            </a:extLst>
          </a:blip>
          <a:srcRect t="7908" b="5813"/>
          <a:stretch/>
        </p:blipFill>
        <p:spPr bwMode="auto">
          <a:xfrm>
            <a:off x="236743" y="1892300"/>
            <a:ext cx="5694739" cy="4607984"/>
          </a:xfrm>
          <a:prstGeom prst="rect">
            <a:avLst/>
          </a:prstGeom>
          <a:noFill/>
          <a:ln>
            <a:noFill/>
          </a:ln>
          <a:extLst>
            <a:ext uri="{53640926-AAD7-44D8-BBD7-CCE9431645EC}">
              <a14:shadowObscured xmlns:a14="http://schemas.microsoft.com/office/drawing/2010/main"/>
            </a:ext>
          </a:extLst>
        </p:spPr>
      </p:pic>
      <p:sp>
        <p:nvSpPr>
          <p:cNvPr id="5" name="TextBox 6"/>
          <p:cNvSpPr txBox="1"/>
          <p:nvPr/>
        </p:nvSpPr>
        <p:spPr>
          <a:xfrm>
            <a:off x="6056889" y="6508957"/>
            <a:ext cx="2969777" cy="27699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indent="0" algn="r" defTabSz="457200" rtl="0" eaLnBrk="1" fontAlgn="auto" latinLnBrk="0" hangingPunct="1">
              <a:lnSpc>
                <a:spcPct val="100000"/>
              </a:lnSpc>
              <a:spcBef>
                <a:spcPts val="0"/>
              </a:spcBef>
              <a:spcAft>
                <a:spcPts val="0"/>
              </a:spcAft>
              <a:buClrTx/>
              <a:buSzTx/>
              <a:buFontTx/>
              <a:buNone/>
              <a:tabLst/>
              <a:defRPr/>
            </a:pPr>
            <a:r>
              <a:rPr lang="en-GB" sz="1200" dirty="0" smtClean="0">
                <a:solidFill>
                  <a:schemeClr val="bg1">
                    <a:lumMod val="50000"/>
                  </a:schemeClr>
                </a:solidFill>
              </a:rPr>
              <a:t>© Julie Hodges and Roger Gill</a:t>
            </a:r>
          </a:p>
        </p:txBody>
      </p:sp>
    </p:spTree>
    <p:extLst>
      <p:ext uri="{BB962C8B-B14F-4D97-AF65-F5344CB8AC3E}">
        <p14:creationId xmlns:p14="http://schemas.microsoft.com/office/powerpoint/2010/main" val="38309441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195535" y="2660915"/>
            <a:ext cx="8074800" cy="1142400"/>
          </a:xfrm>
        </p:spPr>
        <p:txBody>
          <a:bodyPr/>
          <a:lstStyle/>
          <a:p>
            <a:r>
              <a:rPr lang="en-GB" dirty="0" smtClean="0"/>
              <a:t>Benefits realization</a:t>
            </a:r>
            <a:endParaRPr lang="en-GB" dirty="0"/>
          </a:p>
        </p:txBody>
      </p:sp>
      <p:sp>
        <p:nvSpPr>
          <p:cNvPr id="3" name="TextBox 6"/>
          <p:cNvSpPr txBox="1"/>
          <p:nvPr/>
        </p:nvSpPr>
        <p:spPr>
          <a:xfrm>
            <a:off x="6056889" y="6508957"/>
            <a:ext cx="2969777" cy="27699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indent="0" algn="r" defTabSz="457200" rtl="0" eaLnBrk="1" fontAlgn="auto" latinLnBrk="0" hangingPunct="1">
              <a:lnSpc>
                <a:spcPct val="100000"/>
              </a:lnSpc>
              <a:spcBef>
                <a:spcPts val="0"/>
              </a:spcBef>
              <a:spcAft>
                <a:spcPts val="0"/>
              </a:spcAft>
              <a:buClrTx/>
              <a:buSzTx/>
              <a:buFontTx/>
              <a:buNone/>
              <a:tabLst/>
              <a:defRPr/>
            </a:pPr>
            <a:r>
              <a:rPr lang="en-GB" sz="1200" dirty="0" smtClean="0">
                <a:solidFill>
                  <a:schemeClr val="bg1">
                    <a:lumMod val="50000"/>
                  </a:schemeClr>
                </a:solidFill>
              </a:rPr>
              <a:t>© Julie Hodges and Roger Gill</a:t>
            </a:r>
          </a:p>
        </p:txBody>
      </p:sp>
    </p:spTree>
    <p:extLst>
      <p:ext uri="{BB962C8B-B14F-4D97-AF65-F5344CB8AC3E}">
        <p14:creationId xmlns:p14="http://schemas.microsoft.com/office/powerpoint/2010/main" val="19021819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sz="2800" dirty="0"/>
              <a:t>Reasons for identifying benefits at the start of the process</a:t>
            </a:r>
          </a:p>
        </p:txBody>
      </p:sp>
      <p:sp>
        <p:nvSpPr>
          <p:cNvPr id="5" name="Content Placeholder 4"/>
          <p:cNvSpPr>
            <a:spLocks noGrp="1"/>
          </p:cNvSpPr>
          <p:nvPr>
            <p:ph idx="1"/>
          </p:nvPr>
        </p:nvSpPr>
        <p:spPr>
          <a:xfrm>
            <a:off x="195534" y="1508787"/>
            <a:ext cx="5739759" cy="4896544"/>
          </a:xfrm>
        </p:spPr>
        <p:txBody>
          <a:bodyPr/>
          <a:lstStyle/>
          <a:p>
            <a:pPr lvl="0"/>
            <a:r>
              <a:rPr lang="en-GB" sz="1200" dirty="0"/>
              <a:t>Benefits are identified, measured and the process is locked in from the start.</a:t>
            </a:r>
          </a:p>
          <a:p>
            <a:pPr lvl="0"/>
            <a:endParaRPr lang="en-GB" sz="1200" dirty="0"/>
          </a:p>
          <a:p>
            <a:pPr lvl="0"/>
            <a:r>
              <a:rPr lang="en-GB" sz="1200" dirty="0"/>
              <a:t>The business case for change is identified in a quantifiable way.</a:t>
            </a:r>
          </a:p>
          <a:p>
            <a:pPr lvl="0"/>
            <a:endParaRPr lang="en-GB" sz="1200" dirty="0"/>
          </a:p>
          <a:p>
            <a:pPr lvl="0"/>
            <a:r>
              <a:rPr lang="en-GB" sz="1200" dirty="0"/>
              <a:t>The reason for change is clear; the benefits provide a focus for everyone.</a:t>
            </a:r>
          </a:p>
          <a:p>
            <a:pPr lvl="0"/>
            <a:endParaRPr lang="en-GB" sz="1200" dirty="0"/>
          </a:p>
          <a:p>
            <a:pPr lvl="0"/>
            <a:r>
              <a:rPr lang="en-GB" sz="1200" dirty="0"/>
              <a:t>Return on investment in change can be measured.</a:t>
            </a:r>
          </a:p>
          <a:p>
            <a:pPr lvl="0"/>
            <a:endParaRPr lang="en-GB" sz="1200" dirty="0"/>
          </a:p>
          <a:p>
            <a:pPr lvl="0"/>
            <a:r>
              <a:rPr lang="en-GB" sz="1200" dirty="0"/>
              <a:t>Success can be identified, recognized and celebrated, thereby having a positive impact on future change initiatives.</a:t>
            </a:r>
          </a:p>
          <a:p>
            <a:pPr lvl="0"/>
            <a:endParaRPr lang="en-GB" sz="1200" dirty="0"/>
          </a:p>
          <a:p>
            <a:pPr lvl="0"/>
            <a:r>
              <a:rPr lang="en-GB" sz="1200" dirty="0"/>
              <a:t>There is clear agreed accountability for sustaining change.</a:t>
            </a:r>
          </a:p>
          <a:p>
            <a:pPr lvl="0"/>
            <a:endParaRPr lang="en-GB" sz="1200" dirty="0"/>
          </a:p>
          <a:p>
            <a:pPr lvl="0"/>
            <a:r>
              <a:rPr lang="en-GB" sz="1200" dirty="0"/>
              <a:t>Progress can be tracked, monitored</a:t>
            </a:r>
            <a:r>
              <a:rPr lang="en-GB" sz="1200" strike="sngStrike" dirty="0"/>
              <a:t>,</a:t>
            </a:r>
            <a:r>
              <a:rPr lang="en-GB" sz="1200" dirty="0"/>
              <a:t> and delivered.</a:t>
            </a:r>
          </a:p>
          <a:p>
            <a:pPr lvl="0"/>
            <a:endParaRPr lang="en-GB" sz="1200" dirty="0"/>
          </a:p>
          <a:p>
            <a:pPr lvl="0"/>
            <a:r>
              <a:rPr lang="en-GB" sz="1200" dirty="0"/>
              <a:t>Stakeholders are clear about both current and expected performance.</a:t>
            </a:r>
          </a:p>
          <a:p>
            <a:pPr lvl="0"/>
            <a:endParaRPr lang="en-GB" sz="1200" dirty="0"/>
          </a:p>
          <a:p>
            <a:pPr lvl="0"/>
            <a:r>
              <a:rPr lang="en-GB" sz="1200" dirty="0"/>
              <a:t>The credibility of the change is enhanced through realization and recognition of the benefits.</a:t>
            </a:r>
          </a:p>
          <a:p>
            <a:pPr lvl="0"/>
            <a:endParaRPr lang="en-GB" sz="1200" dirty="0"/>
          </a:p>
          <a:p>
            <a:pPr lvl="0"/>
            <a:r>
              <a:rPr lang="en-GB" sz="1200" dirty="0"/>
              <a:t>The cost of implementation is calculated, understood and monitored.</a:t>
            </a:r>
          </a:p>
          <a:p>
            <a:pPr marL="0" indent="0">
              <a:buNone/>
            </a:pPr>
            <a:endParaRPr lang="en-GB" dirty="0"/>
          </a:p>
        </p:txBody>
      </p:sp>
      <p:sp>
        <p:nvSpPr>
          <p:cNvPr id="6" name="TextBox 6"/>
          <p:cNvSpPr txBox="1"/>
          <p:nvPr/>
        </p:nvSpPr>
        <p:spPr>
          <a:xfrm>
            <a:off x="6056889" y="6508957"/>
            <a:ext cx="2969777" cy="27699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indent="0" algn="r" defTabSz="457200" rtl="0" eaLnBrk="1" fontAlgn="auto" latinLnBrk="0" hangingPunct="1">
              <a:lnSpc>
                <a:spcPct val="100000"/>
              </a:lnSpc>
              <a:spcBef>
                <a:spcPts val="0"/>
              </a:spcBef>
              <a:spcAft>
                <a:spcPts val="0"/>
              </a:spcAft>
              <a:buClrTx/>
              <a:buSzTx/>
              <a:buFontTx/>
              <a:buNone/>
              <a:tabLst/>
              <a:defRPr/>
            </a:pPr>
            <a:r>
              <a:rPr lang="en-GB" sz="1200" dirty="0" smtClean="0">
                <a:solidFill>
                  <a:schemeClr val="bg1">
                    <a:lumMod val="50000"/>
                  </a:schemeClr>
                </a:solidFill>
              </a:rPr>
              <a:t>© Julie Hodges and Roger Gill</a:t>
            </a:r>
          </a:p>
        </p:txBody>
      </p:sp>
    </p:spTree>
    <p:extLst>
      <p:ext uri="{BB962C8B-B14F-4D97-AF65-F5344CB8AC3E}">
        <p14:creationId xmlns:p14="http://schemas.microsoft.com/office/powerpoint/2010/main" val="12780075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Realizing benefits</a:t>
            </a:r>
            <a:endParaRPr lang="en-GB" dirty="0"/>
          </a:p>
        </p:txBody>
      </p:sp>
      <p:sp>
        <p:nvSpPr>
          <p:cNvPr id="3" name="Content Placeholder 2"/>
          <p:cNvSpPr>
            <a:spLocks noGrp="1"/>
          </p:cNvSpPr>
          <p:nvPr>
            <p:ph idx="1"/>
          </p:nvPr>
        </p:nvSpPr>
        <p:spPr>
          <a:xfrm>
            <a:off x="214283" y="1412776"/>
            <a:ext cx="5739759" cy="5088565"/>
          </a:xfrm>
        </p:spPr>
        <p:txBody>
          <a:bodyPr>
            <a:normAutofit/>
          </a:bodyPr>
          <a:lstStyle/>
          <a:p>
            <a:pPr lvl="0"/>
            <a:r>
              <a:rPr lang="en-US" sz="1600" dirty="0"/>
              <a:t>Engaging stakeholders</a:t>
            </a:r>
            <a:endParaRPr lang="en-GB" sz="1600" dirty="0"/>
          </a:p>
          <a:p>
            <a:pPr marL="0" indent="0">
              <a:buNone/>
            </a:pPr>
            <a:r>
              <a:rPr lang="en-US" sz="1600" dirty="0"/>
              <a:t>          	</a:t>
            </a:r>
            <a:endParaRPr lang="en-US" sz="1600" dirty="0" smtClean="0"/>
          </a:p>
          <a:p>
            <a:pPr lvl="0"/>
            <a:r>
              <a:rPr lang="en-US" sz="1600" dirty="0" smtClean="0"/>
              <a:t>Developing the business case</a:t>
            </a:r>
            <a:endParaRPr lang="en-GB" sz="1600" dirty="0"/>
          </a:p>
          <a:p>
            <a:pPr lvl="0"/>
            <a:endParaRPr lang="en-GB" sz="1600" dirty="0" smtClean="0"/>
          </a:p>
          <a:p>
            <a:pPr lvl="0"/>
            <a:r>
              <a:rPr lang="en-US" sz="1600" dirty="0" smtClean="0"/>
              <a:t>Identifying </a:t>
            </a:r>
            <a:r>
              <a:rPr lang="en-US" sz="1600" dirty="0"/>
              <a:t>risks</a:t>
            </a:r>
            <a:endParaRPr lang="en-GB" sz="1600" dirty="0"/>
          </a:p>
          <a:p>
            <a:pPr marL="0" indent="0">
              <a:buNone/>
            </a:pPr>
            <a:r>
              <a:rPr lang="en-US" sz="1600" dirty="0"/>
              <a:t>	</a:t>
            </a:r>
            <a:endParaRPr lang="en-US" sz="1600" dirty="0" smtClean="0"/>
          </a:p>
          <a:p>
            <a:pPr lvl="0"/>
            <a:r>
              <a:rPr lang="en-US" sz="1600" dirty="0" smtClean="0"/>
              <a:t>Developing </a:t>
            </a:r>
            <a:r>
              <a:rPr lang="en-US" sz="1600" dirty="0"/>
              <a:t>a tracking mechanism</a:t>
            </a:r>
            <a:endParaRPr lang="en-GB" sz="1600" dirty="0"/>
          </a:p>
          <a:p>
            <a:pPr marL="0" indent="0">
              <a:buNone/>
            </a:pPr>
            <a:r>
              <a:rPr lang="en-US" sz="1600" dirty="0" smtClean="0"/>
              <a:t>	</a:t>
            </a:r>
          </a:p>
          <a:p>
            <a:pPr lvl="0"/>
            <a:r>
              <a:rPr lang="en-US" sz="1600" dirty="0" smtClean="0"/>
              <a:t>Tracking benefits</a:t>
            </a:r>
            <a:endParaRPr lang="en-GB" sz="1600" dirty="0"/>
          </a:p>
          <a:p>
            <a:pPr lvl="0"/>
            <a:endParaRPr lang="en-GB" sz="1600" dirty="0" smtClean="0"/>
          </a:p>
          <a:p>
            <a:pPr lvl="0"/>
            <a:r>
              <a:rPr lang="en-US" sz="1600" dirty="0" smtClean="0"/>
              <a:t>Communicating </a:t>
            </a:r>
            <a:r>
              <a:rPr lang="en-US" sz="1600" dirty="0"/>
              <a:t>achievement of </a:t>
            </a:r>
            <a:r>
              <a:rPr lang="en-US" sz="1600" dirty="0" smtClean="0"/>
              <a:t>benefits</a:t>
            </a:r>
          </a:p>
          <a:p>
            <a:pPr lvl="0"/>
            <a:endParaRPr lang="en-US" sz="1600" dirty="0"/>
          </a:p>
          <a:p>
            <a:r>
              <a:rPr lang="en-US" sz="1600" dirty="0"/>
              <a:t>Monitoring and reviewing benefits realization</a:t>
            </a:r>
            <a:endParaRPr lang="en-GB" sz="1600" dirty="0"/>
          </a:p>
          <a:p>
            <a:pPr lvl="0"/>
            <a:endParaRPr lang="en-GB" sz="1600" dirty="0"/>
          </a:p>
          <a:p>
            <a:pPr marL="0" indent="0">
              <a:buNone/>
            </a:pPr>
            <a:r>
              <a:rPr lang="en-US" sz="1600" dirty="0"/>
              <a:t>	</a:t>
            </a:r>
            <a:endParaRPr lang="en-GB" sz="1600" dirty="0"/>
          </a:p>
        </p:txBody>
      </p:sp>
      <p:sp>
        <p:nvSpPr>
          <p:cNvPr id="4" name="TextBox 6"/>
          <p:cNvSpPr txBox="1"/>
          <p:nvPr/>
        </p:nvSpPr>
        <p:spPr>
          <a:xfrm>
            <a:off x="6056889" y="6508957"/>
            <a:ext cx="2969777" cy="27699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indent="0" algn="r" defTabSz="457200" rtl="0" eaLnBrk="1" fontAlgn="auto" latinLnBrk="0" hangingPunct="1">
              <a:lnSpc>
                <a:spcPct val="100000"/>
              </a:lnSpc>
              <a:spcBef>
                <a:spcPts val="0"/>
              </a:spcBef>
              <a:spcAft>
                <a:spcPts val="0"/>
              </a:spcAft>
              <a:buClrTx/>
              <a:buSzTx/>
              <a:buFontTx/>
              <a:buNone/>
              <a:tabLst/>
              <a:defRPr/>
            </a:pPr>
            <a:r>
              <a:rPr lang="en-GB" sz="1200" dirty="0" smtClean="0">
                <a:solidFill>
                  <a:schemeClr val="bg1">
                    <a:lumMod val="50000"/>
                  </a:schemeClr>
                </a:solidFill>
              </a:rPr>
              <a:t>© Julie Hodges and Roger Gill</a:t>
            </a:r>
          </a:p>
        </p:txBody>
      </p:sp>
    </p:spTree>
    <p:extLst>
      <p:ext uri="{BB962C8B-B14F-4D97-AF65-F5344CB8AC3E}">
        <p14:creationId xmlns:p14="http://schemas.microsoft.com/office/powerpoint/2010/main" val="2898220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dirty="0" smtClean="0"/>
              <a:t>Reasons for managing risks</a:t>
            </a:r>
            <a:endParaRPr lang="en-GB" dirty="0"/>
          </a:p>
        </p:txBody>
      </p:sp>
      <p:sp>
        <p:nvSpPr>
          <p:cNvPr id="5" name="Content Placeholder 4"/>
          <p:cNvSpPr>
            <a:spLocks noGrp="1"/>
          </p:cNvSpPr>
          <p:nvPr>
            <p:ph idx="1"/>
          </p:nvPr>
        </p:nvSpPr>
        <p:spPr/>
        <p:txBody>
          <a:bodyPr/>
          <a:lstStyle/>
          <a:p>
            <a:pPr lvl="0"/>
            <a:r>
              <a:rPr lang="en-GB" sz="1400" dirty="0"/>
              <a:t>To reduce or eliminate where possible the impact of a risk that has occurred.</a:t>
            </a:r>
          </a:p>
          <a:p>
            <a:pPr marL="0" indent="0">
              <a:buNone/>
            </a:pPr>
            <a:endParaRPr lang="en-GB" sz="1400" dirty="0"/>
          </a:p>
          <a:p>
            <a:pPr lvl="0"/>
            <a:r>
              <a:rPr lang="en-GB" sz="1400" dirty="0"/>
              <a:t>To increase the chance of success of change(s).</a:t>
            </a:r>
          </a:p>
          <a:p>
            <a:pPr marL="0" indent="0">
              <a:buNone/>
            </a:pPr>
            <a:endParaRPr lang="en-GB" sz="1400" dirty="0"/>
          </a:p>
          <a:p>
            <a:pPr lvl="0"/>
            <a:r>
              <a:rPr lang="en-GB" sz="1400" dirty="0"/>
              <a:t>To reduce or eliminate where possible the probability of a risk occurring.</a:t>
            </a:r>
          </a:p>
          <a:p>
            <a:pPr marL="0" indent="0">
              <a:buNone/>
            </a:pPr>
            <a:endParaRPr lang="en-GB" sz="1400" dirty="0"/>
          </a:p>
          <a:p>
            <a:pPr lvl="0"/>
            <a:r>
              <a:rPr lang="en-GB" sz="1400" dirty="0"/>
              <a:t>To reduce or eliminate where possible the financial impact of a risk that has occurred.</a:t>
            </a:r>
          </a:p>
          <a:p>
            <a:pPr marL="0" indent="0">
              <a:buNone/>
            </a:pPr>
            <a:endParaRPr lang="en-GB" sz="1400" dirty="0"/>
          </a:p>
          <a:p>
            <a:pPr lvl="0"/>
            <a:r>
              <a:rPr lang="en-GB" sz="1400" dirty="0"/>
              <a:t>To Increase the visibility of risks to management and other staff.</a:t>
            </a:r>
          </a:p>
          <a:p>
            <a:pPr marL="0" indent="0">
              <a:buNone/>
            </a:pPr>
            <a:endParaRPr lang="en-GB" sz="1400" dirty="0"/>
          </a:p>
          <a:p>
            <a:pPr lvl="0"/>
            <a:r>
              <a:rPr lang="en-GB" sz="1400" dirty="0"/>
              <a:t>To secure successful continuity and profitability.</a:t>
            </a:r>
          </a:p>
          <a:p>
            <a:pPr marL="0" indent="0">
              <a:buNone/>
            </a:pPr>
            <a:endParaRPr lang="en-GB" sz="1400" dirty="0"/>
          </a:p>
          <a:p>
            <a:pPr lvl="0"/>
            <a:r>
              <a:rPr lang="en-GB" sz="1400" dirty="0"/>
              <a:t>To secure a stable working-environment for staff.</a:t>
            </a:r>
          </a:p>
        </p:txBody>
      </p:sp>
      <p:sp>
        <p:nvSpPr>
          <p:cNvPr id="6" name="TextBox 6"/>
          <p:cNvSpPr txBox="1"/>
          <p:nvPr/>
        </p:nvSpPr>
        <p:spPr>
          <a:xfrm>
            <a:off x="6056889" y="6508957"/>
            <a:ext cx="2969777" cy="27699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indent="0" algn="r" defTabSz="457200" rtl="0" eaLnBrk="1" fontAlgn="auto" latinLnBrk="0" hangingPunct="1">
              <a:lnSpc>
                <a:spcPct val="100000"/>
              </a:lnSpc>
              <a:spcBef>
                <a:spcPts val="0"/>
              </a:spcBef>
              <a:spcAft>
                <a:spcPts val="0"/>
              </a:spcAft>
              <a:buClrTx/>
              <a:buSzTx/>
              <a:buFontTx/>
              <a:buNone/>
              <a:tabLst/>
              <a:defRPr/>
            </a:pPr>
            <a:r>
              <a:rPr lang="en-GB" sz="1200" dirty="0" smtClean="0">
                <a:solidFill>
                  <a:schemeClr val="bg1">
                    <a:lumMod val="50000"/>
                  </a:schemeClr>
                </a:solidFill>
              </a:rPr>
              <a:t>© Julie Hodges and Roger Gill</a:t>
            </a:r>
          </a:p>
        </p:txBody>
      </p:sp>
    </p:spTree>
    <p:extLst>
      <p:ext uri="{BB962C8B-B14F-4D97-AF65-F5344CB8AC3E}">
        <p14:creationId xmlns:p14="http://schemas.microsoft.com/office/powerpoint/2010/main" val="208005267"/>
      </p:ext>
    </p:extLst>
  </p:cSld>
  <p:clrMapOvr>
    <a:masterClrMapping/>
  </p:clrMapOvr>
</p:sld>
</file>

<file path=ppt/theme/theme1.xml><?xml version="1.0" encoding="utf-8"?>
<a:theme xmlns:a="http://schemas.openxmlformats.org/drawingml/2006/main" name="DUB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4D8DD8AA60897409A63A793C0E3CE22" ma:contentTypeVersion="0" ma:contentTypeDescription="Create a new document." ma:contentTypeScope="" ma:versionID="7439178d7f7cc663d631c7b4569f277a">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65ABFEF-E76F-48D1-96F4-CFAF035A1BC0}">
  <ds:schemaRefs>
    <ds:schemaRef ds:uri="http://schemas.microsoft.com/sharepoint/v3/contenttype/forms"/>
  </ds:schemaRefs>
</ds:datastoreItem>
</file>

<file path=customXml/itemProps2.xml><?xml version="1.0" encoding="utf-8"?>
<ds:datastoreItem xmlns:ds="http://schemas.openxmlformats.org/officeDocument/2006/customXml" ds:itemID="{7691E109-D82E-49C4-AA23-3FF55049C48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4CFB7D0F-0701-4AC0-B34C-96174B84906E}">
  <ds:schemaRefs>
    <ds:schemaRef ds:uri="http://purl.org/dc/dcmitype/"/>
    <ds:schemaRef ds:uri="http://schemas.openxmlformats.org/package/2006/metadata/core-properties"/>
    <ds:schemaRef ds:uri="http://schemas.microsoft.com/office/2006/documentManagement/types"/>
    <ds:schemaRef ds:uri="http://schemas.microsoft.com/office/2006/metadata/properties"/>
    <ds:schemaRef ds:uri="http://purl.org/dc/elements/1.1/"/>
    <ds:schemaRef ds:uri="http://purl.org/dc/terms/"/>
    <ds:schemaRef ds:uri="http://www.w3.org/XML/1998/namespace"/>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397</TotalTime>
  <Words>833</Words>
  <Application>Microsoft Office PowerPoint</Application>
  <PresentationFormat>On-screen Show (4:3)</PresentationFormat>
  <Paragraphs>129</Paragraphs>
  <Slides>15</Slides>
  <Notes>3</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DUBS</vt:lpstr>
      <vt:lpstr>PowerPoint Presentation</vt:lpstr>
      <vt:lpstr>Chapter 13 Ensuring Sustainable Change and Transformation through Monitoring and Measurement</vt:lpstr>
      <vt:lpstr>Learning outcomes</vt:lpstr>
      <vt:lpstr>Measuring the impact of change</vt:lpstr>
      <vt:lpstr>  Balanced Scorecard objectives, measures, targets and initiatives   (Adapted from Kaplan and Norton (1996) ‘The Balanced Scorecard’, Harvard Business Review, January/February, p.76) </vt:lpstr>
      <vt:lpstr>Benefits realization</vt:lpstr>
      <vt:lpstr>Reasons for identifying benefits at the start of the process</vt:lpstr>
      <vt:lpstr>Realizing benefits</vt:lpstr>
      <vt:lpstr>Reasons for managing risks</vt:lpstr>
      <vt:lpstr>Managing Risks  (Adapted from www.securityresearch.at Trends in Project Risk)</vt:lpstr>
      <vt:lpstr>Identifying risks</vt:lpstr>
      <vt:lpstr>Mitigating risks</vt:lpstr>
      <vt:lpstr>Approaches for monitoring change</vt:lpstr>
      <vt:lpstr>Factors for sustaining change in organizations </vt:lpstr>
      <vt:lpstr>Summary</vt:lpstr>
    </vt:vector>
  </TitlesOfParts>
  <Company>Warm Design Ltd.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Askham</dc:creator>
  <cp:lastModifiedBy>tbedford</cp:lastModifiedBy>
  <cp:revision>40</cp:revision>
  <cp:lastPrinted>2014-04-14T14:34:46Z</cp:lastPrinted>
  <dcterms:created xsi:type="dcterms:W3CDTF">2012-10-15T10:41:52Z</dcterms:created>
  <dcterms:modified xsi:type="dcterms:W3CDTF">2014-10-10T11:09:30Z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0x010100E4D8DD8AA60897409A63A793C0E3CE22</vt:lpwstr>
  </property>
</Properties>
</file>