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315" r:id="rId5"/>
    <p:sldId id="257" r:id="rId6"/>
    <p:sldId id="306" r:id="rId7"/>
    <p:sldId id="260" r:id="rId8"/>
    <p:sldId id="261" r:id="rId9"/>
    <p:sldId id="262" r:id="rId10"/>
    <p:sldId id="264" r:id="rId11"/>
    <p:sldId id="265" r:id="rId12"/>
    <p:sldId id="271" r:id="rId13"/>
    <p:sldId id="274" r:id="rId14"/>
    <p:sldId id="313" r:id="rId15"/>
    <p:sldId id="309" r:id="rId16"/>
    <p:sldId id="277" r:id="rId17"/>
    <p:sldId id="308" r:id="rId18"/>
    <p:sldId id="310" r:id="rId19"/>
    <p:sldId id="279" r:id="rId20"/>
    <p:sldId id="305" r:id="rId21"/>
    <p:sldId id="307" r:id="rId22"/>
    <p:sldId id="304" r:id="rId23"/>
    <p:sldId id="281" r:id="rId24"/>
    <p:sldId id="311" r:id="rId25"/>
    <p:sldId id="314" r:id="rId26"/>
    <p:sldId id="284" r:id="rId27"/>
    <p:sldId id="312" r:id="rId28"/>
    <p:sldId id="303" r:id="rId29"/>
    <p:sldId id="302" r:id="rId3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3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A290C-D1DE-4FE8-A35D-2E199428549D}" type="datetimeFigureOut">
              <a:rPr lang="en-GB" smtClean="0"/>
              <a:t>10/10/2014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8687D-72FD-4CEB-B75D-8D629006D8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7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05254-B6C5-4830-B960-892716728DA2}" type="datetimeFigureOut">
              <a:rPr lang="en-GB" smtClean="0"/>
              <a:t>10/10/2014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D7090-4835-4C6A-8703-D88D62B232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23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cs typeface="Arial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3ACC35-CAB2-44AA-B548-2F833ACEC2EB}" type="slidenum">
              <a:rPr lang="en-GB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1pPr>
            <a:lvl2pPr marL="743586" indent="-285994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2pPr>
            <a:lvl3pPr marL="1143978" indent="-228796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3pPr>
            <a:lvl4pPr marL="1601570" indent="-228796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4pPr>
            <a:lvl5pPr marL="2059161" indent="-228796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5pPr>
            <a:lvl6pPr marL="2516752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6pPr>
            <a:lvl7pPr marL="2974344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7pPr>
            <a:lvl8pPr marL="3431935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8pPr>
            <a:lvl9pPr marL="3889527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9pPr>
          </a:lstStyle>
          <a:p>
            <a:fld id="{9BD6403B-1818-4EBE-A64B-FA1347A4A4F3}" type="slidenum">
              <a:rPr lang="en-GB" sz="1200" b="0">
                <a:solidFill>
                  <a:schemeClr val="tx1"/>
                </a:solidFill>
                <a:latin typeface="Arial" pitchFamily="34" charset="0"/>
              </a:rPr>
              <a:pPr/>
              <a:t>4</a:t>
            </a:fld>
            <a:endParaRPr lang="en-GB" sz="12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0938" cy="3721100"/>
          </a:xfrm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402" y="4716464"/>
            <a:ext cx="4986872" cy="446404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1pPr>
            <a:lvl2pPr marL="743586" indent="-285994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2pPr>
            <a:lvl3pPr marL="1143978" indent="-228796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3pPr>
            <a:lvl4pPr marL="1601570" indent="-228796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4pPr>
            <a:lvl5pPr marL="2059161" indent="-228796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5pPr>
            <a:lvl6pPr marL="2516752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6pPr>
            <a:lvl7pPr marL="2974344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7pPr>
            <a:lvl8pPr marL="3431935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8pPr>
            <a:lvl9pPr marL="3889527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9pPr>
          </a:lstStyle>
          <a:p>
            <a:fld id="{E1E6AEC4-7A26-4AA3-B4DA-CF01BB440618}" type="slidenum">
              <a:rPr lang="en-GB" sz="1200" b="0">
                <a:solidFill>
                  <a:schemeClr val="tx1"/>
                </a:solidFill>
                <a:latin typeface="Arial" pitchFamily="34" charset="0"/>
              </a:rPr>
              <a:pPr/>
              <a:t>8</a:t>
            </a:fld>
            <a:endParaRPr lang="en-GB" sz="12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995" y="4714877"/>
            <a:ext cx="4983689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5D9C8E-92A3-484E-AC56-79E32CFD70C5}" type="slidenum">
              <a:rPr lang="en-GB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5" y="4714877"/>
            <a:ext cx="4984751" cy="4467225"/>
          </a:xfrm>
          <a:noFill/>
          <a:ln/>
        </p:spPr>
        <p:txBody>
          <a:bodyPr/>
          <a:lstStyle/>
          <a:p>
            <a:pPr eaLnBrk="1" hangingPunct="1"/>
            <a:endParaRPr lang="en-US" dirty="0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1pPr>
            <a:lvl2pPr marL="742950" indent="-285750" defTabSz="912813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2pPr>
            <a:lvl3pPr marL="1143000" indent="-228600" defTabSz="912813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3pPr>
            <a:lvl4pPr marL="1600200" indent="-228600" defTabSz="912813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4pPr>
            <a:lvl5pPr marL="2057400" indent="-228600" defTabSz="912813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9pPr>
          </a:lstStyle>
          <a:p>
            <a:fld id="{EA84E1E9-8276-4C74-A8F5-81E9622A2792}" type="slidenum">
              <a:rPr lang="en-US" sz="1200" b="0" smtClean="0">
                <a:solidFill>
                  <a:schemeClr val="tx1"/>
                </a:solidFill>
                <a:latin typeface="Arial" pitchFamily="34" charset="0"/>
              </a:rPr>
              <a:pPr/>
              <a:t>12</a:t>
            </a:fld>
            <a:endParaRPr lang="en-US" sz="12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471595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228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© Julie Hodges and Roger Gill</a:t>
            </a:r>
            <a:endParaRPr lang="en-GB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422992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8687"/>
            <a:ext cx="2057400" cy="5087476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8687"/>
            <a:ext cx="6019800" cy="5087476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382318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692150"/>
            <a:ext cx="9144000" cy="5434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356350"/>
            <a:ext cx="2895600" cy="365125"/>
          </a:xfrm>
        </p:spPr>
        <p:txBody>
          <a:bodyPr/>
          <a:lstStyle/>
          <a:p>
            <a:r>
              <a:rPr lang="en-GB" dirty="0" smtClean="0"/>
              <a:t>© Julie Hodges and Roger Gill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610618380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79513" y="164640"/>
            <a:ext cx="8074800" cy="11424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14283" y="1892829"/>
            <a:ext cx="5739759" cy="46085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356350"/>
            <a:ext cx="2895600" cy="365125"/>
          </a:xfrm>
        </p:spPr>
        <p:txBody>
          <a:bodyPr/>
          <a:lstStyle/>
          <a:p>
            <a:r>
              <a:rPr lang="en-GB" dirty="0" smtClean="0"/>
              <a:t>© Julie Hodges and Roger Gill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527535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4117122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228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© Julie Hodges and Roger Gill</a:t>
            </a:r>
            <a:endParaRPr lang="en-GB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388787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6050"/>
            <a:ext cx="4038600" cy="3880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6050"/>
            <a:ext cx="4038600" cy="3880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228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© Julie Hodges and Roger Gill</a:t>
            </a:r>
            <a:endParaRPr lang="en-GB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06221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89271"/>
            <a:ext cx="4040188" cy="6253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29033"/>
            <a:ext cx="4040188" cy="3297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89271"/>
            <a:ext cx="4041775" cy="6253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29033"/>
            <a:ext cx="4041775" cy="3297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228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© Julie Hodges and Roger Gill</a:t>
            </a:r>
            <a:endParaRPr lang="en-GB" dirty="0" smtClean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822247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230703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97139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1877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20932"/>
            <a:ext cx="5111750" cy="51052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75029"/>
            <a:ext cx="3008313" cy="39511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129735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20931"/>
            <a:ext cx="5486400" cy="37066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228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© Julie Hodges and Roger Gill</a:t>
            </a:r>
            <a:endParaRPr lang="en-GB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702994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3811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6049"/>
            <a:ext cx="8229600" cy="3880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826149" y="237546"/>
            <a:ext cx="21083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Centre for Global Learning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and Executive Education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228600" y="6356350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© Julie Hodges and Roger Gill</a:t>
            </a:r>
            <a:endParaRPr lang="en-GB" dirty="0" smtClean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77250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Production general\Production editors\Tom\Books in Production\Hodges and Gill\Proofs\2nd proofs\Correx\Hodges and Gill cover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816" y="175551"/>
            <a:ext cx="4559097" cy="6488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684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</a:t>
            </a:r>
            <a:r>
              <a:rPr lang="en-GB" dirty="0" smtClean="0"/>
              <a:t>change?</a:t>
            </a:r>
            <a:endParaRPr lang="en-GB" dirty="0"/>
          </a:p>
        </p:txBody>
      </p:sp>
      <p:pic>
        <p:nvPicPr>
          <p:cNvPr id="307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23987" y="2436186"/>
            <a:ext cx="6296025" cy="3089275"/>
          </a:xfrm>
          <a:noFill/>
        </p:spPr>
      </p:pic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381771" y="2181117"/>
            <a:ext cx="1248569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Arial" pitchFamily="34" charset="0"/>
              </a:rPr>
              <a:t>Content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006056" y="5792552"/>
            <a:ext cx="1507504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Arial" pitchFamily="34" charset="0"/>
              </a:rPr>
              <a:t>Process</a:t>
            </a:r>
          </a:p>
        </p:txBody>
      </p:sp>
      <p:sp>
        <p:nvSpPr>
          <p:cNvPr id="30726" name="Arc 6"/>
          <p:cNvSpPr>
            <a:spLocks/>
          </p:cNvSpPr>
          <p:nvPr/>
        </p:nvSpPr>
        <p:spPr bwMode="auto">
          <a:xfrm>
            <a:off x="3779838" y="2544024"/>
            <a:ext cx="1344612" cy="684951"/>
          </a:xfrm>
          <a:custGeom>
            <a:avLst/>
            <a:gdLst>
              <a:gd name="T0" fmla="*/ 0 w 30730"/>
              <a:gd name="T1" fmla="*/ 2147483647 h 21600"/>
              <a:gd name="T2" fmla="*/ 2147483647 w 30730"/>
              <a:gd name="T3" fmla="*/ 2147483647 h 21600"/>
              <a:gd name="T4" fmla="*/ 2147483647 w 30730"/>
              <a:gd name="T5" fmla="*/ 2147483647 h 21600"/>
              <a:gd name="T6" fmla="*/ 0 60000 65536"/>
              <a:gd name="T7" fmla="*/ 0 60000 65536"/>
              <a:gd name="T8" fmla="*/ 0 60000 65536"/>
              <a:gd name="T9" fmla="*/ 0 w 30730"/>
              <a:gd name="T10" fmla="*/ 0 h 21600"/>
              <a:gd name="T11" fmla="*/ 30730 w 3073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30" h="21600" fill="none" extrusionOk="0">
                <a:moveTo>
                  <a:pt x="-1" y="16036"/>
                </a:moveTo>
                <a:cubicBezTo>
                  <a:pt x="2520" y="6580"/>
                  <a:pt x="11084" y="-1"/>
                  <a:pt x="20871" y="0"/>
                </a:cubicBezTo>
                <a:cubicBezTo>
                  <a:pt x="24299" y="0"/>
                  <a:pt x="27679" y="816"/>
                  <a:pt x="30729" y="2381"/>
                </a:cubicBezTo>
              </a:path>
              <a:path w="30730" h="21600" stroke="0" extrusionOk="0">
                <a:moveTo>
                  <a:pt x="-1" y="16036"/>
                </a:moveTo>
                <a:cubicBezTo>
                  <a:pt x="2520" y="6580"/>
                  <a:pt x="11084" y="-1"/>
                  <a:pt x="20871" y="0"/>
                </a:cubicBezTo>
                <a:cubicBezTo>
                  <a:pt x="24299" y="0"/>
                  <a:pt x="27679" y="816"/>
                  <a:pt x="30729" y="2381"/>
                </a:cubicBezTo>
                <a:lnTo>
                  <a:pt x="20871" y="21600"/>
                </a:lnTo>
                <a:close/>
              </a:path>
            </a:pathLst>
          </a:custGeom>
          <a:noFill/>
          <a:ln w="2476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7" name="Arc 7"/>
          <p:cNvSpPr>
            <a:spLocks/>
          </p:cNvSpPr>
          <p:nvPr/>
        </p:nvSpPr>
        <p:spPr bwMode="auto">
          <a:xfrm>
            <a:off x="4620419" y="5430224"/>
            <a:ext cx="1344612" cy="601301"/>
          </a:xfrm>
          <a:custGeom>
            <a:avLst/>
            <a:gdLst>
              <a:gd name="T0" fmla="*/ 0 w 30730"/>
              <a:gd name="T1" fmla="*/ 2147483647 h 21600"/>
              <a:gd name="T2" fmla="*/ 2147483647 w 30730"/>
              <a:gd name="T3" fmla="*/ 2147483647 h 21600"/>
              <a:gd name="T4" fmla="*/ 2147483647 w 30730"/>
              <a:gd name="T5" fmla="*/ 2147483647 h 21600"/>
              <a:gd name="T6" fmla="*/ 0 60000 65536"/>
              <a:gd name="T7" fmla="*/ 0 60000 65536"/>
              <a:gd name="T8" fmla="*/ 0 60000 65536"/>
              <a:gd name="T9" fmla="*/ 0 w 30730"/>
              <a:gd name="T10" fmla="*/ 0 h 21600"/>
              <a:gd name="T11" fmla="*/ 30730 w 3073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30" h="21600" fill="none" extrusionOk="0">
                <a:moveTo>
                  <a:pt x="-1" y="16036"/>
                </a:moveTo>
                <a:cubicBezTo>
                  <a:pt x="2520" y="6580"/>
                  <a:pt x="11084" y="-1"/>
                  <a:pt x="20871" y="0"/>
                </a:cubicBezTo>
                <a:cubicBezTo>
                  <a:pt x="24299" y="0"/>
                  <a:pt x="27679" y="816"/>
                  <a:pt x="30729" y="2381"/>
                </a:cubicBezTo>
              </a:path>
              <a:path w="30730" h="21600" stroke="0" extrusionOk="0">
                <a:moveTo>
                  <a:pt x="-1" y="16036"/>
                </a:moveTo>
                <a:cubicBezTo>
                  <a:pt x="2520" y="6580"/>
                  <a:pt x="11084" y="-1"/>
                  <a:pt x="20871" y="0"/>
                </a:cubicBezTo>
                <a:cubicBezTo>
                  <a:pt x="24299" y="0"/>
                  <a:pt x="27679" y="816"/>
                  <a:pt x="30729" y="2381"/>
                </a:cubicBezTo>
                <a:lnTo>
                  <a:pt x="20871" y="21600"/>
                </a:lnTo>
                <a:close/>
              </a:path>
            </a:pathLst>
          </a:custGeom>
          <a:noFill/>
          <a:ln w="2476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09050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094" y="2180861"/>
            <a:ext cx="5450781" cy="1728000"/>
          </a:xfrm>
        </p:spPr>
        <p:txBody>
          <a:bodyPr/>
          <a:lstStyle/>
          <a:p>
            <a:r>
              <a:rPr lang="en-GB" dirty="0" smtClean="0"/>
              <a:t>Theories of change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2015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36465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b="0" dirty="0" smtClean="0"/>
              <a:t>The </a:t>
            </a:r>
            <a:r>
              <a:rPr lang="en-GB" b="0" dirty="0" smtClean="0"/>
              <a:t>nature of change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04301"/>
            <a:ext cx="8001000" cy="4981575"/>
          </a:xfrm>
        </p:spPr>
        <p:txBody>
          <a:bodyPr/>
          <a:lstStyle/>
          <a:p>
            <a:pPr eaLnBrk="1" hangingPunct="1"/>
            <a:r>
              <a:rPr lang="en-GB" sz="3200" dirty="0" smtClean="0"/>
              <a:t>Incremental </a:t>
            </a:r>
            <a:r>
              <a:rPr lang="en-GB" sz="3200" dirty="0" err="1" smtClean="0"/>
              <a:t>vs</a:t>
            </a:r>
            <a:r>
              <a:rPr lang="en-GB" sz="3200" dirty="0" smtClean="0"/>
              <a:t> radical</a:t>
            </a:r>
          </a:p>
          <a:p>
            <a:pPr marL="0" indent="0" eaLnBrk="1" hangingPunct="1">
              <a:buNone/>
            </a:pPr>
            <a:endParaRPr lang="en-GB" sz="3200" dirty="0" smtClean="0"/>
          </a:p>
          <a:p>
            <a:pPr eaLnBrk="1" hangingPunct="1"/>
            <a:r>
              <a:rPr lang="en-GB" sz="3200" dirty="0" smtClean="0"/>
              <a:t>Continual </a:t>
            </a:r>
            <a:r>
              <a:rPr lang="en-GB" sz="3200" dirty="0" err="1" smtClean="0"/>
              <a:t>vs</a:t>
            </a:r>
            <a:r>
              <a:rPr lang="en-GB" sz="3200" dirty="0" smtClean="0"/>
              <a:t> episodic</a:t>
            </a:r>
          </a:p>
          <a:p>
            <a:pPr eaLnBrk="1" hangingPunct="1"/>
            <a:endParaRPr lang="en-GB" sz="3200" dirty="0" smtClean="0"/>
          </a:p>
          <a:p>
            <a:pPr eaLnBrk="1" hangingPunct="1"/>
            <a:r>
              <a:rPr lang="en-GB" dirty="0" smtClean="0"/>
              <a:t>Incremental </a:t>
            </a:r>
            <a:r>
              <a:rPr lang="en-GB" sz="3200" dirty="0" err="1" smtClean="0"/>
              <a:t>vs</a:t>
            </a:r>
            <a:r>
              <a:rPr lang="en-GB" sz="3200" dirty="0" smtClean="0"/>
              <a:t> transformational</a:t>
            </a:r>
            <a:endParaRPr lang="en-GB" dirty="0" smtClean="0"/>
          </a:p>
          <a:p>
            <a:pPr eaLnBrk="1" hangingPunct="1">
              <a:buFont typeface="Monotype Sorts" pitchFamily="2" charset="2"/>
              <a:buNone/>
            </a:pPr>
            <a:endParaRPr lang="en-GB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03642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Punctuated equilibrium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400" dirty="0">
                <a:solidFill>
                  <a:schemeClr val="tx2"/>
                </a:solidFill>
                <a:latin typeface="CG Times"/>
              </a:rPr>
              <a:t>	</a:t>
            </a:r>
            <a:endParaRPr lang="en-GB" sz="2000" dirty="0">
              <a:solidFill>
                <a:schemeClr val="tx2"/>
              </a:solidFill>
              <a:latin typeface="CG Times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29255" y="2420285"/>
            <a:ext cx="8208912" cy="2952328"/>
            <a:chOff x="1111" y="2568"/>
            <a:chExt cx="3357" cy="907"/>
          </a:xfrm>
        </p:grpSpPr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1111" y="2568"/>
              <a:ext cx="3357" cy="907"/>
              <a:chOff x="1111" y="2568"/>
              <a:chExt cx="3357" cy="907"/>
            </a:xfrm>
          </p:grpSpPr>
          <p:sp>
            <p:nvSpPr>
              <p:cNvPr id="82949" name="Rectangle 5" descr="Dark downward diagonal"/>
              <p:cNvSpPr>
                <a:spLocks noChangeArrowheads="1"/>
              </p:cNvSpPr>
              <p:nvPr/>
            </p:nvSpPr>
            <p:spPr bwMode="auto">
              <a:xfrm>
                <a:off x="1111" y="3157"/>
                <a:ext cx="499" cy="227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grpSp>
            <p:nvGrpSpPr>
              <p:cNvPr id="4" name="Group 20"/>
              <p:cNvGrpSpPr>
                <a:grpSpLocks/>
              </p:cNvGrpSpPr>
              <p:nvPr/>
            </p:nvGrpSpPr>
            <p:grpSpPr bwMode="auto">
              <a:xfrm>
                <a:off x="1157" y="2568"/>
                <a:ext cx="3311" cy="907"/>
                <a:chOff x="1157" y="2568"/>
                <a:chExt cx="3311" cy="907"/>
              </a:xfrm>
            </p:grpSpPr>
            <p:sp>
              <p:nvSpPr>
                <p:cNvPr id="82951" name="Rectangle 7" descr="Dark downward diagonal"/>
                <p:cNvSpPr>
                  <a:spLocks noChangeArrowheads="1"/>
                </p:cNvSpPr>
                <p:nvPr/>
              </p:nvSpPr>
              <p:spPr bwMode="auto">
                <a:xfrm>
                  <a:off x="4332" y="3067"/>
                  <a:ext cx="136" cy="227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952" name="Rectangle 8" descr="Dark downward diagonal"/>
                <p:cNvSpPr>
                  <a:spLocks noChangeArrowheads="1"/>
                </p:cNvSpPr>
                <p:nvPr/>
              </p:nvSpPr>
              <p:spPr bwMode="auto">
                <a:xfrm>
                  <a:off x="3334" y="3112"/>
                  <a:ext cx="499" cy="227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953" name="Rectangle 9" descr="Dark downward diagonal"/>
                <p:cNvSpPr>
                  <a:spLocks noChangeArrowheads="1"/>
                </p:cNvSpPr>
                <p:nvPr/>
              </p:nvSpPr>
              <p:spPr bwMode="auto">
                <a:xfrm>
                  <a:off x="2109" y="3157"/>
                  <a:ext cx="726" cy="227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954" name="Rectangle 10" descr="Dark downward diagonal"/>
                <p:cNvSpPr>
                  <a:spLocks noChangeArrowheads="1"/>
                </p:cNvSpPr>
                <p:nvPr/>
              </p:nvSpPr>
              <p:spPr bwMode="auto">
                <a:xfrm>
                  <a:off x="1610" y="2613"/>
                  <a:ext cx="499" cy="862"/>
                </a:xfrm>
                <a:prstGeom prst="rect">
                  <a:avLst/>
                </a:prstGeom>
                <a:pattFill prst="dkDnDiag">
                  <a:fgClr>
                    <a:srgbClr val="66CCFF"/>
                  </a:fgClr>
                  <a:bgClr>
                    <a:schemeClr val="bg2"/>
                  </a:bgClr>
                </a:patt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955" name="Rectangle 11" descr="Dark downward diagonal"/>
                <p:cNvSpPr>
                  <a:spLocks noChangeArrowheads="1"/>
                </p:cNvSpPr>
                <p:nvPr/>
              </p:nvSpPr>
              <p:spPr bwMode="auto">
                <a:xfrm>
                  <a:off x="2835" y="2613"/>
                  <a:ext cx="499" cy="862"/>
                </a:xfrm>
                <a:prstGeom prst="rect">
                  <a:avLst/>
                </a:prstGeom>
                <a:pattFill prst="dkDnDiag">
                  <a:fgClr>
                    <a:srgbClr val="66CCFF"/>
                  </a:fgClr>
                  <a:bgClr>
                    <a:schemeClr val="bg2"/>
                  </a:bgClr>
                </a:patt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956" name="Rectangle 12" descr="Dark downward diagonal"/>
                <p:cNvSpPr>
                  <a:spLocks noChangeArrowheads="1"/>
                </p:cNvSpPr>
                <p:nvPr/>
              </p:nvSpPr>
              <p:spPr bwMode="auto">
                <a:xfrm>
                  <a:off x="3833" y="2568"/>
                  <a:ext cx="499" cy="862"/>
                </a:xfrm>
                <a:prstGeom prst="rect">
                  <a:avLst/>
                </a:prstGeom>
                <a:pattFill prst="dkDnDiag">
                  <a:fgClr>
                    <a:srgbClr val="66CCFF"/>
                  </a:fgClr>
                  <a:bgClr>
                    <a:schemeClr val="bg2"/>
                  </a:bgClr>
                </a:patt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grpSp>
              <p:nvGrpSpPr>
                <p:cNvPr id="5" name="Group 13"/>
                <p:cNvGrpSpPr>
                  <a:grpSpLocks/>
                </p:cNvGrpSpPr>
                <p:nvPr/>
              </p:nvGrpSpPr>
              <p:grpSpPr bwMode="auto">
                <a:xfrm>
                  <a:off x="1157" y="2568"/>
                  <a:ext cx="3266" cy="817"/>
                  <a:chOff x="884" y="2160"/>
                  <a:chExt cx="3856" cy="1693"/>
                </a:xfrm>
              </p:grpSpPr>
              <p:sp>
                <p:nvSpPr>
                  <p:cNvPr id="82958" name="Freeform 14"/>
                  <p:cNvSpPr>
                    <a:spLocks/>
                  </p:cNvSpPr>
                  <p:nvPr/>
                </p:nvSpPr>
                <p:spPr bwMode="auto">
                  <a:xfrm>
                    <a:off x="884" y="2341"/>
                    <a:ext cx="1497" cy="1512"/>
                  </a:xfrm>
                  <a:custGeom>
                    <a:avLst/>
                    <a:gdLst/>
                    <a:ahLst/>
                    <a:cxnLst>
                      <a:cxn ang="0">
                        <a:pos x="0" y="1323"/>
                      </a:cxn>
                      <a:cxn ang="0">
                        <a:pos x="45" y="1277"/>
                      </a:cxn>
                      <a:cxn ang="0">
                        <a:pos x="91" y="1413"/>
                      </a:cxn>
                      <a:cxn ang="0">
                        <a:pos x="136" y="1186"/>
                      </a:cxn>
                      <a:cxn ang="0">
                        <a:pos x="181" y="1368"/>
                      </a:cxn>
                      <a:cxn ang="0">
                        <a:pos x="227" y="1277"/>
                      </a:cxn>
                      <a:cxn ang="0">
                        <a:pos x="272" y="1413"/>
                      </a:cxn>
                      <a:cxn ang="0">
                        <a:pos x="317" y="1141"/>
                      </a:cxn>
                      <a:cxn ang="0">
                        <a:pos x="363" y="1413"/>
                      </a:cxn>
                      <a:cxn ang="0">
                        <a:pos x="408" y="1186"/>
                      </a:cxn>
                      <a:cxn ang="0">
                        <a:pos x="454" y="1323"/>
                      </a:cxn>
                      <a:cxn ang="0">
                        <a:pos x="499" y="1141"/>
                      </a:cxn>
                      <a:cxn ang="0">
                        <a:pos x="544" y="1368"/>
                      </a:cxn>
                      <a:cxn ang="0">
                        <a:pos x="726" y="279"/>
                      </a:cxn>
                      <a:cxn ang="0">
                        <a:pos x="816" y="869"/>
                      </a:cxn>
                      <a:cxn ang="0">
                        <a:pos x="952" y="53"/>
                      </a:cxn>
                      <a:cxn ang="0">
                        <a:pos x="1089" y="1186"/>
                      </a:cxn>
                      <a:cxn ang="0">
                        <a:pos x="1179" y="1050"/>
                      </a:cxn>
                      <a:cxn ang="0">
                        <a:pos x="1315" y="1459"/>
                      </a:cxn>
                      <a:cxn ang="0">
                        <a:pos x="1361" y="1096"/>
                      </a:cxn>
                      <a:cxn ang="0">
                        <a:pos x="1451" y="1413"/>
                      </a:cxn>
                      <a:cxn ang="0">
                        <a:pos x="1497" y="1232"/>
                      </a:cxn>
                    </a:cxnLst>
                    <a:rect l="0" t="0" r="r" b="b"/>
                    <a:pathLst>
                      <a:path w="1497" h="1512">
                        <a:moveTo>
                          <a:pt x="0" y="1323"/>
                        </a:moveTo>
                        <a:cubicBezTo>
                          <a:pt x="15" y="1292"/>
                          <a:pt x="30" y="1262"/>
                          <a:pt x="45" y="1277"/>
                        </a:cubicBezTo>
                        <a:cubicBezTo>
                          <a:pt x="60" y="1292"/>
                          <a:pt x="76" y="1428"/>
                          <a:pt x="91" y="1413"/>
                        </a:cubicBezTo>
                        <a:cubicBezTo>
                          <a:pt x="106" y="1398"/>
                          <a:pt x="121" y="1193"/>
                          <a:pt x="136" y="1186"/>
                        </a:cubicBezTo>
                        <a:cubicBezTo>
                          <a:pt x="151" y="1179"/>
                          <a:pt x="166" y="1353"/>
                          <a:pt x="181" y="1368"/>
                        </a:cubicBezTo>
                        <a:cubicBezTo>
                          <a:pt x="196" y="1383"/>
                          <a:pt x="212" y="1270"/>
                          <a:pt x="227" y="1277"/>
                        </a:cubicBezTo>
                        <a:cubicBezTo>
                          <a:pt x="242" y="1284"/>
                          <a:pt x="257" y="1436"/>
                          <a:pt x="272" y="1413"/>
                        </a:cubicBezTo>
                        <a:cubicBezTo>
                          <a:pt x="287" y="1390"/>
                          <a:pt x="302" y="1141"/>
                          <a:pt x="317" y="1141"/>
                        </a:cubicBezTo>
                        <a:cubicBezTo>
                          <a:pt x="332" y="1141"/>
                          <a:pt x="348" y="1406"/>
                          <a:pt x="363" y="1413"/>
                        </a:cubicBezTo>
                        <a:cubicBezTo>
                          <a:pt x="378" y="1420"/>
                          <a:pt x="393" y="1201"/>
                          <a:pt x="408" y="1186"/>
                        </a:cubicBezTo>
                        <a:cubicBezTo>
                          <a:pt x="423" y="1171"/>
                          <a:pt x="439" y="1330"/>
                          <a:pt x="454" y="1323"/>
                        </a:cubicBezTo>
                        <a:cubicBezTo>
                          <a:pt x="469" y="1316"/>
                          <a:pt x="484" y="1134"/>
                          <a:pt x="499" y="1141"/>
                        </a:cubicBezTo>
                        <a:cubicBezTo>
                          <a:pt x="514" y="1148"/>
                          <a:pt x="506" y="1512"/>
                          <a:pt x="544" y="1368"/>
                        </a:cubicBezTo>
                        <a:cubicBezTo>
                          <a:pt x="582" y="1224"/>
                          <a:pt x="681" y="362"/>
                          <a:pt x="726" y="279"/>
                        </a:cubicBezTo>
                        <a:cubicBezTo>
                          <a:pt x="771" y="196"/>
                          <a:pt x="778" y="907"/>
                          <a:pt x="816" y="869"/>
                        </a:cubicBezTo>
                        <a:cubicBezTo>
                          <a:pt x="854" y="831"/>
                          <a:pt x="906" y="0"/>
                          <a:pt x="952" y="53"/>
                        </a:cubicBezTo>
                        <a:cubicBezTo>
                          <a:pt x="998" y="106"/>
                          <a:pt x="1051" y="1020"/>
                          <a:pt x="1089" y="1186"/>
                        </a:cubicBezTo>
                        <a:cubicBezTo>
                          <a:pt x="1127" y="1352"/>
                          <a:pt x="1141" y="1004"/>
                          <a:pt x="1179" y="1050"/>
                        </a:cubicBezTo>
                        <a:cubicBezTo>
                          <a:pt x="1217" y="1096"/>
                          <a:pt x="1285" y="1451"/>
                          <a:pt x="1315" y="1459"/>
                        </a:cubicBezTo>
                        <a:cubicBezTo>
                          <a:pt x="1345" y="1467"/>
                          <a:pt x="1338" y="1104"/>
                          <a:pt x="1361" y="1096"/>
                        </a:cubicBezTo>
                        <a:cubicBezTo>
                          <a:pt x="1384" y="1088"/>
                          <a:pt x="1428" y="1390"/>
                          <a:pt x="1451" y="1413"/>
                        </a:cubicBezTo>
                        <a:cubicBezTo>
                          <a:pt x="1474" y="1436"/>
                          <a:pt x="1489" y="1262"/>
                          <a:pt x="1497" y="1232"/>
                        </a:cubicBezTo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2959" name="Freeform 15"/>
                  <p:cNvSpPr>
                    <a:spLocks/>
                  </p:cNvSpPr>
                  <p:nvPr/>
                </p:nvSpPr>
                <p:spPr bwMode="auto">
                  <a:xfrm>
                    <a:off x="2381" y="2251"/>
                    <a:ext cx="1270" cy="1512"/>
                  </a:xfrm>
                  <a:custGeom>
                    <a:avLst/>
                    <a:gdLst/>
                    <a:ahLst/>
                    <a:cxnLst>
                      <a:cxn ang="0">
                        <a:pos x="0" y="1323"/>
                      </a:cxn>
                      <a:cxn ang="0">
                        <a:pos x="45" y="1277"/>
                      </a:cxn>
                      <a:cxn ang="0">
                        <a:pos x="91" y="1413"/>
                      </a:cxn>
                      <a:cxn ang="0">
                        <a:pos x="136" y="1186"/>
                      </a:cxn>
                      <a:cxn ang="0">
                        <a:pos x="181" y="1368"/>
                      </a:cxn>
                      <a:cxn ang="0">
                        <a:pos x="227" y="1277"/>
                      </a:cxn>
                      <a:cxn ang="0">
                        <a:pos x="272" y="1413"/>
                      </a:cxn>
                      <a:cxn ang="0">
                        <a:pos x="317" y="1141"/>
                      </a:cxn>
                      <a:cxn ang="0">
                        <a:pos x="363" y="1413"/>
                      </a:cxn>
                      <a:cxn ang="0">
                        <a:pos x="408" y="1186"/>
                      </a:cxn>
                      <a:cxn ang="0">
                        <a:pos x="454" y="1323"/>
                      </a:cxn>
                      <a:cxn ang="0">
                        <a:pos x="499" y="1141"/>
                      </a:cxn>
                      <a:cxn ang="0">
                        <a:pos x="544" y="1368"/>
                      </a:cxn>
                      <a:cxn ang="0">
                        <a:pos x="726" y="279"/>
                      </a:cxn>
                      <a:cxn ang="0">
                        <a:pos x="816" y="869"/>
                      </a:cxn>
                      <a:cxn ang="0">
                        <a:pos x="952" y="53"/>
                      </a:cxn>
                      <a:cxn ang="0">
                        <a:pos x="1089" y="1186"/>
                      </a:cxn>
                      <a:cxn ang="0">
                        <a:pos x="1179" y="1050"/>
                      </a:cxn>
                      <a:cxn ang="0">
                        <a:pos x="1315" y="1459"/>
                      </a:cxn>
                      <a:cxn ang="0">
                        <a:pos x="1361" y="1096"/>
                      </a:cxn>
                      <a:cxn ang="0">
                        <a:pos x="1451" y="1413"/>
                      </a:cxn>
                      <a:cxn ang="0">
                        <a:pos x="1497" y="1232"/>
                      </a:cxn>
                    </a:cxnLst>
                    <a:rect l="0" t="0" r="r" b="b"/>
                    <a:pathLst>
                      <a:path w="1497" h="1512">
                        <a:moveTo>
                          <a:pt x="0" y="1323"/>
                        </a:moveTo>
                        <a:cubicBezTo>
                          <a:pt x="15" y="1292"/>
                          <a:pt x="30" y="1262"/>
                          <a:pt x="45" y="1277"/>
                        </a:cubicBezTo>
                        <a:cubicBezTo>
                          <a:pt x="60" y="1292"/>
                          <a:pt x="76" y="1428"/>
                          <a:pt x="91" y="1413"/>
                        </a:cubicBezTo>
                        <a:cubicBezTo>
                          <a:pt x="106" y="1398"/>
                          <a:pt x="121" y="1193"/>
                          <a:pt x="136" y="1186"/>
                        </a:cubicBezTo>
                        <a:cubicBezTo>
                          <a:pt x="151" y="1179"/>
                          <a:pt x="166" y="1353"/>
                          <a:pt x="181" y="1368"/>
                        </a:cubicBezTo>
                        <a:cubicBezTo>
                          <a:pt x="196" y="1383"/>
                          <a:pt x="212" y="1270"/>
                          <a:pt x="227" y="1277"/>
                        </a:cubicBezTo>
                        <a:cubicBezTo>
                          <a:pt x="242" y="1284"/>
                          <a:pt x="257" y="1436"/>
                          <a:pt x="272" y="1413"/>
                        </a:cubicBezTo>
                        <a:cubicBezTo>
                          <a:pt x="287" y="1390"/>
                          <a:pt x="302" y="1141"/>
                          <a:pt x="317" y="1141"/>
                        </a:cubicBezTo>
                        <a:cubicBezTo>
                          <a:pt x="332" y="1141"/>
                          <a:pt x="348" y="1406"/>
                          <a:pt x="363" y="1413"/>
                        </a:cubicBezTo>
                        <a:cubicBezTo>
                          <a:pt x="378" y="1420"/>
                          <a:pt x="393" y="1201"/>
                          <a:pt x="408" y="1186"/>
                        </a:cubicBezTo>
                        <a:cubicBezTo>
                          <a:pt x="423" y="1171"/>
                          <a:pt x="439" y="1330"/>
                          <a:pt x="454" y="1323"/>
                        </a:cubicBezTo>
                        <a:cubicBezTo>
                          <a:pt x="469" y="1316"/>
                          <a:pt x="484" y="1134"/>
                          <a:pt x="499" y="1141"/>
                        </a:cubicBezTo>
                        <a:cubicBezTo>
                          <a:pt x="514" y="1148"/>
                          <a:pt x="506" y="1512"/>
                          <a:pt x="544" y="1368"/>
                        </a:cubicBezTo>
                        <a:cubicBezTo>
                          <a:pt x="582" y="1224"/>
                          <a:pt x="681" y="362"/>
                          <a:pt x="726" y="279"/>
                        </a:cubicBezTo>
                        <a:cubicBezTo>
                          <a:pt x="771" y="196"/>
                          <a:pt x="778" y="907"/>
                          <a:pt x="816" y="869"/>
                        </a:cubicBezTo>
                        <a:cubicBezTo>
                          <a:pt x="854" y="831"/>
                          <a:pt x="906" y="0"/>
                          <a:pt x="952" y="53"/>
                        </a:cubicBezTo>
                        <a:cubicBezTo>
                          <a:pt x="998" y="106"/>
                          <a:pt x="1051" y="1020"/>
                          <a:pt x="1089" y="1186"/>
                        </a:cubicBezTo>
                        <a:cubicBezTo>
                          <a:pt x="1127" y="1352"/>
                          <a:pt x="1141" y="1004"/>
                          <a:pt x="1179" y="1050"/>
                        </a:cubicBezTo>
                        <a:cubicBezTo>
                          <a:pt x="1217" y="1096"/>
                          <a:pt x="1285" y="1451"/>
                          <a:pt x="1315" y="1459"/>
                        </a:cubicBezTo>
                        <a:cubicBezTo>
                          <a:pt x="1345" y="1467"/>
                          <a:pt x="1338" y="1104"/>
                          <a:pt x="1361" y="1096"/>
                        </a:cubicBezTo>
                        <a:cubicBezTo>
                          <a:pt x="1384" y="1088"/>
                          <a:pt x="1428" y="1390"/>
                          <a:pt x="1451" y="1413"/>
                        </a:cubicBezTo>
                        <a:cubicBezTo>
                          <a:pt x="1474" y="1436"/>
                          <a:pt x="1489" y="1262"/>
                          <a:pt x="1497" y="1232"/>
                        </a:cubicBezTo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2960" name="Freeform 16"/>
                  <p:cNvSpPr>
                    <a:spLocks/>
                  </p:cNvSpPr>
                  <p:nvPr/>
                </p:nvSpPr>
                <p:spPr bwMode="auto">
                  <a:xfrm>
                    <a:off x="3651" y="2160"/>
                    <a:ext cx="1089" cy="1512"/>
                  </a:xfrm>
                  <a:custGeom>
                    <a:avLst/>
                    <a:gdLst/>
                    <a:ahLst/>
                    <a:cxnLst>
                      <a:cxn ang="0">
                        <a:pos x="0" y="1323"/>
                      </a:cxn>
                      <a:cxn ang="0">
                        <a:pos x="45" y="1277"/>
                      </a:cxn>
                      <a:cxn ang="0">
                        <a:pos x="91" y="1413"/>
                      </a:cxn>
                      <a:cxn ang="0">
                        <a:pos x="136" y="1186"/>
                      </a:cxn>
                      <a:cxn ang="0">
                        <a:pos x="181" y="1368"/>
                      </a:cxn>
                      <a:cxn ang="0">
                        <a:pos x="227" y="1277"/>
                      </a:cxn>
                      <a:cxn ang="0">
                        <a:pos x="272" y="1413"/>
                      </a:cxn>
                      <a:cxn ang="0">
                        <a:pos x="317" y="1141"/>
                      </a:cxn>
                      <a:cxn ang="0">
                        <a:pos x="363" y="1413"/>
                      </a:cxn>
                      <a:cxn ang="0">
                        <a:pos x="408" y="1186"/>
                      </a:cxn>
                      <a:cxn ang="0">
                        <a:pos x="454" y="1323"/>
                      </a:cxn>
                      <a:cxn ang="0">
                        <a:pos x="499" y="1141"/>
                      </a:cxn>
                      <a:cxn ang="0">
                        <a:pos x="544" y="1368"/>
                      </a:cxn>
                      <a:cxn ang="0">
                        <a:pos x="726" y="279"/>
                      </a:cxn>
                      <a:cxn ang="0">
                        <a:pos x="816" y="869"/>
                      </a:cxn>
                      <a:cxn ang="0">
                        <a:pos x="952" y="53"/>
                      </a:cxn>
                      <a:cxn ang="0">
                        <a:pos x="1089" y="1186"/>
                      </a:cxn>
                      <a:cxn ang="0">
                        <a:pos x="1179" y="1050"/>
                      </a:cxn>
                      <a:cxn ang="0">
                        <a:pos x="1315" y="1459"/>
                      </a:cxn>
                      <a:cxn ang="0">
                        <a:pos x="1361" y="1096"/>
                      </a:cxn>
                      <a:cxn ang="0">
                        <a:pos x="1451" y="1413"/>
                      </a:cxn>
                      <a:cxn ang="0">
                        <a:pos x="1497" y="1232"/>
                      </a:cxn>
                    </a:cxnLst>
                    <a:rect l="0" t="0" r="r" b="b"/>
                    <a:pathLst>
                      <a:path w="1497" h="1512">
                        <a:moveTo>
                          <a:pt x="0" y="1323"/>
                        </a:moveTo>
                        <a:cubicBezTo>
                          <a:pt x="15" y="1292"/>
                          <a:pt x="30" y="1262"/>
                          <a:pt x="45" y="1277"/>
                        </a:cubicBezTo>
                        <a:cubicBezTo>
                          <a:pt x="60" y="1292"/>
                          <a:pt x="76" y="1428"/>
                          <a:pt x="91" y="1413"/>
                        </a:cubicBezTo>
                        <a:cubicBezTo>
                          <a:pt x="106" y="1398"/>
                          <a:pt x="121" y="1193"/>
                          <a:pt x="136" y="1186"/>
                        </a:cubicBezTo>
                        <a:cubicBezTo>
                          <a:pt x="151" y="1179"/>
                          <a:pt x="166" y="1353"/>
                          <a:pt x="181" y="1368"/>
                        </a:cubicBezTo>
                        <a:cubicBezTo>
                          <a:pt x="196" y="1383"/>
                          <a:pt x="212" y="1270"/>
                          <a:pt x="227" y="1277"/>
                        </a:cubicBezTo>
                        <a:cubicBezTo>
                          <a:pt x="242" y="1284"/>
                          <a:pt x="257" y="1436"/>
                          <a:pt x="272" y="1413"/>
                        </a:cubicBezTo>
                        <a:cubicBezTo>
                          <a:pt x="287" y="1390"/>
                          <a:pt x="302" y="1141"/>
                          <a:pt x="317" y="1141"/>
                        </a:cubicBezTo>
                        <a:cubicBezTo>
                          <a:pt x="332" y="1141"/>
                          <a:pt x="348" y="1406"/>
                          <a:pt x="363" y="1413"/>
                        </a:cubicBezTo>
                        <a:cubicBezTo>
                          <a:pt x="378" y="1420"/>
                          <a:pt x="393" y="1201"/>
                          <a:pt x="408" y="1186"/>
                        </a:cubicBezTo>
                        <a:cubicBezTo>
                          <a:pt x="423" y="1171"/>
                          <a:pt x="439" y="1330"/>
                          <a:pt x="454" y="1323"/>
                        </a:cubicBezTo>
                        <a:cubicBezTo>
                          <a:pt x="469" y="1316"/>
                          <a:pt x="484" y="1134"/>
                          <a:pt x="499" y="1141"/>
                        </a:cubicBezTo>
                        <a:cubicBezTo>
                          <a:pt x="514" y="1148"/>
                          <a:pt x="506" y="1512"/>
                          <a:pt x="544" y="1368"/>
                        </a:cubicBezTo>
                        <a:cubicBezTo>
                          <a:pt x="582" y="1224"/>
                          <a:pt x="681" y="362"/>
                          <a:pt x="726" y="279"/>
                        </a:cubicBezTo>
                        <a:cubicBezTo>
                          <a:pt x="771" y="196"/>
                          <a:pt x="778" y="907"/>
                          <a:pt x="816" y="869"/>
                        </a:cubicBezTo>
                        <a:cubicBezTo>
                          <a:pt x="854" y="831"/>
                          <a:pt x="906" y="0"/>
                          <a:pt x="952" y="53"/>
                        </a:cubicBezTo>
                        <a:cubicBezTo>
                          <a:pt x="998" y="106"/>
                          <a:pt x="1051" y="1020"/>
                          <a:pt x="1089" y="1186"/>
                        </a:cubicBezTo>
                        <a:cubicBezTo>
                          <a:pt x="1127" y="1352"/>
                          <a:pt x="1141" y="1004"/>
                          <a:pt x="1179" y="1050"/>
                        </a:cubicBezTo>
                        <a:cubicBezTo>
                          <a:pt x="1217" y="1096"/>
                          <a:pt x="1285" y="1451"/>
                          <a:pt x="1315" y="1459"/>
                        </a:cubicBezTo>
                        <a:cubicBezTo>
                          <a:pt x="1345" y="1467"/>
                          <a:pt x="1338" y="1104"/>
                          <a:pt x="1361" y="1096"/>
                        </a:cubicBezTo>
                        <a:cubicBezTo>
                          <a:pt x="1384" y="1088"/>
                          <a:pt x="1428" y="1390"/>
                          <a:pt x="1451" y="1413"/>
                        </a:cubicBezTo>
                        <a:cubicBezTo>
                          <a:pt x="1474" y="1436"/>
                          <a:pt x="1489" y="1262"/>
                          <a:pt x="1497" y="1232"/>
                        </a:cubicBezTo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sp>
          <p:nvSpPr>
            <p:cNvPr id="82961" name="AutoShape 17"/>
            <p:cNvSpPr>
              <a:spLocks noChangeArrowheads="1"/>
            </p:cNvSpPr>
            <p:nvPr/>
          </p:nvSpPr>
          <p:spPr bwMode="auto">
            <a:xfrm>
              <a:off x="3334" y="2840"/>
              <a:ext cx="499" cy="136"/>
            </a:xfrm>
            <a:prstGeom prst="leftRightArrow">
              <a:avLst>
                <a:gd name="adj1" fmla="val 50000"/>
                <a:gd name="adj2" fmla="val 73382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962" name="AutoShape 18"/>
            <p:cNvSpPr>
              <a:spLocks noChangeArrowheads="1"/>
            </p:cNvSpPr>
            <p:nvPr/>
          </p:nvSpPr>
          <p:spPr bwMode="auto">
            <a:xfrm>
              <a:off x="2109" y="2840"/>
              <a:ext cx="726" cy="136"/>
            </a:xfrm>
            <a:prstGeom prst="leftRightArrow">
              <a:avLst>
                <a:gd name="adj1" fmla="val 50000"/>
                <a:gd name="adj2" fmla="val 106765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767114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607218"/>
            <a:ext cx="8229600" cy="500063"/>
          </a:xfrm>
        </p:spPr>
        <p:txBody>
          <a:bodyPr>
            <a:noAutofit/>
          </a:bodyPr>
          <a:lstStyle/>
          <a:p>
            <a:pPr eaLnBrk="1" hangingPunct="1"/>
            <a:r>
              <a:rPr lang="en-GB" sz="2800" b="0" dirty="0" smtClean="0"/>
              <a:t>Components of </a:t>
            </a:r>
            <a:r>
              <a:rPr lang="en-GB" sz="2800" b="0" dirty="0" smtClean="0"/>
              <a:t>punctuated </a:t>
            </a:r>
            <a:r>
              <a:rPr lang="en-GB" sz="2800" b="0" dirty="0" smtClean="0"/>
              <a:t>equilibrium paradigm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484313"/>
            <a:ext cx="7610475" cy="4460875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v"/>
            </a:pPr>
            <a:r>
              <a:rPr lang="en-GB" sz="2800" dirty="0" smtClean="0"/>
              <a:t>Deep structure</a:t>
            </a:r>
          </a:p>
          <a:p>
            <a:pPr lvl="1" eaLnBrk="1" hangingPunct="1">
              <a:buFont typeface="Wingdings" pitchFamily="2" charset="2"/>
              <a:buChar char="v"/>
            </a:pPr>
            <a:endParaRPr lang="en-GB" dirty="0" smtClean="0"/>
          </a:p>
          <a:p>
            <a:pPr lvl="1" eaLnBrk="1" hangingPunct="1">
              <a:buFont typeface="Wingdings" pitchFamily="2" charset="2"/>
              <a:buChar char="v"/>
            </a:pPr>
            <a:r>
              <a:rPr lang="en-GB" sz="2800" dirty="0" smtClean="0"/>
              <a:t>Equilibrium period</a:t>
            </a:r>
          </a:p>
          <a:p>
            <a:pPr lvl="1" eaLnBrk="1" hangingPunct="1">
              <a:buFont typeface="Wingdings" pitchFamily="2" charset="2"/>
              <a:buChar char="v"/>
            </a:pPr>
            <a:endParaRPr lang="en-GB" dirty="0" smtClean="0"/>
          </a:p>
          <a:p>
            <a:pPr lvl="1" eaLnBrk="1" hangingPunct="1">
              <a:buFont typeface="Wingdings" pitchFamily="2" charset="2"/>
              <a:buChar char="v"/>
            </a:pPr>
            <a:r>
              <a:rPr lang="en-GB" sz="2800" dirty="0" smtClean="0"/>
              <a:t>Revolutionary period</a:t>
            </a:r>
          </a:p>
          <a:p>
            <a:pPr lvl="1" eaLnBrk="1" hangingPunct="1">
              <a:buFontTx/>
              <a:buNone/>
            </a:pPr>
            <a:endParaRPr lang="en-GB" sz="1600" i="1" dirty="0" smtClean="0"/>
          </a:p>
          <a:p>
            <a:pPr lvl="1" eaLnBrk="1" hangingPunct="1">
              <a:buFontTx/>
              <a:buNone/>
            </a:pPr>
            <a:endParaRPr lang="en-GB" sz="1600" i="1" dirty="0" smtClean="0"/>
          </a:p>
          <a:p>
            <a:pPr lvl="1" eaLnBrk="1" hangingPunct="1">
              <a:buFontTx/>
              <a:buNone/>
            </a:pPr>
            <a:r>
              <a:rPr lang="en-GB" sz="1600" dirty="0" smtClean="0"/>
              <a:t>	(Gersick, 1991)</a:t>
            </a:r>
          </a:p>
          <a:p>
            <a:pPr eaLnBrk="1" hangingPunct="1">
              <a:buFont typeface="Monotype Sorts" pitchFamily="2" charset="2"/>
              <a:buNone/>
            </a:pPr>
            <a:endParaRPr lang="en-GB" sz="2000" dirty="0" smtClean="0"/>
          </a:p>
          <a:p>
            <a:pPr eaLnBrk="1" hangingPunct="1">
              <a:buFont typeface="Monotype Sorts" pitchFamily="2" charset="2"/>
              <a:buNone/>
            </a:pPr>
            <a:endParaRPr lang="en-GB" sz="800" dirty="0" smtClean="0"/>
          </a:p>
        </p:txBody>
      </p:sp>
    </p:spTree>
    <p:extLst>
      <p:ext uri="{BB962C8B-B14F-4D97-AF65-F5344CB8AC3E}">
        <p14:creationId xmlns:p14="http://schemas.microsoft.com/office/powerpoint/2010/main" val="3283350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15372" y="214290"/>
            <a:ext cx="8229600" cy="571500"/>
          </a:xfrm>
        </p:spPr>
        <p:txBody>
          <a:bodyPr>
            <a:normAutofit fontScale="90000"/>
          </a:bodyPr>
          <a:lstStyle/>
          <a:p>
            <a:r>
              <a:rPr lang="en-GB" b="0" dirty="0" smtClean="0"/>
              <a:t>Theory O and 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888763" y="1371600"/>
            <a:ext cx="7340600" cy="4162425"/>
          </a:xfrm>
        </p:spPr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GB" dirty="0" smtClean="0">
                <a:solidFill>
                  <a:schemeClr val="tx2"/>
                </a:solidFill>
                <a:latin typeface="CG Times" pitchFamily="18" charset="0"/>
              </a:rPr>
              <a:t>	</a:t>
            </a:r>
            <a:r>
              <a:rPr lang="en-GB" sz="3200" dirty="0" smtClean="0">
                <a:latin typeface="+mj-lt"/>
              </a:rPr>
              <a:t>Theory E</a:t>
            </a:r>
          </a:p>
          <a:p>
            <a:pPr marL="609600" indent="-609600">
              <a:buFontTx/>
              <a:buNone/>
              <a:defRPr/>
            </a:pPr>
            <a:endParaRPr lang="en-GB" sz="3200" dirty="0" smtClean="0">
              <a:latin typeface="+mj-lt"/>
            </a:endParaRPr>
          </a:p>
          <a:p>
            <a:pPr marL="609600" indent="-609600">
              <a:buFontTx/>
              <a:buNone/>
              <a:defRPr/>
            </a:pPr>
            <a:r>
              <a:rPr lang="en-GB" sz="3200" dirty="0" smtClean="0">
                <a:latin typeface="+mj-lt"/>
              </a:rPr>
              <a:t>	Theory O</a:t>
            </a:r>
            <a:endParaRPr lang="en-GB" sz="3200" dirty="0" smtClean="0">
              <a:latin typeface="CG Times" pitchFamily="18" charset="0"/>
            </a:endParaRPr>
          </a:p>
          <a:p>
            <a:pPr marL="990600" lvl="1" indent="-533400">
              <a:buClr>
                <a:srgbClr val="FF0000"/>
              </a:buClr>
              <a:buFontTx/>
              <a:buAutoNum type="arabicPeriod" startAt="3"/>
              <a:defRPr/>
            </a:pPr>
            <a:endParaRPr lang="en-GB" sz="1200" dirty="0" smtClean="0">
              <a:latin typeface="CG Times" pitchFamily="18" charset="0"/>
            </a:endParaRPr>
          </a:p>
          <a:p>
            <a:pPr marL="990600" lvl="1" indent="-533400">
              <a:buClr>
                <a:srgbClr val="FF0000"/>
              </a:buClr>
              <a:buFontTx/>
              <a:buAutoNum type="arabicPeriod" startAt="3"/>
              <a:defRPr/>
            </a:pPr>
            <a:endParaRPr lang="en-GB" sz="1200" dirty="0" smtClean="0">
              <a:latin typeface="CG Times" pitchFamily="18" charset="0"/>
            </a:endParaRPr>
          </a:p>
          <a:p>
            <a:pPr marL="990600" lvl="1" indent="-533400">
              <a:buClr>
                <a:srgbClr val="FF0000"/>
              </a:buClr>
              <a:buFontTx/>
              <a:buAutoNum type="arabicPeriod" startAt="3"/>
              <a:defRPr/>
            </a:pPr>
            <a:endParaRPr lang="en-GB" sz="1200" dirty="0" smtClean="0">
              <a:latin typeface="CG Times" pitchFamily="18" charset="0"/>
            </a:endParaRPr>
          </a:p>
          <a:p>
            <a:pPr marL="990600" lvl="1" indent="-533400">
              <a:buClr>
                <a:srgbClr val="FF0000"/>
              </a:buClr>
              <a:buFontTx/>
              <a:buAutoNum type="arabicPeriod" startAt="3"/>
              <a:defRPr/>
            </a:pPr>
            <a:endParaRPr lang="en-GB" sz="1200" dirty="0" smtClean="0">
              <a:latin typeface="CG Times" pitchFamily="18" charset="0"/>
            </a:endParaRPr>
          </a:p>
          <a:p>
            <a:pPr marL="990600" lvl="1" indent="-533400">
              <a:buClr>
                <a:srgbClr val="FF0000"/>
              </a:buClr>
              <a:buFontTx/>
              <a:buAutoNum type="arabicPeriod" startAt="3"/>
              <a:defRPr/>
            </a:pPr>
            <a:endParaRPr lang="en-GB" sz="1200" dirty="0" smtClean="0">
              <a:latin typeface="CG Times" pitchFamily="18" charset="0"/>
            </a:endParaRPr>
          </a:p>
          <a:p>
            <a:pPr marL="990600" lvl="1" indent="-533400">
              <a:buClr>
                <a:srgbClr val="FF0000"/>
              </a:buClr>
              <a:buFontTx/>
              <a:buNone/>
              <a:defRPr/>
            </a:pPr>
            <a:r>
              <a:rPr lang="en-GB" sz="1200" dirty="0" smtClean="0"/>
              <a:t>(Beer &amp; </a:t>
            </a:r>
            <a:r>
              <a:rPr lang="en-GB" sz="1200" dirty="0" err="1" smtClean="0"/>
              <a:t>Nohria</a:t>
            </a:r>
            <a:r>
              <a:rPr lang="en-GB" sz="1200" dirty="0" smtClean="0"/>
              <a:t>, 2000  ‘Cracking the code of change’, HBR)</a:t>
            </a:r>
          </a:p>
          <a:p>
            <a:pPr marL="609600" indent="-609600">
              <a:defRPr/>
            </a:pPr>
            <a:endParaRPr lang="en-GB" sz="2800" dirty="0" smtClean="0">
              <a:latin typeface="CG 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99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Planned and Emergent Change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55909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Planned change</a:t>
            </a:r>
            <a:endParaRPr lang="en-GB"/>
          </a:p>
        </p:txBody>
      </p:sp>
      <p:pic>
        <p:nvPicPr>
          <p:cNvPr id="4" name="Picture 6" descr="EPA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901" y="2246313"/>
            <a:ext cx="7092198" cy="387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291255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14375"/>
            <a:ext cx="8229600" cy="571500"/>
          </a:xfrm>
        </p:spPr>
        <p:txBody>
          <a:bodyPr>
            <a:normAutofit fontScale="90000"/>
          </a:bodyPr>
          <a:lstStyle/>
          <a:p>
            <a:r>
              <a:rPr lang="en-GB" b="0" dirty="0" smtClean="0"/>
              <a:t>Planned change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371600"/>
            <a:ext cx="7340600" cy="4162425"/>
          </a:xfrm>
        </p:spPr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GB" dirty="0" smtClean="0">
                <a:solidFill>
                  <a:schemeClr val="tx2"/>
                </a:solidFill>
                <a:latin typeface="CG Times" pitchFamily="18" charset="0"/>
              </a:rPr>
              <a:t>	</a:t>
            </a:r>
            <a:endParaRPr lang="en-GB" sz="900" dirty="0" smtClean="0">
              <a:solidFill>
                <a:schemeClr val="tx2"/>
              </a:solidFill>
              <a:latin typeface="+mj-lt"/>
            </a:endParaRPr>
          </a:p>
          <a:p>
            <a:pPr marL="990600" lvl="1" indent="-533400">
              <a:buClr>
                <a:srgbClr val="FF0000"/>
              </a:buClr>
              <a:buFontTx/>
              <a:buAutoNum type="arabicPeriod"/>
              <a:defRPr/>
            </a:pPr>
            <a:r>
              <a:rPr lang="en-GB" sz="2400" dirty="0" smtClean="0">
                <a:latin typeface="+mj-lt"/>
              </a:rPr>
              <a:t>Unfreezing the restraining forces that maintain the status quo</a:t>
            </a:r>
          </a:p>
          <a:p>
            <a:pPr marL="990600" lvl="1" indent="-533400">
              <a:buClr>
                <a:srgbClr val="FF0000"/>
              </a:buClr>
              <a:buFontTx/>
              <a:buNone/>
              <a:defRPr/>
            </a:pPr>
            <a:endParaRPr lang="en-GB" sz="800" dirty="0" smtClean="0">
              <a:latin typeface="+mj-lt"/>
            </a:endParaRPr>
          </a:p>
          <a:p>
            <a:pPr marL="990600" lvl="1" indent="-533400">
              <a:buClr>
                <a:srgbClr val="FF0000"/>
              </a:buClr>
              <a:buFontTx/>
              <a:buAutoNum type="arabicPeriod" startAt="2"/>
              <a:defRPr/>
            </a:pPr>
            <a:r>
              <a:rPr lang="en-GB" sz="2400" dirty="0" smtClean="0">
                <a:latin typeface="+mj-lt"/>
              </a:rPr>
              <a:t>Moving the organisation to a new state</a:t>
            </a:r>
          </a:p>
          <a:p>
            <a:pPr marL="990600" lvl="1" indent="-533400">
              <a:buClr>
                <a:srgbClr val="FF0000"/>
              </a:buClr>
              <a:buFontTx/>
              <a:buNone/>
              <a:defRPr/>
            </a:pPr>
            <a:endParaRPr lang="en-GB" sz="800" dirty="0" smtClean="0">
              <a:latin typeface="+mj-lt"/>
            </a:endParaRPr>
          </a:p>
          <a:p>
            <a:pPr marL="990600" lvl="1" indent="-533400">
              <a:buClr>
                <a:srgbClr val="FF0000"/>
              </a:buClr>
              <a:buFontTx/>
              <a:buAutoNum type="arabicPeriod" startAt="3"/>
              <a:defRPr/>
            </a:pPr>
            <a:r>
              <a:rPr lang="en-GB" sz="2400" dirty="0" smtClean="0">
                <a:latin typeface="+mj-lt"/>
              </a:rPr>
              <a:t>Refreezing to consolidate the change</a:t>
            </a:r>
          </a:p>
          <a:p>
            <a:pPr marL="990600" lvl="1" indent="-533400">
              <a:buClr>
                <a:srgbClr val="FF0000"/>
              </a:buClr>
              <a:buFontTx/>
              <a:buAutoNum type="arabicPeriod" startAt="3"/>
              <a:defRPr/>
            </a:pPr>
            <a:endParaRPr lang="en-GB" sz="2400" dirty="0" smtClean="0">
              <a:solidFill>
                <a:schemeClr val="tx2"/>
              </a:solidFill>
              <a:latin typeface="CG Times" pitchFamily="18" charset="0"/>
            </a:endParaRPr>
          </a:p>
          <a:p>
            <a:pPr marL="990600" lvl="1" indent="-533400">
              <a:buClr>
                <a:srgbClr val="FF0000"/>
              </a:buClr>
              <a:buFontTx/>
              <a:buAutoNum type="arabicPeriod" startAt="3"/>
              <a:defRPr/>
            </a:pPr>
            <a:endParaRPr lang="en-GB" sz="1200" dirty="0" smtClean="0">
              <a:solidFill>
                <a:schemeClr val="tx2"/>
              </a:solidFill>
              <a:latin typeface="CG Times" pitchFamily="18" charset="0"/>
            </a:endParaRPr>
          </a:p>
          <a:p>
            <a:pPr marL="990600" lvl="1" indent="-533400">
              <a:buClr>
                <a:srgbClr val="FF0000"/>
              </a:buClr>
              <a:buFontTx/>
              <a:buNone/>
              <a:defRPr/>
            </a:pPr>
            <a:r>
              <a:rPr lang="en-GB" sz="1200" dirty="0" smtClean="0"/>
              <a:t>(Lewin, 1947)</a:t>
            </a:r>
          </a:p>
          <a:p>
            <a:pPr marL="609600" indent="-609600">
              <a:defRPr/>
            </a:pPr>
            <a:endParaRPr lang="en-GB" sz="2800" dirty="0" smtClean="0">
              <a:solidFill>
                <a:schemeClr val="tx2"/>
              </a:solidFill>
              <a:latin typeface="CG 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46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Lewin’s</a:t>
            </a:r>
            <a:r>
              <a:rPr lang="en-GB" dirty="0" smtClean="0"/>
              <a:t> model</a:t>
            </a:r>
            <a:endParaRPr lang="en-GB" dirty="0"/>
          </a:p>
        </p:txBody>
      </p:sp>
      <p:pic>
        <p:nvPicPr>
          <p:cNvPr id="4" name="Picture 7" descr="UM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56" y="2246313"/>
            <a:ext cx="7123488" cy="387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267990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Chapter </a:t>
            </a:r>
            <a:r>
              <a:rPr lang="en-GB" dirty="0"/>
              <a:t>2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Theoretical </a:t>
            </a:r>
            <a:r>
              <a:rPr lang="en-GB" dirty="0" smtClean="0"/>
              <a:t>Approaches to Change and Transformation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1625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err="1" smtClean="0"/>
              <a:t>Kotter’s</a:t>
            </a:r>
            <a:r>
              <a:rPr lang="en-GB" sz="3200" dirty="0" smtClean="0"/>
              <a:t> (1996) eight step model</a:t>
            </a:r>
            <a:endParaRPr lang="en-US" sz="3200" dirty="0"/>
          </a:p>
        </p:txBody>
      </p:sp>
      <p:pic>
        <p:nvPicPr>
          <p:cNvPr id="4" name="Content Placeholder 3" descr="Kotters mod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64642" y="2095500"/>
            <a:ext cx="6766193" cy="4007793"/>
          </a:xfrm>
        </p:spPr>
      </p:pic>
      <p:sp>
        <p:nvSpPr>
          <p:cNvPr id="5" name="TextBox 4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470434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Content Placeholder 2"/>
          <p:cNvSpPr>
            <a:spLocks noGrp="1"/>
          </p:cNvSpPr>
          <p:nvPr>
            <p:ph idx="1"/>
          </p:nvPr>
        </p:nvSpPr>
        <p:spPr>
          <a:xfrm>
            <a:off x="762000" y="1285875"/>
            <a:ext cx="8001000" cy="526732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GB" dirty="0" smtClean="0"/>
          </a:p>
          <a:p>
            <a:pPr>
              <a:buFont typeface="Monotype Sorts" pitchFamily="2" charset="2"/>
              <a:buNone/>
            </a:pPr>
            <a:endParaRPr lang="en-GB" dirty="0" smtClean="0"/>
          </a:p>
          <a:p>
            <a:pPr>
              <a:buFont typeface="Monotype Sorts" pitchFamily="2" charset="2"/>
              <a:buNone/>
            </a:pPr>
            <a:endParaRPr lang="en-GB" dirty="0" smtClean="0"/>
          </a:p>
          <a:p>
            <a:pPr>
              <a:buFont typeface="Monotype Sorts" pitchFamily="2" charset="2"/>
              <a:buNone/>
            </a:pPr>
            <a:endParaRPr lang="en-GB" dirty="0" smtClean="0"/>
          </a:p>
          <a:p>
            <a:pPr>
              <a:buFont typeface="Monotype Sorts" pitchFamily="2" charset="2"/>
              <a:buNone/>
            </a:pPr>
            <a:r>
              <a:rPr lang="en-GB" sz="2800" b="1" dirty="0" smtClean="0"/>
              <a:t>Is change a neat, rational and linear process?</a:t>
            </a:r>
          </a:p>
        </p:txBody>
      </p:sp>
    </p:spTree>
    <p:extLst>
      <p:ext uri="{BB962C8B-B14F-4D97-AF65-F5344CB8AC3E}">
        <p14:creationId xmlns:p14="http://schemas.microsoft.com/office/powerpoint/2010/main" val="68530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Prochaska</a:t>
            </a:r>
            <a:r>
              <a:rPr lang="en-GB" dirty="0" smtClean="0"/>
              <a:t> &amp; </a:t>
            </a:r>
            <a:r>
              <a:rPr lang="en-GB" dirty="0" err="1" smtClean="0"/>
              <a:t>DiClemente’s</a:t>
            </a:r>
            <a:r>
              <a:rPr lang="en-GB" dirty="0" smtClean="0"/>
              <a:t> model </a:t>
            </a:r>
            <a:r>
              <a:rPr lang="en-GB" smtClean="0"/>
              <a:t>of change</a:t>
            </a:r>
            <a:endParaRPr lang="en-GB"/>
          </a:p>
        </p:txBody>
      </p:sp>
      <p:pic>
        <p:nvPicPr>
          <p:cNvPr id="6" name="Content Placeholder 5" descr="http://1.bp.blogspot.com/-op2iEpqIcU8/UR8bWZ-ejAI/AAAAAAAABF4/h-myLTQDO1o/s1600/Stages-of-Chang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527" y="1892300"/>
            <a:ext cx="3535169" cy="46079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795472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Emergent </a:t>
            </a:r>
            <a:r>
              <a:rPr lang="en-GB" dirty="0" smtClean="0"/>
              <a:t>change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Change is viewed as an </a:t>
            </a:r>
            <a:r>
              <a:rPr lang="en-GB" dirty="0" err="1" smtClean="0"/>
              <a:t>ongoing</a:t>
            </a:r>
            <a:r>
              <a:rPr lang="en-GB" dirty="0" smtClean="0"/>
              <a:t> process.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Change emerges from the actions and decisions of people in organizations.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000" dirty="0" smtClean="0"/>
              <a:t>(</a:t>
            </a:r>
            <a:r>
              <a:rPr lang="en-GB" sz="2000" dirty="0" err="1" smtClean="0"/>
              <a:t>Weick</a:t>
            </a:r>
            <a:r>
              <a:rPr lang="en-GB" sz="2000" dirty="0" smtClean="0"/>
              <a:t>, 2000)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9264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Typology of change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4227815"/>
              </p:ext>
            </p:extLst>
          </p:nvPr>
        </p:nvGraphicFramePr>
        <p:xfrm>
          <a:off x="457200" y="2246311"/>
          <a:ext cx="8229600" cy="2975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487584">
                <a:tc>
                  <a:txBody>
                    <a:bodyPr/>
                    <a:lstStyle/>
                    <a:p>
                      <a:r>
                        <a:rPr lang="en-GB" dirty="0" smtClean="0"/>
                        <a:t>How change</a:t>
                      </a:r>
                      <a:r>
                        <a:rPr lang="en-GB" baseline="0" dirty="0" smtClean="0"/>
                        <a:t> happens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 smtClean="0"/>
                        <a:t>Planned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 smtClean="0"/>
                        <a:t>Emergent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 smtClean="0"/>
                        <a:t>Contingency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Magnitude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 smtClean="0"/>
                        <a:t>Incremental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 smtClean="0"/>
                        <a:t>Transformational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 smtClean="0"/>
                        <a:t>Punctuated Equilibrium</a:t>
                      </a:r>
                      <a:endParaRPr lang="en-GB" dirty="0"/>
                    </a:p>
                  </a:txBody>
                  <a:tcPr/>
                </a:tc>
              </a:tr>
              <a:tr h="1487584">
                <a:tc>
                  <a:txBody>
                    <a:bodyPr/>
                    <a:lstStyle/>
                    <a:p>
                      <a:r>
                        <a:rPr lang="en-GB" dirty="0" smtClean="0"/>
                        <a:t>Focus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 smtClean="0"/>
                        <a:t>Strategic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 smtClean="0"/>
                        <a:t>Operational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Level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 smtClean="0"/>
                        <a:t>Individual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 smtClean="0"/>
                        <a:t>Team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 smtClean="0"/>
                        <a:t>Organization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919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 nature of change depends on the context in which an organization is operating.</a:t>
            </a:r>
          </a:p>
          <a:p>
            <a:r>
              <a:rPr lang="en-GB" sz="2800" dirty="0" smtClean="0"/>
              <a:t>The typology of change includes how change happens, its magnitude, focus and the level.</a:t>
            </a:r>
          </a:p>
          <a:p>
            <a:r>
              <a:rPr lang="en-GB" sz="2800" dirty="0" smtClean="0"/>
              <a:t>A people and process driven approach to change (Theory O and Theory E) can be more effective than an either/or approach.</a:t>
            </a:r>
          </a:p>
          <a:p>
            <a:r>
              <a:rPr lang="en-GB" sz="2800" dirty="0" smtClean="0"/>
              <a:t>Change is not a neat, linear, rationale process.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40526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Barnett, W. and Carroll, G. (1995) </a:t>
            </a:r>
            <a:r>
              <a:rPr lang="en-GB" sz="1800" dirty="0" smtClean="0"/>
              <a:t>‘Modelling </a:t>
            </a:r>
            <a:r>
              <a:rPr lang="en-GB" sz="1800" dirty="0"/>
              <a:t>Internal Organizational Change’, </a:t>
            </a:r>
            <a:r>
              <a:rPr lang="en-GB" sz="1800" i="1" dirty="0"/>
              <a:t>Annual Review of Sociology, </a:t>
            </a:r>
            <a:r>
              <a:rPr lang="en-GB" sz="1800" dirty="0"/>
              <a:t>21: 217-36</a:t>
            </a:r>
            <a:r>
              <a:rPr lang="en-GB" sz="1800" dirty="0" smtClean="0"/>
              <a:t>.</a:t>
            </a:r>
          </a:p>
          <a:p>
            <a:r>
              <a:rPr lang="en-GB" sz="1800" dirty="0" err="1" smtClean="0"/>
              <a:t>Kotter</a:t>
            </a:r>
            <a:r>
              <a:rPr lang="en-GB" sz="1800" dirty="0"/>
              <a:t>, J. (1996) </a:t>
            </a:r>
            <a:r>
              <a:rPr lang="en-GB" sz="1800" i="1" dirty="0"/>
              <a:t>Leading Change. </a:t>
            </a:r>
            <a:r>
              <a:rPr lang="en-GB" sz="1800" dirty="0"/>
              <a:t>Boston: Harvard Business School Press</a:t>
            </a:r>
            <a:r>
              <a:rPr lang="en-GB" sz="1800" dirty="0" smtClean="0"/>
              <a:t>.</a:t>
            </a:r>
          </a:p>
          <a:p>
            <a:endParaRPr lang="en-GB" sz="1800" dirty="0"/>
          </a:p>
          <a:p>
            <a:r>
              <a:rPr lang="en-GB" sz="1800" dirty="0" err="1"/>
              <a:t>Lewin</a:t>
            </a:r>
            <a:r>
              <a:rPr lang="en-GB" sz="1800" dirty="0"/>
              <a:t>, K. (1947) ‘Frontiers in group dynamics: concept, method and reality in social science; social </a:t>
            </a:r>
            <a:r>
              <a:rPr lang="en-GB" sz="1800" dirty="0" err="1"/>
              <a:t>equilibria</a:t>
            </a:r>
            <a:r>
              <a:rPr lang="en-GB" sz="1800" dirty="0"/>
              <a:t> and social change’, </a:t>
            </a:r>
            <a:r>
              <a:rPr lang="en-GB" sz="1800" i="1" dirty="0"/>
              <a:t>Human Relations, </a:t>
            </a:r>
            <a:r>
              <a:rPr lang="en-GB" sz="1800" dirty="0"/>
              <a:t>1(2): 143-153</a:t>
            </a:r>
            <a:r>
              <a:rPr lang="en-GB" sz="1800" dirty="0" smtClean="0"/>
              <a:t>.</a:t>
            </a:r>
          </a:p>
          <a:p>
            <a:endParaRPr lang="en-GB" sz="1800" dirty="0"/>
          </a:p>
          <a:p>
            <a:r>
              <a:rPr lang="en-GB" sz="1800" dirty="0" smtClean="0">
                <a:cs typeface="Times New Roman" pitchFamily="18" charset="0"/>
              </a:rPr>
              <a:t>Pettigrew</a:t>
            </a:r>
            <a:r>
              <a:rPr lang="en-GB" sz="1800" dirty="0">
                <a:cs typeface="Times New Roman" pitchFamily="18" charset="0"/>
              </a:rPr>
              <a:t>, A. (1985) </a:t>
            </a:r>
            <a:r>
              <a:rPr lang="en-GB" sz="1800" i="1" dirty="0">
                <a:cs typeface="Times New Roman" pitchFamily="18" charset="0"/>
              </a:rPr>
              <a:t>The awakening giant. </a:t>
            </a:r>
            <a:r>
              <a:rPr lang="en-GB" sz="1800" dirty="0">
                <a:cs typeface="Times New Roman" pitchFamily="18" charset="0"/>
              </a:rPr>
              <a:t>Oxford: Blackwell</a:t>
            </a:r>
            <a:r>
              <a:rPr lang="en-GB" sz="1800" dirty="0" smtClean="0">
                <a:cs typeface="Times New Roman" pitchFamily="18" charset="0"/>
              </a:rPr>
              <a:t>.</a:t>
            </a:r>
          </a:p>
          <a:p>
            <a:endParaRPr lang="en-GB" sz="1800" dirty="0">
              <a:cs typeface="Times New Roman" pitchFamily="18" charset="0"/>
            </a:endParaRPr>
          </a:p>
          <a:p>
            <a:r>
              <a:rPr lang="en-GB" sz="1800" dirty="0" err="1"/>
              <a:t>Weick</a:t>
            </a:r>
            <a:r>
              <a:rPr lang="en-GB" sz="1800" dirty="0"/>
              <a:t>, K. (2000) ‘Emergent change as a universal in organisations’, in M. Beer and N. </a:t>
            </a:r>
            <a:r>
              <a:rPr lang="en-GB" sz="1800" dirty="0" err="1"/>
              <a:t>Nohria</a:t>
            </a:r>
            <a:r>
              <a:rPr lang="en-GB" sz="1800" dirty="0"/>
              <a:t> (</a:t>
            </a:r>
            <a:r>
              <a:rPr lang="en-GB" sz="1800" dirty="0" err="1"/>
              <a:t>eds</a:t>
            </a:r>
            <a:r>
              <a:rPr lang="en-GB" sz="1800" dirty="0"/>
              <a:t>), </a:t>
            </a:r>
            <a:r>
              <a:rPr lang="en-GB" sz="1800" i="1" dirty="0"/>
              <a:t>Breaking the Code of Change</a:t>
            </a:r>
            <a:r>
              <a:rPr lang="en-GB" sz="1800" dirty="0"/>
              <a:t>. Boston, MA: Harvard Business Review Press. </a:t>
            </a:r>
            <a:endParaRPr lang="en-GB" sz="1800" dirty="0" smtClean="0">
              <a:cs typeface="Times New Roman" pitchFamily="18" charset="0"/>
            </a:endParaRPr>
          </a:p>
          <a:p>
            <a:endParaRPr lang="en-GB" sz="1800" dirty="0">
              <a:cs typeface="Arial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069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3721"/>
            <a:ext cx="8229600" cy="4032442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Explain the complex nature of change in organizations</a:t>
            </a:r>
            <a:endParaRPr lang="en-GB" sz="2800" dirty="0"/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Discuss </a:t>
            </a:r>
            <a:r>
              <a:rPr lang="en-US" sz="2800" dirty="0"/>
              <a:t>the theoretical perspectives relating to the types of change that organizations experience</a:t>
            </a:r>
            <a:endParaRPr lang="en-GB" sz="2800" dirty="0"/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Critically </a:t>
            </a:r>
            <a:r>
              <a:rPr lang="en-US" sz="2800" dirty="0"/>
              <a:t>examine the different types of change</a:t>
            </a:r>
            <a:endParaRPr lang="en-GB" sz="2800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707377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GB" sz="1600" b="1" dirty="0" smtClean="0"/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GB" sz="2800" dirty="0" smtClean="0"/>
              <a:t>The nature and impact of change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GB" sz="2800" dirty="0" smtClean="0"/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GB" sz="2800" dirty="0" smtClean="0"/>
              <a:t>Theories of change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GB" sz="2800" dirty="0" smtClean="0"/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GB" sz="2800" dirty="0" smtClean="0"/>
              <a:t>Implications of different types of change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GB" sz="2800" dirty="0" smtClean="0"/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GB" sz="28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GB" sz="28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GB" sz="1600" b="1" dirty="0" smtClean="0"/>
          </a:p>
          <a:p>
            <a:pPr lvl="2" eaLnBrk="1" hangingPunct="1">
              <a:lnSpc>
                <a:spcPct val="80000"/>
              </a:lnSpc>
            </a:pPr>
            <a:endParaRPr lang="en-GB" sz="1600" dirty="0" smtClean="0"/>
          </a:p>
          <a:p>
            <a:pPr lvl="2" eaLnBrk="1" hangingPunct="1">
              <a:lnSpc>
                <a:spcPct val="80000"/>
              </a:lnSpc>
            </a:pPr>
            <a:endParaRPr lang="en-GB" sz="700" dirty="0" smtClean="0"/>
          </a:p>
          <a:p>
            <a:pPr eaLnBrk="1" hangingPunct="1">
              <a:lnSpc>
                <a:spcPct val="80000"/>
              </a:lnSpc>
              <a:buFont typeface="Monotype Sorts"/>
              <a:buNone/>
            </a:pPr>
            <a:endParaRPr lang="en-GB" sz="500" dirty="0" smtClean="0"/>
          </a:p>
          <a:p>
            <a:pPr eaLnBrk="1" hangingPunct="1">
              <a:lnSpc>
                <a:spcPct val="80000"/>
              </a:lnSpc>
              <a:buFont typeface="Monotype Sorts"/>
              <a:buNone/>
            </a:pPr>
            <a:r>
              <a:rPr lang="en-GB" sz="500" dirty="0" smtClean="0"/>
              <a:t>	</a:t>
            </a:r>
          </a:p>
          <a:p>
            <a:pPr eaLnBrk="1" hangingPunct="1">
              <a:lnSpc>
                <a:spcPct val="80000"/>
              </a:lnSpc>
            </a:pPr>
            <a:endParaRPr lang="en-GB" sz="500" dirty="0" smtClean="0"/>
          </a:p>
          <a:p>
            <a:pPr eaLnBrk="1" hangingPunct="1">
              <a:lnSpc>
                <a:spcPct val="80000"/>
              </a:lnSpc>
            </a:pPr>
            <a:endParaRPr lang="en-GB" sz="5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54108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Populist view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420444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Monotype Sorts"/>
              <a:buNone/>
            </a:pPr>
            <a:r>
              <a:rPr lang="en-GB" i="1" dirty="0" smtClean="0"/>
              <a:t>Who moved my cheese? </a:t>
            </a:r>
            <a:r>
              <a:rPr lang="en-GB" dirty="0" smtClean="0"/>
              <a:t>(Johnson, 2002)</a:t>
            </a:r>
          </a:p>
          <a:p>
            <a:r>
              <a:rPr lang="en-GB" dirty="0" smtClean="0"/>
              <a:t>Over 12 million copies sold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‘One </a:t>
            </a:r>
            <a:r>
              <a:rPr lang="en-GB" dirty="0" smtClean="0"/>
              <a:t>of the most successful business books </a:t>
            </a:r>
            <a:r>
              <a:rPr lang="en-GB" dirty="0" smtClean="0"/>
              <a:t>ever’ </a:t>
            </a:r>
            <a:r>
              <a:rPr lang="en-GB" dirty="0" smtClean="0"/>
              <a:t>Daily Telegraph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5536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Academic 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57801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/>
          </p:nvPr>
        </p:nvSpPr>
        <p:spPr>
          <a:xfrm>
            <a:off x="314036" y="1468581"/>
            <a:ext cx="8469746" cy="4657581"/>
          </a:xfrm>
        </p:spPr>
        <p:txBody>
          <a:bodyPr lIns="92075" tIns="46038" rIns="92075" bIns="46038">
            <a:normAutofit/>
          </a:bodyPr>
          <a:lstStyle/>
          <a:p>
            <a:pPr>
              <a:buNone/>
              <a:defRPr/>
            </a:pPr>
            <a:r>
              <a:rPr lang="en-GB" sz="3600" dirty="0" smtClean="0"/>
              <a:t>Change </a:t>
            </a:r>
            <a:r>
              <a:rPr lang="en-GB" sz="3600" dirty="0"/>
              <a:t>is a complex and </a:t>
            </a:r>
            <a:r>
              <a:rPr lang="en-GB" sz="3600" dirty="0" smtClean="0"/>
              <a:t>‘untidy cocktail’ </a:t>
            </a:r>
            <a:r>
              <a:rPr lang="en-GB" sz="3600" dirty="0" smtClean="0"/>
              <a:t>of</a:t>
            </a:r>
          </a:p>
          <a:p>
            <a:pPr>
              <a:buNone/>
              <a:defRPr/>
            </a:pPr>
            <a:r>
              <a:rPr lang="en-GB" sz="3600" dirty="0" smtClean="0"/>
              <a:t>rational </a:t>
            </a:r>
            <a:r>
              <a:rPr lang="en-GB" sz="3600" dirty="0"/>
              <a:t>decisions, mixed with </a:t>
            </a:r>
            <a:r>
              <a:rPr lang="en-GB" sz="3600" dirty="0" smtClean="0"/>
              <a:t>competing</a:t>
            </a:r>
          </a:p>
          <a:p>
            <a:pPr>
              <a:buNone/>
              <a:defRPr/>
            </a:pPr>
            <a:r>
              <a:rPr lang="en-GB" sz="3600" dirty="0" smtClean="0"/>
              <a:t>individual </a:t>
            </a:r>
            <a:r>
              <a:rPr lang="en-GB" sz="3600" dirty="0"/>
              <a:t>perceptions, stimulated </a:t>
            </a:r>
            <a:r>
              <a:rPr lang="en-GB" sz="3600" dirty="0" smtClean="0"/>
              <a:t>by</a:t>
            </a:r>
          </a:p>
          <a:p>
            <a:pPr>
              <a:buNone/>
              <a:defRPr/>
            </a:pPr>
            <a:r>
              <a:rPr lang="en-GB" sz="3600" dirty="0" smtClean="0"/>
              <a:t>visionary </a:t>
            </a:r>
            <a:r>
              <a:rPr lang="en-GB" sz="3600" dirty="0"/>
              <a:t>leadership, spiced with </a:t>
            </a:r>
            <a:r>
              <a:rPr lang="en-GB" sz="3600" dirty="0" smtClean="0"/>
              <a:t>‘power</a:t>
            </a:r>
            <a:endParaRPr lang="en-GB" sz="3600" dirty="0" smtClean="0"/>
          </a:p>
          <a:p>
            <a:pPr>
              <a:buNone/>
              <a:defRPr/>
            </a:pPr>
            <a:r>
              <a:rPr lang="en-GB" sz="3600" dirty="0" smtClean="0"/>
              <a:t>plays’ </a:t>
            </a:r>
            <a:r>
              <a:rPr lang="en-GB" sz="3600" dirty="0"/>
              <a:t>and attempts to recruit support </a:t>
            </a:r>
            <a:r>
              <a:rPr lang="en-GB" sz="3600" dirty="0" smtClean="0"/>
              <a:t>and</a:t>
            </a:r>
          </a:p>
          <a:p>
            <a:pPr>
              <a:buNone/>
              <a:defRPr/>
            </a:pPr>
            <a:r>
              <a:rPr lang="en-GB" sz="3600" dirty="0" smtClean="0"/>
              <a:t>build </a:t>
            </a:r>
            <a:r>
              <a:rPr lang="en-GB" sz="3600" dirty="0"/>
              <a:t>coalitions behind a particular idea</a:t>
            </a:r>
            <a:r>
              <a:rPr lang="en-GB" sz="3600" dirty="0" smtClean="0"/>
              <a:t>.</a:t>
            </a:r>
            <a:endParaRPr lang="en-GB" sz="3600" dirty="0"/>
          </a:p>
          <a:p>
            <a:pPr>
              <a:buNone/>
              <a:defRPr/>
            </a:pPr>
            <a:r>
              <a:rPr lang="en-GB" sz="3600" dirty="0"/>
              <a:t>	</a:t>
            </a:r>
            <a:r>
              <a:rPr lang="en-GB" sz="2000" dirty="0"/>
              <a:t> Pettigrew (</a:t>
            </a:r>
            <a:r>
              <a:rPr lang="en-GB" sz="2000" dirty="0" smtClean="0"/>
              <a:t>1985)</a:t>
            </a:r>
            <a:endParaRPr lang="en-GB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50399759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Change: </a:t>
            </a:r>
            <a:r>
              <a:rPr lang="en-GB" dirty="0" smtClean="0"/>
              <a:t>content </a:t>
            </a:r>
            <a:r>
              <a:rPr lang="en-GB" dirty="0"/>
              <a:t>&amp; </a:t>
            </a:r>
            <a:r>
              <a:rPr lang="en-GB" dirty="0" smtClean="0"/>
              <a:t>process</a:t>
            </a:r>
            <a:endParaRPr lang="en-GB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Monotype Sorts"/>
              <a:buNone/>
            </a:pPr>
            <a:r>
              <a:rPr lang="en-GB" i="1" dirty="0" smtClean="0"/>
              <a:t>Barnett &amp; Carroll (1995)</a:t>
            </a:r>
          </a:p>
          <a:p>
            <a:pPr eaLnBrk="1" hangingPunct="1">
              <a:buFont typeface="Monotype Sorts"/>
              <a:buNone/>
            </a:pPr>
            <a:endParaRPr lang="en-GB" sz="500" dirty="0" smtClean="0"/>
          </a:p>
          <a:p>
            <a:pPr eaLnBrk="1" hangingPunct="1">
              <a:buFont typeface="Monotype Sorts"/>
              <a:buNone/>
            </a:pPr>
            <a:r>
              <a:rPr lang="en-GB" dirty="0" smtClean="0"/>
              <a:t>	Organisational change should be conceptualised in terms of both content and process:</a:t>
            </a:r>
          </a:p>
          <a:p>
            <a:pPr eaLnBrk="1" hangingPunct="1"/>
            <a:endParaRPr lang="en-GB" sz="1800" b="1" dirty="0" smtClean="0"/>
          </a:p>
          <a:p>
            <a:pPr eaLnBrk="1" hangingPunct="1"/>
            <a:r>
              <a:rPr lang="en-GB" sz="1800" b="1" dirty="0" smtClean="0"/>
              <a:t>Process</a:t>
            </a:r>
            <a:r>
              <a:rPr lang="en-GB" sz="1800" dirty="0" smtClean="0"/>
              <a:t> – how change occurs (speed, sequence of activities, decision making and communication systems)</a:t>
            </a:r>
          </a:p>
          <a:p>
            <a:pPr eaLnBrk="1" hangingPunct="1"/>
            <a:endParaRPr lang="en-GB" sz="1800" dirty="0" smtClean="0"/>
          </a:p>
          <a:p>
            <a:pPr eaLnBrk="1" hangingPunct="1"/>
            <a:r>
              <a:rPr lang="en-GB" sz="1800" b="1" dirty="0" smtClean="0"/>
              <a:t>Content</a:t>
            </a:r>
            <a:r>
              <a:rPr lang="en-GB" sz="1800" dirty="0" smtClean="0"/>
              <a:t> – what actually changes in the organisation (many elements of structure or radical shift in a single element)</a:t>
            </a:r>
          </a:p>
          <a:p>
            <a:pPr eaLnBrk="1" hangingPunct="1"/>
            <a:endParaRPr lang="en-GB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121625" y="6489269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34100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B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8DD8AA60897409A63A793C0E3CE22" ma:contentTypeVersion="0" ma:contentTypeDescription="Create a new document." ma:contentTypeScope="" ma:versionID="7439178d7f7cc663d631c7b4569f27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691E109-D82E-49C4-AA23-3FF55049C4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65ABFEF-E76F-48D1-96F4-CFAF035A1B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FB7D0F-0701-4AC0-B34C-96174B84906E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554</Words>
  <Application>Microsoft Office PowerPoint</Application>
  <PresentationFormat>On-screen Show (4:3)</PresentationFormat>
  <Paragraphs>153</Paragraphs>
  <Slides>26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DUBS</vt:lpstr>
      <vt:lpstr>PowerPoint Presentation</vt:lpstr>
      <vt:lpstr>Chapter 2  Theoretical Approaches to Change and Transformation</vt:lpstr>
      <vt:lpstr>Learning outcomes</vt:lpstr>
      <vt:lpstr>Agenda</vt:lpstr>
      <vt:lpstr>Populist view</vt:lpstr>
      <vt:lpstr>Change</vt:lpstr>
      <vt:lpstr>Academic view</vt:lpstr>
      <vt:lpstr>PowerPoint Presentation</vt:lpstr>
      <vt:lpstr>Change: content &amp; process</vt:lpstr>
      <vt:lpstr>What is change?</vt:lpstr>
      <vt:lpstr>Theories of change</vt:lpstr>
      <vt:lpstr>The nature of change</vt:lpstr>
      <vt:lpstr>Punctuated equilibrium</vt:lpstr>
      <vt:lpstr>Components of punctuated equilibrium paradigm</vt:lpstr>
      <vt:lpstr>Theory O and E</vt:lpstr>
      <vt:lpstr>Planned and Emergent Change</vt:lpstr>
      <vt:lpstr>Planned change</vt:lpstr>
      <vt:lpstr>Planned change</vt:lpstr>
      <vt:lpstr>Lewin’s model</vt:lpstr>
      <vt:lpstr>Kotter’s (1996) eight step model</vt:lpstr>
      <vt:lpstr>PowerPoint Presentation</vt:lpstr>
      <vt:lpstr>Prochaska &amp; DiClemente’s model of change</vt:lpstr>
      <vt:lpstr>Emergent change</vt:lpstr>
      <vt:lpstr>Typology of change</vt:lpstr>
      <vt:lpstr>Summary</vt:lpstr>
      <vt:lpstr>References</vt:lpstr>
    </vt:vector>
  </TitlesOfParts>
  <Company>Warm Design 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Askham</dc:creator>
  <cp:lastModifiedBy>tbedford</cp:lastModifiedBy>
  <cp:revision>55</cp:revision>
  <cp:lastPrinted>2014-04-14T14:34:02Z</cp:lastPrinted>
  <dcterms:created xsi:type="dcterms:W3CDTF">2012-10-15T10:41:52Z</dcterms:created>
  <dcterms:modified xsi:type="dcterms:W3CDTF">2014-10-10T11:12:19Z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0x010100E4D8DD8AA60897409A63A793C0E3CE22</vt:lpwstr>
  </property>
</Properties>
</file>