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2" r:id="rId2"/>
    <p:sldId id="256" r:id="rId3"/>
    <p:sldId id="273" r:id="rId4"/>
    <p:sldId id="258" r:id="rId5"/>
    <p:sldId id="257" r:id="rId6"/>
    <p:sldId id="259" r:id="rId7"/>
    <p:sldId id="262" r:id="rId8"/>
    <p:sldId id="263" r:id="rId9"/>
    <p:sldId id="260" r:id="rId10"/>
    <p:sldId id="26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F4D1899-C68B-4D62-B48D-FA05D205C8E8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20D0864-4C94-4860-8AB4-12404EF92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494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80BE-B2F7-431E-92C6-4BB67672B80A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8CB8D-ACAC-479C-A709-018BF58CD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454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612D5-D17A-4A9F-891C-645B485E1857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6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C30B-4D2A-4371-BDC7-32BBB28C1687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9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CD43-664C-4288-AA44-AA84D25F6D1C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08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E164-1B4A-4922-8876-911A17EDA0FA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51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D296-4CEE-4CF9-8038-1C1B0499817E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3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1A60-B22D-4FC1-A80C-4FA9FF2A6A6C}" type="datetime1">
              <a:rPr lang="en-GB" smtClean="0"/>
              <a:t>10/10/2014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6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7993-35EC-405E-868A-270E6B2EC966}" type="datetime1">
              <a:rPr lang="en-GB" smtClean="0"/>
              <a:t>10/10/2014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16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D640-681D-4811-AF86-19DBB577ECB2}" type="datetime1">
              <a:rPr lang="en-GB" smtClean="0"/>
              <a:t>10/10/2014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33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1D07-E3F2-4EC7-B661-A5952156E35A}" type="datetime1">
              <a:rPr lang="en-GB" smtClean="0"/>
              <a:t>10/10/2014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9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0D73-F211-4748-88D4-976D549F11F1}" type="datetime1">
              <a:rPr lang="en-GB" smtClean="0"/>
              <a:t>10/10/2014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28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EE6B-33D1-469D-BCD0-99B04E1EC795}" type="datetime1">
              <a:rPr lang="en-GB" smtClean="0"/>
              <a:t>10/10/2014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96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1E68A-5A37-42BA-A7CB-059E74B259A5}" type="datetime1">
              <a:rPr lang="en-GB" smtClean="0"/>
              <a:t>10/10/2014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5E3E1-1CBF-4212-B46D-B7A66812F8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12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Production general\Production editors\Tom\Books in Production\Hodges and Gill\Proofs\2nd proofs\Correx\Hodges and Gill cove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816" y="158461"/>
            <a:ext cx="4559097" cy="648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80057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Dynamic Capability Theory (DCT) and </a:t>
            </a:r>
            <a:r>
              <a:rPr lang="en-GB" b="1" dirty="0" smtClean="0"/>
              <a:t>managing change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DCT addresses change management strategy</a:t>
            </a:r>
          </a:p>
          <a:p>
            <a:r>
              <a:rPr lang="en-GB" dirty="0" smtClean="0"/>
              <a:t>‘Dynamic capability’ is the ability to create, extend or modify the resource base to respond to a rapidly changing environment</a:t>
            </a:r>
          </a:p>
          <a:p>
            <a:r>
              <a:rPr lang="en-GB" dirty="0" smtClean="0"/>
              <a:t>Three processes are required: coordination, learning, and strategic competitive response</a:t>
            </a:r>
          </a:p>
          <a:p>
            <a:r>
              <a:rPr lang="en-GB" dirty="0" smtClean="0"/>
              <a:t>Dynamic capabilities are antecedents to functional competencies for managing change</a:t>
            </a:r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940504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Management: turning vision and purpose into reality</a:t>
            </a:r>
            <a:endParaRPr lang="en-GB" sz="36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96752"/>
            <a:ext cx="6912768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435971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The ASTD </a:t>
            </a:r>
            <a:r>
              <a:rPr lang="en-GB" b="1" dirty="0" smtClean="0"/>
              <a:t>model of change management (</a:t>
            </a:r>
            <a:r>
              <a:rPr lang="en-GB" b="1" dirty="0" smtClean="0"/>
              <a:t>2013)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Establishing sponsorship and ownership for change</a:t>
            </a:r>
          </a:p>
          <a:p>
            <a:pPr lvl="0"/>
            <a:r>
              <a:rPr lang="en-GB" dirty="0"/>
              <a:t>Building involvement</a:t>
            </a:r>
          </a:p>
          <a:p>
            <a:pPr lvl="0"/>
            <a:r>
              <a:rPr lang="en-GB" dirty="0"/>
              <a:t>Creating a contract for change</a:t>
            </a:r>
          </a:p>
          <a:p>
            <a:pPr lvl="0"/>
            <a:r>
              <a:rPr lang="en-GB" dirty="0"/>
              <a:t>Conducting diagnostic assessments</a:t>
            </a:r>
          </a:p>
          <a:p>
            <a:pPr lvl="0"/>
            <a:r>
              <a:rPr lang="en-GB" dirty="0"/>
              <a:t>Providing feedback</a:t>
            </a:r>
          </a:p>
          <a:p>
            <a:pPr lvl="0"/>
            <a:r>
              <a:rPr lang="en-GB" dirty="0"/>
              <a:t>Facilitating strategic planning for change</a:t>
            </a:r>
          </a:p>
          <a:p>
            <a:pPr lvl="0"/>
            <a:r>
              <a:rPr lang="en-GB" dirty="0"/>
              <a:t>Supporting the change intervention</a:t>
            </a:r>
          </a:p>
          <a:p>
            <a:pPr lvl="0"/>
            <a:r>
              <a:rPr lang="en-GB" dirty="0"/>
              <a:t>Encouraging integration of change into organizational culture</a:t>
            </a:r>
          </a:p>
          <a:p>
            <a:pPr lvl="0"/>
            <a:r>
              <a:rPr lang="en-GB" dirty="0"/>
              <a:t>Managing consequences</a:t>
            </a:r>
          </a:p>
          <a:p>
            <a:pPr lvl="0"/>
            <a:r>
              <a:rPr lang="en-GB" dirty="0"/>
              <a:t>Evaluating change results</a:t>
            </a:r>
          </a:p>
          <a:p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888902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Benefits Realisation Management (BRM)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/>
              <a:t>A clear framework providing a common language and a route map to </a:t>
            </a:r>
            <a:r>
              <a:rPr lang="en-GB" dirty="0" smtClean="0"/>
              <a:t>follow</a:t>
            </a:r>
            <a:endParaRPr lang="en-GB" dirty="0"/>
          </a:p>
          <a:p>
            <a:pPr lvl="0"/>
            <a:r>
              <a:rPr lang="en-GB" dirty="0"/>
              <a:t>Available staff resources with the relevant skills, tools and </a:t>
            </a:r>
            <a:r>
              <a:rPr lang="en-GB" dirty="0" smtClean="0"/>
              <a:t>techniques</a:t>
            </a:r>
            <a:endParaRPr lang="en-GB" dirty="0"/>
          </a:p>
          <a:p>
            <a:pPr lvl="0"/>
            <a:r>
              <a:rPr lang="en-GB" dirty="0"/>
              <a:t>A clear and consistent of the nature of the benefits, defined in detail at the outset and agreed within the </a:t>
            </a:r>
            <a:r>
              <a:rPr lang="en-GB" dirty="0" smtClean="0"/>
              <a:t>business</a:t>
            </a:r>
            <a:endParaRPr lang="en-GB" dirty="0"/>
          </a:p>
          <a:p>
            <a:pPr lvl="0"/>
            <a:r>
              <a:rPr lang="en-GB" dirty="0"/>
              <a:t>Performance management using accurate, timely </a:t>
            </a:r>
            <a:r>
              <a:rPr lang="en-GB" dirty="0" smtClean="0"/>
              <a:t>data</a:t>
            </a:r>
            <a:endParaRPr lang="en-GB" dirty="0"/>
          </a:p>
          <a:p>
            <a:pPr lvl="0"/>
            <a:r>
              <a:rPr lang="en-GB" dirty="0"/>
              <a:t>A clear strategic linkage shaping the change programme to ensure the business strategies are </a:t>
            </a:r>
            <a:r>
              <a:rPr lang="en-GB" dirty="0" smtClean="0"/>
              <a:t>delivered</a:t>
            </a:r>
            <a:endParaRPr lang="en-GB" dirty="0"/>
          </a:p>
          <a:p>
            <a:pPr lvl="0"/>
            <a:r>
              <a:rPr lang="en-GB" dirty="0"/>
              <a:t>Full engagement by the change programme with the business, facilitated by a business change </a:t>
            </a:r>
            <a:r>
              <a:rPr lang="en-GB" dirty="0" smtClean="0"/>
              <a:t>manager</a:t>
            </a:r>
          </a:p>
          <a:p>
            <a:pPr marL="0" lvl="0" indent="0" algn="ctr">
              <a:buNone/>
            </a:pPr>
            <a:endParaRPr lang="en-GB" sz="2600" dirty="0" smtClean="0"/>
          </a:p>
          <a:p>
            <a:pPr marL="0" lvl="0" indent="0" algn="ctr">
              <a:buNone/>
            </a:pPr>
            <a:r>
              <a:rPr lang="en-GB" sz="2600" dirty="0" err="1" smtClean="0"/>
              <a:t>Moorhouse</a:t>
            </a:r>
            <a:r>
              <a:rPr lang="en-GB" sz="2600" dirty="0" smtClean="0"/>
              <a:t> </a:t>
            </a:r>
            <a:r>
              <a:rPr lang="en-GB" sz="2600" dirty="0" smtClean="0"/>
              <a:t>Consulting (2012)</a:t>
            </a:r>
            <a:endParaRPr lang="en-GB" sz="2600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124354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Perceived determinants of success in change initiatives*</a:t>
            </a:r>
            <a:endParaRPr lang="en-GB" sz="3600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40768"/>
            <a:ext cx="532859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250549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Key attributes of change managers</a:t>
            </a:r>
            <a:br>
              <a:rPr lang="en-GB" b="1" dirty="0" smtClean="0"/>
            </a:br>
            <a:r>
              <a:rPr lang="en-GB" sz="2400" b="1" dirty="0" smtClean="0"/>
              <a:t>(</a:t>
            </a:r>
            <a:r>
              <a:rPr lang="en-GB" sz="2400" b="1" dirty="0" smtClean="0"/>
              <a:t>Caldwell, 2003)</a:t>
            </a:r>
            <a:endParaRPr lang="en-GB" b="1" dirty="0"/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60848"/>
            <a:ext cx="528647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205518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Change entails risk, risk entails mistakes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Errors, mistakes and failures are more likely in change efforts than in routine work</a:t>
            </a:r>
          </a:p>
          <a:p>
            <a:r>
              <a:rPr lang="en-GB" dirty="0" smtClean="0"/>
              <a:t>To punish them is dysfunctional: they are a great source of learning and development</a:t>
            </a:r>
          </a:p>
          <a:p>
            <a:r>
              <a:rPr lang="en-GB" dirty="0" smtClean="0"/>
              <a:t>Where they are not critically important they should be tolerated, even welcomed, for this reason</a:t>
            </a:r>
          </a:p>
          <a:p>
            <a:r>
              <a:rPr lang="en-GB" dirty="0" smtClean="0"/>
              <a:t>A blame-free, learning culture is necessary for successful and sustainable change</a:t>
            </a:r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89610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Ethical aspects of managing change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Ethical and socially responsible change contributes to the well-being of all organizational stakeholders and society at large</a:t>
            </a:r>
          </a:p>
          <a:p>
            <a:r>
              <a:rPr lang="en-GB" dirty="0" smtClean="0"/>
              <a:t>This means ensuring that the intentions, goals, measures, processes, actions, outcomes and consequences of change are ethical and socially responsible</a:t>
            </a:r>
          </a:p>
          <a:p>
            <a:r>
              <a:rPr lang="en-GB" dirty="0" smtClean="0"/>
              <a:t>Education and training play an important part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99627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Developing effective change managers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Organizational change programmes may have varied impact in different parts of the organization owing to their different contexts and sub-cultures</a:t>
            </a:r>
          </a:p>
          <a:p>
            <a:r>
              <a:rPr lang="en-GB" dirty="0" smtClean="0"/>
              <a:t>Education and training for change should focus at once on a few critical behaviours only</a:t>
            </a:r>
          </a:p>
          <a:p>
            <a:r>
              <a:rPr lang="en-GB" dirty="0" smtClean="0"/>
              <a:t>Coaching and mentoring, with ‘power questioning’, and experiential learning exercises are valuable tools</a:t>
            </a:r>
          </a:p>
          <a:p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15463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4800" b="1" dirty="0" smtClean="0"/>
              <a:t>Chapter 4</a:t>
            </a:r>
            <a:br>
              <a:rPr lang="en-GB" sz="4800" b="1" dirty="0" smtClean="0"/>
            </a:br>
            <a:r>
              <a:rPr lang="en-GB" sz="4800" b="1" dirty="0" smtClean="0"/>
              <a:t>Managing Change</a:t>
            </a:r>
            <a:endParaRPr lang="en-GB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2425824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3369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12776"/>
            <a:ext cx="6779096" cy="452596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‘The art of progress is to preserve order amid change, and to preserve change amid order.’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sz="2000" dirty="0"/>
              <a:t>Alfred North Whitehead (1929), British mathematician and philosopher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E3E1-1CBF-4212-B46D-B7A66812F82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76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b="1" dirty="0" smtClean="0"/>
              <a:t>Learning objectives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To distinguish </a:t>
            </a:r>
            <a:r>
              <a:rPr lang="en-US" dirty="0"/>
              <a:t>between leading change and managing change and relate them to each other in explaining effective organizational </a:t>
            </a:r>
            <a:r>
              <a:rPr lang="en-US" dirty="0" smtClean="0"/>
              <a:t>change</a:t>
            </a:r>
            <a:endParaRPr lang="en-GB" dirty="0"/>
          </a:p>
          <a:p>
            <a:pPr lvl="0"/>
            <a:r>
              <a:rPr lang="en-US" dirty="0" smtClean="0"/>
              <a:t>To explain </a:t>
            </a:r>
            <a:r>
              <a:rPr lang="en-US" dirty="0"/>
              <a:t>why change initiatives so often fail or fall short because of poor </a:t>
            </a:r>
            <a:r>
              <a:rPr lang="en-US" dirty="0" smtClean="0"/>
              <a:t>management</a:t>
            </a:r>
            <a:endParaRPr lang="en-GB" dirty="0"/>
          </a:p>
          <a:p>
            <a:pPr lvl="0"/>
            <a:r>
              <a:rPr lang="en-US" dirty="0" smtClean="0"/>
              <a:t>To explain </a:t>
            </a:r>
            <a:r>
              <a:rPr lang="en-US" dirty="0"/>
              <a:t>what is meant by ‘strategies for change</a:t>
            </a:r>
            <a:r>
              <a:rPr lang="en-US" dirty="0" smtClean="0"/>
              <a:t>’</a:t>
            </a:r>
            <a:endParaRPr lang="en-GB" dirty="0"/>
          </a:p>
          <a:p>
            <a:pPr lvl="0"/>
            <a:r>
              <a:rPr lang="en-US" dirty="0" smtClean="0"/>
              <a:t>To produce </a:t>
            </a:r>
            <a:r>
              <a:rPr lang="en-US" dirty="0"/>
              <a:t>a model of change </a:t>
            </a:r>
            <a:r>
              <a:rPr lang="en-US" dirty="0" smtClean="0"/>
              <a:t>management</a:t>
            </a:r>
            <a:endParaRPr lang="en-GB" dirty="0"/>
          </a:p>
          <a:p>
            <a:pPr lvl="0"/>
            <a:r>
              <a:rPr lang="en-US" dirty="0" smtClean="0"/>
              <a:t>To explain </a:t>
            </a:r>
            <a:r>
              <a:rPr lang="en-US" dirty="0"/>
              <a:t>the competencies required for managers to carry out change initiatives </a:t>
            </a:r>
            <a:r>
              <a:rPr lang="en-US" dirty="0" smtClean="0"/>
              <a:t>successfully</a:t>
            </a:r>
            <a:endParaRPr lang="en-GB" dirty="0"/>
          </a:p>
          <a:p>
            <a:pPr lvl="0"/>
            <a:r>
              <a:rPr lang="en-US" dirty="0" smtClean="0"/>
              <a:t>To explain </a:t>
            </a:r>
            <a:r>
              <a:rPr lang="en-US" dirty="0"/>
              <a:t>the ethical and moral issues that arise in change initiatives and how they may be </a:t>
            </a:r>
            <a:r>
              <a:rPr lang="en-US" dirty="0" smtClean="0"/>
              <a:t>resolved</a:t>
            </a:r>
            <a:endParaRPr lang="en-GB" dirty="0"/>
          </a:p>
          <a:p>
            <a:pPr lvl="0"/>
            <a:r>
              <a:rPr lang="en-US" dirty="0" smtClean="0"/>
              <a:t>To use </a:t>
            </a:r>
            <a:r>
              <a:rPr lang="en-US" dirty="0"/>
              <a:t>learning opportunities to manage change effectively according to best </a:t>
            </a:r>
            <a:r>
              <a:rPr lang="en-US" dirty="0" smtClean="0"/>
              <a:t>practice</a:t>
            </a:r>
            <a:endParaRPr lang="en-GB" dirty="0"/>
          </a:p>
          <a:p>
            <a:pPr lvl="0"/>
            <a:r>
              <a:rPr lang="en-US" dirty="0" smtClean="0"/>
              <a:t>To use </a:t>
            </a:r>
            <a:r>
              <a:rPr lang="en-US" dirty="0"/>
              <a:t>the information and ideas in this chapter to manage organizational changes effectively or to contribute to the effective management of change initiatives and programmes in an </a:t>
            </a:r>
            <a:r>
              <a:rPr lang="en-US" dirty="0" smtClean="0"/>
              <a:t>organization</a:t>
            </a:r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545784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What managing sustainable change entails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Change management is complementary to the leadership of change and, together with leadership, is necessary for effective and sustainable change</a:t>
            </a:r>
          </a:p>
          <a:p>
            <a:r>
              <a:rPr lang="en-GB" dirty="0" smtClean="0"/>
              <a:t>Many </a:t>
            </a:r>
            <a:r>
              <a:rPr lang="en-GB" dirty="0"/>
              <a:t>surveys and studies show examples of poor change </a:t>
            </a:r>
            <a:r>
              <a:rPr lang="en-GB" dirty="0" smtClean="0"/>
              <a:t>management and how it can be improved</a:t>
            </a:r>
          </a:p>
          <a:p>
            <a:r>
              <a:rPr lang="en-GB" dirty="0" smtClean="0"/>
              <a:t>Potential improvements include more effective conceptualization of change,  commitment to it (top down), communication, planning, organization, direction, implementation, monitoring and control; adequate resources; and compatible culture and  other business practices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646787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The role of managers in the change process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Change is a constant in today’s workplaces, so managers, not HR or consultants, should handle change themselves</a:t>
            </a:r>
          </a:p>
          <a:p>
            <a:r>
              <a:rPr lang="en-GB" dirty="0" smtClean="0"/>
              <a:t>While change leaders show the way and enable change to happen, managers can be said to </a:t>
            </a:r>
            <a:r>
              <a:rPr lang="en-GB" i="1" dirty="0" smtClean="0"/>
              <a:t>make it happen</a:t>
            </a:r>
          </a:p>
          <a:p>
            <a:r>
              <a:rPr lang="en-GB" dirty="0" smtClean="0"/>
              <a:t>To do this effectively, managers need training and development</a:t>
            </a:r>
          </a:p>
          <a:p>
            <a:endParaRPr lang="en-GB" b="1" dirty="0" smtClean="0"/>
          </a:p>
          <a:p>
            <a:endParaRPr lang="en-GB" b="1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20869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Key </a:t>
            </a:r>
            <a:r>
              <a:rPr lang="en-GB" b="1" dirty="0" smtClean="0"/>
              <a:t>aspects </a:t>
            </a:r>
            <a:r>
              <a:rPr lang="en-GB" b="1" dirty="0" smtClean="0"/>
              <a:t>of </a:t>
            </a:r>
            <a:r>
              <a:rPr lang="en-GB" b="1" dirty="0" smtClean="0"/>
              <a:t>managing change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purpose of managing change</a:t>
            </a:r>
          </a:p>
          <a:p>
            <a:r>
              <a:rPr lang="en-GB" dirty="0" smtClean="0"/>
              <a:t>Managerial responses to the ability and willingness of people to adapt</a:t>
            </a:r>
          </a:p>
          <a:p>
            <a:r>
              <a:rPr lang="en-GB" dirty="0" smtClean="0"/>
              <a:t>Understanding and using theories of change management</a:t>
            </a:r>
          </a:p>
          <a:p>
            <a:r>
              <a:rPr lang="en-GB" dirty="0" smtClean="0"/>
              <a:t>Structural and process elements</a:t>
            </a:r>
          </a:p>
          <a:p>
            <a:r>
              <a:rPr lang="en-GB" dirty="0" smtClean="0"/>
              <a:t>Political considerations</a:t>
            </a:r>
            <a:endParaRPr lang="en-GB" dirty="0"/>
          </a:p>
        </p:txBody>
      </p:sp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40246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Cause and </a:t>
            </a:r>
            <a:r>
              <a:rPr lang="en-GB" b="1" dirty="0" smtClean="0"/>
              <a:t>effect in change attitudes and behaviour </a:t>
            </a:r>
            <a:r>
              <a:rPr lang="en-GB" sz="2200" b="1" dirty="0" smtClean="0"/>
              <a:t>(</a:t>
            </a:r>
            <a:r>
              <a:rPr lang="en-GB" sz="2200" b="1" dirty="0" smtClean="0"/>
              <a:t>Bordia et al., 2011)</a:t>
            </a:r>
            <a:endParaRPr lang="en-GB" sz="22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828092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790905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Managing the emotions and politics involved in change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75252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Map </a:t>
            </a:r>
            <a:r>
              <a:rPr lang="en-GB" dirty="0"/>
              <a:t>the political landscape of who will be affected by </a:t>
            </a:r>
            <a:r>
              <a:rPr lang="en-GB" dirty="0" smtClean="0"/>
              <a:t>change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Identify </a:t>
            </a:r>
            <a:r>
              <a:rPr lang="en-GB" dirty="0"/>
              <a:t>the key influencers – those who have the skills and </a:t>
            </a:r>
            <a:r>
              <a:rPr lang="en-GB" dirty="0" smtClean="0"/>
              <a:t>interest </a:t>
            </a:r>
            <a:r>
              <a:rPr lang="en-GB" dirty="0"/>
              <a:t>to influence and convince others of the benefits of </a:t>
            </a:r>
            <a:r>
              <a:rPr lang="en-GB" dirty="0" smtClean="0"/>
              <a:t>change </a:t>
            </a:r>
            <a:r>
              <a:rPr lang="en-GB" dirty="0"/>
              <a:t>– within each stakeholder </a:t>
            </a:r>
            <a:r>
              <a:rPr lang="en-GB" dirty="0" smtClean="0"/>
              <a:t>group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Assess </a:t>
            </a:r>
            <a:r>
              <a:rPr lang="en-GB" dirty="0"/>
              <a:t>influencers’ receptiveness to </a:t>
            </a:r>
            <a:r>
              <a:rPr lang="en-GB" dirty="0" smtClean="0"/>
              <a:t>change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Mobilize </a:t>
            </a:r>
            <a:r>
              <a:rPr lang="en-GB" dirty="0"/>
              <a:t>influential sponsors and promoters – those who have the </a:t>
            </a:r>
            <a:r>
              <a:rPr lang="en-GB" dirty="0" smtClean="0"/>
              <a:t>skills</a:t>
            </a:r>
            <a:r>
              <a:rPr lang="en-GB" dirty="0"/>
              <a:t>, connections and insights to champion </a:t>
            </a:r>
            <a:r>
              <a:rPr lang="en-GB" dirty="0" smtClean="0"/>
              <a:t>change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Engage </a:t>
            </a:r>
            <a:r>
              <a:rPr lang="en-GB" dirty="0"/>
              <a:t>influential positive and negative </a:t>
            </a:r>
            <a:r>
              <a:rPr lang="en-GB" dirty="0" smtClean="0"/>
              <a:t>sceptics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/>
          </a:p>
          <a:p>
            <a:pPr marL="0" indent="0" algn="ctr">
              <a:buNone/>
            </a:pPr>
            <a:r>
              <a:rPr lang="en-GB" sz="2600" dirty="0" err="1" smtClean="0"/>
              <a:t>Auster</a:t>
            </a:r>
            <a:r>
              <a:rPr lang="en-GB" sz="2600" dirty="0" smtClean="0"/>
              <a:t> and </a:t>
            </a:r>
            <a:r>
              <a:rPr lang="en-GB" sz="2600" dirty="0" err="1" smtClean="0"/>
              <a:t>Ruebottom</a:t>
            </a:r>
            <a:r>
              <a:rPr lang="en-GB" sz="2600" dirty="0" smtClean="0"/>
              <a:t> (2013)</a:t>
            </a:r>
            <a:endParaRPr lang="en-GB" sz="2600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TextBox 6"/>
          <p:cNvSpPr txBox="1"/>
          <p:nvPr/>
        </p:nvSpPr>
        <p:spPr>
          <a:xfrm>
            <a:off x="6049205" y="6513440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87970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931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Chapter 4 Managing Change</vt:lpstr>
      <vt:lpstr>PowerPoint Presentation</vt:lpstr>
      <vt:lpstr>Learning objectives</vt:lpstr>
      <vt:lpstr>What managing sustainable change entails</vt:lpstr>
      <vt:lpstr>The role of managers in the change process</vt:lpstr>
      <vt:lpstr>Key aspects of managing change</vt:lpstr>
      <vt:lpstr>Cause and effect in change attitudes and behaviour (Bordia et al., 2011)</vt:lpstr>
      <vt:lpstr>Managing the emotions and politics involved in change</vt:lpstr>
      <vt:lpstr>Dynamic Capability Theory (DCT) and managing change</vt:lpstr>
      <vt:lpstr>Management: turning vision and purpose into reality</vt:lpstr>
      <vt:lpstr>The ASTD model of change management (2013)</vt:lpstr>
      <vt:lpstr>Benefits Realisation Management (BRM)</vt:lpstr>
      <vt:lpstr>Perceived determinants of success in change initiatives*</vt:lpstr>
      <vt:lpstr>Key attributes of change managers (Caldwell, 2003)</vt:lpstr>
      <vt:lpstr>Change entails risk, risk entails mistakes</vt:lpstr>
      <vt:lpstr>Ethical aspects of managing change</vt:lpstr>
      <vt:lpstr>Developing effective change managers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Change</dc:title>
  <dc:creator>Professor Gill</dc:creator>
  <cp:lastModifiedBy>tbedford</cp:lastModifiedBy>
  <cp:revision>25</cp:revision>
  <cp:lastPrinted>2014-06-24T14:14:48Z</cp:lastPrinted>
  <dcterms:created xsi:type="dcterms:W3CDTF">2014-06-23T13:45:14Z</dcterms:created>
  <dcterms:modified xsi:type="dcterms:W3CDTF">2014-10-10T11:21:00Z</dcterms:modified>
</cp:coreProperties>
</file>