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0"/>
  </p:notesMasterIdLst>
  <p:sldIdLst>
    <p:sldId id="300" r:id="rId5"/>
    <p:sldId id="257" r:id="rId6"/>
    <p:sldId id="260" r:id="rId7"/>
    <p:sldId id="263" r:id="rId8"/>
    <p:sldId id="264" r:id="rId9"/>
    <p:sldId id="265" r:id="rId10"/>
    <p:sldId id="266" r:id="rId11"/>
    <p:sldId id="267" r:id="rId12"/>
    <p:sldId id="268" r:id="rId13"/>
    <p:sldId id="269" r:id="rId14"/>
    <p:sldId id="297" r:id="rId15"/>
    <p:sldId id="298" r:id="rId16"/>
    <p:sldId id="299" r:id="rId17"/>
    <p:sldId id="295" r:id="rId18"/>
    <p:sldId id="296"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E317B"/>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11" d="100"/>
          <a:sy n="111" d="100"/>
        </p:scale>
        <p:origin x="-1614" y="-7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E405254-B6C5-4830-B960-892716728DA2}" type="datetimeFigureOut">
              <a:rPr lang="en-GB" smtClean="0"/>
              <a:t>10/10/2014</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F8D7090-4835-4C6A-8703-D88D62B232B0}" type="slidenum">
              <a:rPr lang="en-GB" smtClean="0"/>
              <a:t>‹#›</a:t>
            </a:fld>
            <a:endParaRPr lang="en-GB"/>
          </a:p>
        </p:txBody>
      </p:sp>
    </p:spTree>
    <p:extLst>
      <p:ext uri="{BB962C8B-B14F-4D97-AF65-F5344CB8AC3E}">
        <p14:creationId xmlns:p14="http://schemas.microsoft.com/office/powerpoint/2010/main" val="30963238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a:ln/>
        </p:spPr>
        <p:txBody>
          <a:bodyPr/>
          <a:lstStyle/>
          <a:p>
            <a:endParaRPr lang="en-US" dirty="0" smtClean="0">
              <a:cs typeface="Arial" pitchFamily="34" charset="0"/>
            </a:endParaRPr>
          </a:p>
        </p:txBody>
      </p:sp>
      <p:sp>
        <p:nvSpPr>
          <p:cNvPr id="73732" name="Slide Number Placeholder 3"/>
          <p:cNvSpPr>
            <a:spLocks noGrp="1"/>
          </p:cNvSpPr>
          <p:nvPr>
            <p:ph type="sldNum" sz="quarter" idx="5"/>
          </p:nvPr>
        </p:nvSpPr>
        <p:spPr>
          <a:noFill/>
        </p:spPr>
        <p:txBody>
          <a:bodyPr/>
          <a:lstStyle/>
          <a:p>
            <a:fld id="{EF3ACC35-CAB2-44AA-B548-2F833ACEC2EB}" type="slidenum">
              <a:rPr lang="en-GB" smtClean="0">
                <a:latin typeface="Arial" pitchFamily="34" charset="0"/>
                <a:cs typeface="Arial" pitchFamily="34" charset="0"/>
              </a:rPr>
              <a:pPr/>
              <a:t>2</a:t>
            </a:fld>
            <a:endParaRPr lang="en-GB" dirty="0" smtClean="0">
              <a:latin typeface="Arial" pitchFamily="34" charset="0"/>
              <a:cs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3595">
              <a:defRPr sz="3600" b="1">
                <a:solidFill>
                  <a:schemeClr val="tx2"/>
                </a:solidFill>
                <a:latin typeface="GillSans" pitchFamily="34" charset="0"/>
                <a:cs typeface="Arial" pitchFamily="34" charset="0"/>
              </a:defRPr>
            </a:lvl1pPr>
            <a:lvl2pPr marL="743586" indent="-285994" defTabSz="913595">
              <a:defRPr sz="3600" b="1">
                <a:solidFill>
                  <a:schemeClr val="tx2"/>
                </a:solidFill>
                <a:latin typeface="GillSans" pitchFamily="34" charset="0"/>
                <a:cs typeface="Arial" pitchFamily="34" charset="0"/>
              </a:defRPr>
            </a:lvl2pPr>
            <a:lvl3pPr marL="1143978" indent="-228796" defTabSz="913595">
              <a:defRPr sz="3600" b="1">
                <a:solidFill>
                  <a:schemeClr val="tx2"/>
                </a:solidFill>
                <a:latin typeface="GillSans" pitchFamily="34" charset="0"/>
                <a:cs typeface="Arial" pitchFamily="34" charset="0"/>
              </a:defRPr>
            </a:lvl3pPr>
            <a:lvl4pPr marL="1601570" indent="-228796" defTabSz="913595">
              <a:defRPr sz="3600" b="1">
                <a:solidFill>
                  <a:schemeClr val="tx2"/>
                </a:solidFill>
                <a:latin typeface="GillSans" pitchFamily="34" charset="0"/>
                <a:cs typeface="Arial" pitchFamily="34" charset="0"/>
              </a:defRPr>
            </a:lvl4pPr>
            <a:lvl5pPr marL="2059161" indent="-228796" defTabSz="913595">
              <a:defRPr sz="3600" b="1">
                <a:solidFill>
                  <a:schemeClr val="tx2"/>
                </a:solidFill>
                <a:latin typeface="GillSans" pitchFamily="34" charset="0"/>
                <a:cs typeface="Arial" pitchFamily="34" charset="0"/>
              </a:defRPr>
            </a:lvl5pPr>
            <a:lvl6pPr marL="2516752" indent="-228796" defTabSz="913595" eaLnBrk="0" fontAlgn="base" hangingPunct="0">
              <a:spcBef>
                <a:spcPct val="0"/>
              </a:spcBef>
              <a:spcAft>
                <a:spcPct val="0"/>
              </a:spcAft>
              <a:defRPr sz="3600" b="1">
                <a:solidFill>
                  <a:schemeClr val="tx2"/>
                </a:solidFill>
                <a:latin typeface="GillSans" pitchFamily="34" charset="0"/>
                <a:cs typeface="Arial" pitchFamily="34" charset="0"/>
              </a:defRPr>
            </a:lvl6pPr>
            <a:lvl7pPr marL="2974344" indent="-228796" defTabSz="913595" eaLnBrk="0" fontAlgn="base" hangingPunct="0">
              <a:spcBef>
                <a:spcPct val="0"/>
              </a:spcBef>
              <a:spcAft>
                <a:spcPct val="0"/>
              </a:spcAft>
              <a:defRPr sz="3600" b="1">
                <a:solidFill>
                  <a:schemeClr val="tx2"/>
                </a:solidFill>
                <a:latin typeface="GillSans" pitchFamily="34" charset="0"/>
                <a:cs typeface="Arial" pitchFamily="34" charset="0"/>
              </a:defRPr>
            </a:lvl7pPr>
            <a:lvl8pPr marL="3431935" indent="-228796" defTabSz="913595" eaLnBrk="0" fontAlgn="base" hangingPunct="0">
              <a:spcBef>
                <a:spcPct val="0"/>
              </a:spcBef>
              <a:spcAft>
                <a:spcPct val="0"/>
              </a:spcAft>
              <a:defRPr sz="3600" b="1">
                <a:solidFill>
                  <a:schemeClr val="tx2"/>
                </a:solidFill>
                <a:latin typeface="GillSans" pitchFamily="34" charset="0"/>
                <a:cs typeface="Arial" pitchFamily="34" charset="0"/>
              </a:defRPr>
            </a:lvl8pPr>
            <a:lvl9pPr marL="3889527" indent="-228796" defTabSz="913595" eaLnBrk="0" fontAlgn="base" hangingPunct="0">
              <a:spcBef>
                <a:spcPct val="0"/>
              </a:spcBef>
              <a:spcAft>
                <a:spcPct val="0"/>
              </a:spcAft>
              <a:defRPr sz="3600" b="1">
                <a:solidFill>
                  <a:schemeClr val="tx2"/>
                </a:solidFill>
                <a:latin typeface="GillSans" pitchFamily="34" charset="0"/>
                <a:cs typeface="Arial" pitchFamily="34" charset="0"/>
              </a:defRPr>
            </a:lvl9pPr>
          </a:lstStyle>
          <a:p>
            <a:fld id="{1FFBEA2E-AD0D-4412-89C6-F7578BC9577C}" type="slidenum">
              <a:rPr lang="en-GB" sz="1200" b="0">
                <a:solidFill>
                  <a:schemeClr val="tx1"/>
                </a:solidFill>
                <a:latin typeface="Arial" pitchFamily="34" charset="0"/>
              </a:rPr>
              <a:pPr/>
              <a:t>3</a:t>
            </a:fld>
            <a:endParaRPr lang="en-GB" sz="1200" b="0">
              <a:solidFill>
                <a:schemeClr val="tx1"/>
              </a:solidFill>
              <a:latin typeface="Arial" pitchFamily="34" charset="0"/>
            </a:endParaRPr>
          </a:p>
        </p:txBody>
      </p:sp>
      <p:sp>
        <p:nvSpPr>
          <p:cNvPr id="108547" name="Rectangle 2"/>
          <p:cNvSpPr>
            <a:spLocks noGrp="1" noRot="1" noChangeAspect="1" noChangeArrowheads="1" noTextEdit="1"/>
          </p:cNvSpPr>
          <p:nvPr>
            <p:ph type="sldImg"/>
          </p:nvPr>
        </p:nvSpPr>
        <p:spPr>
          <a:xfrm>
            <a:off x="1146175" y="687388"/>
            <a:ext cx="4570413" cy="3427412"/>
          </a:xfrm>
          <a:ln/>
        </p:spPr>
      </p:sp>
      <p:sp>
        <p:nvSpPr>
          <p:cNvPr id="108548" name="Rectangle 3"/>
          <p:cNvSpPr>
            <a:spLocks noGrp="1" noChangeArrowheads="1"/>
          </p:cNvSpPr>
          <p:nvPr>
            <p:ph type="body" idx="1"/>
          </p:nvPr>
        </p:nvSpPr>
        <p:spPr>
          <a:xfrm>
            <a:off x="913437" y="4344607"/>
            <a:ext cx="5031127" cy="411209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cs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F1BA86C-3E31-4A48-A308-F1914172D4F0}" type="slidenum">
              <a:rPr lang="en-US"/>
              <a:pPr/>
              <a:t>12</a:t>
            </a:fld>
            <a:endParaRPr lang="en-US"/>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5" name="Footer Placeholder 4"/>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47159578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Footer Placeholder 4"/>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422992809"/>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8687"/>
            <a:ext cx="2057400" cy="5087476"/>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1038687"/>
            <a:ext cx="6019800" cy="5087476"/>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Footer Placeholder 4"/>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382318244"/>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692150"/>
            <a:ext cx="9144000" cy="543401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285656687"/>
      </p:ext>
    </p:extLst>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ullet list">
    <p:spTree>
      <p:nvGrpSpPr>
        <p:cNvPr id="1" name=""/>
        <p:cNvGrpSpPr/>
        <p:nvPr/>
      </p:nvGrpSpPr>
      <p:grpSpPr>
        <a:xfrm>
          <a:off x="0" y="0"/>
          <a:ext cx="0" cy="0"/>
          <a:chOff x="0" y="0"/>
          <a:chExt cx="0" cy="0"/>
        </a:xfrm>
      </p:grpSpPr>
      <p:sp>
        <p:nvSpPr>
          <p:cNvPr id="13" name="Title 1"/>
          <p:cNvSpPr>
            <a:spLocks noGrp="1"/>
          </p:cNvSpPr>
          <p:nvPr>
            <p:ph type="ctrTitle"/>
          </p:nvPr>
        </p:nvSpPr>
        <p:spPr>
          <a:xfrm>
            <a:off x="179513" y="164640"/>
            <a:ext cx="8074800" cy="1142400"/>
          </a:xfrm>
        </p:spPr>
        <p:txBody>
          <a:bodyPr/>
          <a:lstStyle>
            <a:lvl1pPr algn="l">
              <a:defRPr/>
            </a:lvl1pPr>
          </a:lstStyle>
          <a:p>
            <a:r>
              <a:rPr lang="en-US" dirty="0" smtClean="0"/>
              <a:t>Click to edit Master title style</a:t>
            </a:r>
            <a:endParaRPr lang="en-GB" dirty="0"/>
          </a:p>
        </p:txBody>
      </p:sp>
      <p:sp>
        <p:nvSpPr>
          <p:cNvPr id="14" name="Content Placeholder 2"/>
          <p:cNvSpPr>
            <a:spLocks noGrp="1"/>
          </p:cNvSpPr>
          <p:nvPr>
            <p:ph idx="1"/>
          </p:nvPr>
        </p:nvSpPr>
        <p:spPr>
          <a:xfrm>
            <a:off x="214283" y="1892829"/>
            <a:ext cx="5739759" cy="4608512"/>
          </a:xfrm>
        </p:spPr>
        <p:txBody>
          <a:bodyPr/>
          <a:lstStyle>
            <a:lvl1pPr>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28789239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Footer Placeholder 4"/>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411712260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5" name="Footer Placeholder 4"/>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38878785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2246050"/>
            <a:ext cx="4038600" cy="3880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
        <p:nvSpPr>
          <p:cNvPr id="4" name="Content Placeholder 3"/>
          <p:cNvSpPr>
            <a:spLocks noGrp="1"/>
          </p:cNvSpPr>
          <p:nvPr>
            <p:ph sz="half" idx="2"/>
          </p:nvPr>
        </p:nvSpPr>
        <p:spPr>
          <a:xfrm>
            <a:off x="4648200" y="2246050"/>
            <a:ext cx="4038600" cy="3880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
        <p:nvSpPr>
          <p:cNvPr id="6" name="Footer Placeholder 5"/>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0622121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2189271"/>
            <a:ext cx="4040188" cy="6253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smtClean="0"/>
              <a:t>Click to edit Master text styles</a:t>
            </a:r>
          </a:p>
        </p:txBody>
      </p:sp>
      <p:sp>
        <p:nvSpPr>
          <p:cNvPr id="4" name="Content Placeholder 3"/>
          <p:cNvSpPr>
            <a:spLocks noGrp="1"/>
          </p:cNvSpPr>
          <p:nvPr>
            <p:ph sz="half" idx="2"/>
          </p:nvPr>
        </p:nvSpPr>
        <p:spPr>
          <a:xfrm>
            <a:off x="457200" y="2829033"/>
            <a:ext cx="4040188" cy="329713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
        <p:nvSpPr>
          <p:cNvPr id="5" name="Text Placeholder 4"/>
          <p:cNvSpPr>
            <a:spLocks noGrp="1"/>
          </p:cNvSpPr>
          <p:nvPr>
            <p:ph type="body" sz="quarter" idx="3"/>
          </p:nvPr>
        </p:nvSpPr>
        <p:spPr>
          <a:xfrm>
            <a:off x="4645025" y="2189271"/>
            <a:ext cx="4041775" cy="6253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829033"/>
            <a:ext cx="4041775" cy="329713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
        <p:nvSpPr>
          <p:cNvPr id="8" name="Footer Placeholder 7"/>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822247586"/>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4" name="Footer Placeholder 3"/>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230703463"/>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97139059"/>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018774"/>
            <a:ext cx="3008313" cy="1162050"/>
          </a:xfrm>
        </p:spPr>
        <p:txBody>
          <a:bodyPr anchor="b"/>
          <a:lstStyle>
            <a:lvl1pPr algn="l">
              <a:defRPr sz="2000" b="1"/>
            </a:lvl1pPr>
          </a:lstStyle>
          <a:p>
            <a:r>
              <a:rPr lang="en-GB" dirty="0" smtClean="0"/>
              <a:t>Click to edit Master title style</a:t>
            </a:r>
            <a:endParaRPr lang="en-US" dirty="0"/>
          </a:p>
        </p:txBody>
      </p:sp>
      <p:sp>
        <p:nvSpPr>
          <p:cNvPr id="3" name="Content Placeholder 2"/>
          <p:cNvSpPr>
            <a:spLocks noGrp="1"/>
          </p:cNvSpPr>
          <p:nvPr>
            <p:ph idx="1"/>
          </p:nvPr>
        </p:nvSpPr>
        <p:spPr>
          <a:xfrm>
            <a:off x="3575050" y="1020932"/>
            <a:ext cx="5111750" cy="510523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
        <p:nvSpPr>
          <p:cNvPr id="4" name="Text Placeholder 3"/>
          <p:cNvSpPr>
            <a:spLocks noGrp="1"/>
          </p:cNvSpPr>
          <p:nvPr>
            <p:ph type="body" sz="half" idx="2"/>
          </p:nvPr>
        </p:nvSpPr>
        <p:spPr>
          <a:xfrm>
            <a:off x="457200" y="2175029"/>
            <a:ext cx="3008313" cy="395113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dirty="0" smtClean="0"/>
              <a:t>Click to edit Master text styles</a:t>
            </a:r>
          </a:p>
        </p:txBody>
      </p:sp>
      <p:sp>
        <p:nvSpPr>
          <p:cNvPr id="6" name="Footer Placeholder 5"/>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12973585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1020931"/>
            <a:ext cx="5486400" cy="370664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6" name="Footer Placeholder 5"/>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70299485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Content Placeholder 3"/>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 y="0"/>
            <a:ext cx="9143999" cy="6858000"/>
          </a:xfrm>
          <a:prstGeom prst="rect">
            <a:avLst/>
          </a:prstGeom>
        </p:spPr>
      </p:pic>
      <p:sp>
        <p:nvSpPr>
          <p:cNvPr id="2" name="Title Placeholder 1"/>
          <p:cNvSpPr>
            <a:spLocks noGrp="1"/>
          </p:cNvSpPr>
          <p:nvPr>
            <p:ph type="title"/>
          </p:nvPr>
        </p:nvSpPr>
        <p:spPr>
          <a:xfrm>
            <a:off x="457200" y="1038117"/>
            <a:ext cx="8229600" cy="1143000"/>
          </a:xfrm>
          <a:prstGeom prst="rect">
            <a:avLst/>
          </a:prstGeom>
        </p:spPr>
        <p:txBody>
          <a:bodyPr vert="horz" lIns="91440" tIns="45720" rIns="91440" bIns="45720" rtlCol="0" anchor="ctr">
            <a:normAutofit/>
          </a:bodyPr>
          <a:lstStyle/>
          <a:p>
            <a:r>
              <a:rPr lang="en-GB" dirty="0" smtClean="0"/>
              <a:t>Click to edit Master title style</a:t>
            </a:r>
            <a:endParaRPr lang="en-US" dirty="0"/>
          </a:p>
        </p:txBody>
      </p:sp>
      <p:sp>
        <p:nvSpPr>
          <p:cNvPr id="3" name="Text Placeholder 2"/>
          <p:cNvSpPr>
            <a:spLocks noGrp="1"/>
          </p:cNvSpPr>
          <p:nvPr>
            <p:ph type="body" idx="1"/>
          </p:nvPr>
        </p:nvSpPr>
        <p:spPr>
          <a:xfrm>
            <a:off x="457200" y="2246049"/>
            <a:ext cx="8229600" cy="3880113"/>
          </a:xfrm>
          <a:prstGeom prst="rect">
            <a:avLst/>
          </a:prstGeom>
        </p:spPr>
        <p:txBody>
          <a:bodyPr vert="horz" lIns="91440" tIns="45720" rIns="91440" bIns="45720" rtlCol="0">
            <a:normAutofit/>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8" name="TextBox 7"/>
          <p:cNvSpPr txBox="1"/>
          <p:nvPr userDrawn="1"/>
        </p:nvSpPr>
        <p:spPr>
          <a:xfrm>
            <a:off x="6826149" y="237546"/>
            <a:ext cx="2108370" cy="523220"/>
          </a:xfrm>
          <a:prstGeom prst="rect">
            <a:avLst/>
          </a:prstGeom>
          <a:noFill/>
        </p:spPr>
        <p:txBody>
          <a:bodyPr wrap="none" rtlCol="0">
            <a:spAutoFit/>
          </a:bodyPr>
          <a:lstStyle/>
          <a:p>
            <a:pPr algn="ctr"/>
            <a:r>
              <a:rPr lang="en-US" sz="1400" dirty="0" smtClean="0">
                <a:solidFill>
                  <a:schemeClr val="bg1"/>
                </a:solidFill>
              </a:rPr>
              <a:t>Centre for Global Learning</a:t>
            </a:r>
            <a:br>
              <a:rPr lang="en-US" sz="1400" dirty="0" smtClean="0">
                <a:solidFill>
                  <a:schemeClr val="bg1"/>
                </a:solidFill>
              </a:rPr>
            </a:br>
            <a:r>
              <a:rPr lang="en-US" sz="1400" dirty="0" smtClean="0">
                <a:solidFill>
                  <a:schemeClr val="bg1"/>
                </a:solidFill>
              </a:rPr>
              <a:t>and Executive Education</a:t>
            </a:r>
            <a:endParaRPr lang="en-US" sz="1400" dirty="0">
              <a:solidFill>
                <a:schemeClr val="bg1"/>
              </a:solidFill>
            </a:endParaRPr>
          </a:p>
        </p:txBody>
      </p:sp>
    </p:spTree>
    <p:extLst>
      <p:ext uri="{BB962C8B-B14F-4D97-AF65-F5344CB8AC3E}">
        <p14:creationId xmlns:p14="http://schemas.microsoft.com/office/powerpoint/2010/main" val="37725066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iming>
    <p:tnLst>
      <p:par>
        <p:cTn id="1" dur="indefinite" restart="never" nodeType="tmRoot"/>
      </p:par>
    </p:tnLst>
  </p:timing>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X:\Production general\Production editors\Tom\Books in Production\Hodges and Gill\Proofs\2nd proofs\Correx\Hodges and Gill cover.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422816" y="158461"/>
            <a:ext cx="4559097" cy="648899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6"/>
          <p:cNvSpPr txBox="1"/>
          <p:nvPr/>
        </p:nvSpPr>
        <p:spPr>
          <a:xfrm>
            <a:off x="6056889" y="6508956"/>
            <a:ext cx="2969777" cy="27699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indent="0" algn="r" defTabSz="457200" rtl="0" eaLnBrk="1" fontAlgn="auto" latinLnBrk="0" hangingPunct="1">
              <a:lnSpc>
                <a:spcPct val="100000"/>
              </a:lnSpc>
              <a:spcBef>
                <a:spcPts val="0"/>
              </a:spcBef>
              <a:spcAft>
                <a:spcPts val="0"/>
              </a:spcAft>
              <a:buClrTx/>
              <a:buSzTx/>
              <a:buFontTx/>
              <a:buNone/>
              <a:tabLst/>
              <a:defRPr/>
            </a:pPr>
            <a:r>
              <a:rPr lang="en-GB" sz="1200" dirty="0" smtClean="0">
                <a:solidFill>
                  <a:schemeClr val="bg1">
                    <a:lumMod val="50000"/>
                  </a:schemeClr>
                </a:solidFill>
              </a:rPr>
              <a:t>© Julie Hodges and Roger Gill</a:t>
            </a:r>
          </a:p>
        </p:txBody>
      </p:sp>
    </p:spTree>
    <p:extLst>
      <p:ext uri="{BB962C8B-B14F-4D97-AF65-F5344CB8AC3E}">
        <p14:creationId xmlns:p14="http://schemas.microsoft.com/office/powerpoint/2010/main" val="28005782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p:txBody>
          <a:bodyPr>
            <a:normAutofit/>
          </a:bodyPr>
          <a:lstStyle/>
          <a:p>
            <a:pPr eaLnBrk="1" hangingPunct="1"/>
            <a:r>
              <a:rPr lang="en-GB" b="0" dirty="0" smtClean="0"/>
              <a:t>Burke-</a:t>
            </a:r>
            <a:r>
              <a:rPr lang="en-GB" b="0" dirty="0" err="1" smtClean="0"/>
              <a:t>Litwin</a:t>
            </a:r>
            <a:r>
              <a:rPr lang="en-GB" b="0" dirty="0" smtClean="0"/>
              <a:t> Model</a:t>
            </a:r>
          </a:p>
        </p:txBody>
      </p:sp>
      <p:sp>
        <p:nvSpPr>
          <p:cNvPr id="110595" name="Rectangle 3"/>
          <p:cNvSpPr>
            <a:spLocks noGrp="1" noChangeArrowheads="1"/>
          </p:cNvSpPr>
          <p:nvPr>
            <p:ph type="body" idx="1"/>
          </p:nvPr>
        </p:nvSpPr>
        <p:spPr/>
        <p:txBody>
          <a:bodyPr/>
          <a:lstStyle/>
          <a:p>
            <a:pPr eaLnBrk="1" hangingPunct="1">
              <a:buFontTx/>
              <a:buNone/>
            </a:pPr>
            <a:r>
              <a:rPr lang="en-GB" sz="2000" dirty="0" smtClean="0"/>
              <a:t>Questions to ask using the Burke-</a:t>
            </a:r>
            <a:r>
              <a:rPr lang="en-GB" sz="2000" dirty="0" err="1" smtClean="0"/>
              <a:t>Litwin</a:t>
            </a:r>
            <a:r>
              <a:rPr lang="en-GB" sz="2000" dirty="0" smtClean="0"/>
              <a:t> model:</a:t>
            </a:r>
          </a:p>
          <a:p>
            <a:pPr eaLnBrk="1" hangingPunct="1"/>
            <a:endParaRPr lang="en-GB" sz="1800" dirty="0" smtClean="0"/>
          </a:p>
          <a:p>
            <a:pPr eaLnBrk="1" hangingPunct="1"/>
            <a:r>
              <a:rPr lang="en-GB" sz="2000" dirty="0" smtClean="0"/>
              <a:t>Is the change we are planning for to do with </a:t>
            </a:r>
            <a:r>
              <a:rPr lang="en-GB" sz="2000" dirty="0" smtClean="0"/>
              <a:t>‘Transformational Change’ </a:t>
            </a:r>
            <a:r>
              <a:rPr lang="en-GB" sz="2000" dirty="0" smtClean="0"/>
              <a:t>or with </a:t>
            </a:r>
            <a:r>
              <a:rPr lang="en-GB" sz="2000" dirty="0" smtClean="0"/>
              <a:t>‘Transactional Change’, </a:t>
            </a:r>
            <a:r>
              <a:rPr lang="en-GB" sz="2000" dirty="0" smtClean="0"/>
              <a:t>or is it a blend of both?  What kind does the organisation really need?</a:t>
            </a:r>
          </a:p>
          <a:p>
            <a:pPr eaLnBrk="1" hangingPunct="1"/>
            <a:endParaRPr lang="en-GB" sz="2000" dirty="0" smtClean="0"/>
          </a:p>
          <a:p>
            <a:pPr eaLnBrk="1" hangingPunct="1"/>
            <a:r>
              <a:rPr lang="en-GB" sz="2000" dirty="0" smtClean="0"/>
              <a:t>What elements on this diagram have we not yet considered in our change planning?  Why is that?</a:t>
            </a:r>
          </a:p>
          <a:p>
            <a:pPr eaLnBrk="1" hangingPunct="1"/>
            <a:endParaRPr lang="en-GB" sz="2000" dirty="0" smtClean="0"/>
          </a:p>
          <a:p>
            <a:pPr eaLnBrk="1" hangingPunct="1"/>
            <a:r>
              <a:rPr lang="en-GB" sz="2000" dirty="0" smtClean="0"/>
              <a:t>In which 'boxes' will we have problems?</a:t>
            </a:r>
          </a:p>
        </p:txBody>
      </p:sp>
      <p:sp>
        <p:nvSpPr>
          <p:cNvPr id="4" name="TextBox 6"/>
          <p:cNvSpPr txBox="1"/>
          <p:nvPr/>
        </p:nvSpPr>
        <p:spPr>
          <a:xfrm>
            <a:off x="6056889" y="6508956"/>
            <a:ext cx="2969777" cy="27699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indent="0" algn="r" defTabSz="457200" rtl="0" eaLnBrk="1" fontAlgn="auto" latinLnBrk="0" hangingPunct="1">
              <a:lnSpc>
                <a:spcPct val="100000"/>
              </a:lnSpc>
              <a:spcBef>
                <a:spcPts val="0"/>
              </a:spcBef>
              <a:spcAft>
                <a:spcPts val="0"/>
              </a:spcAft>
              <a:buClrTx/>
              <a:buSzTx/>
              <a:buFontTx/>
              <a:buNone/>
              <a:tabLst/>
              <a:defRPr/>
            </a:pPr>
            <a:r>
              <a:rPr lang="en-GB" sz="1200" dirty="0" smtClean="0">
                <a:solidFill>
                  <a:schemeClr val="bg1">
                    <a:lumMod val="50000"/>
                  </a:schemeClr>
                </a:solidFill>
              </a:rPr>
              <a:t>© Julie Hodges and Roger Gill</a:t>
            </a:r>
          </a:p>
        </p:txBody>
      </p:sp>
    </p:spTree>
    <p:extLst>
      <p:ext uri="{BB962C8B-B14F-4D97-AF65-F5344CB8AC3E}">
        <p14:creationId xmlns:p14="http://schemas.microsoft.com/office/powerpoint/2010/main" val="42131318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nodeType="clickEffect">
                                  <p:stCondLst>
                                    <p:cond delay="0"/>
                                  </p:stCondLst>
                                  <p:childTnLst>
                                    <p:set>
                                      <p:cBhvr>
                                        <p:cTn id="6" dur="1" fill="hold">
                                          <p:stCondLst>
                                            <p:cond delay="0"/>
                                          </p:stCondLst>
                                        </p:cTn>
                                        <p:tgtEl>
                                          <p:spTgt spid="110595">
                                            <p:txEl>
                                              <p:pRg st="2" end="2"/>
                                            </p:txEl>
                                          </p:spTgt>
                                        </p:tgtEl>
                                        <p:attrNameLst>
                                          <p:attrName>style.visibility</p:attrName>
                                        </p:attrNameLst>
                                      </p:cBhvr>
                                      <p:to>
                                        <p:strVal val="visible"/>
                                      </p:to>
                                    </p:set>
                                    <p:anim calcmode="lin" valueType="num">
                                      <p:cBhvr>
                                        <p:cTn id="7" dur="1000" fill="hold"/>
                                        <p:tgtEl>
                                          <p:spTgt spid="110595">
                                            <p:txEl>
                                              <p:pRg st="2" end="2"/>
                                            </p:txEl>
                                          </p:spTgt>
                                        </p:tgtEl>
                                        <p:attrNameLst>
                                          <p:attrName>ppt_w</p:attrName>
                                        </p:attrNameLst>
                                      </p:cBhvr>
                                      <p:tavLst>
                                        <p:tav tm="0">
                                          <p:val>
                                            <p:strVal val="#ppt_w*0.70"/>
                                          </p:val>
                                        </p:tav>
                                        <p:tav tm="100000">
                                          <p:val>
                                            <p:strVal val="#ppt_w"/>
                                          </p:val>
                                        </p:tav>
                                      </p:tavLst>
                                    </p:anim>
                                    <p:anim calcmode="lin" valueType="num">
                                      <p:cBhvr>
                                        <p:cTn id="8" dur="1000" fill="hold"/>
                                        <p:tgtEl>
                                          <p:spTgt spid="110595">
                                            <p:txEl>
                                              <p:pRg st="2" end="2"/>
                                            </p:txEl>
                                          </p:spTgt>
                                        </p:tgtEl>
                                        <p:attrNameLst>
                                          <p:attrName>ppt_h</p:attrName>
                                        </p:attrNameLst>
                                      </p:cBhvr>
                                      <p:tavLst>
                                        <p:tav tm="0">
                                          <p:val>
                                            <p:strVal val="#ppt_h"/>
                                          </p:val>
                                        </p:tav>
                                        <p:tav tm="100000">
                                          <p:val>
                                            <p:strVal val="#ppt_h"/>
                                          </p:val>
                                        </p:tav>
                                      </p:tavLst>
                                    </p:anim>
                                    <p:animEffect transition="in" filter="fade">
                                      <p:cBhvr>
                                        <p:cTn id="9" dur="1000"/>
                                        <p:tgtEl>
                                          <p:spTgt spid="110595">
                                            <p:txEl>
                                              <p:pRg st="2" end="2"/>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5" presetClass="entr" presetSubtype="0" fill="hold" nodeType="clickEffect">
                                  <p:stCondLst>
                                    <p:cond delay="0"/>
                                  </p:stCondLst>
                                  <p:childTnLst>
                                    <p:set>
                                      <p:cBhvr>
                                        <p:cTn id="13" dur="1" fill="hold">
                                          <p:stCondLst>
                                            <p:cond delay="0"/>
                                          </p:stCondLst>
                                        </p:cTn>
                                        <p:tgtEl>
                                          <p:spTgt spid="110595">
                                            <p:txEl>
                                              <p:pRg st="4" end="4"/>
                                            </p:txEl>
                                          </p:spTgt>
                                        </p:tgtEl>
                                        <p:attrNameLst>
                                          <p:attrName>style.visibility</p:attrName>
                                        </p:attrNameLst>
                                      </p:cBhvr>
                                      <p:to>
                                        <p:strVal val="visible"/>
                                      </p:to>
                                    </p:set>
                                    <p:anim calcmode="lin" valueType="num">
                                      <p:cBhvr>
                                        <p:cTn id="14" dur="1000" fill="hold"/>
                                        <p:tgtEl>
                                          <p:spTgt spid="110595">
                                            <p:txEl>
                                              <p:pRg st="4" end="4"/>
                                            </p:txEl>
                                          </p:spTgt>
                                        </p:tgtEl>
                                        <p:attrNameLst>
                                          <p:attrName>ppt_w</p:attrName>
                                        </p:attrNameLst>
                                      </p:cBhvr>
                                      <p:tavLst>
                                        <p:tav tm="0">
                                          <p:val>
                                            <p:strVal val="#ppt_w*0.70"/>
                                          </p:val>
                                        </p:tav>
                                        <p:tav tm="100000">
                                          <p:val>
                                            <p:strVal val="#ppt_w"/>
                                          </p:val>
                                        </p:tav>
                                      </p:tavLst>
                                    </p:anim>
                                    <p:anim calcmode="lin" valueType="num">
                                      <p:cBhvr>
                                        <p:cTn id="15" dur="1000" fill="hold"/>
                                        <p:tgtEl>
                                          <p:spTgt spid="110595">
                                            <p:txEl>
                                              <p:pRg st="4" end="4"/>
                                            </p:txEl>
                                          </p:spTgt>
                                        </p:tgtEl>
                                        <p:attrNameLst>
                                          <p:attrName>ppt_h</p:attrName>
                                        </p:attrNameLst>
                                      </p:cBhvr>
                                      <p:tavLst>
                                        <p:tav tm="0">
                                          <p:val>
                                            <p:strVal val="#ppt_h"/>
                                          </p:val>
                                        </p:tav>
                                        <p:tav tm="100000">
                                          <p:val>
                                            <p:strVal val="#ppt_h"/>
                                          </p:val>
                                        </p:tav>
                                      </p:tavLst>
                                    </p:anim>
                                    <p:animEffect transition="in" filter="fade">
                                      <p:cBhvr>
                                        <p:cTn id="16" dur="1000"/>
                                        <p:tgtEl>
                                          <p:spTgt spid="110595">
                                            <p:txEl>
                                              <p:pRg st="4" end="4"/>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5" presetClass="entr" presetSubtype="0" fill="hold" nodeType="clickEffect">
                                  <p:stCondLst>
                                    <p:cond delay="0"/>
                                  </p:stCondLst>
                                  <p:childTnLst>
                                    <p:set>
                                      <p:cBhvr>
                                        <p:cTn id="20" dur="1" fill="hold">
                                          <p:stCondLst>
                                            <p:cond delay="0"/>
                                          </p:stCondLst>
                                        </p:cTn>
                                        <p:tgtEl>
                                          <p:spTgt spid="110595">
                                            <p:txEl>
                                              <p:pRg st="6" end="6"/>
                                            </p:txEl>
                                          </p:spTgt>
                                        </p:tgtEl>
                                        <p:attrNameLst>
                                          <p:attrName>style.visibility</p:attrName>
                                        </p:attrNameLst>
                                      </p:cBhvr>
                                      <p:to>
                                        <p:strVal val="visible"/>
                                      </p:to>
                                    </p:set>
                                    <p:anim calcmode="lin" valueType="num">
                                      <p:cBhvr>
                                        <p:cTn id="21" dur="1000" fill="hold"/>
                                        <p:tgtEl>
                                          <p:spTgt spid="110595">
                                            <p:txEl>
                                              <p:pRg st="6" end="6"/>
                                            </p:txEl>
                                          </p:spTgt>
                                        </p:tgtEl>
                                        <p:attrNameLst>
                                          <p:attrName>ppt_w</p:attrName>
                                        </p:attrNameLst>
                                      </p:cBhvr>
                                      <p:tavLst>
                                        <p:tav tm="0">
                                          <p:val>
                                            <p:strVal val="#ppt_w*0.70"/>
                                          </p:val>
                                        </p:tav>
                                        <p:tav tm="100000">
                                          <p:val>
                                            <p:strVal val="#ppt_w"/>
                                          </p:val>
                                        </p:tav>
                                      </p:tavLst>
                                    </p:anim>
                                    <p:anim calcmode="lin" valueType="num">
                                      <p:cBhvr>
                                        <p:cTn id="22" dur="1000" fill="hold"/>
                                        <p:tgtEl>
                                          <p:spTgt spid="110595">
                                            <p:txEl>
                                              <p:pRg st="6" end="6"/>
                                            </p:txEl>
                                          </p:spTgt>
                                        </p:tgtEl>
                                        <p:attrNameLst>
                                          <p:attrName>ppt_h</p:attrName>
                                        </p:attrNameLst>
                                      </p:cBhvr>
                                      <p:tavLst>
                                        <p:tav tm="0">
                                          <p:val>
                                            <p:strVal val="#ppt_h"/>
                                          </p:val>
                                        </p:tav>
                                        <p:tav tm="100000">
                                          <p:val>
                                            <p:strVal val="#ppt_h"/>
                                          </p:val>
                                        </p:tav>
                                      </p:tavLst>
                                    </p:anim>
                                    <p:animEffect transition="in" filter="fade">
                                      <p:cBhvr>
                                        <p:cTn id="23" dur="1000"/>
                                        <p:tgtEl>
                                          <p:spTgt spid="11059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369518" y="466617"/>
            <a:ext cx="8229600" cy="1143000"/>
          </a:xfrm>
        </p:spPr>
        <p:txBody>
          <a:bodyPr/>
          <a:lstStyle/>
          <a:p>
            <a:r>
              <a:rPr lang="en-GB" dirty="0"/>
              <a:t>Steps in the </a:t>
            </a:r>
            <a:r>
              <a:rPr lang="en-GB" dirty="0" smtClean="0"/>
              <a:t>diagnostic process</a:t>
            </a:r>
            <a:endParaRPr lang="en-US" dirty="0"/>
          </a:p>
        </p:txBody>
      </p:sp>
      <p:sp>
        <p:nvSpPr>
          <p:cNvPr id="23555" name="Rectangle 3"/>
          <p:cNvSpPr>
            <a:spLocks noGrp="1" noChangeArrowheads="1"/>
          </p:cNvSpPr>
          <p:nvPr>
            <p:ph type="body" idx="1"/>
          </p:nvPr>
        </p:nvSpPr>
        <p:spPr>
          <a:xfrm>
            <a:off x="1035050" y="1752600"/>
            <a:ext cx="7423150" cy="4191000"/>
          </a:xfrm>
        </p:spPr>
        <p:txBody>
          <a:bodyPr/>
          <a:lstStyle/>
          <a:p>
            <a:r>
              <a:rPr lang="en-GB" sz="2800" dirty="0"/>
              <a:t>Selecting a diagnostic model to guide data gathering</a:t>
            </a:r>
          </a:p>
          <a:p>
            <a:pPr marL="0" indent="0">
              <a:buNone/>
            </a:pPr>
            <a:endParaRPr lang="en-GB" sz="2800" dirty="0" smtClean="0"/>
          </a:p>
          <a:p>
            <a:r>
              <a:rPr lang="en-GB" sz="2800" dirty="0" smtClean="0"/>
              <a:t>Clarifying </a:t>
            </a:r>
            <a:r>
              <a:rPr lang="en-GB" sz="2800" dirty="0"/>
              <a:t>information requirements</a:t>
            </a:r>
          </a:p>
          <a:p>
            <a:endParaRPr lang="en-GB" sz="2800" dirty="0" smtClean="0"/>
          </a:p>
          <a:p>
            <a:r>
              <a:rPr lang="en-GB" sz="2800" dirty="0" smtClean="0"/>
              <a:t>Information </a:t>
            </a:r>
            <a:r>
              <a:rPr lang="en-GB" sz="2800" dirty="0"/>
              <a:t>gathering</a:t>
            </a:r>
          </a:p>
          <a:p>
            <a:endParaRPr lang="en-GB" sz="2800" dirty="0" smtClean="0"/>
          </a:p>
          <a:p>
            <a:r>
              <a:rPr lang="en-GB" sz="2800" dirty="0" smtClean="0"/>
              <a:t>Analysis </a:t>
            </a:r>
            <a:r>
              <a:rPr lang="en-GB" sz="2800" dirty="0"/>
              <a:t>and interpretation</a:t>
            </a:r>
            <a:endParaRPr lang="en-US" sz="2800" dirty="0"/>
          </a:p>
        </p:txBody>
      </p:sp>
      <p:sp>
        <p:nvSpPr>
          <p:cNvPr id="4" name="TextBox 6"/>
          <p:cNvSpPr txBox="1"/>
          <p:nvPr/>
        </p:nvSpPr>
        <p:spPr>
          <a:xfrm>
            <a:off x="6056889" y="6508956"/>
            <a:ext cx="2969777" cy="27699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indent="0" algn="r" defTabSz="457200" rtl="0" eaLnBrk="1" fontAlgn="auto" latinLnBrk="0" hangingPunct="1">
              <a:lnSpc>
                <a:spcPct val="100000"/>
              </a:lnSpc>
              <a:spcBef>
                <a:spcPts val="0"/>
              </a:spcBef>
              <a:spcAft>
                <a:spcPts val="0"/>
              </a:spcAft>
              <a:buClrTx/>
              <a:buSzTx/>
              <a:buFontTx/>
              <a:buNone/>
              <a:tabLst/>
              <a:defRPr/>
            </a:pPr>
            <a:r>
              <a:rPr lang="en-GB" sz="1200" dirty="0" smtClean="0">
                <a:solidFill>
                  <a:schemeClr val="bg1">
                    <a:lumMod val="50000"/>
                  </a:schemeClr>
                </a:solidFill>
              </a:rPr>
              <a:t>© Julie Hodges and Roger Gill</a:t>
            </a:r>
          </a:p>
        </p:txBody>
      </p:sp>
    </p:spTree>
    <p:extLst>
      <p:ext uri="{BB962C8B-B14F-4D97-AF65-F5344CB8AC3E}">
        <p14:creationId xmlns:p14="http://schemas.microsoft.com/office/powerpoint/2010/main" val="7488218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animEffect transition="in" filter="fade">
                                      <p:cBhvr>
                                        <p:cTn id="7" dur="2000"/>
                                        <p:tgtEl>
                                          <p:spTgt spid="2355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3555">
                                            <p:txEl>
                                              <p:pRg st="2" end="2"/>
                                            </p:txEl>
                                          </p:spTgt>
                                        </p:tgtEl>
                                        <p:attrNameLst>
                                          <p:attrName>style.visibility</p:attrName>
                                        </p:attrNameLst>
                                      </p:cBhvr>
                                      <p:to>
                                        <p:strVal val="visible"/>
                                      </p:to>
                                    </p:set>
                                    <p:animEffect transition="in" filter="fade">
                                      <p:cBhvr>
                                        <p:cTn id="12" dur="2000"/>
                                        <p:tgtEl>
                                          <p:spTgt spid="2355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3555">
                                            <p:txEl>
                                              <p:pRg st="4" end="4"/>
                                            </p:txEl>
                                          </p:spTgt>
                                        </p:tgtEl>
                                        <p:attrNameLst>
                                          <p:attrName>style.visibility</p:attrName>
                                        </p:attrNameLst>
                                      </p:cBhvr>
                                      <p:to>
                                        <p:strVal val="visible"/>
                                      </p:to>
                                    </p:set>
                                    <p:animEffect transition="in" filter="fade">
                                      <p:cBhvr>
                                        <p:cTn id="17" dur="2000"/>
                                        <p:tgtEl>
                                          <p:spTgt spid="23555">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3555">
                                            <p:txEl>
                                              <p:pRg st="6" end="6"/>
                                            </p:txEl>
                                          </p:spTgt>
                                        </p:tgtEl>
                                        <p:attrNameLst>
                                          <p:attrName>style.visibility</p:attrName>
                                        </p:attrNameLst>
                                      </p:cBhvr>
                                      <p:to>
                                        <p:strVal val="visible"/>
                                      </p:to>
                                    </p:set>
                                    <p:animEffect transition="in" filter="fade">
                                      <p:cBhvr>
                                        <p:cTn id="22" dur="2000"/>
                                        <p:tgtEl>
                                          <p:spTgt spid="2355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457200" y="798835"/>
            <a:ext cx="8229600" cy="1143000"/>
          </a:xfrm>
        </p:spPr>
        <p:txBody>
          <a:bodyPr>
            <a:normAutofit fontScale="90000"/>
          </a:bodyPr>
          <a:lstStyle/>
          <a:p>
            <a:pPr marL="0" indent="0"/>
            <a:r>
              <a:rPr lang="en-GB" dirty="0" smtClean="0"/>
              <a:t/>
            </a:r>
            <a:br>
              <a:rPr lang="en-GB" dirty="0" smtClean="0"/>
            </a:br>
            <a:r>
              <a:rPr lang="en-GB" dirty="0"/>
              <a:t/>
            </a:r>
            <a:br>
              <a:rPr lang="en-GB" dirty="0"/>
            </a:br>
            <a:r>
              <a:rPr lang="en-GB" dirty="0" smtClean="0"/>
              <a:t>When </a:t>
            </a:r>
            <a:r>
              <a:rPr lang="en-GB" dirty="0"/>
              <a:t>is an organization ready for change?</a:t>
            </a:r>
            <a:br>
              <a:rPr lang="en-GB" dirty="0"/>
            </a:br>
            <a:r>
              <a:rPr lang="en-GB" dirty="0"/>
              <a:t/>
            </a:r>
            <a:br>
              <a:rPr lang="en-GB" dirty="0"/>
            </a:br>
            <a:endParaRPr lang="en-US" dirty="0">
              <a:solidFill>
                <a:srgbClr val="0000FF"/>
              </a:solidFill>
            </a:endParaRPr>
          </a:p>
        </p:txBody>
      </p:sp>
      <p:sp>
        <p:nvSpPr>
          <p:cNvPr id="58371" name="Rectangle 3"/>
          <p:cNvSpPr>
            <a:spLocks noGrp="1" noChangeArrowheads="1"/>
          </p:cNvSpPr>
          <p:nvPr>
            <p:ph type="body" idx="1"/>
          </p:nvPr>
        </p:nvSpPr>
        <p:spPr/>
        <p:txBody>
          <a:bodyPr>
            <a:normAutofit/>
          </a:bodyPr>
          <a:lstStyle/>
          <a:p>
            <a:pPr>
              <a:buFont typeface="Times" charset="0"/>
              <a:buNone/>
            </a:pPr>
            <a:r>
              <a:rPr lang="en-GB" sz="2400" dirty="0" smtClean="0">
                <a:cs typeface="Times New Roman" pitchFamily="18" charset="0"/>
              </a:rPr>
              <a:t>Preconditions </a:t>
            </a:r>
            <a:r>
              <a:rPr lang="en-GB" sz="2400" dirty="0">
                <a:cs typeface="Times New Roman" pitchFamily="18" charset="0"/>
              </a:rPr>
              <a:t>for successful change </a:t>
            </a:r>
            <a:endParaRPr lang="en-GB" sz="2400" dirty="0" smtClean="0">
              <a:cs typeface="Times New Roman" pitchFamily="18" charset="0"/>
            </a:endParaRPr>
          </a:p>
          <a:p>
            <a:r>
              <a:rPr lang="en-GB" sz="2400" dirty="0" smtClean="0">
                <a:cs typeface="Times New Roman" pitchFamily="18" charset="0"/>
              </a:rPr>
              <a:t>Pressure </a:t>
            </a:r>
            <a:r>
              <a:rPr lang="en-GB" sz="2400" dirty="0">
                <a:cs typeface="Times New Roman" pitchFamily="18" charset="0"/>
              </a:rPr>
              <a:t>for change.</a:t>
            </a:r>
          </a:p>
          <a:p>
            <a:r>
              <a:rPr lang="en-GB" sz="2400" dirty="0">
                <a:cs typeface="Times New Roman" pitchFamily="18" charset="0"/>
              </a:rPr>
              <a:t>A clear and shared vision of the goal and direction.</a:t>
            </a:r>
          </a:p>
          <a:p>
            <a:r>
              <a:rPr lang="en-GB" sz="2400" dirty="0">
                <a:cs typeface="Times New Roman" pitchFamily="18" charset="0"/>
              </a:rPr>
              <a:t>The will and power to act.</a:t>
            </a:r>
          </a:p>
          <a:p>
            <a:r>
              <a:rPr lang="en-GB" sz="2400" dirty="0">
                <a:cs typeface="Times New Roman" pitchFamily="18" charset="0"/>
              </a:rPr>
              <a:t>Capable people with sufficient resources.</a:t>
            </a:r>
          </a:p>
          <a:p>
            <a:r>
              <a:rPr lang="en-GB" sz="2400" dirty="0">
                <a:cs typeface="Times New Roman" pitchFamily="18" charset="0"/>
              </a:rPr>
              <a:t>Suitable rewards and accountability.</a:t>
            </a:r>
          </a:p>
          <a:p>
            <a:r>
              <a:rPr lang="en-GB" sz="2400" dirty="0">
                <a:cs typeface="Times New Roman" pitchFamily="18" charset="0"/>
              </a:rPr>
              <a:t>Actionable first steps.</a:t>
            </a:r>
          </a:p>
          <a:p>
            <a:r>
              <a:rPr lang="en-GB" sz="2400" dirty="0">
                <a:cs typeface="Times New Roman" pitchFamily="18" charset="0"/>
              </a:rPr>
              <a:t>A capacity to learn and adapt</a:t>
            </a:r>
            <a:r>
              <a:rPr lang="en-GB" sz="2400" dirty="0" smtClean="0">
                <a:cs typeface="Times New Roman" pitchFamily="18" charset="0"/>
              </a:rPr>
              <a:t>.</a:t>
            </a:r>
          </a:p>
          <a:p>
            <a:endParaRPr lang="en-GB" sz="2400" dirty="0"/>
          </a:p>
          <a:p>
            <a:pPr marL="0" indent="0">
              <a:buNone/>
            </a:pPr>
            <a:endParaRPr lang="en-US" sz="1800" dirty="0"/>
          </a:p>
        </p:txBody>
      </p:sp>
      <p:sp>
        <p:nvSpPr>
          <p:cNvPr id="4" name="TextBox 6"/>
          <p:cNvSpPr txBox="1"/>
          <p:nvPr/>
        </p:nvSpPr>
        <p:spPr>
          <a:xfrm>
            <a:off x="6056889" y="6508956"/>
            <a:ext cx="2969777" cy="27699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indent="0" algn="r" defTabSz="457200" rtl="0" eaLnBrk="1" fontAlgn="auto" latinLnBrk="0" hangingPunct="1">
              <a:lnSpc>
                <a:spcPct val="100000"/>
              </a:lnSpc>
              <a:spcBef>
                <a:spcPts val="0"/>
              </a:spcBef>
              <a:spcAft>
                <a:spcPts val="0"/>
              </a:spcAft>
              <a:buClrTx/>
              <a:buSzTx/>
              <a:buFontTx/>
              <a:buNone/>
              <a:tabLst/>
              <a:defRPr/>
            </a:pPr>
            <a:r>
              <a:rPr lang="en-GB" sz="1200" dirty="0" smtClean="0">
                <a:solidFill>
                  <a:schemeClr val="bg1">
                    <a:lumMod val="50000"/>
                  </a:schemeClr>
                </a:solidFill>
              </a:rPr>
              <a:t>© Julie Hodges and Roger Gill</a:t>
            </a:r>
          </a:p>
        </p:txBody>
      </p:sp>
    </p:spTree>
    <p:extLst>
      <p:ext uri="{BB962C8B-B14F-4D97-AF65-F5344CB8AC3E}">
        <p14:creationId xmlns:p14="http://schemas.microsoft.com/office/powerpoint/2010/main" val="21915693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837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837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5837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58371">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58371">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58371">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58371">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58371">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GB" sz="2400" dirty="0"/>
              <a:t>The interaction of readiness and implementation of change. </a:t>
            </a:r>
            <a:br>
              <a:rPr lang="en-GB" sz="2400" dirty="0"/>
            </a:br>
            <a:r>
              <a:rPr lang="en-GB" sz="1400" dirty="0"/>
              <a:t>(Oakland, J.S. and Tanner, S.J. (2006) ‘Quality Management in the 21</a:t>
            </a:r>
            <a:r>
              <a:rPr lang="en-GB" sz="1400" baseline="30000" dirty="0"/>
              <a:t>st</a:t>
            </a:r>
            <a:r>
              <a:rPr lang="en-GB" sz="1400" dirty="0"/>
              <a:t> century – Implementing Successful Change’, </a:t>
            </a:r>
            <a:r>
              <a:rPr lang="en-GB" sz="1400" i="1" dirty="0"/>
              <a:t>International Journal of Productivity and Quality Management, </a:t>
            </a:r>
            <a:r>
              <a:rPr lang="en-GB" sz="1400" dirty="0"/>
              <a:t>1(1-2): 69-87.</a:t>
            </a:r>
          </a:p>
        </p:txBody>
      </p:sp>
      <p:pic>
        <p:nvPicPr>
          <p:cNvPr id="6" name="Content Placeholder 5"/>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544439" y="1892300"/>
            <a:ext cx="5079346" cy="4607984"/>
          </a:xfrm>
          <a:prstGeom prst="rect">
            <a:avLst/>
          </a:prstGeom>
          <a:noFill/>
          <a:ln>
            <a:noFill/>
          </a:ln>
        </p:spPr>
      </p:pic>
      <p:sp>
        <p:nvSpPr>
          <p:cNvPr id="5" name="TextBox 6"/>
          <p:cNvSpPr txBox="1"/>
          <p:nvPr/>
        </p:nvSpPr>
        <p:spPr>
          <a:xfrm>
            <a:off x="6056889" y="6508956"/>
            <a:ext cx="2969777" cy="27699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indent="0" algn="r" defTabSz="457200" rtl="0" eaLnBrk="1" fontAlgn="auto" latinLnBrk="0" hangingPunct="1">
              <a:lnSpc>
                <a:spcPct val="100000"/>
              </a:lnSpc>
              <a:spcBef>
                <a:spcPts val="0"/>
              </a:spcBef>
              <a:spcAft>
                <a:spcPts val="0"/>
              </a:spcAft>
              <a:buClrTx/>
              <a:buSzTx/>
              <a:buFontTx/>
              <a:buNone/>
              <a:tabLst/>
              <a:defRPr/>
            </a:pPr>
            <a:r>
              <a:rPr lang="en-GB" sz="1200" dirty="0" smtClean="0">
                <a:solidFill>
                  <a:schemeClr val="bg1">
                    <a:lumMod val="50000"/>
                  </a:schemeClr>
                </a:solidFill>
              </a:rPr>
              <a:t>© Julie Hodges and Roger Gill</a:t>
            </a:r>
          </a:p>
        </p:txBody>
      </p:sp>
    </p:spTree>
    <p:extLst>
      <p:ext uri="{BB962C8B-B14F-4D97-AF65-F5344CB8AC3E}">
        <p14:creationId xmlns:p14="http://schemas.microsoft.com/office/powerpoint/2010/main" val="33520696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Summary</a:t>
            </a:r>
            <a:endParaRPr lang="en-GB" dirty="0"/>
          </a:p>
        </p:txBody>
      </p:sp>
      <p:sp>
        <p:nvSpPr>
          <p:cNvPr id="3" name="Content Placeholder 2"/>
          <p:cNvSpPr>
            <a:spLocks noGrp="1"/>
          </p:cNvSpPr>
          <p:nvPr>
            <p:ph idx="1"/>
          </p:nvPr>
        </p:nvSpPr>
        <p:spPr/>
        <p:txBody>
          <a:bodyPr>
            <a:normAutofit fontScale="92500" lnSpcReduction="10000"/>
          </a:bodyPr>
          <a:lstStyle/>
          <a:p>
            <a:r>
              <a:rPr lang="en-GB" dirty="0" smtClean="0"/>
              <a:t>Diagnosis is a process of research which leads to recommendation.  It is not a one off activity.</a:t>
            </a:r>
          </a:p>
          <a:p>
            <a:r>
              <a:rPr lang="en-GB" dirty="0" smtClean="0"/>
              <a:t>A mix of diagnostic models should be used in order to provide an internal and external perspective.</a:t>
            </a:r>
          </a:p>
          <a:p>
            <a:r>
              <a:rPr lang="en-GB" dirty="0" smtClean="0"/>
              <a:t>Leaders and managers need to consider whether or not change is necessary and if so if there is a readiness </a:t>
            </a:r>
            <a:r>
              <a:rPr lang="en-GB" smtClean="0"/>
              <a:t>for change.</a:t>
            </a:r>
            <a:endParaRPr lang="en-GB"/>
          </a:p>
        </p:txBody>
      </p:sp>
      <p:sp>
        <p:nvSpPr>
          <p:cNvPr id="4" name="TextBox 6"/>
          <p:cNvSpPr txBox="1"/>
          <p:nvPr/>
        </p:nvSpPr>
        <p:spPr>
          <a:xfrm>
            <a:off x="6056889" y="6508956"/>
            <a:ext cx="2969777" cy="27699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indent="0" algn="r" defTabSz="457200" rtl="0" eaLnBrk="1" fontAlgn="auto" latinLnBrk="0" hangingPunct="1">
              <a:lnSpc>
                <a:spcPct val="100000"/>
              </a:lnSpc>
              <a:spcBef>
                <a:spcPts val="0"/>
              </a:spcBef>
              <a:spcAft>
                <a:spcPts val="0"/>
              </a:spcAft>
              <a:buClrTx/>
              <a:buSzTx/>
              <a:buFontTx/>
              <a:buNone/>
              <a:tabLst/>
              <a:defRPr/>
            </a:pPr>
            <a:r>
              <a:rPr lang="en-GB" sz="1200" dirty="0" smtClean="0">
                <a:solidFill>
                  <a:schemeClr val="bg1">
                    <a:lumMod val="50000"/>
                  </a:schemeClr>
                </a:solidFill>
              </a:rPr>
              <a:t>© Julie Hodges and Roger Gill</a:t>
            </a:r>
          </a:p>
        </p:txBody>
      </p:sp>
    </p:spTree>
    <p:extLst>
      <p:ext uri="{BB962C8B-B14F-4D97-AF65-F5344CB8AC3E}">
        <p14:creationId xmlns:p14="http://schemas.microsoft.com/office/powerpoint/2010/main" val="8484373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References</a:t>
            </a:r>
            <a:endParaRPr lang="en-GB" dirty="0"/>
          </a:p>
        </p:txBody>
      </p:sp>
      <p:sp>
        <p:nvSpPr>
          <p:cNvPr id="3" name="Content Placeholder 2"/>
          <p:cNvSpPr>
            <a:spLocks noGrp="1"/>
          </p:cNvSpPr>
          <p:nvPr>
            <p:ph idx="1"/>
          </p:nvPr>
        </p:nvSpPr>
        <p:spPr/>
        <p:txBody>
          <a:bodyPr>
            <a:normAutofit/>
          </a:bodyPr>
          <a:lstStyle/>
          <a:p>
            <a:r>
              <a:rPr lang="en-GB" sz="2800" dirty="0" err="1" smtClean="0"/>
              <a:t>Eccles</a:t>
            </a:r>
            <a:r>
              <a:rPr lang="en-GB" sz="2800" dirty="0" smtClean="0"/>
              <a:t>, T. (1994) </a:t>
            </a:r>
            <a:r>
              <a:rPr lang="en-GB" sz="2800" i="1" dirty="0" smtClean="0"/>
              <a:t>Practical </a:t>
            </a:r>
            <a:r>
              <a:rPr lang="en-GB" sz="2800" i="1" dirty="0"/>
              <a:t>change in telling sentences: Succeeding With </a:t>
            </a:r>
            <a:r>
              <a:rPr lang="en-GB" sz="2800" i="1" dirty="0" smtClean="0"/>
              <a:t>Change</a:t>
            </a:r>
            <a:r>
              <a:rPr lang="en-GB" sz="2800" dirty="0" smtClean="0"/>
              <a:t>. </a:t>
            </a:r>
            <a:r>
              <a:rPr lang="en-GB" sz="2800" dirty="0" smtClean="0"/>
              <a:t>London: McGraw-Hill </a:t>
            </a:r>
            <a:endParaRPr lang="en-GB" sz="2800" dirty="0"/>
          </a:p>
          <a:p>
            <a:endParaRPr lang="en-GB" sz="2800" dirty="0" smtClean="0"/>
          </a:p>
          <a:p>
            <a:r>
              <a:rPr lang="en-GB" sz="2800" dirty="0" err="1" smtClean="0"/>
              <a:t>Postma</a:t>
            </a:r>
            <a:r>
              <a:rPr lang="en-GB" sz="2800" dirty="0" smtClean="0"/>
              <a:t> </a:t>
            </a:r>
            <a:r>
              <a:rPr lang="en-GB" sz="2800" dirty="0"/>
              <a:t>&amp; </a:t>
            </a:r>
            <a:r>
              <a:rPr lang="en-GB" sz="2800" dirty="0" err="1"/>
              <a:t>Kok</a:t>
            </a:r>
            <a:r>
              <a:rPr lang="en-GB" sz="2800" dirty="0"/>
              <a:t> (1999) </a:t>
            </a:r>
            <a:r>
              <a:rPr lang="en-GB" sz="2800" dirty="0" smtClean="0"/>
              <a:t>‘Organizational </a:t>
            </a:r>
            <a:r>
              <a:rPr lang="en-GB" sz="2800" dirty="0"/>
              <a:t>diagnosis in practice: a cross – classification analysis using the DEL </a:t>
            </a:r>
            <a:r>
              <a:rPr lang="en-GB" sz="2800" dirty="0" smtClean="0"/>
              <a:t>technique’, </a:t>
            </a:r>
            <a:r>
              <a:rPr lang="en-GB" sz="2800" i="1" dirty="0"/>
              <a:t>European Management Journal</a:t>
            </a:r>
            <a:r>
              <a:rPr lang="en-GB" sz="2800" dirty="0"/>
              <a:t>, 17(6</a:t>
            </a:r>
            <a:r>
              <a:rPr lang="en-GB" sz="2800"/>
              <a:t>), </a:t>
            </a:r>
            <a:r>
              <a:rPr lang="en-GB" sz="2800" smtClean="0"/>
              <a:t>584–97</a:t>
            </a:r>
            <a:endParaRPr lang="en-GB" sz="2800" dirty="0"/>
          </a:p>
          <a:p>
            <a:endParaRPr lang="en-GB" dirty="0"/>
          </a:p>
        </p:txBody>
      </p:sp>
      <p:sp>
        <p:nvSpPr>
          <p:cNvPr id="4" name="TextBox 6"/>
          <p:cNvSpPr txBox="1"/>
          <p:nvPr/>
        </p:nvSpPr>
        <p:spPr>
          <a:xfrm>
            <a:off x="6056889" y="6508956"/>
            <a:ext cx="2969777" cy="27699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indent="0" algn="r" defTabSz="457200" rtl="0" eaLnBrk="1" fontAlgn="auto" latinLnBrk="0" hangingPunct="1">
              <a:lnSpc>
                <a:spcPct val="100000"/>
              </a:lnSpc>
              <a:spcBef>
                <a:spcPts val="0"/>
              </a:spcBef>
              <a:spcAft>
                <a:spcPts val="0"/>
              </a:spcAft>
              <a:buClrTx/>
              <a:buSzTx/>
              <a:buFontTx/>
              <a:buNone/>
              <a:tabLst/>
              <a:defRPr/>
            </a:pPr>
            <a:r>
              <a:rPr lang="en-GB" sz="1200" dirty="0" smtClean="0">
                <a:solidFill>
                  <a:schemeClr val="bg1">
                    <a:lumMod val="50000"/>
                  </a:schemeClr>
                </a:solidFill>
              </a:rPr>
              <a:t>© Julie Hodges and Roger Gill</a:t>
            </a:r>
          </a:p>
        </p:txBody>
      </p:sp>
    </p:spTree>
    <p:extLst>
      <p:ext uri="{BB962C8B-B14F-4D97-AF65-F5344CB8AC3E}">
        <p14:creationId xmlns:p14="http://schemas.microsoft.com/office/powerpoint/2010/main" val="28544069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dirty="0" smtClean="0"/>
              <a:t>Chapter 6</a:t>
            </a:r>
            <a:br>
              <a:rPr lang="en-GB" dirty="0" smtClean="0"/>
            </a:br>
            <a:r>
              <a:rPr lang="en-GB" dirty="0" smtClean="0"/>
              <a:t>Diagnosing the </a:t>
            </a:r>
            <a:r>
              <a:rPr lang="en-GB" dirty="0" smtClean="0"/>
              <a:t>Need and Readiness for Change</a:t>
            </a:r>
            <a:endParaRPr lang="en-GB" dirty="0"/>
          </a:p>
        </p:txBody>
      </p:sp>
      <p:sp>
        <p:nvSpPr>
          <p:cNvPr id="3" name="TextBox 6"/>
          <p:cNvSpPr txBox="1"/>
          <p:nvPr/>
        </p:nvSpPr>
        <p:spPr>
          <a:xfrm>
            <a:off x="6056889" y="6508956"/>
            <a:ext cx="2969777" cy="27699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indent="0" algn="r" defTabSz="457200" rtl="0" eaLnBrk="1" fontAlgn="auto" latinLnBrk="0" hangingPunct="1">
              <a:lnSpc>
                <a:spcPct val="100000"/>
              </a:lnSpc>
              <a:spcBef>
                <a:spcPts val="0"/>
              </a:spcBef>
              <a:spcAft>
                <a:spcPts val="0"/>
              </a:spcAft>
              <a:buClrTx/>
              <a:buSzTx/>
              <a:buFontTx/>
              <a:buNone/>
              <a:tabLst/>
              <a:defRPr/>
            </a:pPr>
            <a:r>
              <a:rPr lang="en-GB" sz="1200" dirty="0" smtClean="0">
                <a:solidFill>
                  <a:schemeClr val="bg1">
                    <a:lumMod val="50000"/>
                  </a:schemeClr>
                </a:solidFill>
              </a:rPr>
              <a:t>© Julie Hodges and Roger Gill</a:t>
            </a:r>
          </a:p>
        </p:txBody>
      </p:sp>
    </p:spTree>
    <p:extLst>
      <p:ext uri="{BB962C8B-B14F-4D97-AF65-F5344CB8AC3E}">
        <p14:creationId xmlns:p14="http://schemas.microsoft.com/office/powerpoint/2010/main" val="1162525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Learning </a:t>
            </a:r>
            <a:r>
              <a:rPr lang="en-GB" dirty="0" smtClean="0"/>
              <a:t>outcomes</a:t>
            </a:r>
            <a:endParaRPr lang="en-GB" dirty="0"/>
          </a:p>
        </p:txBody>
      </p:sp>
      <p:sp>
        <p:nvSpPr>
          <p:cNvPr id="3" name="Content Placeholder 2"/>
          <p:cNvSpPr>
            <a:spLocks noGrp="1"/>
          </p:cNvSpPr>
          <p:nvPr>
            <p:ph idx="1"/>
          </p:nvPr>
        </p:nvSpPr>
        <p:spPr/>
        <p:txBody>
          <a:bodyPr/>
          <a:lstStyle/>
          <a:p>
            <a:pPr lvl="0"/>
            <a:r>
              <a:rPr lang="en-US" dirty="0"/>
              <a:t>Identify the need for change</a:t>
            </a:r>
            <a:endParaRPr lang="en-GB" dirty="0"/>
          </a:p>
          <a:p>
            <a:pPr lvl="0"/>
            <a:endParaRPr lang="en-US" dirty="0" smtClean="0"/>
          </a:p>
          <a:p>
            <a:pPr lvl="0"/>
            <a:r>
              <a:rPr lang="en-US" dirty="0" smtClean="0"/>
              <a:t>Apply </a:t>
            </a:r>
            <a:r>
              <a:rPr lang="en-US" dirty="0"/>
              <a:t>diagnostic tools to identify the need for change</a:t>
            </a:r>
            <a:endParaRPr lang="en-GB" dirty="0"/>
          </a:p>
          <a:p>
            <a:pPr lvl="0"/>
            <a:endParaRPr lang="en-US" dirty="0" smtClean="0"/>
          </a:p>
          <a:p>
            <a:pPr lvl="0"/>
            <a:r>
              <a:rPr lang="en-US" dirty="0" smtClean="0"/>
              <a:t>Identify </a:t>
            </a:r>
            <a:r>
              <a:rPr lang="en-US" dirty="0"/>
              <a:t>the readiness for change</a:t>
            </a:r>
            <a:endParaRPr lang="en-GB" dirty="0"/>
          </a:p>
          <a:p>
            <a:pPr marL="0" indent="0">
              <a:buNone/>
            </a:pPr>
            <a:endParaRPr lang="en-GB" dirty="0"/>
          </a:p>
        </p:txBody>
      </p:sp>
      <p:sp>
        <p:nvSpPr>
          <p:cNvPr id="4" name="TextBox 6"/>
          <p:cNvSpPr txBox="1"/>
          <p:nvPr/>
        </p:nvSpPr>
        <p:spPr>
          <a:xfrm>
            <a:off x="6056889" y="6508956"/>
            <a:ext cx="2969777" cy="27699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indent="0" algn="r" defTabSz="457200" rtl="0" eaLnBrk="1" fontAlgn="auto" latinLnBrk="0" hangingPunct="1">
              <a:lnSpc>
                <a:spcPct val="100000"/>
              </a:lnSpc>
              <a:spcBef>
                <a:spcPts val="0"/>
              </a:spcBef>
              <a:spcAft>
                <a:spcPts val="0"/>
              </a:spcAft>
              <a:buClrTx/>
              <a:buSzTx/>
              <a:buFontTx/>
              <a:buNone/>
              <a:tabLst/>
              <a:defRPr/>
            </a:pPr>
            <a:r>
              <a:rPr lang="en-GB" sz="1200" dirty="0" smtClean="0">
                <a:solidFill>
                  <a:schemeClr val="bg1">
                    <a:lumMod val="50000"/>
                  </a:schemeClr>
                </a:solidFill>
              </a:rPr>
              <a:t>© Julie Hodges and Roger Gill</a:t>
            </a:r>
          </a:p>
        </p:txBody>
      </p:sp>
    </p:spTree>
    <p:extLst>
      <p:ext uri="{BB962C8B-B14F-4D97-AF65-F5344CB8AC3E}">
        <p14:creationId xmlns:p14="http://schemas.microsoft.com/office/powerpoint/2010/main" val="17162173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Diagnosis</a:t>
            </a:r>
            <a:endParaRPr lang="en-GB" dirty="0"/>
          </a:p>
        </p:txBody>
      </p:sp>
      <p:sp>
        <p:nvSpPr>
          <p:cNvPr id="3" name="Content Placeholder 2"/>
          <p:cNvSpPr>
            <a:spLocks noGrp="1"/>
          </p:cNvSpPr>
          <p:nvPr>
            <p:ph idx="1"/>
          </p:nvPr>
        </p:nvSpPr>
        <p:spPr/>
        <p:txBody>
          <a:bodyPr>
            <a:normAutofit lnSpcReduction="10000"/>
          </a:bodyPr>
          <a:lstStyle/>
          <a:p>
            <a:pPr marL="0" indent="0">
              <a:buFont typeface="Monotype Sorts"/>
              <a:buNone/>
            </a:pPr>
            <a:r>
              <a:rPr lang="en-GB" sz="2400" b="1" dirty="0" smtClean="0"/>
              <a:t>Organisational </a:t>
            </a:r>
            <a:r>
              <a:rPr lang="en-GB" sz="2400" b="1" dirty="0"/>
              <a:t>diagnosis </a:t>
            </a:r>
            <a:r>
              <a:rPr lang="en-GB" sz="2400" dirty="0"/>
              <a:t>is </a:t>
            </a:r>
            <a:r>
              <a:rPr lang="en-GB" sz="2400" dirty="0" smtClean="0"/>
              <a:t>‘a </a:t>
            </a:r>
            <a:r>
              <a:rPr lang="en-GB" sz="2400" dirty="0"/>
              <a:t>process of research into the functioning of an organisation that leads to recommendations for improvement.  In practice it is usually a multi-stage iterative process that begins with change managers using a holistic model of organisational functioning  …. Sometimes this process is reversed and change managers focus their attention on specific components of organisational functioning (such as motivation, group processes, leadership, task design, information systems, organisational structure or climate) in order to help them understand the total </a:t>
            </a:r>
            <a:r>
              <a:rPr lang="en-GB" sz="2400" dirty="0" smtClean="0"/>
              <a:t>picture.’</a:t>
            </a:r>
            <a:endParaRPr lang="en-GB" sz="2400" dirty="0"/>
          </a:p>
          <a:p>
            <a:pPr marL="0" indent="0">
              <a:buFont typeface="Monotype Sorts"/>
              <a:buNone/>
            </a:pPr>
            <a:endParaRPr lang="en-GB" sz="1400" dirty="0"/>
          </a:p>
          <a:p>
            <a:pPr marL="0" indent="0">
              <a:buFont typeface="Monotype Sorts"/>
              <a:buNone/>
            </a:pPr>
            <a:r>
              <a:rPr lang="en-GB" sz="1400" dirty="0" err="1" smtClean="0"/>
              <a:t>Postma</a:t>
            </a:r>
            <a:r>
              <a:rPr lang="en-GB" sz="1400" dirty="0" smtClean="0"/>
              <a:t> </a:t>
            </a:r>
            <a:r>
              <a:rPr lang="en-GB" sz="1400" dirty="0"/>
              <a:t>&amp; </a:t>
            </a:r>
            <a:r>
              <a:rPr lang="en-GB" sz="1400" dirty="0" err="1"/>
              <a:t>Kok</a:t>
            </a:r>
            <a:r>
              <a:rPr lang="en-GB" sz="1400" dirty="0"/>
              <a:t> (</a:t>
            </a:r>
            <a:r>
              <a:rPr lang="en-GB" sz="1400" dirty="0" smtClean="0"/>
              <a:t>1999: 585)</a:t>
            </a:r>
            <a:endParaRPr lang="en-GB" sz="1400" dirty="0"/>
          </a:p>
          <a:p>
            <a:pPr>
              <a:buFont typeface="Monotype Sorts"/>
              <a:buNone/>
            </a:pPr>
            <a:endParaRPr lang="en-GB" sz="1200" dirty="0" smtClean="0"/>
          </a:p>
        </p:txBody>
      </p:sp>
      <p:sp>
        <p:nvSpPr>
          <p:cNvPr id="4" name="TextBox 6"/>
          <p:cNvSpPr txBox="1"/>
          <p:nvPr/>
        </p:nvSpPr>
        <p:spPr>
          <a:xfrm>
            <a:off x="6056889" y="6508956"/>
            <a:ext cx="2969777" cy="27699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indent="0" algn="r" defTabSz="457200" rtl="0" eaLnBrk="1" fontAlgn="auto" latinLnBrk="0" hangingPunct="1">
              <a:lnSpc>
                <a:spcPct val="100000"/>
              </a:lnSpc>
              <a:spcBef>
                <a:spcPts val="0"/>
              </a:spcBef>
              <a:spcAft>
                <a:spcPts val="0"/>
              </a:spcAft>
              <a:buClrTx/>
              <a:buSzTx/>
              <a:buFontTx/>
              <a:buNone/>
              <a:tabLst/>
              <a:defRPr/>
            </a:pPr>
            <a:r>
              <a:rPr lang="en-GB" sz="1200" dirty="0" smtClean="0">
                <a:solidFill>
                  <a:schemeClr val="bg1">
                    <a:lumMod val="50000"/>
                  </a:schemeClr>
                </a:solidFill>
              </a:rPr>
              <a:t>© Julie Hodges and Roger Gill</a:t>
            </a:r>
          </a:p>
        </p:txBody>
      </p:sp>
    </p:spTree>
    <p:extLst>
      <p:ext uri="{BB962C8B-B14F-4D97-AF65-F5344CB8AC3E}">
        <p14:creationId xmlns:p14="http://schemas.microsoft.com/office/powerpoint/2010/main" val="17179972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0" name="Content Placeholder 1"/>
          <p:cNvSpPr>
            <a:spLocks noGrp="1"/>
          </p:cNvSpPr>
          <p:nvPr>
            <p:ph/>
          </p:nvPr>
        </p:nvSpPr>
        <p:spPr>
          <a:xfrm>
            <a:off x="2154159" y="1139039"/>
            <a:ext cx="4663100" cy="5124450"/>
          </a:xfrm>
        </p:spPr>
        <p:txBody>
          <a:bodyPr>
            <a:normAutofit lnSpcReduction="10000"/>
          </a:bodyPr>
          <a:lstStyle/>
          <a:p>
            <a:r>
              <a:rPr lang="en-GB" dirty="0"/>
              <a:t>Future – Now model</a:t>
            </a:r>
          </a:p>
          <a:p>
            <a:endParaRPr lang="en-GB" dirty="0" smtClean="0"/>
          </a:p>
          <a:p>
            <a:r>
              <a:rPr lang="en-GB" dirty="0" smtClean="0"/>
              <a:t>Force Field Analysis</a:t>
            </a:r>
          </a:p>
          <a:p>
            <a:endParaRPr lang="en-GB" dirty="0" smtClean="0"/>
          </a:p>
          <a:p>
            <a:r>
              <a:rPr lang="en-GB" dirty="0" smtClean="0"/>
              <a:t>7s</a:t>
            </a:r>
          </a:p>
          <a:p>
            <a:endParaRPr lang="en-GB" dirty="0" smtClean="0"/>
          </a:p>
          <a:p>
            <a:r>
              <a:rPr lang="en-GB" dirty="0" smtClean="0"/>
              <a:t>COPS</a:t>
            </a:r>
          </a:p>
          <a:p>
            <a:endParaRPr lang="en-GB" dirty="0" smtClean="0"/>
          </a:p>
          <a:p>
            <a:r>
              <a:rPr lang="en-GB" dirty="0" smtClean="0"/>
              <a:t>Burke-</a:t>
            </a:r>
            <a:r>
              <a:rPr lang="en-GB" dirty="0" err="1" smtClean="0"/>
              <a:t>Litwin</a:t>
            </a:r>
            <a:endParaRPr lang="en-GB" dirty="0" smtClean="0"/>
          </a:p>
        </p:txBody>
      </p:sp>
      <p:sp>
        <p:nvSpPr>
          <p:cNvPr id="3" name="TextBox 6"/>
          <p:cNvSpPr txBox="1"/>
          <p:nvPr/>
        </p:nvSpPr>
        <p:spPr>
          <a:xfrm>
            <a:off x="6056889" y="6508956"/>
            <a:ext cx="2969777" cy="27699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indent="0" algn="r" defTabSz="457200" rtl="0" eaLnBrk="1" fontAlgn="auto" latinLnBrk="0" hangingPunct="1">
              <a:lnSpc>
                <a:spcPct val="100000"/>
              </a:lnSpc>
              <a:spcBef>
                <a:spcPts val="0"/>
              </a:spcBef>
              <a:spcAft>
                <a:spcPts val="0"/>
              </a:spcAft>
              <a:buClrTx/>
              <a:buSzTx/>
              <a:buFontTx/>
              <a:buNone/>
              <a:tabLst/>
              <a:defRPr/>
            </a:pPr>
            <a:r>
              <a:rPr lang="en-GB" sz="1200" dirty="0" smtClean="0">
                <a:solidFill>
                  <a:schemeClr val="bg1">
                    <a:lumMod val="50000"/>
                  </a:schemeClr>
                </a:solidFill>
              </a:rPr>
              <a:t>© Julie Hodges and Roger Gill</a:t>
            </a:r>
          </a:p>
        </p:txBody>
      </p:sp>
    </p:spTree>
    <p:extLst>
      <p:ext uri="{BB962C8B-B14F-4D97-AF65-F5344CB8AC3E}">
        <p14:creationId xmlns:p14="http://schemas.microsoft.com/office/powerpoint/2010/main" val="253771439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410">
                                            <p:txEl>
                                              <p:pRg st="0" end="0"/>
                                            </p:txEl>
                                          </p:spTgt>
                                        </p:tgtEl>
                                        <p:attrNameLst>
                                          <p:attrName>style.visibility</p:attrName>
                                        </p:attrNameLst>
                                      </p:cBhvr>
                                      <p:to>
                                        <p:strVal val="visible"/>
                                      </p:to>
                                    </p:set>
                                    <p:anim calcmode="lin" valueType="num">
                                      <p:cBhvr additive="base">
                                        <p:cTn id="7" dur="500" fill="hold"/>
                                        <p:tgtEl>
                                          <p:spTgt spid="1741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74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7410">
                                            <p:txEl>
                                              <p:pRg st="2" end="2"/>
                                            </p:txEl>
                                          </p:spTgt>
                                        </p:tgtEl>
                                        <p:attrNameLst>
                                          <p:attrName>style.visibility</p:attrName>
                                        </p:attrNameLst>
                                      </p:cBhvr>
                                      <p:to>
                                        <p:strVal val="visible"/>
                                      </p:to>
                                    </p:set>
                                    <p:anim calcmode="lin" valueType="num">
                                      <p:cBhvr additive="base">
                                        <p:cTn id="13" dur="500" fill="hold"/>
                                        <p:tgtEl>
                                          <p:spTgt spid="17410">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741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7410">
                                            <p:txEl>
                                              <p:pRg st="4" end="4"/>
                                            </p:txEl>
                                          </p:spTgt>
                                        </p:tgtEl>
                                        <p:attrNameLst>
                                          <p:attrName>style.visibility</p:attrName>
                                        </p:attrNameLst>
                                      </p:cBhvr>
                                      <p:to>
                                        <p:strVal val="visible"/>
                                      </p:to>
                                    </p:set>
                                    <p:anim calcmode="lin" valueType="num">
                                      <p:cBhvr additive="base">
                                        <p:cTn id="19" dur="500" fill="hold"/>
                                        <p:tgtEl>
                                          <p:spTgt spid="17410">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7410">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7410">
                                            <p:txEl>
                                              <p:pRg st="6" end="6"/>
                                            </p:txEl>
                                          </p:spTgt>
                                        </p:tgtEl>
                                        <p:attrNameLst>
                                          <p:attrName>style.visibility</p:attrName>
                                        </p:attrNameLst>
                                      </p:cBhvr>
                                      <p:to>
                                        <p:strVal val="visible"/>
                                      </p:to>
                                    </p:set>
                                    <p:anim calcmode="lin" valueType="num">
                                      <p:cBhvr additive="base">
                                        <p:cTn id="25" dur="500" fill="hold"/>
                                        <p:tgtEl>
                                          <p:spTgt spid="17410">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7410">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7410">
                                            <p:txEl>
                                              <p:pRg st="8" end="8"/>
                                            </p:txEl>
                                          </p:spTgt>
                                        </p:tgtEl>
                                        <p:attrNameLst>
                                          <p:attrName>style.visibility</p:attrName>
                                        </p:attrNameLst>
                                      </p:cBhvr>
                                      <p:to>
                                        <p:strVal val="visible"/>
                                      </p:to>
                                    </p:set>
                                    <p:anim calcmode="lin" valueType="num">
                                      <p:cBhvr additive="base">
                                        <p:cTn id="31" dur="500" fill="hold"/>
                                        <p:tgtEl>
                                          <p:spTgt spid="17410">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7410">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0" grpId="0" build="p"/>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p:txBody>
          <a:bodyPr>
            <a:normAutofit/>
          </a:bodyPr>
          <a:lstStyle/>
          <a:p>
            <a:pPr eaLnBrk="1" hangingPunct="1"/>
            <a:r>
              <a:rPr lang="en-GB" sz="2400" dirty="0" smtClean="0"/>
              <a:t>Force Field Analysis (</a:t>
            </a:r>
            <a:r>
              <a:rPr lang="en-GB" sz="2400" dirty="0" err="1" smtClean="0"/>
              <a:t>Lewin</a:t>
            </a:r>
            <a:r>
              <a:rPr lang="en-GB" sz="2400" dirty="0" smtClean="0"/>
              <a:t>) – </a:t>
            </a:r>
            <a:r>
              <a:rPr lang="en-GB" sz="2000" dirty="0" smtClean="0"/>
              <a:t>Driving forces for and against change</a:t>
            </a:r>
          </a:p>
        </p:txBody>
      </p:sp>
      <p:pic>
        <p:nvPicPr>
          <p:cNvPr id="92163" name="Picture 4" descr="force_field_analysis1"/>
          <p:cNvPicPr>
            <a:picLocks noChangeAspect="1" noChangeArrowheads="1"/>
          </p:cNvPicPr>
          <p:nvPr/>
        </p:nvPicPr>
        <p:blipFill rotWithShape="1">
          <a:blip r:embed="rId2">
            <a:extLst>
              <a:ext uri="{28A0092B-C50C-407E-A947-70E740481C1C}">
                <a14:useLocalDpi xmlns:a14="http://schemas.microsoft.com/office/drawing/2010/main" val="0"/>
              </a:ext>
            </a:extLst>
          </a:blip>
          <a:srcRect b="5368"/>
          <a:stretch/>
        </p:blipFill>
        <p:spPr bwMode="auto">
          <a:xfrm>
            <a:off x="1979613" y="2001934"/>
            <a:ext cx="5235999" cy="4109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6"/>
          <p:cNvSpPr txBox="1"/>
          <p:nvPr/>
        </p:nvSpPr>
        <p:spPr>
          <a:xfrm>
            <a:off x="6056889" y="6508956"/>
            <a:ext cx="2969777" cy="27699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indent="0" algn="r" defTabSz="457200" rtl="0" eaLnBrk="1" fontAlgn="auto" latinLnBrk="0" hangingPunct="1">
              <a:lnSpc>
                <a:spcPct val="100000"/>
              </a:lnSpc>
              <a:spcBef>
                <a:spcPts val="0"/>
              </a:spcBef>
              <a:spcAft>
                <a:spcPts val="0"/>
              </a:spcAft>
              <a:buClrTx/>
              <a:buSzTx/>
              <a:buFontTx/>
              <a:buNone/>
              <a:tabLst/>
              <a:defRPr/>
            </a:pPr>
            <a:r>
              <a:rPr lang="en-GB" sz="1200" dirty="0" smtClean="0">
                <a:solidFill>
                  <a:schemeClr val="bg1">
                    <a:lumMod val="50000"/>
                  </a:schemeClr>
                </a:solidFill>
              </a:rPr>
              <a:t>© Julie Hodges and Roger Gill</a:t>
            </a:r>
          </a:p>
        </p:txBody>
      </p:sp>
    </p:spTree>
    <p:extLst>
      <p:ext uri="{BB962C8B-B14F-4D97-AF65-F5344CB8AC3E}">
        <p14:creationId xmlns:p14="http://schemas.microsoft.com/office/powerpoint/2010/main" val="15137202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normAutofit/>
          </a:bodyPr>
          <a:lstStyle/>
          <a:p>
            <a:pPr eaLnBrk="1" hangingPunct="1"/>
            <a:r>
              <a:rPr lang="en-GB" dirty="0" smtClean="0"/>
              <a:t>COPS Model</a:t>
            </a:r>
          </a:p>
        </p:txBody>
      </p:sp>
      <p:grpSp>
        <p:nvGrpSpPr>
          <p:cNvPr id="97283" name="Group 66"/>
          <p:cNvGrpSpPr>
            <a:grpSpLocks/>
          </p:cNvGrpSpPr>
          <p:nvPr/>
        </p:nvGrpSpPr>
        <p:grpSpPr bwMode="auto">
          <a:xfrm>
            <a:off x="2680494" y="2099557"/>
            <a:ext cx="3817938" cy="3960813"/>
            <a:chOff x="0" y="0"/>
            <a:chExt cx="20000" cy="20000"/>
          </a:xfrm>
        </p:grpSpPr>
        <p:sp>
          <p:nvSpPr>
            <p:cNvPr id="97288" name="Oval 67" descr="Blue tissue paper"/>
            <p:cNvSpPr>
              <a:spLocks noChangeArrowheads="1"/>
            </p:cNvSpPr>
            <p:nvPr/>
          </p:nvSpPr>
          <p:spPr bwMode="auto">
            <a:xfrm>
              <a:off x="0" y="0"/>
              <a:ext cx="20000" cy="20000"/>
            </a:xfrm>
            <a:prstGeom prst="ellipse">
              <a:avLst/>
            </a:prstGeom>
            <a:blipFill dpi="0" rotWithShape="1">
              <a:blip r:embed="rId2"/>
              <a:srcRect/>
              <a:tile tx="0" ty="0" sx="100000" sy="100000" flip="none" algn="tl"/>
            </a:blipFill>
            <a:ln w="9525">
              <a:solidFill>
                <a:srgbClr val="000000"/>
              </a:solidFill>
              <a:round/>
              <a:headEnd/>
              <a:tailEnd/>
            </a:ln>
          </p:spPr>
          <p:txBody>
            <a:bodyPr/>
            <a:lstStyle/>
            <a:p>
              <a:endParaRPr lang="en-US"/>
            </a:p>
          </p:txBody>
        </p:sp>
        <p:sp>
          <p:nvSpPr>
            <p:cNvPr id="97289" name="Line 68" descr="Blue tissue paper"/>
            <p:cNvSpPr>
              <a:spLocks noChangeShapeType="1"/>
            </p:cNvSpPr>
            <p:nvPr/>
          </p:nvSpPr>
          <p:spPr bwMode="auto">
            <a:xfrm>
              <a:off x="9858" y="0"/>
              <a:ext cx="6" cy="19890"/>
            </a:xfrm>
            <a:prstGeom prst="line">
              <a:avLst/>
            </a:prstGeom>
            <a:noFill/>
            <a:ln w="9525">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GB"/>
            </a:p>
          </p:txBody>
        </p:sp>
        <p:sp>
          <p:nvSpPr>
            <p:cNvPr id="97290" name="Line 69" descr="Blue tissue paper"/>
            <p:cNvSpPr>
              <a:spLocks noChangeShapeType="1"/>
            </p:cNvSpPr>
            <p:nvPr/>
          </p:nvSpPr>
          <p:spPr bwMode="auto">
            <a:xfrm>
              <a:off x="0" y="10376"/>
              <a:ext cx="19861" cy="8"/>
            </a:xfrm>
            <a:prstGeom prst="line">
              <a:avLst/>
            </a:prstGeom>
            <a:noFill/>
            <a:ln w="9525">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GB"/>
            </a:p>
          </p:txBody>
        </p:sp>
      </p:grpSp>
      <p:sp>
        <p:nvSpPr>
          <p:cNvPr id="81990" name="Text Box 70"/>
          <p:cNvSpPr txBox="1">
            <a:spLocks noChangeArrowheads="1"/>
          </p:cNvSpPr>
          <p:nvPr/>
        </p:nvSpPr>
        <p:spPr bwMode="auto">
          <a:xfrm>
            <a:off x="3106739" y="3335779"/>
            <a:ext cx="13573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2"/>
                </a:solidFill>
                <a:latin typeface="GillSans" pitchFamily="34" charset="0"/>
                <a:cs typeface="Arial" pitchFamily="34" charset="0"/>
              </a:defRPr>
            </a:lvl1pPr>
            <a:lvl2pPr marL="742950" indent="-285750">
              <a:defRPr sz="3600" b="1">
                <a:solidFill>
                  <a:schemeClr val="tx2"/>
                </a:solidFill>
                <a:latin typeface="GillSans" pitchFamily="34" charset="0"/>
                <a:cs typeface="Arial" pitchFamily="34" charset="0"/>
              </a:defRPr>
            </a:lvl2pPr>
            <a:lvl3pPr marL="1143000" indent="-228600">
              <a:defRPr sz="3600" b="1">
                <a:solidFill>
                  <a:schemeClr val="tx2"/>
                </a:solidFill>
                <a:latin typeface="GillSans" pitchFamily="34" charset="0"/>
                <a:cs typeface="Arial" pitchFamily="34" charset="0"/>
              </a:defRPr>
            </a:lvl3pPr>
            <a:lvl4pPr marL="1600200" indent="-228600">
              <a:defRPr sz="3600" b="1">
                <a:solidFill>
                  <a:schemeClr val="tx2"/>
                </a:solidFill>
                <a:latin typeface="GillSans" pitchFamily="34" charset="0"/>
                <a:cs typeface="Arial" pitchFamily="34" charset="0"/>
              </a:defRPr>
            </a:lvl4pPr>
            <a:lvl5pPr marL="2057400" indent="-228600">
              <a:defRPr sz="3600" b="1">
                <a:solidFill>
                  <a:schemeClr val="tx2"/>
                </a:solidFill>
                <a:latin typeface="GillSans" pitchFamily="34" charset="0"/>
                <a:cs typeface="Arial" pitchFamily="34" charset="0"/>
              </a:defRPr>
            </a:lvl5pPr>
            <a:lvl6pPr marL="2514600" indent="-228600" eaLnBrk="0" fontAlgn="base" hangingPunct="0">
              <a:spcBef>
                <a:spcPct val="0"/>
              </a:spcBef>
              <a:spcAft>
                <a:spcPct val="0"/>
              </a:spcAft>
              <a:defRPr sz="3600" b="1">
                <a:solidFill>
                  <a:schemeClr val="tx2"/>
                </a:solidFill>
                <a:latin typeface="GillSans" pitchFamily="34" charset="0"/>
                <a:cs typeface="Arial" pitchFamily="34" charset="0"/>
              </a:defRPr>
            </a:lvl6pPr>
            <a:lvl7pPr marL="2971800" indent="-228600" eaLnBrk="0" fontAlgn="base" hangingPunct="0">
              <a:spcBef>
                <a:spcPct val="0"/>
              </a:spcBef>
              <a:spcAft>
                <a:spcPct val="0"/>
              </a:spcAft>
              <a:defRPr sz="3600" b="1">
                <a:solidFill>
                  <a:schemeClr val="tx2"/>
                </a:solidFill>
                <a:latin typeface="GillSans" pitchFamily="34" charset="0"/>
                <a:cs typeface="Arial" pitchFamily="34" charset="0"/>
              </a:defRPr>
            </a:lvl7pPr>
            <a:lvl8pPr marL="3429000" indent="-228600" eaLnBrk="0" fontAlgn="base" hangingPunct="0">
              <a:spcBef>
                <a:spcPct val="0"/>
              </a:spcBef>
              <a:spcAft>
                <a:spcPct val="0"/>
              </a:spcAft>
              <a:defRPr sz="3600" b="1">
                <a:solidFill>
                  <a:schemeClr val="tx2"/>
                </a:solidFill>
                <a:latin typeface="GillSans" pitchFamily="34" charset="0"/>
                <a:cs typeface="Arial" pitchFamily="34" charset="0"/>
              </a:defRPr>
            </a:lvl8pPr>
            <a:lvl9pPr marL="3886200" indent="-228600" eaLnBrk="0" fontAlgn="base" hangingPunct="0">
              <a:spcBef>
                <a:spcPct val="0"/>
              </a:spcBef>
              <a:spcAft>
                <a:spcPct val="0"/>
              </a:spcAft>
              <a:defRPr sz="3600" b="1">
                <a:solidFill>
                  <a:schemeClr val="tx2"/>
                </a:solidFill>
                <a:latin typeface="GillSans" pitchFamily="34" charset="0"/>
                <a:cs typeface="Arial" pitchFamily="34" charset="0"/>
              </a:defRPr>
            </a:lvl9pPr>
          </a:lstStyle>
          <a:p>
            <a:r>
              <a:rPr lang="en-GB" sz="2000" dirty="0">
                <a:solidFill>
                  <a:schemeClr val="tx1"/>
                </a:solidFill>
              </a:rPr>
              <a:t>Culture</a:t>
            </a:r>
          </a:p>
        </p:txBody>
      </p:sp>
      <p:sp>
        <p:nvSpPr>
          <p:cNvPr id="81991" name="Text Box 71"/>
          <p:cNvSpPr txBox="1">
            <a:spLocks noChangeArrowheads="1"/>
          </p:cNvSpPr>
          <p:nvPr/>
        </p:nvSpPr>
        <p:spPr bwMode="auto">
          <a:xfrm>
            <a:off x="3272632" y="4648892"/>
            <a:ext cx="10255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b="1">
                <a:solidFill>
                  <a:schemeClr val="tx2"/>
                </a:solidFill>
                <a:latin typeface="GillSans" pitchFamily="34" charset="0"/>
                <a:cs typeface="Arial" pitchFamily="34" charset="0"/>
              </a:defRPr>
            </a:lvl1pPr>
            <a:lvl2pPr marL="742950" indent="-285750">
              <a:defRPr sz="3600" b="1">
                <a:solidFill>
                  <a:schemeClr val="tx2"/>
                </a:solidFill>
                <a:latin typeface="GillSans" pitchFamily="34" charset="0"/>
                <a:cs typeface="Arial" pitchFamily="34" charset="0"/>
              </a:defRPr>
            </a:lvl2pPr>
            <a:lvl3pPr marL="1143000" indent="-228600">
              <a:defRPr sz="3600" b="1">
                <a:solidFill>
                  <a:schemeClr val="tx2"/>
                </a:solidFill>
                <a:latin typeface="GillSans" pitchFamily="34" charset="0"/>
                <a:cs typeface="Arial" pitchFamily="34" charset="0"/>
              </a:defRPr>
            </a:lvl3pPr>
            <a:lvl4pPr marL="1600200" indent="-228600">
              <a:defRPr sz="3600" b="1">
                <a:solidFill>
                  <a:schemeClr val="tx2"/>
                </a:solidFill>
                <a:latin typeface="GillSans" pitchFamily="34" charset="0"/>
                <a:cs typeface="Arial" pitchFamily="34" charset="0"/>
              </a:defRPr>
            </a:lvl4pPr>
            <a:lvl5pPr marL="2057400" indent="-228600">
              <a:defRPr sz="3600" b="1">
                <a:solidFill>
                  <a:schemeClr val="tx2"/>
                </a:solidFill>
                <a:latin typeface="GillSans" pitchFamily="34" charset="0"/>
                <a:cs typeface="Arial" pitchFamily="34" charset="0"/>
              </a:defRPr>
            </a:lvl5pPr>
            <a:lvl6pPr marL="2514600" indent="-228600" eaLnBrk="0" fontAlgn="base" hangingPunct="0">
              <a:spcBef>
                <a:spcPct val="0"/>
              </a:spcBef>
              <a:spcAft>
                <a:spcPct val="0"/>
              </a:spcAft>
              <a:defRPr sz="3600" b="1">
                <a:solidFill>
                  <a:schemeClr val="tx2"/>
                </a:solidFill>
                <a:latin typeface="GillSans" pitchFamily="34" charset="0"/>
                <a:cs typeface="Arial" pitchFamily="34" charset="0"/>
              </a:defRPr>
            </a:lvl6pPr>
            <a:lvl7pPr marL="2971800" indent="-228600" eaLnBrk="0" fontAlgn="base" hangingPunct="0">
              <a:spcBef>
                <a:spcPct val="0"/>
              </a:spcBef>
              <a:spcAft>
                <a:spcPct val="0"/>
              </a:spcAft>
              <a:defRPr sz="3600" b="1">
                <a:solidFill>
                  <a:schemeClr val="tx2"/>
                </a:solidFill>
                <a:latin typeface="GillSans" pitchFamily="34" charset="0"/>
                <a:cs typeface="Arial" pitchFamily="34" charset="0"/>
              </a:defRPr>
            </a:lvl7pPr>
            <a:lvl8pPr marL="3429000" indent="-228600" eaLnBrk="0" fontAlgn="base" hangingPunct="0">
              <a:spcBef>
                <a:spcPct val="0"/>
              </a:spcBef>
              <a:spcAft>
                <a:spcPct val="0"/>
              </a:spcAft>
              <a:defRPr sz="3600" b="1">
                <a:solidFill>
                  <a:schemeClr val="tx2"/>
                </a:solidFill>
                <a:latin typeface="GillSans" pitchFamily="34" charset="0"/>
                <a:cs typeface="Arial" pitchFamily="34" charset="0"/>
              </a:defRPr>
            </a:lvl8pPr>
            <a:lvl9pPr marL="3886200" indent="-228600" eaLnBrk="0" fontAlgn="base" hangingPunct="0">
              <a:spcBef>
                <a:spcPct val="0"/>
              </a:spcBef>
              <a:spcAft>
                <a:spcPct val="0"/>
              </a:spcAft>
              <a:defRPr sz="3600" b="1">
                <a:solidFill>
                  <a:schemeClr val="tx2"/>
                </a:solidFill>
                <a:latin typeface="GillSans" pitchFamily="34" charset="0"/>
                <a:cs typeface="Arial" pitchFamily="34" charset="0"/>
              </a:defRPr>
            </a:lvl9pPr>
          </a:lstStyle>
          <a:p>
            <a:r>
              <a:rPr lang="en-GB" sz="2000" dirty="0">
                <a:solidFill>
                  <a:schemeClr val="tx1"/>
                </a:solidFill>
              </a:rPr>
              <a:t>People</a:t>
            </a:r>
          </a:p>
        </p:txBody>
      </p:sp>
      <p:sp>
        <p:nvSpPr>
          <p:cNvPr id="81992" name="Text Box 72"/>
          <p:cNvSpPr txBox="1">
            <a:spLocks noChangeArrowheads="1"/>
          </p:cNvSpPr>
          <p:nvPr/>
        </p:nvSpPr>
        <p:spPr bwMode="auto">
          <a:xfrm>
            <a:off x="4589463" y="3335779"/>
            <a:ext cx="18573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2"/>
                </a:solidFill>
                <a:latin typeface="GillSans" pitchFamily="34" charset="0"/>
                <a:cs typeface="Arial" pitchFamily="34" charset="0"/>
              </a:defRPr>
            </a:lvl1pPr>
            <a:lvl2pPr marL="742950" indent="-285750">
              <a:defRPr sz="3600" b="1">
                <a:solidFill>
                  <a:schemeClr val="tx2"/>
                </a:solidFill>
                <a:latin typeface="GillSans" pitchFamily="34" charset="0"/>
                <a:cs typeface="Arial" pitchFamily="34" charset="0"/>
              </a:defRPr>
            </a:lvl2pPr>
            <a:lvl3pPr marL="1143000" indent="-228600">
              <a:defRPr sz="3600" b="1">
                <a:solidFill>
                  <a:schemeClr val="tx2"/>
                </a:solidFill>
                <a:latin typeface="GillSans" pitchFamily="34" charset="0"/>
                <a:cs typeface="Arial" pitchFamily="34" charset="0"/>
              </a:defRPr>
            </a:lvl3pPr>
            <a:lvl4pPr marL="1600200" indent="-228600">
              <a:defRPr sz="3600" b="1">
                <a:solidFill>
                  <a:schemeClr val="tx2"/>
                </a:solidFill>
                <a:latin typeface="GillSans" pitchFamily="34" charset="0"/>
                <a:cs typeface="Arial" pitchFamily="34" charset="0"/>
              </a:defRPr>
            </a:lvl4pPr>
            <a:lvl5pPr marL="2057400" indent="-228600">
              <a:defRPr sz="3600" b="1">
                <a:solidFill>
                  <a:schemeClr val="tx2"/>
                </a:solidFill>
                <a:latin typeface="GillSans" pitchFamily="34" charset="0"/>
                <a:cs typeface="Arial" pitchFamily="34" charset="0"/>
              </a:defRPr>
            </a:lvl5pPr>
            <a:lvl6pPr marL="2514600" indent="-228600" eaLnBrk="0" fontAlgn="base" hangingPunct="0">
              <a:spcBef>
                <a:spcPct val="0"/>
              </a:spcBef>
              <a:spcAft>
                <a:spcPct val="0"/>
              </a:spcAft>
              <a:defRPr sz="3600" b="1">
                <a:solidFill>
                  <a:schemeClr val="tx2"/>
                </a:solidFill>
                <a:latin typeface="GillSans" pitchFamily="34" charset="0"/>
                <a:cs typeface="Arial" pitchFamily="34" charset="0"/>
              </a:defRPr>
            </a:lvl6pPr>
            <a:lvl7pPr marL="2971800" indent="-228600" eaLnBrk="0" fontAlgn="base" hangingPunct="0">
              <a:spcBef>
                <a:spcPct val="0"/>
              </a:spcBef>
              <a:spcAft>
                <a:spcPct val="0"/>
              </a:spcAft>
              <a:defRPr sz="3600" b="1">
                <a:solidFill>
                  <a:schemeClr val="tx2"/>
                </a:solidFill>
                <a:latin typeface="GillSans" pitchFamily="34" charset="0"/>
                <a:cs typeface="Arial" pitchFamily="34" charset="0"/>
              </a:defRPr>
            </a:lvl7pPr>
            <a:lvl8pPr marL="3429000" indent="-228600" eaLnBrk="0" fontAlgn="base" hangingPunct="0">
              <a:spcBef>
                <a:spcPct val="0"/>
              </a:spcBef>
              <a:spcAft>
                <a:spcPct val="0"/>
              </a:spcAft>
              <a:defRPr sz="3600" b="1">
                <a:solidFill>
                  <a:schemeClr val="tx2"/>
                </a:solidFill>
                <a:latin typeface="GillSans" pitchFamily="34" charset="0"/>
                <a:cs typeface="Arial" pitchFamily="34" charset="0"/>
              </a:defRPr>
            </a:lvl8pPr>
            <a:lvl9pPr marL="3886200" indent="-228600" eaLnBrk="0" fontAlgn="base" hangingPunct="0">
              <a:spcBef>
                <a:spcPct val="0"/>
              </a:spcBef>
              <a:spcAft>
                <a:spcPct val="0"/>
              </a:spcAft>
              <a:defRPr sz="3600" b="1">
                <a:solidFill>
                  <a:schemeClr val="tx2"/>
                </a:solidFill>
                <a:latin typeface="GillSans" pitchFamily="34" charset="0"/>
                <a:cs typeface="Arial" pitchFamily="34" charset="0"/>
              </a:defRPr>
            </a:lvl9pPr>
          </a:lstStyle>
          <a:p>
            <a:r>
              <a:rPr lang="en-GB" sz="2000" dirty="0">
                <a:solidFill>
                  <a:schemeClr val="tx1"/>
                </a:solidFill>
              </a:rPr>
              <a:t>Organisation</a:t>
            </a:r>
          </a:p>
        </p:txBody>
      </p:sp>
      <p:sp>
        <p:nvSpPr>
          <p:cNvPr id="81993" name="Text Box 73"/>
          <p:cNvSpPr txBox="1">
            <a:spLocks noChangeArrowheads="1"/>
          </p:cNvSpPr>
          <p:nvPr/>
        </p:nvSpPr>
        <p:spPr bwMode="auto">
          <a:xfrm>
            <a:off x="4870450" y="4648892"/>
            <a:ext cx="1295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2"/>
                </a:solidFill>
                <a:latin typeface="GillSans" pitchFamily="34" charset="0"/>
                <a:cs typeface="Arial" pitchFamily="34" charset="0"/>
              </a:defRPr>
            </a:lvl1pPr>
            <a:lvl2pPr marL="742950" indent="-285750">
              <a:defRPr sz="3600" b="1">
                <a:solidFill>
                  <a:schemeClr val="tx2"/>
                </a:solidFill>
                <a:latin typeface="GillSans" pitchFamily="34" charset="0"/>
                <a:cs typeface="Arial" pitchFamily="34" charset="0"/>
              </a:defRPr>
            </a:lvl2pPr>
            <a:lvl3pPr marL="1143000" indent="-228600">
              <a:defRPr sz="3600" b="1">
                <a:solidFill>
                  <a:schemeClr val="tx2"/>
                </a:solidFill>
                <a:latin typeface="GillSans" pitchFamily="34" charset="0"/>
                <a:cs typeface="Arial" pitchFamily="34" charset="0"/>
              </a:defRPr>
            </a:lvl3pPr>
            <a:lvl4pPr marL="1600200" indent="-228600">
              <a:defRPr sz="3600" b="1">
                <a:solidFill>
                  <a:schemeClr val="tx2"/>
                </a:solidFill>
                <a:latin typeface="GillSans" pitchFamily="34" charset="0"/>
                <a:cs typeface="Arial" pitchFamily="34" charset="0"/>
              </a:defRPr>
            </a:lvl4pPr>
            <a:lvl5pPr marL="2057400" indent="-228600">
              <a:defRPr sz="3600" b="1">
                <a:solidFill>
                  <a:schemeClr val="tx2"/>
                </a:solidFill>
                <a:latin typeface="GillSans" pitchFamily="34" charset="0"/>
                <a:cs typeface="Arial" pitchFamily="34" charset="0"/>
              </a:defRPr>
            </a:lvl5pPr>
            <a:lvl6pPr marL="2514600" indent="-228600" eaLnBrk="0" fontAlgn="base" hangingPunct="0">
              <a:spcBef>
                <a:spcPct val="0"/>
              </a:spcBef>
              <a:spcAft>
                <a:spcPct val="0"/>
              </a:spcAft>
              <a:defRPr sz="3600" b="1">
                <a:solidFill>
                  <a:schemeClr val="tx2"/>
                </a:solidFill>
                <a:latin typeface="GillSans" pitchFamily="34" charset="0"/>
                <a:cs typeface="Arial" pitchFamily="34" charset="0"/>
              </a:defRPr>
            </a:lvl6pPr>
            <a:lvl7pPr marL="2971800" indent="-228600" eaLnBrk="0" fontAlgn="base" hangingPunct="0">
              <a:spcBef>
                <a:spcPct val="0"/>
              </a:spcBef>
              <a:spcAft>
                <a:spcPct val="0"/>
              </a:spcAft>
              <a:defRPr sz="3600" b="1">
                <a:solidFill>
                  <a:schemeClr val="tx2"/>
                </a:solidFill>
                <a:latin typeface="GillSans" pitchFamily="34" charset="0"/>
                <a:cs typeface="Arial" pitchFamily="34" charset="0"/>
              </a:defRPr>
            </a:lvl7pPr>
            <a:lvl8pPr marL="3429000" indent="-228600" eaLnBrk="0" fontAlgn="base" hangingPunct="0">
              <a:spcBef>
                <a:spcPct val="0"/>
              </a:spcBef>
              <a:spcAft>
                <a:spcPct val="0"/>
              </a:spcAft>
              <a:defRPr sz="3600" b="1">
                <a:solidFill>
                  <a:schemeClr val="tx2"/>
                </a:solidFill>
                <a:latin typeface="GillSans" pitchFamily="34" charset="0"/>
                <a:cs typeface="Arial" pitchFamily="34" charset="0"/>
              </a:defRPr>
            </a:lvl8pPr>
            <a:lvl9pPr marL="3886200" indent="-228600" eaLnBrk="0" fontAlgn="base" hangingPunct="0">
              <a:spcBef>
                <a:spcPct val="0"/>
              </a:spcBef>
              <a:spcAft>
                <a:spcPct val="0"/>
              </a:spcAft>
              <a:defRPr sz="3600" b="1">
                <a:solidFill>
                  <a:schemeClr val="tx2"/>
                </a:solidFill>
                <a:latin typeface="GillSans" pitchFamily="34" charset="0"/>
                <a:cs typeface="Arial" pitchFamily="34" charset="0"/>
              </a:defRPr>
            </a:lvl9pPr>
          </a:lstStyle>
          <a:p>
            <a:r>
              <a:rPr lang="en-GB" sz="2000" dirty="0">
                <a:solidFill>
                  <a:schemeClr val="tx1"/>
                </a:solidFill>
              </a:rPr>
              <a:t>Systems</a:t>
            </a:r>
          </a:p>
        </p:txBody>
      </p:sp>
      <p:sp>
        <p:nvSpPr>
          <p:cNvPr id="11" name="TextBox 6"/>
          <p:cNvSpPr txBox="1"/>
          <p:nvPr/>
        </p:nvSpPr>
        <p:spPr>
          <a:xfrm>
            <a:off x="6056889" y="6508956"/>
            <a:ext cx="2969777" cy="27699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indent="0" algn="r" defTabSz="457200" rtl="0" eaLnBrk="1" fontAlgn="auto" latinLnBrk="0" hangingPunct="1">
              <a:lnSpc>
                <a:spcPct val="100000"/>
              </a:lnSpc>
              <a:spcBef>
                <a:spcPts val="0"/>
              </a:spcBef>
              <a:spcAft>
                <a:spcPts val="0"/>
              </a:spcAft>
              <a:buClrTx/>
              <a:buSzTx/>
              <a:buFontTx/>
              <a:buNone/>
              <a:tabLst/>
              <a:defRPr/>
            </a:pPr>
            <a:r>
              <a:rPr lang="en-GB" sz="1200" dirty="0" smtClean="0">
                <a:solidFill>
                  <a:schemeClr val="bg1">
                    <a:lumMod val="50000"/>
                  </a:schemeClr>
                </a:solidFill>
              </a:rPr>
              <a:t>© Julie Hodges and Roger Gill</a:t>
            </a:r>
          </a:p>
        </p:txBody>
      </p:sp>
    </p:spTree>
    <p:extLst>
      <p:ext uri="{BB962C8B-B14F-4D97-AF65-F5344CB8AC3E}">
        <p14:creationId xmlns:p14="http://schemas.microsoft.com/office/powerpoint/2010/main" val="20668621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1990">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81992">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81991">
                                            <p:txEl>
                                              <p:pRg st="0" end="0"/>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8199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normAutofit/>
          </a:bodyPr>
          <a:lstStyle/>
          <a:p>
            <a:pPr eaLnBrk="1" hangingPunct="1"/>
            <a:r>
              <a:rPr lang="en-GB" b="0" dirty="0" smtClean="0"/>
              <a:t>Pascale &amp; Athos Seven S model</a:t>
            </a:r>
          </a:p>
        </p:txBody>
      </p:sp>
      <p:sp>
        <p:nvSpPr>
          <p:cNvPr id="99331" name="Rectangle 5"/>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pic>
        <p:nvPicPr>
          <p:cNvPr id="80902" name="Picture 6" descr="picture_mckinsey_7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6561" y="1962709"/>
            <a:ext cx="6190873" cy="41634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6"/>
          <p:cNvSpPr txBox="1"/>
          <p:nvPr/>
        </p:nvSpPr>
        <p:spPr>
          <a:xfrm>
            <a:off x="6056889" y="6508956"/>
            <a:ext cx="2969777" cy="27699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indent="0" algn="r" defTabSz="457200" rtl="0" eaLnBrk="1" fontAlgn="auto" latinLnBrk="0" hangingPunct="1">
              <a:lnSpc>
                <a:spcPct val="100000"/>
              </a:lnSpc>
              <a:spcBef>
                <a:spcPts val="0"/>
              </a:spcBef>
              <a:spcAft>
                <a:spcPts val="0"/>
              </a:spcAft>
              <a:buClrTx/>
              <a:buSzTx/>
              <a:buFontTx/>
              <a:buNone/>
              <a:tabLst/>
              <a:defRPr/>
            </a:pPr>
            <a:r>
              <a:rPr lang="en-GB" sz="1200" dirty="0" smtClean="0">
                <a:solidFill>
                  <a:schemeClr val="bg1">
                    <a:lumMod val="50000"/>
                  </a:schemeClr>
                </a:solidFill>
              </a:rPr>
              <a:t>© Julie Hodges and Roger Gill</a:t>
            </a:r>
          </a:p>
        </p:txBody>
      </p:sp>
    </p:spTree>
    <p:extLst>
      <p:ext uri="{BB962C8B-B14F-4D97-AF65-F5344CB8AC3E}">
        <p14:creationId xmlns:p14="http://schemas.microsoft.com/office/powerpoint/2010/main" val="3659396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0898"/>
                                        </p:tgtEl>
                                        <p:attrNameLst>
                                          <p:attrName>style.visibility</p:attrName>
                                        </p:attrNameLst>
                                      </p:cBhvr>
                                      <p:to>
                                        <p:strVal val="visible"/>
                                      </p:to>
                                    </p:set>
                                    <p:animEffect transition="in" filter="fade">
                                      <p:cBhvr>
                                        <p:cTn id="7" dur="2000"/>
                                        <p:tgtEl>
                                          <p:spTgt spid="8089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grpId="1" nodeType="clickEffect">
                                  <p:stCondLst>
                                    <p:cond delay="0"/>
                                  </p:stCondLst>
                                  <p:childTnLst>
                                    <p:set>
                                      <p:cBhvr>
                                        <p:cTn id="11" dur="1" fill="hold">
                                          <p:stCondLst>
                                            <p:cond delay="0"/>
                                          </p:stCondLst>
                                        </p:cTn>
                                        <p:tgtEl>
                                          <p:spTgt spid="80898"/>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nodeType="clickEffect">
                                  <p:stCondLst>
                                    <p:cond delay="0"/>
                                  </p:stCondLst>
                                  <p:childTnLst>
                                    <p:set>
                                      <p:cBhvr>
                                        <p:cTn id="15" dur="1" fill="hold">
                                          <p:stCondLst>
                                            <p:cond delay="0"/>
                                          </p:stCondLst>
                                        </p:cTn>
                                        <p:tgtEl>
                                          <p:spTgt spid="809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898" grpId="0"/>
      <p:bldP spid="80898" grpId="1"/>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a:xfrm>
            <a:off x="131275" y="2767328"/>
            <a:ext cx="3562350" cy="1143000"/>
          </a:xfrm>
        </p:spPr>
        <p:txBody>
          <a:bodyPr>
            <a:noAutofit/>
          </a:bodyPr>
          <a:lstStyle/>
          <a:p>
            <a:pPr eaLnBrk="1" hangingPunct="1"/>
            <a:r>
              <a:rPr lang="en-GB" b="0" dirty="0" smtClean="0"/>
              <a:t>Burke-</a:t>
            </a:r>
            <a:r>
              <a:rPr lang="en-GB" b="0" dirty="0" err="1" smtClean="0"/>
              <a:t>Litwin</a:t>
            </a:r>
            <a:r>
              <a:rPr lang="en-GB" b="0" dirty="0" smtClean="0"/>
              <a:t> Model</a:t>
            </a:r>
          </a:p>
        </p:txBody>
      </p:sp>
      <p:pic>
        <p:nvPicPr>
          <p:cNvPr id="94211" name="Picture 5" descr="Figure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9173" y="1063971"/>
            <a:ext cx="5220795" cy="5029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6"/>
          <p:cNvSpPr txBox="1"/>
          <p:nvPr/>
        </p:nvSpPr>
        <p:spPr>
          <a:xfrm>
            <a:off x="6056889" y="6508956"/>
            <a:ext cx="2969777" cy="27699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indent="0" algn="r" defTabSz="457200" rtl="0" eaLnBrk="1" fontAlgn="auto" latinLnBrk="0" hangingPunct="1">
              <a:lnSpc>
                <a:spcPct val="100000"/>
              </a:lnSpc>
              <a:spcBef>
                <a:spcPts val="0"/>
              </a:spcBef>
              <a:spcAft>
                <a:spcPts val="0"/>
              </a:spcAft>
              <a:buClrTx/>
              <a:buSzTx/>
              <a:buFontTx/>
              <a:buNone/>
              <a:tabLst/>
              <a:defRPr/>
            </a:pPr>
            <a:r>
              <a:rPr lang="en-GB" sz="1200" dirty="0" smtClean="0">
                <a:solidFill>
                  <a:schemeClr val="bg1">
                    <a:lumMod val="50000"/>
                  </a:schemeClr>
                </a:solidFill>
              </a:rPr>
              <a:t>© Julie Hodges and Roger Gill</a:t>
            </a:r>
          </a:p>
        </p:txBody>
      </p:sp>
    </p:spTree>
    <p:extLst>
      <p:ext uri="{BB962C8B-B14F-4D97-AF65-F5344CB8AC3E}">
        <p14:creationId xmlns:p14="http://schemas.microsoft.com/office/powerpoint/2010/main" val="9480631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DUB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4D8DD8AA60897409A63A793C0E3CE22" ma:contentTypeVersion="0" ma:contentTypeDescription="Create a new document." ma:contentTypeScope="" ma:versionID="7439178d7f7cc663d631c7b4569f277a">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CFB7D0F-0701-4AC0-B34C-96174B84906E}">
  <ds:schemaRefs>
    <ds:schemaRef ds:uri="http://schemas.microsoft.com/office/2006/metadata/properties"/>
    <ds:schemaRef ds:uri="http://purl.org/dc/dcmitype/"/>
    <ds:schemaRef ds:uri="http://purl.org/dc/terms/"/>
    <ds:schemaRef ds:uri="http://www.w3.org/XML/1998/namespace"/>
    <ds:schemaRef ds:uri="http://schemas.microsoft.com/office/2006/documentManagement/types"/>
    <ds:schemaRef ds:uri="http://purl.org/dc/elements/1.1/"/>
    <ds:schemaRef ds:uri="http://schemas.openxmlformats.org/package/2006/metadata/core-properties"/>
    <ds:schemaRef ds:uri="http://schemas.microsoft.com/office/infopath/2007/PartnerControls"/>
  </ds:schemaRefs>
</ds:datastoreItem>
</file>

<file path=customXml/itemProps2.xml><?xml version="1.0" encoding="utf-8"?>
<ds:datastoreItem xmlns:ds="http://schemas.openxmlformats.org/officeDocument/2006/customXml" ds:itemID="{7691E109-D82E-49C4-AA23-3FF55049C48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E65ABFEF-E76F-48D1-96F4-CFAF035A1BC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271</TotalTime>
  <Words>516</Words>
  <Application>Microsoft Office PowerPoint</Application>
  <PresentationFormat>On-screen Show (4:3)</PresentationFormat>
  <Paragraphs>80</Paragraphs>
  <Slides>15</Slides>
  <Notes>3</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DUBS</vt:lpstr>
      <vt:lpstr>PowerPoint Presentation</vt:lpstr>
      <vt:lpstr>Chapter 6 Diagnosing the Need and Readiness for Change</vt:lpstr>
      <vt:lpstr>Learning outcomes</vt:lpstr>
      <vt:lpstr>Diagnosis</vt:lpstr>
      <vt:lpstr>PowerPoint Presentation</vt:lpstr>
      <vt:lpstr>Force Field Analysis (Lewin) – Driving forces for and against change</vt:lpstr>
      <vt:lpstr>COPS Model</vt:lpstr>
      <vt:lpstr>Pascale &amp; Athos Seven S model</vt:lpstr>
      <vt:lpstr>Burke-Litwin Model</vt:lpstr>
      <vt:lpstr>Burke-Litwin Model</vt:lpstr>
      <vt:lpstr>Steps in the diagnostic process</vt:lpstr>
      <vt:lpstr>  When is an organization ready for change?  </vt:lpstr>
      <vt:lpstr>The interaction of readiness and implementation of change.  (Oakland, J.S. and Tanner, S.J. (2006) ‘Quality Management in the 21st century – Implementing Successful Change’, International Journal of Productivity and Quality Management, 1(1-2): 69-87.</vt:lpstr>
      <vt:lpstr>Summary</vt:lpstr>
      <vt:lpstr>References</vt:lpstr>
    </vt:vector>
  </TitlesOfParts>
  <Company>Warm Design Ltd.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James Askham</dc:creator>
  <cp:lastModifiedBy>tbedford</cp:lastModifiedBy>
  <cp:revision>39</cp:revision>
  <dcterms:created xsi:type="dcterms:W3CDTF">2012-10-15T10:41:52Z</dcterms:created>
  <dcterms:modified xsi:type="dcterms:W3CDTF">2014-10-10T11:24:34Z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0x010100E4D8DD8AA60897409A63A793C0E3CE22</vt:lpwstr>
  </property>
</Properties>
</file>