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rry Baker" initials="LB"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9" d="100"/>
          <a:sy n="109" d="100"/>
        </p:scale>
        <p:origin x="-288"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85C3622-8AFC-42FA-BE49-5BFF2B67324B}" type="datetimeFigureOut">
              <a:rPr lang="en-US" smtClean="0"/>
              <a:t>1/8/2015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F39772C-4F75-4DD3-8123-0342208825ED}" type="slidenum">
              <a:rPr lang="en-US" smtClean="0"/>
              <a:t>‹#›</a:t>
            </a:fld>
            <a:endParaRPr lang="en-US"/>
          </a:p>
        </p:txBody>
      </p:sp>
    </p:spTree>
    <p:extLst>
      <p:ext uri="{BB962C8B-B14F-4D97-AF65-F5344CB8AC3E}">
        <p14:creationId xmlns:p14="http://schemas.microsoft.com/office/powerpoint/2010/main" val="10095948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FC74F1D-4A34-4A99-9C28-8F9CF9A159A2}" type="datetime1">
              <a:rPr lang="en-US" smtClean="0"/>
              <a:t>1/8/2015</a:t>
            </a:fld>
            <a:endParaRPr lang="en-US"/>
          </a:p>
        </p:txBody>
      </p:sp>
      <p:sp>
        <p:nvSpPr>
          <p:cNvPr id="5" name="Footer Placeholder 4"/>
          <p:cNvSpPr>
            <a:spLocks noGrp="1"/>
          </p:cNvSpPr>
          <p:nvPr>
            <p:ph type="ftr" sz="quarter" idx="11"/>
          </p:nvPr>
        </p:nvSpPr>
        <p:spPr>
          <a:xfrm rot="16200000">
            <a:off x="7667025" y="3991575"/>
            <a:ext cx="2367281" cy="480131"/>
          </a:xfrm>
        </p:spPr>
        <p:txBody>
          <a:bodyPr/>
          <a:lstStyle/>
          <a:p>
            <a:r>
              <a:rPr lang="en-US" smtClean="0"/>
              <a:t>Cornelius-White, Person-Centered Approaches for Counselors                      © 2016 SAGE Publications, Inc. </a:t>
            </a:r>
            <a:endParaRPr lang="en-US" dirty="0"/>
          </a:p>
        </p:txBody>
      </p:sp>
      <p:sp>
        <p:nvSpPr>
          <p:cNvPr id="6" name="Slide Number Placeholder 5"/>
          <p:cNvSpPr>
            <a:spLocks noGrp="1"/>
          </p:cNvSpPr>
          <p:nvPr>
            <p:ph type="sldNum" sz="quarter" idx="12"/>
          </p:nvPr>
        </p:nvSpPr>
        <p:spPr/>
        <p:txBody>
          <a:bodyPr/>
          <a:lstStyle/>
          <a:p>
            <a:fld id="{629831DB-9309-4E76-B0BF-29E60393463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4106C1-FEEB-4622-A409-7416DF88F213}" type="datetime1">
              <a:rPr lang="en-US" smtClean="0"/>
              <a:t>1/8/2015</a:t>
            </a:fld>
            <a:endParaRPr lang="en-US"/>
          </a:p>
        </p:txBody>
      </p:sp>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a:p>
        </p:txBody>
      </p:sp>
      <p:sp>
        <p:nvSpPr>
          <p:cNvPr id="6" name="Slide Number Placeholder 5"/>
          <p:cNvSpPr>
            <a:spLocks noGrp="1"/>
          </p:cNvSpPr>
          <p:nvPr>
            <p:ph type="sldNum" sz="quarter" idx="12"/>
          </p:nvPr>
        </p:nvSpPr>
        <p:spPr/>
        <p:txBody>
          <a:bodyPr/>
          <a:lstStyle/>
          <a:p>
            <a:fld id="{629831DB-9309-4E76-B0BF-29E60393463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188008-4142-4170-A151-BA7B4CE831A1}" type="datetime1">
              <a:rPr lang="en-US" smtClean="0"/>
              <a:t>1/8/2015</a:t>
            </a:fld>
            <a:endParaRPr lang="en-US"/>
          </a:p>
        </p:txBody>
      </p:sp>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a:p>
        </p:txBody>
      </p:sp>
      <p:sp>
        <p:nvSpPr>
          <p:cNvPr id="6" name="Slide Number Placeholder 5"/>
          <p:cNvSpPr>
            <a:spLocks noGrp="1"/>
          </p:cNvSpPr>
          <p:nvPr>
            <p:ph type="sldNum" sz="quarter" idx="12"/>
          </p:nvPr>
        </p:nvSpPr>
        <p:spPr/>
        <p:txBody>
          <a:bodyPr/>
          <a:lstStyle/>
          <a:p>
            <a:fld id="{629831DB-9309-4E76-B0BF-29E60393463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524000"/>
            <a:ext cx="7620000" cy="48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E7765A1-8FD7-47D0-957B-F7C4DC19ADB8}" type="datetime1">
              <a:rPr lang="en-US" smtClean="0"/>
              <a:t>1/8/2015</a:t>
            </a:fld>
            <a:endParaRPr lang="en-US"/>
          </a:p>
        </p:txBody>
      </p:sp>
      <p:sp>
        <p:nvSpPr>
          <p:cNvPr id="5" name="Footer Placeholder 4"/>
          <p:cNvSpPr>
            <a:spLocks noGrp="1"/>
          </p:cNvSpPr>
          <p:nvPr>
            <p:ph type="ftr" sz="quarter" idx="11"/>
          </p:nvPr>
        </p:nvSpPr>
        <p:spPr>
          <a:xfrm rot="16200000">
            <a:off x="7689541" y="3964940"/>
            <a:ext cx="2367281" cy="533400"/>
          </a:xfrm>
        </p:spPr>
        <p:txBody>
          <a:bodyPr/>
          <a:lstStyle/>
          <a:p>
            <a:r>
              <a:rPr lang="en-US" smtClean="0"/>
              <a:t>Cornelius-White, Person-Centered Approaches for Counselors                      © 2016 SAGE Publications, Inc. </a:t>
            </a:r>
            <a:endParaRPr lang="en-US" dirty="0"/>
          </a:p>
        </p:txBody>
      </p:sp>
      <p:sp>
        <p:nvSpPr>
          <p:cNvPr id="6" name="Slide Number Placeholder 5"/>
          <p:cNvSpPr>
            <a:spLocks noGrp="1"/>
          </p:cNvSpPr>
          <p:nvPr>
            <p:ph type="sldNum" sz="quarter" idx="12"/>
          </p:nvPr>
        </p:nvSpPr>
        <p:spPr/>
        <p:txBody>
          <a:bodyPr/>
          <a:lstStyle/>
          <a:p>
            <a:fld id="{629831DB-9309-4E76-B0BF-29E60393463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9B2CB61-5AEB-4331-B60D-418063001A31}" type="datetime1">
              <a:rPr lang="en-US" smtClean="0"/>
              <a:t>1/8/2015</a:t>
            </a:fld>
            <a:endParaRPr lang="en-US"/>
          </a:p>
        </p:txBody>
      </p:sp>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a:p>
        </p:txBody>
      </p:sp>
      <p:sp>
        <p:nvSpPr>
          <p:cNvPr id="6" name="Slide Number Placeholder 5"/>
          <p:cNvSpPr>
            <a:spLocks noGrp="1"/>
          </p:cNvSpPr>
          <p:nvPr>
            <p:ph type="sldNum" sz="quarter" idx="12"/>
          </p:nvPr>
        </p:nvSpPr>
        <p:spPr/>
        <p:txBody>
          <a:bodyPr/>
          <a:lstStyle/>
          <a:p>
            <a:fld id="{629831DB-9309-4E76-B0BF-29E60393463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3989094-BD2E-43D7-8AB4-19114E7D25D0}" type="datetime1">
              <a:rPr lang="en-US" smtClean="0"/>
              <a:t>1/8/2015</a:t>
            </a:fld>
            <a:endParaRPr lang="en-US"/>
          </a:p>
        </p:txBody>
      </p:sp>
      <p:sp>
        <p:nvSpPr>
          <p:cNvPr id="6" name="Footer Placeholder 5"/>
          <p:cNvSpPr>
            <a:spLocks noGrp="1"/>
          </p:cNvSpPr>
          <p:nvPr>
            <p:ph type="ftr" sz="quarter" idx="11"/>
          </p:nvPr>
        </p:nvSpPr>
        <p:spPr/>
        <p:txBody>
          <a:bodyPr/>
          <a:lstStyle/>
          <a:p>
            <a:r>
              <a:rPr lang="en-US" smtClean="0"/>
              <a:t>Cornelius-White, Person-Centered Approaches for Counselors                      © 2016 SAGE Publications, Inc. </a:t>
            </a:r>
            <a:endParaRPr lang="en-US"/>
          </a:p>
        </p:txBody>
      </p:sp>
      <p:sp>
        <p:nvSpPr>
          <p:cNvPr id="7" name="Slide Number Placeholder 6"/>
          <p:cNvSpPr>
            <a:spLocks noGrp="1"/>
          </p:cNvSpPr>
          <p:nvPr>
            <p:ph type="sldNum" sz="quarter" idx="12"/>
          </p:nvPr>
        </p:nvSpPr>
        <p:spPr/>
        <p:txBody>
          <a:bodyPr/>
          <a:lstStyle/>
          <a:p>
            <a:fld id="{629831DB-9309-4E76-B0BF-29E60393463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9829F45-8018-41C7-B735-FF3F7769EBD1}" type="datetime1">
              <a:rPr lang="en-US" smtClean="0"/>
              <a:t>1/8/2015</a:t>
            </a:fld>
            <a:endParaRPr lang="en-US"/>
          </a:p>
        </p:txBody>
      </p:sp>
      <p:sp>
        <p:nvSpPr>
          <p:cNvPr id="8" name="Footer Placeholder 7"/>
          <p:cNvSpPr>
            <a:spLocks noGrp="1"/>
          </p:cNvSpPr>
          <p:nvPr>
            <p:ph type="ftr" sz="quarter" idx="11"/>
          </p:nvPr>
        </p:nvSpPr>
        <p:spPr/>
        <p:txBody>
          <a:bodyPr/>
          <a:lstStyle/>
          <a:p>
            <a:r>
              <a:rPr lang="en-US" smtClean="0"/>
              <a:t>Cornelius-White, Person-Centered Approaches for Counselors                      © 2016 SAGE Publications, Inc. </a:t>
            </a:r>
            <a:endParaRPr lang="en-US"/>
          </a:p>
        </p:txBody>
      </p:sp>
      <p:sp>
        <p:nvSpPr>
          <p:cNvPr id="9" name="Slide Number Placeholder 8"/>
          <p:cNvSpPr>
            <a:spLocks noGrp="1"/>
          </p:cNvSpPr>
          <p:nvPr>
            <p:ph type="sldNum" sz="quarter" idx="12"/>
          </p:nvPr>
        </p:nvSpPr>
        <p:spPr/>
        <p:txBody>
          <a:bodyPr/>
          <a:lstStyle/>
          <a:p>
            <a:fld id="{629831DB-9309-4E76-B0BF-29E60393463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3B7E2B7-95B2-4D64-9FBE-203F55939ECC}" type="datetime1">
              <a:rPr lang="en-US" smtClean="0"/>
              <a:t>1/8/2015</a:t>
            </a:fld>
            <a:endParaRPr lang="en-US"/>
          </a:p>
        </p:txBody>
      </p:sp>
      <p:sp>
        <p:nvSpPr>
          <p:cNvPr id="4" name="Footer Placeholder 3"/>
          <p:cNvSpPr>
            <a:spLocks noGrp="1"/>
          </p:cNvSpPr>
          <p:nvPr>
            <p:ph type="ftr" sz="quarter" idx="11"/>
          </p:nvPr>
        </p:nvSpPr>
        <p:spPr/>
        <p:txBody>
          <a:bodyPr/>
          <a:lstStyle/>
          <a:p>
            <a:r>
              <a:rPr lang="en-US" smtClean="0"/>
              <a:t>Cornelius-White, Person-Centered Approaches for Counselors                      © 2016 SAGE Publications, Inc. </a:t>
            </a:r>
            <a:endParaRPr lang="en-US"/>
          </a:p>
        </p:txBody>
      </p:sp>
      <p:sp>
        <p:nvSpPr>
          <p:cNvPr id="5" name="Slide Number Placeholder 4"/>
          <p:cNvSpPr>
            <a:spLocks noGrp="1"/>
          </p:cNvSpPr>
          <p:nvPr>
            <p:ph type="sldNum" sz="quarter" idx="12"/>
          </p:nvPr>
        </p:nvSpPr>
        <p:spPr/>
        <p:txBody>
          <a:bodyPr/>
          <a:lstStyle/>
          <a:p>
            <a:fld id="{629831DB-9309-4E76-B0BF-29E60393463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90C48C-6690-456E-8FC9-24476EA021D6}" type="datetime1">
              <a:rPr lang="en-US" smtClean="0"/>
              <a:t>1/8/2015</a:t>
            </a:fld>
            <a:endParaRPr lang="en-US"/>
          </a:p>
        </p:txBody>
      </p:sp>
      <p:sp>
        <p:nvSpPr>
          <p:cNvPr id="3" name="Footer Placeholder 2"/>
          <p:cNvSpPr>
            <a:spLocks noGrp="1"/>
          </p:cNvSpPr>
          <p:nvPr>
            <p:ph type="ftr" sz="quarter" idx="11"/>
          </p:nvPr>
        </p:nvSpPr>
        <p:spPr/>
        <p:txBody>
          <a:bodyPr/>
          <a:lstStyle/>
          <a:p>
            <a:r>
              <a:rPr lang="en-US" smtClean="0"/>
              <a:t>Cornelius-White, Person-Centered Approaches for Counselors                      © 2016 SAGE Publications, Inc. </a:t>
            </a:r>
            <a:endParaRPr lang="en-US"/>
          </a:p>
        </p:txBody>
      </p:sp>
      <p:sp>
        <p:nvSpPr>
          <p:cNvPr id="4" name="Slide Number Placeholder 3"/>
          <p:cNvSpPr>
            <a:spLocks noGrp="1"/>
          </p:cNvSpPr>
          <p:nvPr>
            <p:ph type="sldNum" sz="quarter" idx="12"/>
          </p:nvPr>
        </p:nvSpPr>
        <p:spPr/>
        <p:txBody>
          <a:bodyPr/>
          <a:lstStyle/>
          <a:p>
            <a:fld id="{629831DB-9309-4E76-B0BF-29E60393463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CB1FC7-486E-4DC2-AF85-A7E1F944E608}" type="datetime1">
              <a:rPr lang="en-US" smtClean="0"/>
              <a:t>1/8/2015</a:t>
            </a:fld>
            <a:endParaRPr lang="en-US"/>
          </a:p>
        </p:txBody>
      </p:sp>
      <p:sp>
        <p:nvSpPr>
          <p:cNvPr id="6" name="Footer Placeholder 5"/>
          <p:cNvSpPr>
            <a:spLocks noGrp="1"/>
          </p:cNvSpPr>
          <p:nvPr>
            <p:ph type="ftr" sz="quarter" idx="11"/>
          </p:nvPr>
        </p:nvSpPr>
        <p:spPr/>
        <p:txBody>
          <a:bodyPr/>
          <a:lstStyle/>
          <a:p>
            <a:r>
              <a:rPr lang="en-US" smtClean="0"/>
              <a:t>Cornelius-White, Person-Centered Approaches for Counselors                      © 2016 SAGE Publications, Inc. </a:t>
            </a:r>
            <a:endParaRPr lang="en-US"/>
          </a:p>
        </p:txBody>
      </p:sp>
      <p:sp>
        <p:nvSpPr>
          <p:cNvPr id="7" name="Slide Number Placeholder 6"/>
          <p:cNvSpPr>
            <a:spLocks noGrp="1"/>
          </p:cNvSpPr>
          <p:nvPr>
            <p:ph type="sldNum" sz="quarter" idx="12"/>
          </p:nvPr>
        </p:nvSpPr>
        <p:spPr/>
        <p:txBody>
          <a:bodyPr/>
          <a:lstStyle/>
          <a:p>
            <a:fld id="{629831DB-9309-4E76-B0BF-29E603934635}"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2D650A49-7CA2-4C78-8EE3-A1FBFE9A303B}" type="datetime1">
              <a:rPr lang="en-US" smtClean="0"/>
              <a:t>1/8/2015</a:t>
            </a:fld>
            <a:endParaRPr lang="en-US"/>
          </a:p>
        </p:txBody>
      </p:sp>
      <p:sp>
        <p:nvSpPr>
          <p:cNvPr id="9" name="Slide Number Placeholder 8"/>
          <p:cNvSpPr>
            <a:spLocks noGrp="1"/>
          </p:cNvSpPr>
          <p:nvPr>
            <p:ph type="sldNum" sz="quarter" idx="11"/>
          </p:nvPr>
        </p:nvSpPr>
        <p:spPr/>
        <p:txBody>
          <a:bodyPr/>
          <a:lstStyle/>
          <a:p>
            <a:fld id="{629831DB-9309-4E76-B0BF-29E603934635}" type="slidenum">
              <a:rPr lang="en-US" smtClean="0"/>
              <a:t>‹#›</a:t>
            </a:fld>
            <a:endParaRPr lang="en-US"/>
          </a:p>
        </p:txBody>
      </p:sp>
      <p:sp>
        <p:nvSpPr>
          <p:cNvPr id="10" name="Footer Placeholder 9"/>
          <p:cNvSpPr>
            <a:spLocks noGrp="1"/>
          </p:cNvSpPr>
          <p:nvPr>
            <p:ph type="ftr" sz="quarter" idx="12"/>
          </p:nvPr>
        </p:nvSpPr>
        <p:spPr/>
        <p:txBody>
          <a:bodyPr/>
          <a:lstStyle/>
          <a:p>
            <a:r>
              <a:rPr lang="en-US" smtClean="0"/>
              <a:t>Cornelius-White, Person-Centered Approaches for Counselors                      © 2016 SAGE Publications, Inc. </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629831DB-9309-4E76-B0BF-29E603934635}"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r>
              <a:rPr lang="en-US" smtClean="0"/>
              <a:t>Cornelius-White, Person-Centered Approaches for Counselors                      © 2016 SAGE Publications, Inc. </a:t>
            </a:r>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F3C96E30-E317-4112-8A8C-862FA59666F4}" type="datetime1">
              <a:rPr lang="en-US" smtClean="0"/>
              <a:t>1/8/2015</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1828799"/>
          </a:xfrm>
        </p:spPr>
        <p:txBody>
          <a:bodyPr/>
          <a:lstStyle/>
          <a:p>
            <a:r>
              <a:rPr lang="en-US" sz="9600" dirty="0" smtClean="0"/>
              <a:t>Client </a:t>
            </a:r>
            <a:r>
              <a:rPr lang="en-US" sz="7200" dirty="0" smtClean="0"/>
              <a:t>(aka Hero)</a:t>
            </a:r>
            <a:r>
              <a:rPr lang="en-US" dirty="0" smtClean="0"/>
              <a:t> </a:t>
            </a:r>
            <a:endParaRPr lang="en-US" dirty="0"/>
          </a:p>
        </p:txBody>
      </p:sp>
      <p:sp>
        <p:nvSpPr>
          <p:cNvPr id="3" name="Subtitle 2"/>
          <p:cNvSpPr>
            <a:spLocks noGrp="1"/>
          </p:cNvSpPr>
          <p:nvPr>
            <p:ph type="subTitle" idx="1"/>
          </p:nvPr>
        </p:nvSpPr>
        <p:spPr/>
        <p:txBody>
          <a:bodyPr/>
          <a:lstStyle/>
          <a:p>
            <a:r>
              <a:rPr lang="en-US" dirty="0"/>
              <a:t>From </a:t>
            </a:r>
          </a:p>
          <a:p>
            <a:r>
              <a:rPr lang="en-US" i="1" dirty="0"/>
              <a:t>Person-Centered Approaches for Counselors </a:t>
            </a:r>
            <a:r>
              <a:rPr lang="en-US" dirty="0" smtClean="0"/>
              <a:t>(SAGE, </a:t>
            </a:r>
            <a:r>
              <a:rPr lang="en-US" dirty="0"/>
              <a:t>2016)</a:t>
            </a:r>
          </a:p>
          <a:p>
            <a:r>
              <a:rPr lang="en-US" sz="1100" dirty="0" smtClean="0"/>
              <a:t>Jeffrey </a:t>
            </a:r>
            <a:r>
              <a:rPr lang="en-US" sz="1100" dirty="0"/>
              <a:t>H. D. Cornelius-White</a:t>
            </a:r>
          </a:p>
          <a:p>
            <a:endParaRPr lang="en-US" dirty="0"/>
          </a:p>
        </p:txBody>
      </p:sp>
      <p:sp>
        <p:nvSpPr>
          <p:cNvPr id="4" name="Footer Placeholder 3"/>
          <p:cNvSpPr>
            <a:spLocks noGrp="1"/>
          </p:cNvSpPr>
          <p:nvPr>
            <p:ph type="ftr" sz="quarter" idx="11"/>
          </p:nvPr>
        </p:nvSpPr>
        <p:spPr/>
        <p:txBody>
          <a:bodyPr/>
          <a:lstStyle/>
          <a:p>
            <a:r>
              <a:rPr lang="en-US" smtClean="0"/>
              <a:t>Cornelius-White, Person-Centered Approaches for Counselors                      © 2016 SAGE Publications, Inc. </a:t>
            </a:r>
            <a:endParaRPr lang="en-US" dirty="0"/>
          </a:p>
        </p:txBody>
      </p:sp>
    </p:spTree>
    <p:extLst>
      <p:ext uri="{BB962C8B-B14F-4D97-AF65-F5344CB8AC3E}">
        <p14:creationId xmlns:p14="http://schemas.microsoft.com/office/powerpoint/2010/main" val="5382773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Nondirective Attitude</a:t>
            </a:r>
            <a:endParaRPr lang="en-US" dirty="0"/>
          </a:p>
        </p:txBody>
      </p:sp>
      <p:sp>
        <p:nvSpPr>
          <p:cNvPr id="3" name="Content Placeholder 2"/>
          <p:cNvSpPr>
            <a:spLocks noGrp="1"/>
          </p:cNvSpPr>
          <p:nvPr>
            <p:ph idx="1"/>
          </p:nvPr>
        </p:nvSpPr>
        <p:spPr/>
        <p:txBody>
          <a:bodyPr/>
          <a:lstStyle/>
          <a:p>
            <a:r>
              <a:rPr lang="en-US" dirty="0" smtClean="0"/>
              <a:t>Natural extension of actualizing tendency </a:t>
            </a:r>
          </a:p>
          <a:p>
            <a:r>
              <a:rPr lang="en-US" dirty="0" smtClean="0"/>
              <a:t>Role of nondirective attitude in PC therapy:</a:t>
            </a:r>
          </a:p>
          <a:p>
            <a:pPr lvl="1"/>
            <a:r>
              <a:rPr lang="en-US" dirty="0"/>
              <a:t>E</a:t>
            </a:r>
            <a:r>
              <a:rPr lang="en-US" dirty="0" smtClean="0"/>
              <a:t>xpresses </a:t>
            </a:r>
            <a:r>
              <a:rPr lang="en-US" i="1" dirty="0" smtClean="0"/>
              <a:t>values</a:t>
            </a:r>
            <a:r>
              <a:rPr lang="en-US" dirty="0" smtClean="0"/>
              <a:t> in the therapy relationship</a:t>
            </a:r>
          </a:p>
          <a:p>
            <a:pPr lvl="1"/>
            <a:r>
              <a:rPr lang="en-US" dirty="0" smtClean="0"/>
              <a:t>Intended to </a:t>
            </a:r>
            <a:r>
              <a:rPr lang="en-US" i="1" dirty="0" smtClean="0"/>
              <a:t>protect</a:t>
            </a:r>
            <a:r>
              <a:rPr lang="en-US" dirty="0" smtClean="0"/>
              <a:t> the client </a:t>
            </a:r>
          </a:p>
          <a:p>
            <a:pPr lvl="2"/>
            <a:r>
              <a:rPr lang="en-US" i="1" dirty="0" smtClean="0"/>
              <a:t>Values</a:t>
            </a:r>
            <a:r>
              <a:rPr lang="en-US" dirty="0"/>
              <a:t>—trust </a:t>
            </a:r>
            <a:r>
              <a:rPr lang="en-US" dirty="0" smtClean="0"/>
              <a:t>and respect for the client </a:t>
            </a:r>
          </a:p>
          <a:p>
            <a:pPr lvl="2"/>
            <a:r>
              <a:rPr lang="en-US" i="1" dirty="0" smtClean="0"/>
              <a:t>Protection</a:t>
            </a:r>
            <a:r>
              <a:rPr lang="en-US" dirty="0"/>
              <a:t>—for </a:t>
            </a:r>
            <a:r>
              <a:rPr lang="en-US" dirty="0" smtClean="0"/>
              <a:t>client’s safety, self-determination, and being an accepted, effective person and protection from the therapist’s structural power as an authority within the therapeutic context</a:t>
            </a:r>
          </a:p>
          <a:p>
            <a:r>
              <a:rPr lang="en-US" dirty="0" smtClean="0"/>
              <a:t>Not a </a:t>
            </a:r>
            <a:r>
              <a:rPr lang="en-US" dirty="0"/>
              <a:t>technique—with </a:t>
            </a:r>
            <a:r>
              <a:rPr lang="en-US" dirty="0" smtClean="0"/>
              <a:t>time, it becomes the therapist’s character</a:t>
            </a:r>
          </a:p>
          <a:p>
            <a:pPr marL="777240" lvl="2" indent="0">
              <a:buNone/>
            </a:pPr>
            <a:r>
              <a:rPr lang="en-US" dirty="0" smtClean="0"/>
              <a:t>“A deep appreciation and a way of being that powerfully facilitates others without imposing anything on them.”</a:t>
            </a:r>
          </a:p>
          <a:p>
            <a:pPr lvl="2"/>
            <a:endParaRPr lang="en-US" dirty="0"/>
          </a:p>
        </p:txBody>
      </p:sp>
      <p:sp>
        <p:nvSpPr>
          <p:cNvPr id="4" name="Footer Placeholder 3"/>
          <p:cNvSpPr>
            <a:spLocks noGrp="1"/>
          </p:cNvSpPr>
          <p:nvPr>
            <p:ph type="ftr" sz="quarter" idx="11"/>
          </p:nvPr>
        </p:nvSpPr>
        <p:spPr/>
        <p:txBody>
          <a:bodyPr/>
          <a:lstStyle/>
          <a:p>
            <a:r>
              <a:rPr lang="en-US" smtClean="0"/>
              <a:t>Cornelius-White, Person-Centered Approaches for Counselors                      © 2016 SAGE Publications, Inc. </a:t>
            </a:r>
            <a:endParaRPr lang="en-US"/>
          </a:p>
        </p:txBody>
      </p:sp>
    </p:spTree>
    <p:extLst>
      <p:ext uri="{BB962C8B-B14F-4D97-AF65-F5344CB8AC3E}">
        <p14:creationId xmlns:p14="http://schemas.microsoft.com/office/powerpoint/2010/main" val="21913930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 </a:t>
            </a:r>
            <a:endParaRPr lang="en-US" dirty="0"/>
          </a:p>
        </p:txBody>
      </p:sp>
      <p:sp>
        <p:nvSpPr>
          <p:cNvPr id="3" name="Content Placeholder 2"/>
          <p:cNvSpPr>
            <a:spLocks noGrp="1"/>
          </p:cNvSpPr>
          <p:nvPr>
            <p:ph idx="1"/>
          </p:nvPr>
        </p:nvSpPr>
        <p:spPr/>
        <p:txBody>
          <a:bodyPr/>
          <a:lstStyle/>
          <a:p>
            <a:r>
              <a:rPr lang="en-US" dirty="0" smtClean="0"/>
              <a:t>Value of therapists’ experience as a client:</a:t>
            </a:r>
          </a:p>
          <a:p>
            <a:pPr lvl="1"/>
            <a:r>
              <a:rPr lang="en-US" dirty="0" smtClean="0"/>
              <a:t>Improves empathy and relational conditions</a:t>
            </a:r>
          </a:p>
          <a:p>
            <a:pPr lvl="1"/>
            <a:r>
              <a:rPr lang="en-US" dirty="0" smtClean="0"/>
              <a:t>Improves own quality of life</a:t>
            </a:r>
          </a:p>
          <a:p>
            <a:r>
              <a:rPr lang="en-US" dirty="0" smtClean="0"/>
              <a:t>6 lessons learned by therapists’ experience as a client: </a:t>
            </a:r>
          </a:p>
          <a:p>
            <a:pPr marL="868680" lvl="1" indent="-457200">
              <a:buFont typeface="+mj-lt"/>
              <a:buAutoNum type="arabicPeriod"/>
            </a:pPr>
            <a:r>
              <a:rPr lang="en-US" dirty="0" smtClean="0"/>
              <a:t>Centrality of warmth, empathy, and personal relationship</a:t>
            </a:r>
          </a:p>
          <a:p>
            <a:pPr marL="868680" lvl="1" indent="-457200">
              <a:buFont typeface="+mj-lt"/>
              <a:buAutoNum type="arabicPeriod"/>
            </a:pPr>
            <a:r>
              <a:rPr lang="en-US" dirty="0" smtClean="0"/>
              <a:t>Knowing what it feels like to be a patient</a:t>
            </a:r>
          </a:p>
          <a:p>
            <a:pPr marL="868680" lvl="1" indent="-457200">
              <a:buFont typeface="+mj-lt"/>
              <a:buAutoNum type="arabicPeriod"/>
            </a:pPr>
            <a:r>
              <a:rPr lang="en-US" dirty="0" smtClean="0"/>
              <a:t>Importance of transference and countertransference</a:t>
            </a:r>
          </a:p>
          <a:p>
            <a:pPr marL="868680" lvl="1" indent="-457200">
              <a:buFont typeface="+mj-lt"/>
              <a:buAutoNum type="arabicPeriod"/>
            </a:pPr>
            <a:r>
              <a:rPr lang="en-US" dirty="0" smtClean="0"/>
              <a:t>Need for personal treatment among therapists</a:t>
            </a:r>
          </a:p>
          <a:p>
            <a:pPr marL="868680" lvl="1" indent="-457200">
              <a:buFont typeface="+mj-lt"/>
              <a:buAutoNum type="arabicPeriod"/>
            </a:pPr>
            <a:r>
              <a:rPr lang="en-US" dirty="0" smtClean="0"/>
              <a:t>Inevitable human-ness of the therapist</a:t>
            </a:r>
          </a:p>
          <a:p>
            <a:pPr marL="868680" lvl="1" indent="-457200">
              <a:buFont typeface="+mj-lt"/>
              <a:buAutoNum type="arabicPeriod"/>
            </a:pPr>
            <a:r>
              <a:rPr lang="en-US" dirty="0" smtClean="0"/>
              <a:t>Need for more patience and tolerance in psychotherapy </a:t>
            </a:r>
          </a:p>
        </p:txBody>
      </p:sp>
      <p:sp>
        <p:nvSpPr>
          <p:cNvPr id="4" name="Footer Placeholder 3"/>
          <p:cNvSpPr>
            <a:spLocks noGrp="1"/>
          </p:cNvSpPr>
          <p:nvPr>
            <p:ph type="ftr" sz="quarter" idx="11"/>
          </p:nvPr>
        </p:nvSpPr>
        <p:spPr/>
        <p:txBody>
          <a:bodyPr/>
          <a:lstStyle/>
          <a:p>
            <a:r>
              <a:rPr lang="en-US" smtClean="0"/>
              <a:t>Cornelius-White, Person-Centered Approaches for Counselors                      © 2016 SAGE Publications, Inc. </a:t>
            </a:r>
            <a:endParaRPr lang="en-US"/>
          </a:p>
        </p:txBody>
      </p:sp>
    </p:spTree>
    <p:extLst>
      <p:ext uri="{BB962C8B-B14F-4D97-AF65-F5344CB8AC3E}">
        <p14:creationId xmlns:p14="http://schemas.microsoft.com/office/powerpoint/2010/main" val="23980273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normAutofit lnSpcReduction="10000"/>
          </a:bodyPr>
          <a:lstStyle/>
          <a:p>
            <a:r>
              <a:rPr lang="en-US" dirty="0" smtClean="0"/>
              <a:t>Client factors are strongest in how and how much clients improve</a:t>
            </a:r>
          </a:p>
          <a:p>
            <a:r>
              <a:rPr lang="en-US" dirty="0" smtClean="0"/>
              <a:t>Humility as a therapist is a virtue </a:t>
            </a:r>
          </a:p>
          <a:p>
            <a:r>
              <a:rPr lang="en-US" dirty="0" smtClean="0"/>
              <a:t>Contact is a precondition for therapy </a:t>
            </a:r>
          </a:p>
          <a:p>
            <a:r>
              <a:rPr lang="en-US" dirty="0" smtClean="0"/>
              <a:t>Incongruence provides motivation for change </a:t>
            </a:r>
          </a:p>
          <a:p>
            <a:r>
              <a:rPr lang="en-US" dirty="0" smtClean="0"/>
              <a:t>Client perception of core conditions (empathy, UPR, and congruence) is of central importance and provides feedback loop for therapists to adjust their responses</a:t>
            </a:r>
          </a:p>
          <a:p>
            <a:r>
              <a:rPr lang="en-US" dirty="0" smtClean="0"/>
              <a:t>Client outcome can be fostered through requests for feedback using short assessments</a:t>
            </a:r>
          </a:p>
          <a:p>
            <a:r>
              <a:rPr lang="en-US" dirty="0" smtClean="0"/>
              <a:t>Actualizing tendency is the motivational force within a person that leads </a:t>
            </a:r>
            <a:r>
              <a:rPr lang="en-US" smtClean="0"/>
              <a:t>him or her </a:t>
            </a:r>
            <a:r>
              <a:rPr lang="en-US" dirty="0" smtClean="0"/>
              <a:t>towards maintenance and enhancement </a:t>
            </a:r>
          </a:p>
          <a:p>
            <a:r>
              <a:rPr lang="en-US" dirty="0" smtClean="0"/>
              <a:t>Nondirective attitude: stance of therapists that aims to offer a climate in which clients can fulfill their actualizing tendency</a:t>
            </a:r>
            <a:endParaRPr lang="en-US" dirty="0"/>
          </a:p>
        </p:txBody>
      </p:sp>
      <p:sp>
        <p:nvSpPr>
          <p:cNvPr id="4" name="Footer Placeholder 3"/>
          <p:cNvSpPr>
            <a:spLocks noGrp="1"/>
          </p:cNvSpPr>
          <p:nvPr>
            <p:ph type="ftr" sz="quarter" idx="11"/>
          </p:nvPr>
        </p:nvSpPr>
        <p:spPr/>
        <p:txBody>
          <a:bodyPr/>
          <a:lstStyle/>
          <a:p>
            <a:r>
              <a:rPr lang="en-US" smtClean="0"/>
              <a:t>Cornelius-White, Person-Centered Approaches for Counselors                      © 2016 SAGE Publications, Inc. </a:t>
            </a:r>
            <a:endParaRPr lang="en-US"/>
          </a:p>
        </p:txBody>
      </p:sp>
    </p:spTree>
    <p:extLst>
      <p:ext uri="{BB962C8B-B14F-4D97-AF65-F5344CB8AC3E}">
        <p14:creationId xmlns:p14="http://schemas.microsoft.com/office/powerpoint/2010/main" val="15401335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en-US" dirty="0"/>
          </a:p>
        </p:txBody>
      </p:sp>
      <p:sp>
        <p:nvSpPr>
          <p:cNvPr id="3" name="Content Placeholder 2"/>
          <p:cNvSpPr>
            <a:spLocks noGrp="1"/>
          </p:cNvSpPr>
          <p:nvPr>
            <p:ph idx="1"/>
          </p:nvPr>
        </p:nvSpPr>
        <p:spPr/>
        <p:txBody>
          <a:bodyPr/>
          <a:lstStyle/>
          <a:p>
            <a:r>
              <a:rPr lang="en-US" dirty="0" smtClean="0"/>
              <a:t>Clients are “the heroes and the engines for change”</a:t>
            </a:r>
          </a:p>
          <a:p>
            <a:r>
              <a:rPr lang="en-US" dirty="0" smtClean="0"/>
              <a:t>Common factors:</a:t>
            </a:r>
          </a:p>
          <a:p>
            <a:pPr lvl="1"/>
            <a:r>
              <a:rPr lang="en-US" dirty="0" smtClean="0"/>
              <a:t>40%: Clients and extra therapeutic factors </a:t>
            </a:r>
          </a:p>
          <a:p>
            <a:pPr lvl="1"/>
            <a:r>
              <a:rPr lang="en-US" dirty="0" smtClean="0"/>
              <a:t>30%: Therapeutic relationship</a:t>
            </a:r>
          </a:p>
          <a:p>
            <a:pPr lvl="1"/>
            <a:r>
              <a:rPr lang="en-US" dirty="0" smtClean="0"/>
              <a:t>15%: Placebo/expectancy and hope</a:t>
            </a:r>
          </a:p>
          <a:p>
            <a:pPr lvl="1"/>
            <a:r>
              <a:rPr lang="en-US" dirty="0" smtClean="0"/>
              <a:t>15%: Specific therapeutic techniques</a:t>
            </a:r>
          </a:p>
          <a:p>
            <a:r>
              <a:rPr lang="en-US" dirty="0" smtClean="0"/>
              <a:t>More recent findings: </a:t>
            </a:r>
          </a:p>
          <a:p>
            <a:pPr lvl="1"/>
            <a:r>
              <a:rPr lang="en-US" dirty="0" smtClean="0"/>
              <a:t>40%–87%: Client and extra therapeutic factors</a:t>
            </a:r>
          </a:p>
          <a:p>
            <a:pPr lvl="1"/>
            <a:r>
              <a:rPr lang="en-US" dirty="0" smtClean="0"/>
              <a:t>10</a:t>
            </a:r>
            <a:r>
              <a:rPr lang="en-US" dirty="0"/>
              <a:t>%–30</a:t>
            </a:r>
            <a:r>
              <a:rPr lang="en-US" dirty="0" smtClean="0"/>
              <a:t>%: Therapeutic relationship</a:t>
            </a:r>
          </a:p>
          <a:p>
            <a:pPr lvl="1"/>
            <a:r>
              <a:rPr lang="en-US" dirty="0" smtClean="0"/>
              <a:t>1</a:t>
            </a:r>
            <a:r>
              <a:rPr lang="en-US" dirty="0"/>
              <a:t>%–</a:t>
            </a:r>
            <a:r>
              <a:rPr lang="en-US" dirty="0" smtClean="0"/>
              <a:t>15%: Therapist techniques</a:t>
            </a:r>
          </a:p>
          <a:p>
            <a:r>
              <a:rPr lang="en-US" dirty="0" smtClean="0"/>
              <a:t>So … it’s not about you!</a:t>
            </a:r>
          </a:p>
        </p:txBody>
      </p:sp>
      <p:sp>
        <p:nvSpPr>
          <p:cNvPr id="4" name="Footer Placeholder 3"/>
          <p:cNvSpPr>
            <a:spLocks noGrp="1"/>
          </p:cNvSpPr>
          <p:nvPr>
            <p:ph type="ftr" sz="quarter" idx="11"/>
          </p:nvPr>
        </p:nvSpPr>
        <p:spPr/>
        <p:txBody>
          <a:bodyPr/>
          <a:lstStyle/>
          <a:p>
            <a:r>
              <a:rPr lang="en-US" smtClean="0"/>
              <a:t>Cornelius-White, Person-Centered Approaches for Counselors                      © 2016 SAGE Publications, Inc. </a:t>
            </a:r>
            <a:endParaRPr lang="en-US"/>
          </a:p>
        </p:txBody>
      </p:sp>
    </p:spTree>
    <p:extLst>
      <p:ext uri="{BB962C8B-B14F-4D97-AF65-F5344CB8AC3E}">
        <p14:creationId xmlns:p14="http://schemas.microsoft.com/office/powerpoint/2010/main" val="42663151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cont.</a:t>
            </a:r>
            <a:endParaRPr lang="en-US" dirty="0"/>
          </a:p>
        </p:txBody>
      </p:sp>
      <p:sp>
        <p:nvSpPr>
          <p:cNvPr id="3" name="Content Placeholder 2"/>
          <p:cNvSpPr>
            <a:spLocks noGrp="1"/>
          </p:cNvSpPr>
          <p:nvPr>
            <p:ph idx="1"/>
          </p:nvPr>
        </p:nvSpPr>
        <p:spPr/>
        <p:txBody>
          <a:bodyPr/>
          <a:lstStyle/>
          <a:p>
            <a:r>
              <a:rPr lang="en-US" dirty="0" smtClean="0"/>
              <a:t>Challenges for therapists in training:</a:t>
            </a:r>
          </a:p>
          <a:p>
            <a:pPr lvl="1"/>
            <a:r>
              <a:rPr lang="en-US" dirty="0" smtClean="0"/>
              <a:t>Just </a:t>
            </a:r>
            <a:r>
              <a:rPr lang="en-US" i="1" dirty="0" smtClean="0"/>
              <a:t>being with </a:t>
            </a:r>
            <a:r>
              <a:rPr lang="en-US" dirty="0" smtClean="0"/>
              <a:t>clients in their suffering without trying to “fix” them</a:t>
            </a:r>
          </a:p>
          <a:p>
            <a:pPr lvl="1"/>
            <a:r>
              <a:rPr lang="en-US" dirty="0" smtClean="0"/>
              <a:t>Recognizing boundaries—knowing “where I end and you begin”</a:t>
            </a:r>
          </a:p>
          <a:p>
            <a:pPr lvl="1"/>
            <a:r>
              <a:rPr lang="en-US" dirty="0" smtClean="0"/>
              <a:t>Recognizing that the goal is </a:t>
            </a:r>
            <a:r>
              <a:rPr lang="en-US" i="1" dirty="0" smtClean="0"/>
              <a:t>to learn from </a:t>
            </a:r>
            <a:r>
              <a:rPr lang="en-US" dirty="0" smtClean="0"/>
              <a:t>more than </a:t>
            </a:r>
            <a:r>
              <a:rPr lang="en-US" i="1" dirty="0" smtClean="0"/>
              <a:t>teach</a:t>
            </a:r>
            <a:r>
              <a:rPr lang="en-US" dirty="0" smtClean="0"/>
              <a:t> clients</a:t>
            </a:r>
          </a:p>
          <a:p>
            <a:r>
              <a:rPr lang="en-US" dirty="0" smtClean="0"/>
              <a:t>Main job of the person-centered (PC) therapist is …</a:t>
            </a:r>
          </a:p>
          <a:p>
            <a:pPr lvl="1"/>
            <a:r>
              <a:rPr lang="en-US" dirty="0" smtClean="0"/>
              <a:t>To model “how to face the music”</a:t>
            </a:r>
          </a:p>
          <a:p>
            <a:pPr marL="777240" lvl="2" indent="0">
              <a:buNone/>
            </a:pPr>
            <a:endParaRPr lang="en-US" i="1" dirty="0" smtClean="0"/>
          </a:p>
          <a:p>
            <a:pPr marL="777240" lvl="2" indent="0">
              <a:buNone/>
            </a:pPr>
            <a:r>
              <a:rPr lang="en-US" i="1" dirty="0" smtClean="0"/>
              <a:t>“… to courageously confront the latent, unfolding parts of the client’s experience that they typically avoid or do not accept and thereby paradoxically activate the resources rather than the deterrents in the client’s life.”</a:t>
            </a:r>
          </a:p>
          <a:p>
            <a:pPr lvl="1"/>
            <a:endParaRPr lang="en-US" dirty="0"/>
          </a:p>
        </p:txBody>
      </p:sp>
      <p:sp>
        <p:nvSpPr>
          <p:cNvPr id="4" name="Footer Placeholder 3"/>
          <p:cNvSpPr>
            <a:spLocks noGrp="1"/>
          </p:cNvSpPr>
          <p:nvPr>
            <p:ph type="ftr" sz="quarter" idx="11"/>
          </p:nvPr>
        </p:nvSpPr>
        <p:spPr/>
        <p:txBody>
          <a:bodyPr/>
          <a:lstStyle/>
          <a:p>
            <a:r>
              <a:rPr lang="en-US" smtClean="0"/>
              <a:t>Cornelius-White, Person-Centered Approaches for Counselors                      © 2016 SAGE Publications, Inc. </a:t>
            </a:r>
            <a:endParaRPr lang="en-US"/>
          </a:p>
        </p:txBody>
      </p:sp>
    </p:spTree>
    <p:extLst>
      <p:ext uri="{BB962C8B-B14F-4D97-AF65-F5344CB8AC3E}">
        <p14:creationId xmlns:p14="http://schemas.microsoft.com/office/powerpoint/2010/main" val="35549526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Client Condition 1: Contact</a:t>
            </a:r>
            <a:endParaRPr lang="en-US" dirty="0"/>
          </a:p>
        </p:txBody>
      </p:sp>
      <p:sp>
        <p:nvSpPr>
          <p:cNvPr id="3" name="Content Placeholder 2"/>
          <p:cNvSpPr>
            <a:spLocks noGrp="1"/>
          </p:cNvSpPr>
          <p:nvPr>
            <p:ph idx="1"/>
          </p:nvPr>
        </p:nvSpPr>
        <p:spPr/>
        <p:txBody>
          <a:bodyPr/>
          <a:lstStyle/>
          <a:p>
            <a:r>
              <a:rPr lang="en-US" dirty="0"/>
              <a:t>A</a:t>
            </a:r>
            <a:r>
              <a:rPr lang="en-US" dirty="0" smtClean="0"/>
              <a:t> pre-condition for counseling</a:t>
            </a:r>
          </a:p>
          <a:p>
            <a:r>
              <a:rPr lang="en-US" dirty="0" smtClean="0"/>
              <a:t>Contact functions and examples of concrete responses </a:t>
            </a:r>
          </a:p>
        </p:txBody>
      </p:sp>
      <p:graphicFrame>
        <p:nvGraphicFramePr>
          <p:cNvPr id="5" name="Table 4"/>
          <p:cNvGraphicFramePr>
            <a:graphicFrameLocks noGrp="1"/>
          </p:cNvGraphicFramePr>
          <p:nvPr>
            <p:extLst>
              <p:ext uri="{D42A27DB-BD31-4B8C-83A1-F6EECF244321}">
                <p14:modId xmlns:p14="http://schemas.microsoft.com/office/powerpoint/2010/main" val="2954033123"/>
              </p:ext>
            </p:extLst>
          </p:nvPr>
        </p:nvGraphicFramePr>
        <p:xfrm>
          <a:off x="1066800" y="2819400"/>
          <a:ext cx="6080760" cy="3048000"/>
        </p:xfrm>
        <a:graphic>
          <a:graphicData uri="http://schemas.openxmlformats.org/drawingml/2006/table">
            <a:tbl>
              <a:tblPr firstRow="1" firstCol="1" bandRow="1"/>
              <a:tblGrid>
                <a:gridCol w="3040380"/>
                <a:gridCol w="3040380"/>
              </a:tblGrid>
              <a:tr h="335280">
                <a:tc>
                  <a:txBody>
                    <a:bodyPr/>
                    <a:lstStyle/>
                    <a:p>
                      <a:pPr marL="0" marR="0">
                        <a:spcBef>
                          <a:spcPts val="0"/>
                        </a:spcBef>
                        <a:spcAft>
                          <a:spcPts val="0"/>
                        </a:spcAft>
                        <a:tabLst>
                          <a:tab pos="1828800" algn="ctr"/>
                          <a:tab pos="3200400" algn="ctr"/>
                          <a:tab pos="4572000" algn="ctr"/>
                        </a:tabLst>
                      </a:pPr>
                      <a:r>
                        <a:rPr lang="en-US" sz="1400" b="1" i="1" dirty="0">
                          <a:effectLst/>
                          <a:latin typeface="Times New Roman"/>
                          <a:ea typeface="Calibri"/>
                        </a:rPr>
                        <a:t>Contact Functions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tabLst>
                          <a:tab pos="1828800" algn="ctr"/>
                          <a:tab pos="3200400" algn="ctr"/>
                          <a:tab pos="4572000" algn="ctr"/>
                        </a:tabLst>
                      </a:pPr>
                      <a:r>
                        <a:rPr lang="en-US" sz="1400" b="1" i="1" dirty="0">
                          <a:effectLst/>
                          <a:latin typeface="Times New Roman"/>
                          <a:ea typeface="Calibri"/>
                        </a:rPr>
                        <a:t>Examples of Responses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60120">
                <a:tc>
                  <a:txBody>
                    <a:bodyPr/>
                    <a:lstStyle/>
                    <a:p>
                      <a:pPr marL="0" marR="0">
                        <a:spcBef>
                          <a:spcPts val="0"/>
                        </a:spcBef>
                        <a:spcAft>
                          <a:spcPts val="0"/>
                        </a:spcAft>
                      </a:pPr>
                      <a:r>
                        <a:rPr lang="en-US" sz="1400" dirty="0">
                          <a:effectLst/>
                          <a:latin typeface="Calibri"/>
                          <a:ea typeface="Times New Roman"/>
                        </a:rPr>
                        <a:t>Reality Contact</a:t>
                      </a:r>
                      <a:endParaRPr lang="en-US" sz="14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dirty="0">
                          <a:effectLst/>
                          <a:latin typeface="Calibri"/>
                          <a:ea typeface="Times New Roman"/>
                        </a:rPr>
                        <a:t>Situational </a:t>
                      </a:r>
                      <a:r>
                        <a:rPr lang="en-US" sz="1400" dirty="0" smtClean="0">
                          <a:effectLst/>
                          <a:latin typeface="Calibri"/>
                          <a:ea typeface="Times New Roman"/>
                        </a:rPr>
                        <a:t>Reflection</a:t>
                      </a:r>
                    </a:p>
                    <a:p>
                      <a:pPr marL="0" marR="0">
                        <a:spcBef>
                          <a:spcPts val="0"/>
                        </a:spcBef>
                        <a:spcAft>
                          <a:spcPts val="0"/>
                        </a:spcAft>
                      </a:pPr>
                      <a:r>
                        <a:rPr lang="en-US" sz="1400" dirty="0" smtClean="0">
                          <a:effectLst/>
                          <a:latin typeface="Calibri"/>
                          <a:ea typeface="Times New Roman"/>
                        </a:rPr>
                        <a:t>”You</a:t>
                      </a:r>
                      <a:r>
                        <a:rPr lang="en-US" sz="1400" baseline="0" dirty="0" smtClean="0">
                          <a:effectLst/>
                          <a:latin typeface="Calibri"/>
                          <a:ea typeface="Times New Roman"/>
                        </a:rPr>
                        <a:t> a</a:t>
                      </a:r>
                      <a:r>
                        <a:rPr lang="en-US" sz="1400" dirty="0" smtClean="0">
                          <a:effectLst/>
                          <a:latin typeface="Calibri"/>
                          <a:ea typeface="Times New Roman"/>
                        </a:rPr>
                        <a:t>re sitting</a:t>
                      </a:r>
                      <a:r>
                        <a:rPr lang="en-US" sz="1400" baseline="0" dirty="0" smtClean="0">
                          <a:effectLst/>
                          <a:latin typeface="Calibri"/>
                          <a:ea typeface="Times New Roman"/>
                        </a:rPr>
                        <a:t> in a chair. You are looking out the window. The sun is shining.”</a:t>
                      </a:r>
                      <a:endParaRPr lang="en-US" sz="14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2000">
                <a:tc>
                  <a:txBody>
                    <a:bodyPr/>
                    <a:lstStyle/>
                    <a:p>
                      <a:pPr marL="0" marR="0">
                        <a:spcBef>
                          <a:spcPts val="0"/>
                        </a:spcBef>
                        <a:spcAft>
                          <a:spcPts val="0"/>
                        </a:spcAft>
                      </a:pPr>
                      <a:r>
                        <a:rPr lang="en-US" sz="1400" dirty="0">
                          <a:effectLst/>
                          <a:latin typeface="Calibri"/>
                          <a:ea typeface="Times New Roman"/>
                        </a:rPr>
                        <a:t>Affective/Emotional Contact</a:t>
                      </a:r>
                      <a:endParaRPr lang="en-US" sz="14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dirty="0">
                          <a:effectLst/>
                          <a:latin typeface="Calibri"/>
                          <a:ea typeface="Times New Roman"/>
                        </a:rPr>
                        <a:t>Face or Body </a:t>
                      </a:r>
                      <a:r>
                        <a:rPr lang="en-US" sz="1400" dirty="0" smtClean="0">
                          <a:effectLst/>
                          <a:latin typeface="Calibri"/>
                          <a:ea typeface="Times New Roman"/>
                        </a:rPr>
                        <a:t>Reflections</a:t>
                      </a:r>
                    </a:p>
                    <a:p>
                      <a:pPr marL="0" marR="0">
                        <a:spcBef>
                          <a:spcPts val="0"/>
                        </a:spcBef>
                        <a:spcAft>
                          <a:spcPts val="0"/>
                        </a:spcAft>
                      </a:pPr>
                      <a:r>
                        <a:rPr lang="en-US" sz="1400" dirty="0" smtClean="0">
                          <a:effectLst/>
                          <a:latin typeface="Calibri"/>
                          <a:ea typeface="Times New Roman"/>
                        </a:rPr>
                        <a:t>“Your face looks sad. There are tears in your eyes.”</a:t>
                      </a:r>
                      <a:endParaRPr lang="en-US" sz="14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0600">
                <a:tc>
                  <a:txBody>
                    <a:bodyPr/>
                    <a:lstStyle/>
                    <a:p>
                      <a:pPr marL="0" marR="0">
                        <a:spcBef>
                          <a:spcPts val="0"/>
                        </a:spcBef>
                        <a:spcAft>
                          <a:spcPts val="0"/>
                        </a:spcAft>
                      </a:pPr>
                      <a:r>
                        <a:rPr lang="en-US" sz="1400" dirty="0">
                          <a:effectLst/>
                          <a:latin typeface="Calibri"/>
                          <a:ea typeface="Times New Roman"/>
                        </a:rPr>
                        <a:t>Others/Communicative Contact</a:t>
                      </a:r>
                      <a:endParaRPr lang="en-US" sz="14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dirty="0">
                          <a:effectLst/>
                          <a:latin typeface="Calibri"/>
                          <a:ea typeface="Times New Roman"/>
                        </a:rPr>
                        <a:t>Word-for-Word or Reiterative </a:t>
                      </a:r>
                      <a:r>
                        <a:rPr lang="en-US" sz="1400" dirty="0" smtClean="0">
                          <a:effectLst/>
                          <a:latin typeface="Calibri"/>
                          <a:ea typeface="Times New Roman"/>
                        </a:rPr>
                        <a:t>Reflections</a:t>
                      </a:r>
                    </a:p>
                    <a:p>
                      <a:pPr marL="0" marR="0">
                        <a:spcBef>
                          <a:spcPts val="0"/>
                        </a:spcBef>
                        <a:spcAft>
                          <a:spcPts val="0"/>
                        </a:spcAft>
                      </a:pPr>
                      <a:r>
                        <a:rPr lang="en-US" sz="1400" dirty="0" smtClean="0">
                          <a:effectLst/>
                          <a:latin typeface="Calibri"/>
                          <a:ea typeface="Times New Roman"/>
                        </a:rPr>
                        <a:t>CL:</a:t>
                      </a:r>
                      <a:r>
                        <a:rPr lang="en-US" sz="1400" baseline="0" dirty="0" smtClean="0">
                          <a:effectLst/>
                          <a:latin typeface="Calibri"/>
                          <a:ea typeface="Times New Roman"/>
                        </a:rPr>
                        <a:t> “OWWSH, I’m sick of zoo’s fingers.”</a:t>
                      </a:r>
                    </a:p>
                    <a:p>
                      <a:pPr marL="0" marR="0">
                        <a:spcBef>
                          <a:spcPts val="0"/>
                        </a:spcBef>
                        <a:spcAft>
                          <a:spcPts val="0"/>
                        </a:spcAft>
                      </a:pPr>
                      <a:r>
                        <a:rPr lang="en-US" sz="1400" baseline="0" dirty="0" smtClean="0">
                          <a:effectLst/>
                          <a:latin typeface="Calibri"/>
                          <a:ea typeface="Times New Roman"/>
                        </a:rPr>
                        <a:t>TH: “You are sick of the zoo’s fingers.”</a:t>
                      </a:r>
                      <a:endParaRPr lang="en-US" sz="14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Footer Placeholder 3"/>
          <p:cNvSpPr>
            <a:spLocks noGrp="1"/>
          </p:cNvSpPr>
          <p:nvPr>
            <p:ph type="ftr" sz="quarter" idx="11"/>
          </p:nvPr>
        </p:nvSpPr>
        <p:spPr/>
        <p:txBody>
          <a:bodyPr/>
          <a:lstStyle/>
          <a:p>
            <a:r>
              <a:rPr lang="en-US" smtClean="0"/>
              <a:t>Cornelius-White, Person-Centered Approaches for Counselors                      © 2016 SAGE Publications, Inc. </a:t>
            </a:r>
            <a:endParaRPr lang="en-US"/>
          </a:p>
        </p:txBody>
      </p:sp>
    </p:spTree>
    <p:extLst>
      <p:ext uri="{BB962C8B-B14F-4D97-AF65-F5344CB8AC3E}">
        <p14:creationId xmlns:p14="http://schemas.microsoft.com/office/powerpoint/2010/main" val="20284323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Client Condition 2: Incongruence</a:t>
            </a:r>
            <a:endParaRPr lang="en-US" dirty="0"/>
          </a:p>
        </p:txBody>
      </p:sp>
      <p:sp>
        <p:nvSpPr>
          <p:cNvPr id="3" name="Content Placeholder 2"/>
          <p:cNvSpPr>
            <a:spLocks noGrp="1"/>
          </p:cNvSpPr>
          <p:nvPr>
            <p:ph idx="1"/>
          </p:nvPr>
        </p:nvSpPr>
        <p:spPr>
          <a:xfrm>
            <a:off x="457200" y="1752600"/>
            <a:ext cx="7620000" cy="4648200"/>
          </a:xfrm>
        </p:spPr>
        <p:txBody>
          <a:bodyPr/>
          <a:lstStyle/>
          <a:p>
            <a:r>
              <a:rPr lang="en-US" sz="2400" dirty="0" smtClean="0"/>
              <a:t>Clients’ internal conflict</a:t>
            </a:r>
          </a:p>
          <a:p>
            <a:r>
              <a:rPr lang="en-US" sz="2400" dirty="0" smtClean="0"/>
              <a:t>Often presents as anxiety and vulnerability  </a:t>
            </a:r>
          </a:p>
          <a:p>
            <a:r>
              <a:rPr lang="en-US" sz="2400" i="1" dirty="0" smtClean="0"/>
              <a:t>Symbolizing</a:t>
            </a:r>
            <a:r>
              <a:rPr lang="en-US" sz="2400" dirty="0" smtClean="0"/>
              <a:t>: a sense people have that they are not figuring out the internal conflict</a:t>
            </a:r>
          </a:p>
          <a:p>
            <a:r>
              <a:rPr lang="en-US" sz="2400" i="1" dirty="0" smtClean="0"/>
              <a:t>Self-concep</a:t>
            </a:r>
            <a:r>
              <a:rPr lang="en-US" sz="2400" dirty="0" smtClean="0"/>
              <a:t>t: the way people think about themselves</a:t>
            </a:r>
          </a:p>
          <a:p>
            <a:r>
              <a:rPr lang="en-US" sz="2400" i="1" dirty="0" smtClean="0"/>
              <a:t>Experience</a:t>
            </a:r>
            <a:r>
              <a:rPr lang="en-US" sz="2400" dirty="0" smtClean="0"/>
              <a:t>: their feelings, meanings, or reactions</a:t>
            </a:r>
          </a:p>
          <a:p>
            <a:r>
              <a:rPr lang="en-US" sz="2400" dirty="0" smtClean="0"/>
              <a:t>There is often conflict between people’s </a:t>
            </a:r>
            <a:r>
              <a:rPr lang="en-US" sz="2400" i="1" dirty="0" smtClean="0"/>
              <a:t>self-concep</a:t>
            </a:r>
            <a:r>
              <a:rPr lang="en-US" sz="2400" dirty="0" smtClean="0"/>
              <a:t>t and </a:t>
            </a:r>
            <a:r>
              <a:rPr lang="en-US" sz="2400" i="1" dirty="0" smtClean="0"/>
              <a:t>experience</a:t>
            </a:r>
          </a:p>
          <a:p>
            <a:r>
              <a:rPr lang="en-US" sz="2400" dirty="0" smtClean="0"/>
              <a:t>Provides motivation for change </a:t>
            </a:r>
          </a:p>
          <a:p>
            <a:endParaRPr lang="en-US" sz="2400" dirty="0" smtClean="0"/>
          </a:p>
          <a:p>
            <a:endParaRPr lang="en-US" i="1" dirty="0" smtClean="0"/>
          </a:p>
          <a:p>
            <a:endParaRPr lang="en-US" dirty="0"/>
          </a:p>
        </p:txBody>
      </p:sp>
      <p:sp>
        <p:nvSpPr>
          <p:cNvPr id="4" name="Footer Placeholder 3"/>
          <p:cNvSpPr>
            <a:spLocks noGrp="1"/>
          </p:cNvSpPr>
          <p:nvPr>
            <p:ph type="ftr" sz="quarter" idx="11"/>
          </p:nvPr>
        </p:nvSpPr>
        <p:spPr/>
        <p:txBody>
          <a:bodyPr/>
          <a:lstStyle/>
          <a:p>
            <a:r>
              <a:rPr lang="en-US" smtClean="0"/>
              <a:t>Cornelius-White, Person-Centered Approaches for Counselors                      © 2016 SAGE Publications, Inc. </a:t>
            </a:r>
            <a:endParaRPr lang="en-US"/>
          </a:p>
        </p:txBody>
      </p:sp>
    </p:spTree>
    <p:extLst>
      <p:ext uri="{BB962C8B-B14F-4D97-AF65-F5344CB8AC3E}">
        <p14:creationId xmlns:p14="http://schemas.microsoft.com/office/powerpoint/2010/main" val="26108102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Client Condition 2: Incongruence, Cont.</a:t>
            </a:r>
            <a:endParaRPr lang="en-US" dirty="0"/>
          </a:p>
        </p:txBody>
      </p:sp>
      <p:sp>
        <p:nvSpPr>
          <p:cNvPr id="3" name="Content Placeholder 2"/>
          <p:cNvSpPr>
            <a:spLocks noGrp="1"/>
          </p:cNvSpPr>
          <p:nvPr>
            <p:ph idx="1"/>
          </p:nvPr>
        </p:nvSpPr>
        <p:spPr>
          <a:xfrm>
            <a:off x="457200" y="1676400"/>
            <a:ext cx="7620000" cy="4724400"/>
          </a:xfrm>
        </p:spPr>
        <p:txBody>
          <a:bodyPr>
            <a:normAutofit/>
          </a:bodyPr>
          <a:lstStyle/>
          <a:p>
            <a:r>
              <a:rPr lang="en-US" dirty="0"/>
              <a:t>Empathic responses that make incongruences </a:t>
            </a:r>
            <a:r>
              <a:rPr lang="en-US" dirty="0" smtClean="0"/>
              <a:t>explicit </a:t>
            </a:r>
            <a:r>
              <a:rPr lang="en-US" dirty="0"/>
              <a:t>help clients feel understood</a:t>
            </a:r>
          </a:p>
          <a:p>
            <a:pPr lvl="2"/>
            <a:r>
              <a:rPr lang="en-US" sz="2200" dirty="0" smtClean="0"/>
              <a:t>Example: </a:t>
            </a:r>
            <a:r>
              <a:rPr lang="en-US" sz="2200" dirty="0"/>
              <a:t>“</a:t>
            </a:r>
            <a:r>
              <a:rPr lang="en-US" sz="2200" dirty="0" smtClean="0"/>
              <a:t>Part </a:t>
            </a:r>
            <a:r>
              <a:rPr lang="en-US" sz="2200" dirty="0"/>
              <a:t>of you feels like sad </a:t>
            </a:r>
            <a:r>
              <a:rPr lang="en-US" sz="2200" dirty="0" smtClean="0"/>
              <a:t>about </a:t>
            </a:r>
            <a:r>
              <a:rPr lang="en-US" sz="2200" dirty="0"/>
              <a:t>the loss, but another part feels relieved that it is finally </a:t>
            </a:r>
            <a:r>
              <a:rPr lang="en-US" sz="2200" dirty="0" smtClean="0"/>
              <a:t>over”</a:t>
            </a:r>
          </a:p>
          <a:p>
            <a:pPr lvl="2"/>
            <a:r>
              <a:rPr lang="en-US" sz="2200" dirty="0" smtClean="0"/>
              <a:t>Specific rather than generic responses are better</a:t>
            </a:r>
          </a:p>
          <a:p>
            <a:pPr lvl="2"/>
            <a:r>
              <a:rPr lang="en-US" sz="2200" dirty="0" smtClean="0"/>
              <a:t>Attention to clients’ perception is key to whether statements are experienced as empathic or not</a:t>
            </a:r>
          </a:p>
          <a:p>
            <a:r>
              <a:rPr lang="en-US" dirty="0" smtClean="0"/>
              <a:t>Clients have a drive to recover or “self-right”</a:t>
            </a:r>
          </a:p>
          <a:p>
            <a:r>
              <a:rPr lang="en-US" dirty="0" smtClean="0"/>
              <a:t>Incongruence drives people to learn and adapt, especially in a facilitative relationship</a:t>
            </a:r>
          </a:p>
          <a:p>
            <a:pPr marL="411480" lvl="1" indent="0">
              <a:buNone/>
            </a:pPr>
            <a:r>
              <a:rPr lang="en-US" sz="1700" i="1" dirty="0" smtClean="0"/>
              <a:t>“Conflict between experiences and/or self-concept can be manifested in anxiety or vulnerability that when unconditionally, empathically confronted leads to integration or congruence.”</a:t>
            </a:r>
            <a:endParaRPr lang="en-US" sz="1700" i="1" dirty="0"/>
          </a:p>
        </p:txBody>
      </p:sp>
      <p:sp>
        <p:nvSpPr>
          <p:cNvPr id="4" name="Footer Placeholder 3"/>
          <p:cNvSpPr>
            <a:spLocks noGrp="1"/>
          </p:cNvSpPr>
          <p:nvPr>
            <p:ph type="ftr" sz="quarter" idx="11"/>
          </p:nvPr>
        </p:nvSpPr>
        <p:spPr/>
        <p:txBody>
          <a:bodyPr/>
          <a:lstStyle/>
          <a:p>
            <a:r>
              <a:rPr lang="en-US" smtClean="0"/>
              <a:t>Cornelius-White, Person-Centered Approaches for Counselors                      © 2016 SAGE Publications, Inc. </a:t>
            </a:r>
            <a:endParaRPr lang="en-US"/>
          </a:p>
        </p:txBody>
      </p:sp>
    </p:spTree>
    <p:extLst>
      <p:ext uri="{BB962C8B-B14F-4D97-AF65-F5344CB8AC3E}">
        <p14:creationId xmlns:p14="http://schemas.microsoft.com/office/powerpoint/2010/main" val="21459301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Client Condition 3: Perception </a:t>
            </a:r>
            <a:endParaRPr lang="en-US" dirty="0"/>
          </a:p>
        </p:txBody>
      </p:sp>
      <p:sp>
        <p:nvSpPr>
          <p:cNvPr id="3" name="Content Placeholder 2"/>
          <p:cNvSpPr>
            <a:spLocks noGrp="1"/>
          </p:cNvSpPr>
          <p:nvPr>
            <p:ph idx="1"/>
          </p:nvPr>
        </p:nvSpPr>
        <p:spPr>
          <a:xfrm>
            <a:off x="457200" y="1371600"/>
            <a:ext cx="7620000" cy="5029200"/>
          </a:xfrm>
        </p:spPr>
        <p:txBody>
          <a:bodyPr/>
          <a:lstStyle/>
          <a:p>
            <a:r>
              <a:rPr lang="en-US" dirty="0" smtClean="0"/>
              <a:t>The core relational conditions (empathy, UPR, and congruence) have strong research support </a:t>
            </a:r>
            <a:r>
              <a:rPr lang="en-US" i="1" dirty="0" smtClean="0"/>
              <a:t>when measured from the client’s perspective</a:t>
            </a:r>
          </a:p>
          <a:p>
            <a:r>
              <a:rPr lang="en-US" dirty="0"/>
              <a:t>Therapists must </a:t>
            </a:r>
            <a:r>
              <a:rPr lang="en-US" dirty="0" smtClean="0"/>
              <a:t>remember </a:t>
            </a:r>
            <a:r>
              <a:rPr lang="en-US" dirty="0"/>
              <a:t>it is the client’s perception of the relationship that is key to therapeutic change</a:t>
            </a:r>
          </a:p>
          <a:p>
            <a:r>
              <a:rPr lang="en-US" dirty="0"/>
              <a:t>The best therapists actively seek feedback and change in response to </a:t>
            </a:r>
            <a:r>
              <a:rPr lang="en-US" dirty="0" smtClean="0"/>
              <a:t>client’s </a:t>
            </a:r>
            <a:r>
              <a:rPr lang="en-US" dirty="0"/>
              <a:t>perception </a:t>
            </a:r>
            <a:endParaRPr lang="en-US" i="1" dirty="0" smtClean="0"/>
          </a:p>
          <a:p>
            <a:r>
              <a:rPr lang="en-US" dirty="0" smtClean="0"/>
              <a:t>Characteristics of client’s perception </a:t>
            </a:r>
          </a:p>
          <a:p>
            <a:pPr marL="11430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136167781"/>
              </p:ext>
            </p:extLst>
          </p:nvPr>
        </p:nvGraphicFramePr>
        <p:xfrm>
          <a:off x="1066800" y="4495800"/>
          <a:ext cx="6080760" cy="2194560"/>
        </p:xfrm>
        <a:graphic>
          <a:graphicData uri="http://schemas.openxmlformats.org/drawingml/2006/table">
            <a:tbl>
              <a:tblPr firstRow="1" firstCol="1" bandRow="1"/>
              <a:tblGrid>
                <a:gridCol w="1520190"/>
                <a:gridCol w="1463040"/>
                <a:gridCol w="1577340"/>
                <a:gridCol w="1520190"/>
              </a:tblGrid>
              <a:tr h="396240">
                <a:tc>
                  <a:txBody>
                    <a:bodyPr/>
                    <a:lstStyle/>
                    <a:p>
                      <a:pPr marL="0" marR="0">
                        <a:spcBef>
                          <a:spcPts val="0"/>
                        </a:spcBef>
                        <a:spcAft>
                          <a:spcPts val="0"/>
                        </a:spcAft>
                        <a:tabLst>
                          <a:tab pos="1828800" algn="ctr"/>
                          <a:tab pos="3200400" algn="ctr"/>
                          <a:tab pos="4572000" algn="ctr"/>
                        </a:tabLst>
                      </a:pPr>
                      <a:r>
                        <a:rPr lang="en-US" sz="1600" b="1" i="1" dirty="0">
                          <a:effectLst/>
                          <a:latin typeface="Calibri"/>
                          <a:ea typeface="Calibri"/>
                        </a:rPr>
                        <a:t>Sixth Condition</a:t>
                      </a:r>
                      <a:endParaRPr lang="en-US" sz="1600" b="1" i="1" dirty="0">
                        <a:effectLst/>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tabLst>
                          <a:tab pos="1828800" algn="ctr"/>
                          <a:tab pos="3200400" algn="ctr"/>
                          <a:tab pos="4572000" algn="ctr"/>
                        </a:tabLst>
                      </a:pPr>
                      <a:r>
                        <a:rPr lang="en-US" sz="1600" b="1" i="1">
                          <a:effectLst/>
                          <a:latin typeface="Calibri"/>
                          <a:ea typeface="Calibri"/>
                        </a:rPr>
                        <a:t>Therapist Stance</a:t>
                      </a:r>
                      <a:endParaRPr lang="en-US" sz="1600" b="1" i="1">
                        <a:effectLst/>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tabLst>
                          <a:tab pos="1828800" algn="ctr"/>
                          <a:tab pos="3200400" algn="ctr"/>
                          <a:tab pos="4572000" algn="ctr"/>
                        </a:tabLst>
                      </a:pPr>
                      <a:r>
                        <a:rPr lang="en-US" sz="1600" b="1" i="1" dirty="0">
                          <a:effectLst/>
                          <a:latin typeface="Calibri"/>
                          <a:ea typeface="Calibri"/>
                        </a:rPr>
                        <a:t>Therapist Flexibility</a:t>
                      </a:r>
                      <a:endParaRPr lang="en-US" sz="1600" b="1" i="1" dirty="0">
                        <a:effectLst/>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tabLst>
                          <a:tab pos="1828800" algn="ctr"/>
                          <a:tab pos="3200400" algn="ctr"/>
                          <a:tab pos="4572000" algn="ctr"/>
                        </a:tabLst>
                      </a:pPr>
                      <a:r>
                        <a:rPr lang="en-US" sz="1600" b="1" i="1" dirty="0">
                          <a:effectLst/>
                          <a:latin typeface="Calibri"/>
                          <a:ea typeface="Calibri"/>
                        </a:rPr>
                        <a:t>Feedback Loop</a:t>
                      </a:r>
                      <a:endParaRPr lang="en-US" sz="1600" b="1" i="1" dirty="0">
                        <a:effectLst/>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56359">
                <a:tc>
                  <a:txBody>
                    <a:bodyPr/>
                    <a:lstStyle/>
                    <a:p>
                      <a:pPr marL="0" marR="0">
                        <a:spcBef>
                          <a:spcPts val="0"/>
                        </a:spcBef>
                        <a:spcAft>
                          <a:spcPts val="0"/>
                        </a:spcAft>
                      </a:pPr>
                      <a:r>
                        <a:rPr lang="en-US" sz="1400" dirty="0">
                          <a:effectLst/>
                          <a:latin typeface="Calibri"/>
                          <a:ea typeface="Times New Roman"/>
                        </a:rPr>
                        <a:t>Core </a:t>
                      </a:r>
                      <a:r>
                        <a:rPr lang="en-US" sz="1400" dirty="0" smtClean="0">
                          <a:effectLst/>
                          <a:latin typeface="Calibri"/>
                          <a:ea typeface="Times New Roman"/>
                        </a:rPr>
                        <a:t>conditions </a:t>
                      </a:r>
                      <a:r>
                        <a:rPr lang="en-US" sz="1400" dirty="0">
                          <a:effectLst/>
                          <a:latin typeface="Calibri"/>
                          <a:ea typeface="Times New Roman"/>
                        </a:rPr>
                        <a:t>are </a:t>
                      </a:r>
                      <a:r>
                        <a:rPr lang="en-US" sz="1400" dirty="0" smtClean="0">
                          <a:effectLst/>
                          <a:latin typeface="Calibri"/>
                          <a:ea typeface="Times New Roman"/>
                        </a:rPr>
                        <a:t>most potent </a:t>
                      </a:r>
                      <a:r>
                        <a:rPr lang="en-US" sz="1400" dirty="0">
                          <a:effectLst/>
                          <a:latin typeface="Calibri"/>
                          <a:ea typeface="Times New Roman"/>
                        </a:rPr>
                        <a:t>when </a:t>
                      </a:r>
                      <a:r>
                        <a:rPr lang="en-US" sz="1400" dirty="0" smtClean="0">
                          <a:effectLst/>
                          <a:latin typeface="Calibri"/>
                          <a:ea typeface="Times New Roman"/>
                        </a:rPr>
                        <a:t>perceived</a:t>
                      </a:r>
                      <a:r>
                        <a:rPr lang="en-US" sz="1400" dirty="0">
                          <a:effectLst/>
                          <a:latin typeface="Calibri"/>
                          <a:ea typeface="Times New Roman"/>
                        </a:rPr>
                        <a:t>, </a:t>
                      </a:r>
                      <a:r>
                        <a:rPr lang="en-US" sz="1400" dirty="0" smtClean="0">
                          <a:effectLst/>
                          <a:latin typeface="Calibri"/>
                          <a:ea typeface="Times New Roman"/>
                        </a:rPr>
                        <a:t>which is</a:t>
                      </a:r>
                      <a:r>
                        <a:rPr lang="en-US" sz="1400" baseline="0" dirty="0" smtClean="0">
                          <a:effectLst/>
                          <a:latin typeface="Calibri"/>
                          <a:ea typeface="Times New Roman"/>
                        </a:rPr>
                        <a:t> f</a:t>
                      </a:r>
                      <a:r>
                        <a:rPr lang="en-US" sz="1400" dirty="0" smtClean="0">
                          <a:effectLst/>
                          <a:latin typeface="Calibri"/>
                          <a:ea typeface="Times New Roman"/>
                        </a:rPr>
                        <a:t>ostered by …</a:t>
                      </a:r>
                      <a:endParaRPr lang="en-US" sz="14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dirty="0" smtClean="0">
                          <a:effectLst/>
                          <a:latin typeface="Calibri"/>
                          <a:ea typeface="Times New Roman"/>
                        </a:rPr>
                        <a:t>Therapist,  confidence,  tentativeness, </a:t>
                      </a:r>
                      <a:r>
                        <a:rPr lang="en-US" sz="1400" dirty="0">
                          <a:effectLst/>
                          <a:latin typeface="Calibri"/>
                          <a:ea typeface="Times New Roman"/>
                        </a:rPr>
                        <a:t>and </a:t>
                      </a:r>
                      <a:r>
                        <a:rPr lang="en-US" sz="1400" dirty="0" smtClean="0">
                          <a:effectLst/>
                          <a:latin typeface="Calibri"/>
                          <a:ea typeface="Times New Roman"/>
                        </a:rPr>
                        <a:t>…</a:t>
                      </a:r>
                      <a:endParaRPr lang="en-US" sz="14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dirty="0">
                          <a:effectLst/>
                          <a:latin typeface="Calibri"/>
                          <a:ea typeface="Times New Roman"/>
                        </a:rPr>
                        <a:t>Smooth adaptation to what the client does or does not perceive and how </a:t>
                      </a:r>
                      <a:r>
                        <a:rPr lang="en-US" sz="1400" dirty="0" smtClean="0">
                          <a:effectLst/>
                          <a:latin typeface="Calibri"/>
                          <a:ea typeface="Times New Roman"/>
                        </a:rPr>
                        <a:t>he</a:t>
                      </a:r>
                      <a:r>
                        <a:rPr lang="en-US" sz="1400" baseline="0" dirty="0" smtClean="0">
                          <a:effectLst/>
                          <a:latin typeface="Calibri"/>
                          <a:ea typeface="Times New Roman"/>
                        </a:rPr>
                        <a:t> or she</a:t>
                      </a:r>
                      <a:r>
                        <a:rPr lang="en-US" sz="1400" dirty="0" smtClean="0">
                          <a:effectLst/>
                          <a:latin typeface="Calibri"/>
                          <a:ea typeface="Times New Roman"/>
                        </a:rPr>
                        <a:t> changes </a:t>
                      </a:r>
                      <a:r>
                        <a:rPr lang="en-US" sz="1400" dirty="0">
                          <a:effectLst/>
                          <a:latin typeface="Calibri"/>
                          <a:ea typeface="Times New Roman"/>
                        </a:rPr>
                        <a:t>with each perception so </a:t>
                      </a:r>
                      <a:r>
                        <a:rPr lang="en-US" sz="1400" dirty="0" smtClean="0">
                          <a:effectLst/>
                          <a:latin typeface="Calibri"/>
                          <a:ea typeface="Times New Roman"/>
                        </a:rPr>
                        <a:t>that …</a:t>
                      </a:r>
                      <a:endParaRPr lang="en-US" sz="14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dirty="0">
                          <a:effectLst/>
                          <a:latin typeface="Calibri"/>
                          <a:ea typeface="Times New Roman"/>
                        </a:rPr>
                        <a:t>Person-centered therapy works through an interactive </a:t>
                      </a:r>
                      <a:r>
                        <a:rPr lang="en-US" sz="1400" dirty="0" smtClean="0">
                          <a:effectLst/>
                          <a:latin typeface="Calibri"/>
                          <a:ea typeface="Times New Roman"/>
                        </a:rPr>
                        <a:t>loop.</a:t>
                      </a:r>
                      <a:endParaRPr lang="en-US" sz="14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a:p>
        </p:txBody>
      </p:sp>
    </p:spTree>
    <p:extLst>
      <p:ext uri="{BB962C8B-B14F-4D97-AF65-F5344CB8AC3E}">
        <p14:creationId xmlns:p14="http://schemas.microsoft.com/office/powerpoint/2010/main" val="16590736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Client-Directed, Outcome Informed, Client Hero</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Listening for and soliciting client feedback is central to PC therapy</a:t>
            </a:r>
          </a:p>
          <a:p>
            <a:r>
              <a:rPr lang="en-US" i="1" dirty="0" smtClean="0"/>
              <a:t>Client-directed</a:t>
            </a:r>
            <a:r>
              <a:rPr lang="en-US" dirty="0" smtClean="0"/>
              <a:t>: therapist is responsive to, adapts, and/or designs treatment to fit with client’s model of change</a:t>
            </a:r>
          </a:p>
          <a:p>
            <a:r>
              <a:rPr lang="en-US" i="1" dirty="0" smtClean="0"/>
              <a:t>Outcome-informed</a:t>
            </a:r>
            <a:r>
              <a:rPr lang="en-US" dirty="0" smtClean="0"/>
              <a:t>: adjusting treatments when clients do not recover within reliable change windows established</a:t>
            </a:r>
          </a:p>
          <a:p>
            <a:r>
              <a:rPr lang="en-US" dirty="0" smtClean="0"/>
              <a:t>Assessments utilized:</a:t>
            </a:r>
          </a:p>
          <a:p>
            <a:pPr lvl="1"/>
            <a:r>
              <a:rPr lang="en-US" dirty="0" smtClean="0"/>
              <a:t>Session </a:t>
            </a:r>
            <a:r>
              <a:rPr lang="en-US" dirty="0"/>
              <a:t>r</a:t>
            </a:r>
            <a:r>
              <a:rPr lang="en-US" dirty="0" smtClean="0"/>
              <a:t>ating scale</a:t>
            </a:r>
          </a:p>
          <a:p>
            <a:pPr lvl="1"/>
            <a:r>
              <a:rPr lang="en-US" dirty="0" smtClean="0"/>
              <a:t>Outcome rating scale</a:t>
            </a:r>
          </a:p>
          <a:p>
            <a:pPr lvl="1"/>
            <a:r>
              <a:rPr lang="en-US" dirty="0" smtClean="0"/>
              <a:t>Four-item process</a:t>
            </a:r>
          </a:p>
          <a:p>
            <a:pPr lvl="1"/>
            <a:r>
              <a:rPr lang="en-US" dirty="0" smtClean="0"/>
              <a:t>Outcome measures</a:t>
            </a:r>
          </a:p>
          <a:p>
            <a:r>
              <a:rPr lang="en-US" dirty="0" smtClean="0"/>
              <a:t>Incorporating client feedback helps reduce client drop-out rate by 25–40%</a:t>
            </a:r>
          </a:p>
          <a:p>
            <a:r>
              <a:rPr lang="en-US" dirty="0" smtClean="0"/>
              <a:t>Retention and therapeutic change are likely with strong working alliance with counselor for the first 3 weeks</a:t>
            </a:r>
            <a:endParaRPr lang="en-US" dirty="0"/>
          </a:p>
        </p:txBody>
      </p:sp>
      <p:sp>
        <p:nvSpPr>
          <p:cNvPr id="4" name="Footer Placeholder 3"/>
          <p:cNvSpPr>
            <a:spLocks noGrp="1"/>
          </p:cNvSpPr>
          <p:nvPr>
            <p:ph type="ftr" sz="quarter" idx="11"/>
          </p:nvPr>
        </p:nvSpPr>
        <p:spPr/>
        <p:txBody>
          <a:bodyPr/>
          <a:lstStyle/>
          <a:p>
            <a:r>
              <a:rPr lang="en-US" smtClean="0"/>
              <a:t>Cornelius-White, Person-Centered Approaches for Counselors                      © 2016 SAGE Publications, Inc. </a:t>
            </a:r>
            <a:endParaRPr lang="en-US"/>
          </a:p>
        </p:txBody>
      </p:sp>
    </p:spTree>
    <p:extLst>
      <p:ext uri="{BB962C8B-B14F-4D97-AF65-F5344CB8AC3E}">
        <p14:creationId xmlns:p14="http://schemas.microsoft.com/office/powerpoint/2010/main" val="9921253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Actualizing Tendency </a:t>
            </a:r>
            <a:endParaRPr lang="en-US" dirty="0"/>
          </a:p>
        </p:txBody>
      </p:sp>
      <p:sp>
        <p:nvSpPr>
          <p:cNvPr id="3" name="Content Placeholder 2"/>
          <p:cNvSpPr>
            <a:spLocks noGrp="1"/>
          </p:cNvSpPr>
          <p:nvPr>
            <p:ph idx="1"/>
          </p:nvPr>
        </p:nvSpPr>
        <p:spPr/>
        <p:txBody>
          <a:bodyPr/>
          <a:lstStyle/>
          <a:p>
            <a:r>
              <a:rPr lang="en-US" dirty="0" smtClean="0"/>
              <a:t>The idea that each person has potential, choice, and power to develop </a:t>
            </a:r>
          </a:p>
          <a:p>
            <a:r>
              <a:rPr lang="en-US" dirty="0" smtClean="0"/>
              <a:t>Manifested in a therapeutic relationship as trust in the person and trust that the client will try to maintain and enhance</a:t>
            </a:r>
          </a:p>
          <a:p>
            <a:r>
              <a:rPr lang="en-US" dirty="0" smtClean="0"/>
              <a:t>Roger’s potato-in-the basement example</a:t>
            </a:r>
          </a:p>
          <a:p>
            <a:r>
              <a:rPr lang="en-US" dirty="0" smtClean="0"/>
              <a:t>Also called “grit”—one of the most important aspects of becoming an effective helper, according to some</a:t>
            </a:r>
          </a:p>
          <a:p>
            <a:r>
              <a:rPr lang="en-US" i="1" dirty="0" smtClean="0"/>
              <a:t>Grit</a:t>
            </a:r>
            <a:r>
              <a:rPr lang="en-US" dirty="0" smtClean="0"/>
              <a:t>: determination, unyielding will in the face of difficult circumstances</a:t>
            </a:r>
          </a:p>
          <a:p>
            <a:r>
              <a:rPr lang="en-US" dirty="0" smtClean="0"/>
              <a:t>Goal of PC </a:t>
            </a:r>
            <a:r>
              <a:rPr lang="en-US" dirty="0"/>
              <a:t>therapists—to </a:t>
            </a:r>
            <a:r>
              <a:rPr lang="en-US" dirty="0" smtClean="0"/>
              <a:t>identify, value, and foster grit within themselves and clients </a:t>
            </a:r>
            <a:endParaRPr lang="en-US" dirty="0"/>
          </a:p>
        </p:txBody>
      </p:sp>
      <p:sp>
        <p:nvSpPr>
          <p:cNvPr id="4" name="Footer Placeholder 3"/>
          <p:cNvSpPr>
            <a:spLocks noGrp="1"/>
          </p:cNvSpPr>
          <p:nvPr>
            <p:ph type="ftr" sz="quarter" idx="11"/>
          </p:nvPr>
        </p:nvSpPr>
        <p:spPr/>
        <p:txBody>
          <a:bodyPr/>
          <a:lstStyle/>
          <a:p>
            <a:r>
              <a:rPr lang="en-US" smtClean="0"/>
              <a:t>Cornelius-White, Person-Centered Approaches for Counselors                      © 2016 SAGE Publications, Inc. </a:t>
            </a:r>
            <a:endParaRPr lang="en-US"/>
          </a:p>
        </p:txBody>
      </p:sp>
    </p:spTree>
    <p:extLst>
      <p:ext uri="{BB962C8B-B14F-4D97-AF65-F5344CB8AC3E}">
        <p14:creationId xmlns:p14="http://schemas.microsoft.com/office/powerpoint/2010/main" val="281460547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385</TotalTime>
  <Words>1181</Words>
  <Application>Microsoft Office PowerPoint</Application>
  <PresentationFormat>On-screen Show (4:3)</PresentationFormat>
  <Paragraphs>129</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Adjacency</vt:lpstr>
      <vt:lpstr>Client (aka Hero) </vt:lpstr>
      <vt:lpstr>Introduction </vt:lpstr>
      <vt:lpstr>Introduction, cont.</vt:lpstr>
      <vt:lpstr>Client Condition 1: Contact</vt:lpstr>
      <vt:lpstr>Client Condition 2: Incongruence</vt:lpstr>
      <vt:lpstr>Client Condition 2: Incongruence, Cont.</vt:lpstr>
      <vt:lpstr>Client Condition 3: Perception </vt:lpstr>
      <vt:lpstr>Client-Directed, Outcome Informed, Client Hero</vt:lpstr>
      <vt:lpstr>Actualizing Tendency </vt:lpstr>
      <vt:lpstr>Nondirective Attitude</vt:lpstr>
      <vt:lpstr>Conclusion </vt:lpstr>
      <vt:lpstr>Summary</vt:lpstr>
    </vt:vector>
  </TitlesOfParts>
  <Company>Missouri State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Kanamori, Yasuko</dc:creator>
  <cp:lastModifiedBy>Lucy Berbeo</cp:lastModifiedBy>
  <cp:revision>40</cp:revision>
  <dcterms:created xsi:type="dcterms:W3CDTF">2014-09-02T20:47:01Z</dcterms:created>
  <dcterms:modified xsi:type="dcterms:W3CDTF">2015-01-08T22:21:21Z</dcterms:modified>
</cp:coreProperties>
</file>