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sldIdLst>
    <p:sldId id="256" r:id="rId2"/>
    <p:sldId id="274" r:id="rId3"/>
    <p:sldId id="257" r:id="rId4"/>
    <p:sldId id="258" r:id="rId5"/>
    <p:sldId id="259" r:id="rId6"/>
    <p:sldId id="260" r:id="rId7"/>
    <p:sldId id="261" r:id="rId8"/>
    <p:sldId id="262" r:id="rId9"/>
    <p:sldId id="263" r:id="rId10"/>
    <p:sldId id="264" r:id="rId11"/>
    <p:sldId id="265" r:id="rId12"/>
    <p:sldId id="268" r:id="rId13"/>
    <p:sldId id="266" r:id="rId14"/>
    <p:sldId id="267"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rry Baker" initials="LB"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6" d="100"/>
          <a:sy n="96" d="100"/>
        </p:scale>
        <p:origin x="-96" y="-3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EA06A5-5249-4128-A52A-1BE6C9CEADD4}" type="datetimeFigureOut">
              <a:rPr lang="en-US" smtClean="0"/>
              <a:t>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76AB60-6748-466F-A1EA-5D7D7346F013}" type="slidenum">
              <a:rPr lang="en-US" smtClean="0"/>
              <a:t>‹#›</a:t>
            </a:fld>
            <a:endParaRPr lang="en-US"/>
          </a:p>
        </p:txBody>
      </p:sp>
    </p:spTree>
    <p:extLst>
      <p:ext uri="{BB962C8B-B14F-4D97-AF65-F5344CB8AC3E}">
        <p14:creationId xmlns:p14="http://schemas.microsoft.com/office/powerpoint/2010/main" val="1714903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016852-B6FF-4F19-A8B2-A06D583004C5}"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568D9-CA81-4378-BD2F-630481D6D7D0}"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EC9BBC-734B-4C31-B62E-79B08734CE02}"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59A15F-C2F0-4B60-B6EB-004C65E36375}"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105EDC-C5B9-4125-906B-769A4E8831AE}"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91F3718-D795-4DE2-BB96-8E63678DEECA}" type="datetime1">
              <a:rPr lang="en-US" smtClean="0"/>
              <a:t>1/8/2015</a:t>
            </a:fld>
            <a:endParaRPr lang="en-US"/>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7" name="Slide Number Placeholder 6"/>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C7A5F6-7841-469E-879C-C4208CF6D056}" type="datetime1">
              <a:rPr lang="en-US" smtClean="0"/>
              <a:t>1/8/2015</a:t>
            </a:fld>
            <a:endParaRPr lang="en-US"/>
          </a:p>
        </p:txBody>
      </p:sp>
      <p:sp>
        <p:nvSpPr>
          <p:cNvPr id="8" name="Footer Placeholder 7"/>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9" name="Slide Number Placeholder 8"/>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EC5009-8FA0-4DFC-BD77-DE011F40A91D}" type="datetime1">
              <a:rPr lang="en-US" smtClean="0"/>
              <a:t>1/8/2015</a:t>
            </a:fld>
            <a:endParaRPr lang="en-US"/>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5" name="Slide Number Placeholder 4"/>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3CF7D9-578B-471B-8CB6-6C7334019216}" type="datetime1">
              <a:rPr lang="en-US" smtClean="0"/>
              <a:t>1/8/2015</a:t>
            </a:fld>
            <a:endParaRPr lang="en-US"/>
          </a:p>
        </p:txBody>
      </p:sp>
      <p:sp>
        <p:nvSpPr>
          <p:cNvPr id="3" name="Footer Placeholder 2"/>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4" name="Slide Number Placeholder 3"/>
          <p:cNvSpPr>
            <a:spLocks noGrp="1"/>
          </p:cNvSpPr>
          <p:nvPr>
            <p:ph type="sldNum" sz="quarter" idx="12"/>
          </p:nvPr>
        </p:nvSpPr>
        <p:spPr/>
        <p:txBody>
          <a:bodyPr/>
          <a:lstStyle/>
          <a:p>
            <a:fld id="{EABE9815-3F0F-4D4D-9DB8-E93944AC485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6F93C1-786F-41CC-BA8D-8D8EB3E9B5E6}" type="datetime1">
              <a:rPr lang="en-US" smtClean="0"/>
              <a:t>1/8/2015</a:t>
            </a:fld>
            <a:endParaRPr lang="en-US"/>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7" name="Slide Number Placeholder 6"/>
          <p:cNvSpPr>
            <a:spLocks noGrp="1"/>
          </p:cNvSpPr>
          <p:nvPr>
            <p:ph type="sldNum" sz="quarter" idx="12"/>
          </p:nvPr>
        </p:nvSpPr>
        <p:spPr/>
        <p:txBody>
          <a:bodyPr/>
          <a:lstStyle/>
          <a:p>
            <a:fld id="{EABE9815-3F0F-4D4D-9DB8-E93944AC4856}"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6D9C7A8-A29C-4786-B55D-6A765EAC55DE}" type="datetime1">
              <a:rPr lang="en-US" smtClean="0"/>
              <a:t>1/8/2015</a:t>
            </a:fld>
            <a:endParaRPr lang="en-US"/>
          </a:p>
        </p:txBody>
      </p:sp>
      <p:sp>
        <p:nvSpPr>
          <p:cNvPr id="9" name="Slide Number Placeholder 8"/>
          <p:cNvSpPr>
            <a:spLocks noGrp="1"/>
          </p:cNvSpPr>
          <p:nvPr>
            <p:ph type="sldNum" sz="quarter" idx="11"/>
          </p:nvPr>
        </p:nvSpPr>
        <p:spPr/>
        <p:txBody>
          <a:bodyPr/>
          <a:lstStyle/>
          <a:p>
            <a:fld id="{EABE9815-3F0F-4D4D-9DB8-E93944AC4856}" type="slidenum">
              <a:rPr lang="en-US" smtClean="0"/>
              <a:t>‹#›</a:t>
            </a:fld>
            <a:endParaRPr lang="en-US"/>
          </a:p>
        </p:txBody>
      </p:sp>
      <p:sp>
        <p:nvSpPr>
          <p:cNvPr id="10" name="Footer Placeholder 9"/>
          <p:cNvSpPr>
            <a:spLocks noGrp="1"/>
          </p:cNvSpPr>
          <p:nvPr>
            <p:ph type="ftr" sz="quarter" idx="12"/>
          </p:nvPr>
        </p:nvSpPr>
        <p:spPr/>
        <p:txBody>
          <a:bodyPr/>
          <a:lstStyle/>
          <a:p>
            <a:r>
              <a:rPr lang="en-US" smtClean="0"/>
              <a:t>Cornelius-White, Person-Centered Approaches for Counselors                      © 2016 SAGE Publications, Inc. </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ABE9815-3F0F-4D4D-9DB8-E93944AC4856}"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Cornelius-White, Person-Centered Approaches for Counselors                      © 2016 SAGE Publications, Inc. </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5328001-0D68-4F1D-9A9C-4B74D118C9A3}" type="datetime1">
              <a:rPr lang="en-US" smtClean="0"/>
              <a:t>1/8/2015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Evolution of the Person-Centered Approach</a:t>
            </a:r>
          </a:p>
        </p:txBody>
      </p:sp>
      <p:sp>
        <p:nvSpPr>
          <p:cNvPr id="3" name="Subtitle 2"/>
          <p:cNvSpPr>
            <a:spLocks noGrp="1"/>
          </p:cNvSpPr>
          <p:nvPr>
            <p:ph type="subTitle" idx="1"/>
          </p:nvPr>
        </p:nvSpPr>
        <p:spPr/>
        <p:txBody>
          <a:bodyPr/>
          <a:lstStyle/>
          <a:p>
            <a:r>
              <a:rPr lang="en-US" dirty="0"/>
              <a:t>From </a:t>
            </a:r>
          </a:p>
          <a:p>
            <a:r>
              <a:rPr lang="en-US" i="1" dirty="0"/>
              <a:t>Person-Centered Approaches for Counselors </a:t>
            </a:r>
            <a:r>
              <a:rPr lang="en-US" dirty="0" smtClean="0"/>
              <a:t>(SAGE, </a:t>
            </a:r>
            <a:r>
              <a:rPr lang="en-US" dirty="0"/>
              <a:t>2016)</a:t>
            </a:r>
          </a:p>
          <a:p>
            <a:r>
              <a:rPr lang="en-US" sz="1100" dirty="0" smtClean="0"/>
              <a:t>Jeffrey </a:t>
            </a:r>
            <a:r>
              <a:rPr lang="en-US" sz="1100" dirty="0"/>
              <a:t>H. D. Cornelius-White</a:t>
            </a:r>
          </a:p>
          <a:p>
            <a:endParaRPr lang="en-US" dirty="0"/>
          </a:p>
        </p:txBody>
      </p:sp>
      <p:sp>
        <p:nvSpPr>
          <p:cNvPr id="5" name="Footer Placeholder 4"/>
          <p:cNvSpPr>
            <a:spLocks noGrp="1"/>
          </p:cNvSpPr>
          <p:nvPr>
            <p:ph type="ftr" sz="quarter" idx="11"/>
          </p:nvPr>
        </p:nvSpPr>
        <p:spPr>
          <a:xfrm rot="16200000">
            <a:off x="7586910" y="4048760"/>
            <a:ext cx="2367281" cy="365759"/>
          </a:xfrm>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308807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Experiential, Emotion-Focused</a:t>
            </a:r>
            <a:endParaRPr lang="en-US" dirty="0"/>
          </a:p>
        </p:txBody>
      </p:sp>
      <p:sp>
        <p:nvSpPr>
          <p:cNvPr id="3" name="Content Placeholder 2"/>
          <p:cNvSpPr>
            <a:spLocks noGrp="1"/>
          </p:cNvSpPr>
          <p:nvPr>
            <p:ph idx="1"/>
          </p:nvPr>
        </p:nvSpPr>
        <p:spPr/>
        <p:txBody>
          <a:bodyPr>
            <a:normAutofit/>
          </a:bodyPr>
          <a:lstStyle/>
          <a:p>
            <a:r>
              <a:rPr lang="en-US" dirty="0" smtClean="0"/>
              <a:t>Fundamentals, cont.: </a:t>
            </a:r>
          </a:p>
          <a:p>
            <a:pPr lvl="1"/>
            <a:r>
              <a:rPr lang="en-US" dirty="0" smtClean="0"/>
              <a:t>Three forms of emotion are distinguished: primary adaptive, primary maladaptive, and secondary.</a:t>
            </a:r>
          </a:p>
          <a:p>
            <a:pPr lvl="1"/>
            <a:r>
              <a:rPr lang="en-US" dirty="0" smtClean="0"/>
              <a:t>The two primary types are characterized by clients’ basic, direct, and immediate reactions to a situation.</a:t>
            </a:r>
          </a:p>
          <a:p>
            <a:pPr lvl="1"/>
            <a:r>
              <a:rPr lang="en-US" dirty="0" smtClean="0"/>
              <a:t>Secondary emotions are the emotions that one experiences in response to thoughts or to primary emotions, such as being ashamed of a desire or anger in response to a feeling of hurt.</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647807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Experiential, Emotion-Focused</a:t>
            </a:r>
            <a:endParaRPr lang="en-US" dirty="0"/>
          </a:p>
        </p:txBody>
      </p:sp>
      <p:sp>
        <p:nvSpPr>
          <p:cNvPr id="3" name="Content Placeholder 2"/>
          <p:cNvSpPr>
            <a:spLocks noGrp="1"/>
          </p:cNvSpPr>
          <p:nvPr>
            <p:ph idx="1"/>
          </p:nvPr>
        </p:nvSpPr>
        <p:spPr/>
        <p:txBody>
          <a:bodyPr>
            <a:normAutofit/>
          </a:bodyPr>
          <a:lstStyle/>
          <a:p>
            <a:r>
              <a:rPr lang="en-US" dirty="0" smtClean="0"/>
              <a:t>Common factors connections:</a:t>
            </a:r>
          </a:p>
          <a:p>
            <a:pPr lvl="1"/>
            <a:r>
              <a:rPr lang="en-US" dirty="0"/>
              <a:t>Emotion-focused therapy is more akin to approaches outside of person-centered therapy in the sense that </a:t>
            </a:r>
            <a:r>
              <a:rPr lang="en-US" dirty="0" smtClean="0"/>
              <a:t>it </a:t>
            </a:r>
            <a:r>
              <a:rPr lang="en-US" dirty="0"/>
              <a:t>is more directive and involves conceptualization and application of specific techniques to induce </a:t>
            </a:r>
            <a:r>
              <a:rPr lang="en-US" dirty="0" smtClean="0"/>
              <a:t>change.</a:t>
            </a:r>
            <a:r>
              <a:rPr lang="en-US" dirty="0" smtClean="0">
                <a:effectLst/>
              </a:rPr>
              <a:t> </a:t>
            </a:r>
          </a:p>
          <a:p>
            <a:pPr lvl="1"/>
            <a:r>
              <a:rPr lang="en-US" dirty="0" smtClean="0"/>
              <a:t>It </a:t>
            </a:r>
            <a:r>
              <a:rPr lang="en-US" dirty="0"/>
              <a:t>is clearly linked within the approach and often long-term study of basic person-centered practice is necessary to become </a:t>
            </a:r>
            <a:r>
              <a:rPr lang="en-US" dirty="0" smtClean="0"/>
              <a:t>competent</a:t>
            </a:r>
            <a:r>
              <a:rPr lang="en-US" dirty="0"/>
              <a:t>.</a:t>
            </a:r>
            <a:endParaRPr lang="en-US" dirty="0" smtClean="0">
              <a:effectLst/>
            </a:endParaRPr>
          </a:p>
          <a:p>
            <a:pPr lvl="1"/>
            <a:r>
              <a:rPr lang="en-US" dirty="0" smtClean="0"/>
              <a:t>Learning </a:t>
            </a:r>
            <a:r>
              <a:rPr lang="en-US" dirty="0"/>
              <a:t>to recognize process markers or emotion types and how this may influence the way in which you are empathic with or without the introduction of the prescribed tasks can be a rich way to deepen your practice of relationship and admiration for </a:t>
            </a:r>
            <a:r>
              <a:rPr lang="en-US" dirty="0" smtClean="0"/>
              <a:t>clients’ </a:t>
            </a:r>
            <a:r>
              <a:rPr lang="en-US" dirty="0"/>
              <a:t>suffering and resilience. </a:t>
            </a:r>
          </a:p>
          <a:p>
            <a:pPr lvl="1"/>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4291364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1234"/>
            <a:ext cx="7620000" cy="1047566"/>
          </a:xfrm>
        </p:spPr>
        <p:txBody>
          <a:bodyPr>
            <a:normAutofit fontScale="90000"/>
          </a:bodyPr>
          <a:lstStyle/>
          <a:p>
            <a:r>
              <a:rPr lang="en-US" b="1" dirty="0" smtClean="0"/>
              <a:t>Interdisciplinary Research and Practice</a:t>
            </a:r>
            <a:br>
              <a:rPr lang="en-US" b="1" dirty="0" smtClean="0"/>
            </a:br>
            <a:endParaRPr lang="en-US" dirty="0"/>
          </a:p>
        </p:txBody>
      </p:sp>
      <p:sp>
        <p:nvSpPr>
          <p:cNvPr id="3" name="Content Placeholder 2"/>
          <p:cNvSpPr>
            <a:spLocks noGrp="1"/>
          </p:cNvSpPr>
          <p:nvPr>
            <p:ph idx="1"/>
          </p:nvPr>
        </p:nvSpPr>
        <p:spPr>
          <a:xfrm>
            <a:off x="457200" y="1979720"/>
            <a:ext cx="7620000" cy="4421080"/>
          </a:xfrm>
        </p:spPr>
        <p:txBody>
          <a:bodyPr>
            <a:normAutofit/>
          </a:bodyPr>
          <a:lstStyle/>
          <a:p>
            <a:r>
              <a:rPr lang="en-US" dirty="0" smtClean="0"/>
              <a:t>Fundamentals</a:t>
            </a:r>
          </a:p>
          <a:p>
            <a:pPr lvl="1"/>
            <a:r>
              <a:rPr lang="en-US" dirty="0" smtClean="0"/>
              <a:t>Rogers was uniquely concerned about the interconnection between life outside the session room and therapy as compared to any other major theorist.</a:t>
            </a:r>
            <a:r>
              <a:rPr lang="en-US" dirty="0" smtClean="0">
                <a:effectLst/>
              </a:rPr>
              <a:t> </a:t>
            </a:r>
          </a:p>
          <a:p>
            <a:pPr lvl="1"/>
            <a:r>
              <a:rPr lang="en-US" dirty="0" smtClean="0"/>
              <a:t>People have applied his central interpersonal ideas to a wide variety of applications.</a:t>
            </a:r>
            <a:r>
              <a:rPr lang="en-US" dirty="0" smtClean="0">
                <a:effectLst/>
              </a:rPr>
              <a:t> </a:t>
            </a:r>
          </a:p>
          <a:p>
            <a:pPr lvl="1"/>
            <a:r>
              <a:rPr lang="en-US" dirty="0" smtClean="0"/>
              <a:t>Research from an array of sciences has been used to explain and elaborate the person-centered approach</a:t>
            </a:r>
            <a:r>
              <a:rPr lang="en-US" dirty="0"/>
              <a:t>.</a:t>
            </a:r>
            <a:endParaRPr lang="en-US" dirty="0" smtClean="0"/>
          </a:p>
          <a:p>
            <a:pPr lvl="1"/>
            <a:endParaRPr lang="en-US" dirty="0" smtClean="0">
              <a:effectLst/>
            </a:endParaRPr>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101419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4601"/>
            <a:ext cx="7620000" cy="663035"/>
          </a:xfrm>
        </p:spPr>
        <p:txBody>
          <a:bodyPr>
            <a:normAutofit fontScale="90000"/>
          </a:bodyPr>
          <a:lstStyle/>
          <a:p>
            <a:r>
              <a:rPr lang="en-US" b="1" dirty="0"/>
              <a:t>Interdisciplinary Research and Practice</a:t>
            </a:r>
            <a:br>
              <a:rPr lang="en-US" b="1" dirty="0"/>
            </a:br>
            <a:endParaRPr lang="en-US" dirty="0"/>
          </a:p>
        </p:txBody>
      </p:sp>
      <p:sp>
        <p:nvSpPr>
          <p:cNvPr id="3" name="Content Placeholder 2"/>
          <p:cNvSpPr>
            <a:spLocks noGrp="1"/>
          </p:cNvSpPr>
          <p:nvPr>
            <p:ph idx="1"/>
          </p:nvPr>
        </p:nvSpPr>
        <p:spPr/>
        <p:txBody>
          <a:bodyPr/>
          <a:lstStyle/>
          <a:p>
            <a:r>
              <a:rPr lang="en-US" dirty="0" smtClean="0"/>
              <a:t>Fundamentals: </a:t>
            </a:r>
          </a:p>
          <a:p>
            <a:pPr lvl="1"/>
            <a:endParaRPr lang="en-US" dirty="0"/>
          </a:p>
        </p:txBody>
      </p:sp>
      <p:sp>
        <p:nvSpPr>
          <p:cNvPr id="7" name="Rectangle 6"/>
          <p:cNvSpPr/>
          <p:nvPr/>
        </p:nvSpPr>
        <p:spPr>
          <a:xfrm>
            <a:off x="3009648" y="1753873"/>
            <a:ext cx="4427677" cy="369332"/>
          </a:xfrm>
          <a:prstGeom prst="rect">
            <a:avLst/>
          </a:prstGeom>
        </p:spPr>
        <p:txBody>
          <a:bodyPr wrap="none">
            <a:spAutoFit/>
          </a:bodyPr>
          <a:lstStyle/>
          <a:p>
            <a:r>
              <a:rPr lang="en-US" b="1" dirty="0"/>
              <a:t>The Scope of the Person-Centered Approach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926" y="2123205"/>
            <a:ext cx="7335274" cy="4572638"/>
          </a:xfrm>
          <a:prstGeom prst="rect">
            <a:avLst/>
          </a:prstGeom>
        </p:spPr>
      </p:pic>
      <p:sp>
        <p:nvSpPr>
          <p:cNvPr id="8" name="Footer Placeholder 7"/>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843605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8990"/>
            <a:ext cx="7620000" cy="618647"/>
          </a:xfrm>
        </p:spPr>
        <p:txBody>
          <a:bodyPr>
            <a:normAutofit fontScale="90000"/>
          </a:bodyPr>
          <a:lstStyle/>
          <a:p>
            <a:r>
              <a:rPr lang="en-US" b="1" dirty="0" smtClean="0"/>
              <a:t>Interdisciplinary Research and Practice</a:t>
            </a:r>
            <a:br>
              <a:rPr lang="en-US" b="1" dirty="0" smtClean="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4826" y="2342492"/>
            <a:ext cx="7374245" cy="3371374"/>
          </a:xfrm>
        </p:spPr>
      </p:pic>
      <p:sp>
        <p:nvSpPr>
          <p:cNvPr id="6" name="Rectangle 5"/>
          <p:cNvSpPr/>
          <p:nvPr/>
        </p:nvSpPr>
        <p:spPr>
          <a:xfrm>
            <a:off x="2102201" y="1514203"/>
            <a:ext cx="4572000" cy="646331"/>
          </a:xfrm>
          <a:prstGeom prst="rect">
            <a:avLst/>
          </a:prstGeom>
        </p:spPr>
        <p:txBody>
          <a:bodyPr>
            <a:spAutoFit/>
          </a:bodyPr>
          <a:lstStyle/>
          <a:p>
            <a:pPr algn="ctr"/>
            <a:r>
              <a:rPr lang="en-US" b="1" dirty="0"/>
              <a:t>The </a:t>
            </a:r>
            <a:r>
              <a:rPr lang="en-US" b="1" dirty="0" smtClean="0"/>
              <a:t>multiple levels </a:t>
            </a:r>
            <a:r>
              <a:rPr lang="en-US" b="1" dirty="0"/>
              <a:t>at </a:t>
            </a:r>
            <a:r>
              <a:rPr lang="en-US" b="1" dirty="0" smtClean="0"/>
              <a:t>which </a:t>
            </a:r>
            <a:r>
              <a:rPr lang="en-US" b="1" dirty="0"/>
              <a:t>the PCA is </a:t>
            </a:r>
            <a:r>
              <a:rPr lang="en-US" b="1" dirty="0" smtClean="0"/>
              <a:t>studied </a:t>
            </a:r>
            <a:r>
              <a:rPr lang="en-US" b="1" dirty="0"/>
              <a:t>and </a:t>
            </a:r>
            <a:r>
              <a:rPr lang="en-US" b="1" dirty="0" smtClean="0"/>
              <a:t>presented </a:t>
            </a:r>
            <a:endParaRPr lang="en-US" b="1"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4044495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438752"/>
          </a:xfrm>
        </p:spPr>
        <p:txBody>
          <a:bodyPr>
            <a:normAutofit fontScale="90000"/>
          </a:bodyPr>
          <a:lstStyle/>
          <a:p>
            <a:r>
              <a:rPr lang="en-US" b="1" dirty="0" smtClean="0"/>
              <a:t>Interdisciplinary Research and Practice</a:t>
            </a:r>
            <a:endParaRPr lang="en-US" dirty="0"/>
          </a:p>
        </p:txBody>
      </p:sp>
      <p:sp>
        <p:nvSpPr>
          <p:cNvPr id="3" name="Content Placeholder 2"/>
          <p:cNvSpPr>
            <a:spLocks noGrp="1"/>
          </p:cNvSpPr>
          <p:nvPr>
            <p:ph idx="1"/>
          </p:nvPr>
        </p:nvSpPr>
        <p:spPr>
          <a:xfrm>
            <a:off x="457200" y="1944210"/>
            <a:ext cx="7620000" cy="4456589"/>
          </a:xfrm>
        </p:spPr>
        <p:txBody>
          <a:bodyPr/>
          <a:lstStyle/>
          <a:p>
            <a:r>
              <a:rPr lang="en-US" dirty="0"/>
              <a:t>Any approach to current psychotherapy exists in relation to all science and </a:t>
            </a:r>
            <a:r>
              <a:rPr lang="en-US" dirty="0" smtClean="0"/>
              <a:t>meaning.</a:t>
            </a:r>
            <a:r>
              <a:rPr lang="en-US" dirty="0" smtClean="0">
                <a:effectLst/>
              </a:rPr>
              <a:t> </a:t>
            </a:r>
          </a:p>
          <a:p>
            <a:r>
              <a:rPr lang="en-US" dirty="0"/>
              <a:t>The interdisciplinary history and advancements of the person-centered approach in building bridges to and from the theory provide an example for how to integrate and be influenced by the larger world in a systematic, creative way. </a:t>
            </a:r>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187112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5320"/>
            <a:ext cx="7620000" cy="683581"/>
          </a:xfrm>
        </p:spPr>
        <p:txBody>
          <a:bodyPr>
            <a:normAutofit fontScale="90000"/>
          </a:bodyPr>
          <a:lstStyle/>
          <a:p>
            <a:r>
              <a:rPr lang="en-US" sz="4000" b="1" dirty="0"/>
              <a:t>The Futurism of the Person-Centered Approach and Its Implications</a:t>
            </a:r>
            <a:r>
              <a:rPr lang="en-US" b="1" dirty="0"/>
              <a:t/>
            </a:r>
            <a:br>
              <a:rPr lang="en-US" b="1" dirty="0"/>
            </a:br>
            <a:endParaRPr lang="en-US" dirty="0"/>
          </a:p>
        </p:txBody>
      </p:sp>
      <p:sp>
        <p:nvSpPr>
          <p:cNvPr id="3" name="Content Placeholder 2"/>
          <p:cNvSpPr>
            <a:spLocks noGrp="1"/>
          </p:cNvSpPr>
          <p:nvPr>
            <p:ph idx="1"/>
          </p:nvPr>
        </p:nvSpPr>
        <p:spPr>
          <a:xfrm>
            <a:off x="457200" y="2006352"/>
            <a:ext cx="7620000" cy="4394447"/>
          </a:xfrm>
        </p:spPr>
        <p:txBody>
          <a:bodyPr>
            <a:normAutofit/>
          </a:bodyPr>
          <a:lstStyle/>
          <a:p>
            <a:r>
              <a:rPr lang="en-US" dirty="0"/>
              <a:t>O’Hara (2003) has described how the person-centered approach offers a means to a brighter future not just for psychotherapy, but for the world at large. She wrote, </a:t>
            </a:r>
            <a:endParaRPr lang="en-US" dirty="0" smtClean="0"/>
          </a:p>
          <a:p>
            <a:pPr lvl="1"/>
            <a:r>
              <a:rPr lang="en-US" dirty="0" smtClean="0"/>
              <a:t>“Many </a:t>
            </a:r>
            <a:r>
              <a:rPr lang="en-US" dirty="0"/>
              <a:t>now believe that humanity may have reached a tipping point—its own impasse where the challenges have outstripped our capacity to deal with them from within the worldview that created them. The impasse offers both threat of disintegration and opportunity for </a:t>
            </a:r>
            <a:r>
              <a:rPr lang="en-US" dirty="0" smtClean="0"/>
              <a:t>transformation.”</a:t>
            </a:r>
            <a:r>
              <a:rPr lang="en-US" dirty="0" smtClean="0">
                <a:effectLst/>
              </a:rPr>
              <a:t> </a:t>
            </a:r>
            <a:endParaRPr lang="en-US" dirty="0"/>
          </a:p>
          <a:p>
            <a:pPr lvl="1"/>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503229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620000" cy="1749471"/>
          </a:xfrm>
        </p:spPr>
        <p:txBody>
          <a:bodyPr>
            <a:normAutofit fontScale="90000"/>
          </a:bodyPr>
          <a:lstStyle/>
          <a:p>
            <a:r>
              <a:rPr lang="en-US" b="1" dirty="0" smtClean="0"/>
              <a:t>The Futurism of the Person-Centered Approach and Its Implications</a:t>
            </a:r>
            <a:endParaRPr lang="en-US" dirty="0"/>
          </a:p>
        </p:txBody>
      </p:sp>
      <p:sp>
        <p:nvSpPr>
          <p:cNvPr id="3" name="Content Placeholder 2"/>
          <p:cNvSpPr>
            <a:spLocks noGrp="1"/>
          </p:cNvSpPr>
          <p:nvPr>
            <p:ph idx="1"/>
          </p:nvPr>
        </p:nvSpPr>
        <p:spPr>
          <a:xfrm>
            <a:off x="66583" y="2352583"/>
            <a:ext cx="8229600" cy="4385592"/>
          </a:xfrm>
        </p:spPr>
        <p:txBody>
          <a:bodyPr>
            <a:normAutofit/>
          </a:bodyPr>
          <a:lstStyle/>
          <a:p>
            <a:r>
              <a:rPr lang="en-US" dirty="0" smtClean="0"/>
              <a:t>Themes suggested by person-centered approach include:</a:t>
            </a:r>
          </a:p>
          <a:p>
            <a:pPr lvl="1"/>
            <a:r>
              <a:rPr lang="en-US" dirty="0"/>
              <a:t>The importance that every voice be heard and every person </a:t>
            </a:r>
            <a:r>
              <a:rPr lang="en-US" dirty="0" smtClean="0"/>
              <a:t>be recognized </a:t>
            </a:r>
            <a:endParaRPr lang="en-US" dirty="0"/>
          </a:p>
          <a:p>
            <a:pPr lvl="1"/>
            <a:r>
              <a:rPr lang="en-US" dirty="0"/>
              <a:t>The emphasis on process—not only what is done but how it is done </a:t>
            </a:r>
          </a:p>
          <a:p>
            <a:pPr lvl="1"/>
            <a:r>
              <a:rPr lang="en-US" dirty="0"/>
              <a:t>The importance of </a:t>
            </a:r>
            <a:r>
              <a:rPr lang="en-US" dirty="0" err="1"/>
              <a:t>nonrational</a:t>
            </a:r>
            <a:r>
              <a:rPr lang="en-US" dirty="0"/>
              <a:t> and emotional modes of consciousness and action</a:t>
            </a:r>
          </a:p>
          <a:p>
            <a:pPr lvl="1"/>
            <a:r>
              <a:rPr lang="en-US" dirty="0"/>
              <a:t>The glimpse of the universal expressed in stories that are </a:t>
            </a:r>
            <a:r>
              <a:rPr lang="en-US" dirty="0" smtClean="0"/>
              <a:t>personal</a:t>
            </a:r>
          </a:p>
          <a:p>
            <a:pPr lvl="1"/>
            <a:r>
              <a:rPr lang="en-US" dirty="0"/>
              <a:t>The importance of tolerating ambiguity instead of rushing to clarity and closure </a:t>
            </a:r>
            <a:endParaRPr lang="en-US" dirty="0" smtClean="0"/>
          </a:p>
          <a:p>
            <a:pPr lvl="1"/>
            <a:r>
              <a:rPr lang="en-US" dirty="0"/>
              <a:t>The willingness to acknowledge feeling and permitting one’s vulnerability to </a:t>
            </a:r>
            <a:r>
              <a:rPr lang="en-US" dirty="0" smtClean="0"/>
              <a:t>show</a:t>
            </a:r>
          </a:p>
          <a:p>
            <a:pPr lvl="1"/>
            <a:endParaRPr lang="en-US" dirty="0" smtClean="0"/>
          </a:p>
          <a:p>
            <a:pPr lvl="1"/>
            <a:endParaRPr lang="en-US" dirty="0"/>
          </a:p>
          <a:p>
            <a:pPr lvl="1"/>
            <a:endParaRPr lang="en-US" dirty="0"/>
          </a:p>
          <a:p>
            <a:pPr lvl="1"/>
            <a:endParaRPr lang="en-US" dirty="0" smtClean="0"/>
          </a:p>
          <a:p>
            <a:pPr lvl="1"/>
            <a:endParaRPr lang="en-US" dirty="0"/>
          </a:p>
          <a:p>
            <a:pPr lvl="1"/>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365130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705082"/>
          </a:xfrm>
        </p:spPr>
        <p:txBody>
          <a:bodyPr>
            <a:normAutofit fontScale="90000"/>
          </a:bodyPr>
          <a:lstStyle/>
          <a:p>
            <a:r>
              <a:rPr lang="en-US" b="1" dirty="0" smtClean="0"/>
              <a:t>The Futurism of the Person-Centered Approach and Its Implications</a:t>
            </a:r>
            <a:endParaRPr lang="en-US" dirty="0"/>
          </a:p>
        </p:txBody>
      </p:sp>
      <p:sp>
        <p:nvSpPr>
          <p:cNvPr id="3" name="Content Placeholder 2"/>
          <p:cNvSpPr>
            <a:spLocks noGrp="1"/>
          </p:cNvSpPr>
          <p:nvPr>
            <p:ph idx="1"/>
          </p:nvPr>
        </p:nvSpPr>
        <p:spPr>
          <a:xfrm>
            <a:off x="328474" y="2192784"/>
            <a:ext cx="8083118" cy="4533090"/>
          </a:xfrm>
        </p:spPr>
        <p:txBody>
          <a:bodyPr>
            <a:normAutofit/>
          </a:bodyPr>
          <a:lstStyle/>
          <a:p>
            <a:r>
              <a:rPr lang="en-US" dirty="0" smtClean="0"/>
              <a:t>Themes, cont. </a:t>
            </a:r>
          </a:p>
          <a:p>
            <a:pPr lvl="1"/>
            <a:r>
              <a:rPr lang="en-US" dirty="0"/>
              <a:t>The need for communities that will respect each </a:t>
            </a:r>
            <a:r>
              <a:rPr lang="en-US" dirty="0" smtClean="0"/>
              <a:t>other </a:t>
            </a:r>
            <a:r>
              <a:rPr lang="en-US" dirty="0"/>
              <a:t>as persons and where cooperation is favored over competition</a:t>
            </a:r>
          </a:p>
          <a:p>
            <a:pPr lvl="1"/>
            <a:r>
              <a:rPr lang="en-US" dirty="0"/>
              <a:t>Expanding the circle of empathy to include those with whom we disagree </a:t>
            </a:r>
          </a:p>
          <a:p>
            <a:pPr lvl="1"/>
            <a:r>
              <a:rPr lang="en-US" dirty="0"/>
              <a:t>The need to respect the natural and social world around us and be mindful of the balance between human activity and the natural </a:t>
            </a:r>
            <a:r>
              <a:rPr lang="en-US" dirty="0" smtClean="0"/>
              <a:t>world</a:t>
            </a:r>
          </a:p>
          <a:p>
            <a:pPr lvl="1"/>
            <a:r>
              <a:rPr lang="en-US" dirty="0"/>
              <a:t>The recognition that when all is fluid there can be no preset plans, only a sense </a:t>
            </a:r>
            <a:r>
              <a:rPr lang="en-US" dirty="0" smtClean="0"/>
              <a:t>of</a:t>
            </a:r>
          </a:p>
          <a:p>
            <a:pPr lvl="1"/>
            <a:r>
              <a:rPr lang="en-US" dirty="0"/>
              <a:t>Direction and willingness to be open to feedback to change and learn as we go </a:t>
            </a:r>
          </a:p>
          <a:p>
            <a:pPr lvl="1"/>
            <a:r>
              <a:rPr lang="en-US" dirty="0"/>
              <a:t>The recognition that in chaotic human </a:t>
            </a:r>
            <a:r>
              <a:rPr lang="en-US" dirty="0" smtClean="0"/>
              <a:t>situations, </a:t>
            </a:r>
            <a:r>
              <a:rPr lang="en-US" dirty="0"/>
              <a:t>it usually matters much more who one is than what one does </a:t>
            </a:r>
            <a:endParaRPr lang="en-US" dirty="0" smtClean="0"/>
          </a:p>
          <a:p>
            <a:pPr lvl="1"/>
            <a:endParaRPr lang="en-US" dirty="0"/>
          </a:p>
          <a:p>
            <a:pPr lvl="1"/>
            <a:endParaRPr lang="en-US" dirty="0"/>
          </a:p>
          <a:p>
            <a:pPr lvl="1"/>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41271330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Classical client-centered therapy prioritizes the nondirective attitude and the core conditions.</a:t>
            </a:r>
          </a:p>
          <a:p>
            <a:pPr lvl="0"/>
            <a:r>
              <a:rPr lang="en-US" dirty="0"/>
              <a:t>Focusing is an approach that can help clients process at deeper levels associated with better emotional awareness and wisdom. </a:t>
            </a:r>
          </a:p>
          <a:p>
            <a:pPr lvl="0"/>
            <a:r>
              <a:rPr lang="en-US" dirty="0" err="1"/>
              <a:t>Intersubjective</a:t>
            </a:r>
            <a:r>
              <a:rPr lang="en-US" dirty="0"/>
              <a:t> person-centered approaches emphasize the encounter nature of the interaction, at times offering immediacy, self-disclosure, or a systemic viewpoint within an empathic, unconditional climate.</a:t>
            </a:r>
          </a:p>
          <a:p>
            <a:pPr lvl="0"/>
            <a:r>
              <a:rPr lang="en-US" dirty="0"/>
              <a:t>Emotion-focused therapy integrates an understanding of emotions and techniques from related approaches like gestalt therapy. </a:t>
            </a:r>
          </a:p>
          <a:p>
            <a:pPr lvl="0"/>
            <a:r>
              <a:rPr lang="en-US" dirty="0"/>
              <a:t>Interdisciplinary approaches offer connections with a variety of fields of study and practice, expanding the opportunities for learning between approaches and applications beyond the conventional therapy room. </a:t>
            </a:r>
          </a:p>
          <a:p>
            <a:pPr lvl="0"/>
            <a:r>
              <a:rPr lang="en-US" dirty="0"/>
              <a:t>Person-centered approaches have been uniquely concerned with the development of persons, including an appreciation of cultural, group, and global and neuropsychological processes that are broad </a:t>
            </a:r>
            <a:r>
              <a:rPr lang="en-US"/>
              <a:t>and </a:t>
            </a:r>
            <a:r>
              <a:rPr lang="en-US" smtClean="0"/>
              <a:t>forward-looking </a:t>
            </a:r>
            <a:r>
              <a:rPr lang="en-US" dirty="0"/>
              <a:t>in nature. </a:t>
            </a:r>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157911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Evolution of the Person-Centered Approach</a:t>
            </a:r>
          </a:p>
        </p:txBody>
      </p:sp>
      <p:sp>
        <p:nvSpPr>
          <p:cNvPr id="3" name="Content Placeholder 2"/>
          <p:cNvSpPr>
            <a:spLocks noGrp="1"/>
          </p:cNvSpPr>
          <p:nvPr>
            <p:ph idx="1"/>
          </p:nvPr>
        </p:nvSpPr>
        <p:spPr/>
        <p:txBody>
          <a:bodyPr/>
          <a:lstStyle/>
          <a:p>
            <a:r>
              <a:rPr lang="en-US" dirty="0" smtClean="0"/>
              <a:t>Person-centered </a:t>
            </a:r>
            <a:r>
              <a:rPr lang="en-US" dirty="0"/>
              <a:t>is referred to by different names:</a:t>
            </a:r>
          </a:p>
          <a:p>
            <a:pPr lvl="1"/>
            <a:r>
              <a:rPr lang="en-US" dirty="0"/>
              <a:t>Nondirective, client-centered, </a:t>
            </a:r>
            <a:r>
              <a:rPr lang="en-US" dirty="0" err="1"/>
              <a:t>Rogerian</a:t>
            </a:r>
            <a:endParaRPr lang="en-US" dirty="0"/>
          </a:p>
          <a:p>
            <a:r>
              <a:rPr lang="en-US" dirty="0"/>
              <a:t>Today, </a:t>
            </a:r>
            <a:r>
              <a:rPr lang="en-US" dirty="0" smtClean="0"/>
              <a:t>person-Centered </a:t>
            </a:r>
            <a:r>
              <a:rPr lang="en-US" dirty="0"/>
              <a:t>therapy refers to several different developments or sub-approaches.</a:t>
            </a:r>
          </a:p>
          <a:p>
            <a:r>
              <a:rPr lang="en-US" dirty="0" smtClean="0"/>
              <a:t>Person-Centered </a:t>
            </a:r>
            <a:r>
              <a:rPr lang="en-US" dirty="0"/>
              <a:t>approach had been uniquely interdisciplinary beyond the typical bounds of psychotherapy.</a:t>
            </a:r>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854768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Classical Client-Centered or Nondirective Therapy</a:t>
            </a:r>
            <a:endParaRPr lang="en-US" dirty="0"/>
          </a:p>
        </p:txBody>
      </p:sp>
      <p:sp>
        <p:nvSpPr>
          <p:cNvPr id="3" name="Content Placeholder 2"/>
          <p:cNvSpPr>
            <a:spLocks noGrp="1"/>
          </p:cNvSpPr>
          <p:nvPr>
            <p:ph idx="1"/>
          </p:nvPr>
        </p:nvSpPr>
        <p:spPr/>
        <p:txBody>
          <a:bodyPr/>
          <a:lstStyle/>
          <a:p>
            <a:r>
              <a:rPr lang="en-US" dirty="0" smtClean="0"/>
              <a:t>Fundamentals:</a:t>
            </a:r>
          </a:p>
          <a:p>
            <a:pPr lvl="1"/>
            <a:r>
              <a:rPr lang="en-US" dirty="0" smtClean="0"/>
              <a:t>Empathy, unconditional positive regard (UPR), genuineness</a:t>
            </a:r>
          </a:p>
          <a:p>
            <a:pPr lvl="1"/>
            <a:r>
              <a:rPr lang="en-US" dirty="0" smtClean="0"/>
              <a:t>Immediacy and vitality of the person-to-person encounter</a:t>
            </a:r>
          </a:p>
          <a:p>
            <a:pPr lvl="1"/>
            <a:r>
              <a:rPr lang="en-US" dirty="0" smtClean="0"/>
              <a:t>Full trust in the actualizing tendency (the client as change agent)</a:t>
            </a:r>
          </a:p>
          <a:p>
            <a:pPr lvl="1"/>
            <a:r>
              <a:rPr lang="en-US" dirty="0" smtClean="0"/>
              <a:t>Spontaneity and congruence</a:t>
            </a:r>
          </a:p>
          <a:p>
            <a:pPr lvl="1"/>
            <a:r>
              <a:rPr lang="en-US" dirty="0" smtClean="0"/>
              <a:t>Very little self-disclosure, flexibility</a:t>
            </a:r>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75268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Classical Client-Centered or Nondirective Therapy</a:t>
            </a:r>
            <a:endParaRPr lang="en-US" dirty="0"/>
          </a:p>
        </p:txBody>
      </p:sp>
      <p:sp>
        <p:nvSpPr>
          <p:cNvPr id="3" name="Content Placeholder 2"/>
          <p:cNvSpPr>
            <a:spLocks noGrp="1"/>
          </p:cNvSpPr>
          <p:nvPr>
            <p:ph idx="1"/>
          </p:nvPr>
        </p:nvSpPr>
        <p:spPr/>
        <p:txBody>
          <a:bodyPr/>
          <a:lstStyle/>
          <a:p>
            <a:r>
              <a:rPr lang="en-US" dirty="0" smtClean="0"/>
              <a:t>Common factors connections:</a:t>
            </a:r>
          </a:p>
          <a:p>
            <a:pPr lvl="1"/>
            <a:r>
              <a:rPr lang="en-US" dirty="0"/>
              <a:t>T</a:t>
            </a:r>
            <a:r>
              <a:rPr lang="en-US" dirty="0" smtClean="0"/>
              <a:t>he client is </a:t>
            </a:r>
            <a:r>
              <a:rPr lang="en-US" i="1" dirty="0" smtClean="0"/>
              <a:t>the</a:t>
            </a:r>
            <a:r>
              <a:rPr lang="en-US" dirty="0" smtClean="0"/>
              <a:t> therapeutic change agent</a:t>
            </a:r>
          </a:p>
          <a:p>
            <a:pPr lvl="1"/>
            <a:r>
              <a:rPr lang="en-US" dirty="0" smtClean="0"/>
              <a:t>The relationship is the context in which the client can most likely succeed</a:t>
            </a:r>
          </a:p>
          <a:p>
            <a:pPr lvl="1"/>
            <a:r>
              <a:rPr lang="en-US" dirty="0" smtClean="0"/>
              <a:t>The attitude and way of being is more important than the technique</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612499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a:t>
            </a:r>
            <a:endParaRPr lang="en-US" dirty="0"/>
          </a:p>
        </p:txBody>
      </p:sp>
      <p:sp>
        <p:nvSpPr>
          <p:cNvPr id="3" name="Content Placeholder 2"/>
          <p:cNvSpPr>
            <a:spLocks noGrp="1"/>
          </p:cNvSpPr>
          <p:nvPr>
            <p:ph idx="1"/>
          </p:nvPr>
        </p:nvSpPr>
        <p:spPr/>
        <p:txBody>
          <a:bodyPr/>
          <a:lstStyle/>
          <a:p>
            <a:r>
              <a:rPr lang="en-US" dirty="0" smtClean="0"/>
              <a:t>Fundamentals:</a:t>
            </a:r>
          </a:p>
          <a:p>
            <a:pPr lvl="1"/>
            <a:r>
              <a:rPr lang="en-US" dirty="0" smtClean="0"/>
              <a:t>Eugene </a:t>
            </a:r>
            <a:r>
              <a:rPr lang="en-US" dirty="0" err="1" smtClean="0"/>
              <a:t>Gendlin</a:t>
            </a:r>
            <a:r>
              <a:rPr lang="en-US" dirty="0" smtClean="0"/>
              <a:t>: “father” of experiential psychotherapy and focusing</a:t>
            </a:r>
          </a:p>
          <a:p>
            <a:pPr lvl="1"/>
            <a:r>
              <a:rPr lang="en-US" dirty="0" smtClean="0"/>
              <a:t>Focusing can be done with a therapist or alone; it is the practice of pausing life to allow unfolding of new meaning and possibilities</a:t>
            </a:r>
          </a:p>
          <a:p>
            <a:pPr lvl="1"/>
            <a:r>
              <a:rPr lang="en-US" dirty="0" smtClean="0"/>
              <a:t>Six steps: clear a space, perceive your felt sense, get a handle, resonate, ask, and receive</a:t>
            </a:r>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171557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a:t>
            </a:r>
            <a:endParaRPr lang="en-US" dirty="0"/>
          </a:p>
        </p:txBody>
      </p:sp>
      <p:sp>
        <p:nvSpPr>
          <p:cNvPr id="3" name="Content Placeholder 2"/>
          <p:cNvSpPr>
            <a:spLocks noGrp="1"/>
          </p:cNvSpPr>
          <p:nvPr>
            <p:ph idx="1"/>
          </p:nvPr>
        </p:nvSpPr>
        <p:spPr/>
        <p:txBody>
          <a:bodyPr>
            <a:normAutofit lnSpcReduction="10000"/>
          </a:bodyPr>
          <a:lstStyle/>
          <a:p>
            <a:r>
              <a:rPr lang="en-US" dirty="0" smtClean="0"/>
              <a:t>Common factor connections:</a:t>
            </a:r>
          </a:p>
          <a:p>
            <a:pPr lvl="1"/>
            <a:r>
              <a:rPr lang="en-US" dirty="0" smtClean="0"/>
              <a:t>Client has the potential resources for change</a:t>
            </a:r>
          </a:p>
          <a:p>
            <a:pPr lvl="1"/>
            <a:r>
              <a:rPr lang="en-US" dirty="0" smtClean="0"/>
              <a:t>Aim is to help client listen to his or her inner voice to find his or her intuition</a:t>
            </a:r>
          </a:p>
          <a:p>
            <a:pPr lvl="1"/>
            <a:r>
              <a:rPr lang="en-US" dirty="0" smtClean="0"/>
              <a:t>Appreciate silence and moments of patience (invite client to do the same)</a:t>
            </a:r>
          </a:p>
          <a:p>
            <a:pPr lvl="1"/>
            <a:r>
              <a:rPr lang="en-US" dirty="0" smtClean="0"/>
              <a:t>Locate feelings in the body, explore them, and watch meaning unfold in unexpected ways</a:t>
            </a:r>
          </a:p>
          <a:p>
            <a:pPr lvl="1"/>
            <a:r>
              <a:rPr lang="en-US" dirty="0" smtClean="0"/>
              <a:t>Have a sense of gratitude for the small learning that often leads to large ones</a:t>
            </a:r>
          </a:p>
          <a:p>
            <a:pPr lvl="1"/>
            <a:r>
              <a:rPr lang="en-US" dirty="0" smtClean="0"/>
              <a:t>Therapeutic relationship is the most important supportive role</a:t>
            </a:r>
          </a:p>
          <a:p>
            <a:pPr lvl="1"/>
            <a:r>
              <a:rPr lang="en-US" dirty="0" smtClean="0"/>
              <a:t>Interventions may include inviting or suggesting techniques to help the client find his or her own handles to explore and learn from</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033440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Intersubjectivity</a:t>
            </a:r>
            <a:endParaRPr lang="en-US" dirty="0"/>
          </a:p>
        </p:txBody>
      </p:sp>
      <p:sp>
        <p:nvSpPr>
          <p:cNvPr id="3" name="Content Placeholder 2"/>
          <p:cNvSpPr>
            <a:spLocks noGrp="1"/>
          </p:cNvSpPr>
          <p:nvPr>
            <p:ph idx="1"/>
          </p:nvPr>
        </p:nvSpPr>
        <p:spPr/>
        <p:txBody>
          <a:bodyPr>
            <a:normAutofit/>
          </a:bodyPr>
          <a:lstStyle/>
          <a:p>
            <a:r>
              <a:rPr lang="en-US" dirty="0" smtClean="0"/>
              <a:t>Fundamentals:</a:t>
            </a:r>
          </a:p>
          <a:p>
            <a:pPr lvl="1"/>
            <a:r>
              <a:rPr lang="en-US" dirty="0" smtClean="0"/>
              <a:t>Based on the person-to-person encounter</a:t>
            </a:r>
          </a:p>
          <a:p>
            <a:pPr lvl="1"/>
            <a:r>
              <a:rPr lang="en-US" dirty="0" smtClean="0"/>
              <a:t>Theorists and trainers have emphasized dimensions of this with concepts such as:</a:t>
            </a:r>
          </a:p>
          <a:p>
            <a:pPr lvl="2"/>
            <a:r>
              <a:rPr lang="en-US" dirty="0" smtClean="0"/>
              <a:t>Relational depth</a:t>
            </a:r>
          </a:p>
          <a:p>
            <a:pPr lvl="2"/>
            <a:r>
              <a:rPr lang="en-US" dirty="0" smtClean="0"/>
              <a:t>Dialectically substantial and relational</a:t>
            </a:r>
          </a:p>
          <a:p>
            <a:pPr lvl="2"/>
            <a:r>
              <a:rPr lang="en-US" dirty="0" smtClean="0"/>
              <a:t>A web of inner, interpersonal, group, and systemic relationships</a:t>
            </a:r>
          </a:p>
          <a:p>
            <a:pPr lvl="1"/>
            <a:r>
              <a:rPr lang="en-US" dirty="0" smtClean="0"/>
              <a:t>A person-centered therapist is not responding only to the client’s individuality, but also to the space between the client and the therapist</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435942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Intersubjectivity</a:t>
            </a:r>
            <a:endParaRPr lang="en-US" dirty="0"/>
          </a:p>
        </p:txBody>
      </p:sp>
      <p:sp>
        <p:nvSpPr>
          <p:cNvPr id="3" name="Content Placeholder 2"/>
          <p:cNvSpPr>
            <a:spLocks noGrp="1"/>
          </p:cNvSpPr>
          <p:nvPr>
            <p:ph idx="1"/>
          </p:nvPr>
        </p:nvSpPr>
        <p:spPr/>
        <p:txBody>
          <a:bodyPr>
            <a:normAutofit/>
          </a:bodyPr>
          <a:lstStyle/>
          <a:p>
            <a:r>
              <a:rPr lang="en-US" dirty="0" smtClean="0"/>
              <a:t>Common factors connections:</a:t>
            </a:r>
          </a:p>
          <a:p>
            <a:pPr lvl="1"/>
            <a:r>
              <a:rPr lang="en-US" dirty="0" smtClean="0"/>
              <a:t>View the person—both the client and the </a:t>
            </a:r>
            <a:r>
              <a:rPr lang="en-US" dirty="0"/>
              <a:t>therapist—as </a:t>
            </a:r>
            <a:r>
              <a:rPr lang="en-US" dirty="0" smtClean="0"/>
              <a:t>occupying a space between each other as much as with their individual selves, which shifts constantly as experiences are shared and permeable boundaries shift to include meaning or emotional spaces formerly occupied by one person or the other. </a:t>
            </a:r>
          </a:p>
          <a:p>
            <a:pPr lvl="1"/>
            <a:r>
              <a:rPr lang="en-US" dirty="0" smtClean="0"/>
              <a:t>The practice and relationships exist within a discipline of the core conditions such that an expression of one’s own experience should be influenced by and followed with a focus on unconditional acceptance and empathy for the client’s reactions to the therapist.</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293503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Experiential, Emotion-Focused</a:t>
            </a:r>
            <a:endParaRPr lang="en-US" dirty="0"/>
          </a:p>
        </p:txBody>
      </p:sp>
      <p:sp>
        <p:nvSpPr>
          <p:cNvPr id="3" name="Content Placeholder 2"/>
          <p:cNvSpPr>
            <a:spLocks noGrp="1"/>
          </p:cNvSpPr>
          <p:nvPr>
            <p:ph idx="1"/>
          </p:nvPr>
        </p:nvSpPr>
        <p:spPr/>
        <p:txBody>
          <a:bodyPr>
            <a:normAutofit/>
          </a:bodyPr>
          <a:lstStyle/>
          <a:p>
            <a:r>
              <a:rPr lang="en-US" dirty="0" smtClean="0"/>
              <a:t>Fundamentals: </a:t>
            </a:r>
          </a:p>
          <a:p>
            <a:pPr lvl="1"/>
            <a:r>
              <a:rPr lang="en-US" dirty="0" smtClean="0"/>
              <a:t>Person-centered experiential therapy known as emotion-focused therapy, which is an approach that grew out of the evocative function of the therapist</a:t>
            </a:r>
          </a:p>
          <a:p>
            <a:pPr lvl="1"/>
            <a:r>
              <a:rPr lang="en-US" dirty="0" smtClean="0"/>
              <a:t>Process directive, meaning that it aims to suggest or instruct the client to process in particular ways, but is usually nondirective about the content</a:t>
            </a:r>
          </a:p>
          <a:p>
            <a:pPr lvl="1"/>
            <a:r>
              <a:rPr lang="en-US" dirty="0" smtClean="0"/>
              <a:t>Utilizes an assessment of emotion types and markers</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8548903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1556</TotalTime>
  <Words>1539</Words>
  <Application>Microsoft Office PowerPoint</Application>
  <PresentationFormat>On-screen Show (4:3)</PresentationFormat>
  <Paragraphs>125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Adjacency</vt:lpstr>
      <vt:lpstr>Evolution of the Person-Centered Approach</vt:lpstr>
      <vt:lpstr>Evolution of the Person-Centered Approach</vt:lpstr>
      <vt:lpstr>Classical Client-Centered or Nondirective Therapy</vt:lpstr>
      <vt:lpstr>Classical Client-Centered or Nondirective Therapy</vt:lpstr>
      <vt:lpstr>Focusing</vt:lpstr>
      <vt:lpstr>Focusing</vt:lpstr>
      <vt:lpstr>Intersubjectivity</vt:lpstr>
      <vt:lpstr>Intersubjectivity</vt:lpstr>
      <vt:lpstr>Experiential, Emotion-Focused</vt:lpstr>
      <vt:lpstr>Experiential, Emotion-Focused</vt:lpstr>
      <vt:lpstr>Experiential, Emotion-Focused</vt:lpstr>
      <vt:lpstr>Interdisciplinary Research and Practice </vt:lpstr>
      <vt:lpstr>Interdisciplinary Research and Practice </vt:lpstr>
      <vt:lpstr>Interdisciplinary Research and Practice </vt:lpstr>
      <vt:lpstr>Interdisciplinary Research and Practice</vt:lpstr>
      <vt:lpstr>The Futurism of the Person-Centered Approach and Its Implications </vt:lpstr>
      <vt:lpstr>The Futurism of the Person-Centered Approach and Its Implications</vt:lpstr>
      <vt:lpstr>The Futurism of the Person-Centered Approach and Its Implications</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of the Person-Centered Approach</dc:title>
  <dc:creator>Dustin Parisi</dc:creator>
  <cp:lastModifiedBy>Lucy Berbeo</cp:lastModifiedBy>
  <cp:revision>28</cp:revision>
  <dcterms:created xsi:type="dcterms:W3CDTF">2014-08-27T16:34:27Z</dcterms:created>
  <dcterms:modified xsi:type="dcterms:W3CDTF">2015-01-08T22:19:33Z</dcterms:modified>
</cp:coreProperties>
</file>