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arry Baker" initials="LB"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58" autoAdjust="0"/>
    <p:restoredTop sz="94660"/>
  </p:normalViewPr>
  <p:slideViewPr>
    <p:cSldViewPr>
      <p:cViewPr>
        <p:scale>
          <a:sx n="100" d="100"/>
          <a:sy n="100" d="100"/>
        </p:scale>
        <p:origin x="-564" y="-28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74A9E8F-B996-42D4-9FFF-BBEA4A6165B1}" type="datetimeFigureOut">
              <a:rPr lang="en-US" smtClean="0"/>
              <a:t>1/8/2015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66CA7C4-C197-4847-A7B9-39C0351D1079}" type="slidenum">
              <a:rPr lang="en-US" smtClean="0"/>
              <a:t>‹#›</a:t>
            </a:fld>
            <a:endParaRPr lang="en-US"/>
          </a:p>
        </p:txBody>
      </p:sp>
    </p:spTree>
    <p:extLst>
      <p:ext uri="{BB962C8B-B14F-4D97-AF65-F5344CB8AC3E}">
        <p14:creationId xmlns:p14="http://schemas.microsoft.com/office/powerpoint/2010/main" val="4521069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66CA7C4-C197-4847-A7B9-39C0351D1079}" type="slidenum">
              <a:rPr lang="en-US" smtClean="0"/>
              <a:t>14</a:t>
            </a:fld>
            <a:endParaRPr lang="en-US"/>
          </a:p>
        </p:txBody>
      </p:sp>
    </p:spTree>
    <p:extLst>
      <p:ext uri="{BB962C8B-B14F-4D97-AF65-F5344CB8AC3E}">
        <p14:creationId xmlns:p14="http://schemas.microsoft.com/office/powerpoint/2010/main" val="39216329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8BCE895-46F7-4F5C-B6E2-2914A4927D77}" type="datetime1">
              <a:rPr lang="en-US" smtClean="0"/>
              <a:t>1/8/2015</a:t>
            </a:fld>
            <a:endParaRPr lang="en-US"/>
          </a:p>
        </p:txBody>
      </p:sp>
      <p:sp>
        <p:nvSpPr>
          <p:cNvPr id="5" name="Footer Placeholder 4"/>
          <p:cNvSpPr>
            <a:spLocks noGrp="1"/>
          </p:cNvSpPr>
          <p:nvPr>
            <p:ph type="ftr" sz="quarter" idx="11"/>
          </p:nvPr>
        </p:nvSpPr>
        <p:spPr/>
        <p:txBody>
          <a:bodyPr/>
          <a:lstStyle/>
          <a:p>
            <a:r>
              <a:rPr lang="en-US" smtClean="0"/>
              <a:t>Cornelius-White, Person-Centered Approaches for Counselors                      © 2016 SAGE Publications, Inc. </a:t>
            </a:r>
            <a:endParaRPr lang="en-US"/>
          </a:p>
        </p:txBody>
      </p:sp>
      <p:sp>
        <p:nvSpPr>
          <p:cNvPr id="6" name="Slide Number Placeholder 5"/>
          <p:cNvSpPr>
            <a:spLocks noGrp="1"/>
          </p:cNvSpPr>
          <p:nvPr>
            <p:ph type="sldNum" sz="quarter" idx="12"/>
          </p:nvPr>
        </p:nvSpPr>
        <p:spPr/>
        <p:txBody>
          <a:bodyPr/>
          <a:lstStyle/>
          <a:p>
            <a:fld id="{C78E997D-BD4B-4494-91BC-7E7B64DE98C2}"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164B843-5706-484D-9D71-8A243C52A72C}" type="datetime1">
              <a:rPr lang="en-US" smtClean="0"/>
              <a:t>1/8/2015</a:t>
            </a:fld>
            <a:endParaRPr lang="en-US"/>
          </a:p>
        </p:txBody>
      </p:sp>
      <p:sp>
        <p:nvSpPr>
          <p:cNvPr id="5" name="Footer Placeholder 4"/>
          <p:cNvSpPr>
            <a:spLocks noGrp="1"/>
          </p:cNvSpPr>
          <p:nvPr>
            <p:ph type="ftr" sz="quarter" idx="11"/>
          </p:nvPr>
        </p:nvSpPr>
        <p:spPr/>
        <p:txBody>
          <a:bodyPr/>
          <a:lstStyle/>
          <a:p>
            <a:r>
              <a:rPr lang="en-US" smtClean="0"/>
              <a:t>Cornelius-White, Person-Centered Approaches for Counselors                      © 2016 SAGE Publications, Inc. </a:t>
            </a:r>
            <a:endParaRPr lang="en-US"/>
          </a:p>
        </p:txBody>
      </p:sp>
      <p:sp>
        <p:nvSpPr>
          <p:cNvPr id="6" name="Slide Number Placeholder 5"/>
          <p:cNvSpPr>
            <a:spLocks noGrp="1"/>
          </p:cNvSpPr>
          <p:nvPr>
            <p:ph type="sldNum" sz="quarter" idx="12"/>
          </p:nvPr>
        </p:nvSpPr>
        <p:spPr/>
        <p:txBody>
          <a:bodyPr/>
          <a:lstStyle/>
          <a:p>
            <a:fld id="{C78E997D-BD4B-4494-91BC-7E7B64DE98C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4AA9CD3-7848-428F-961D-1837914C9192}" type="datetime1">
              <a:rPr lang="en-US" smtClean="0"/>
              <a:t>1/8/2015</a:t>
            </a:fld>
            <a:endParaRPr lang="en-US"/>
          </a:p>
        </p:txBody>
      </p:sp>
      <p:sp>
        <p:nvSpPr>
          <p:cNvPr id="5" name="Footer Placeholder 4"/>
          <p:cNvSpPr>
            <a:spLocks noGrp="1"/>
          </p:cNvSpPr>
          <p:nvPr>
            <p:ph type="ftr" sz="quarter" idx="11"/>
          </p:nvPr>
        </p:nvSpPr>
        <p:spPr/>
        <p:txBody>
          <a:bodyPr/>
          <a:lstStyle/>
          <a:p>
            <a:r>
              <a:rPr lang="en-US" smtClean="0"/>
              <a:t>Cornelius-White, Person-Centered Approaches for Counselors                      © 2016 SAGE Publications, Inc. </a:t>
            </a:r>
            <a:endParaRPr lang="en-US"/>
          </a:p>
        </p:txBody>
      </p:sp>
      <p:sp>
        <p:nvSpPr>
          <p:cNvPr id="6" name="Slide Number Placeholder 5"/>
          <p:cNvSpPr>
            <a:spLocks noGrp="1"/>
          </p:cNvSpPr>
          <p:nvPr>
            <p:ph type="sldNum" sz="quarter" idx="12"/>
          </p:nvPr>
        </p:nvSpPr>
        <p:spPr/>
        <p:txBody>
          <a:bodyPr/>
          <a:lstStyle/>
          <a:p>
            <a:fld id="{C78E997D-BD4B-4494-91BC-7E7B64DE98C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91EA695-7096-42BF-B856-40113AAC1D26}" type="datetime1">
              <a:rPr lang="en-US" smtClean="0"/>
              <a:t>1/8/2015</a:t>
            </a:fld>
            <a:endParaRPr lang="en-US"/>
          </a:p>
        </p:txBody>
      </p:sp>
      <p:sp>
        <p:nvSpPr>
          <p:cNvPr id="5" name="Footer Placeholder 4"/>
          <p:cNvSpPr>
            <a:spLocks noGrp="1"/>
          </p:cNvSpPr>
          <p:nvPr>
            <p:ph type="ftr" sz="quarter" idx="11"/>
          </p:nvPr>
        </p:nvSpPr>
        <p:spPr/>
        <p:txBody>
          <a:bodyPr/>
          <a:lstStyle/>
          <a:p>
            <a:r>
              <a:rPr lang="en-US" smtClean="0"/>
              <a:t>Cornelius-White, Person-Centered Approaches for Counselors                      © 2016 SAGE Publications, Inc. </a:t>
            </a:r>
            <a:endParaRPr lang="en-US"/>
          </a:p>
        </p:txBody>
      </p:sp>
      <p:sp>
        <p:nvSpPr>
          <p:cNvPr id="6" name="Slide Number Placeholder 5"/>
          <p:cNvSpPr>
            <a:spLocks noGrp="1"/>
          </p:cNvSpPr>
          <p:nvPr>
            <p:ph type="sldNum" sz="quarter" idx="12"/>
          </p:nvPr>
        </p:nvSpPr>
        <p:spPr/>
        <p:txBody>
          <a:bodyPr/>
          <a:lstStyle/>
          <a:p>
            <a:fld id="{C78E997D-BD4B-4494-91BC-7E7B64DE98C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4DEDD92-43E9-47F5-ACF9-2E49BB1FF6F6}" type="datetime1">
              <a:rPr lang="en-US" smtClean="0"/>
              <a:t>1/8/2015</a:t>
            </a:fld>
            <a:endParaRPr lang="en-US"/>
          </a:p>
        </p:txBody>
      </p:sp>
      <p:sp>
        <p:nvSpPr>
          <p:cNvPr id="5" name="Footer Placeholder 4"/>
          <p:cNvSpPr>
            <a:spLocks noGrp="1"/>
          </p:cNvSpPr>
          <p:nvPr>
            <p:ph type="ftr" sz="quarter" idx="11"/>
          </p:nvPr>
        </p:nvSpPr>
        <p:spPr/>
        <p:txBody>
          <a:bodyPr/>
          <a:lstStyle/>
          <a:p>
            <a:r>
              <a:rPr lang="en-US" smtClean="0"/>
              <a:t>Cornelius-White, Person-Centered Approaches for Counselors                      © 2016 SAGE Publications, Inc. </a:t>
            </a:r>
            <a:endParaRPr lang="en-US"/>
          </a:p>
        </p:txBody>
      </p:sp>
      <p:sp>
        <p:nvSpPr>
          <p:cNvPr id="6" name="Slide Number Placeholder 5"/>
          <p:cNvSpPr>
            <a:spLocks noGrp="1"/>
          </p:cNvSpPr>
          <p:nvPr>
            <p:ph type="sldNum" sz="quarter" idx="12"/>
          </p:nvPr>
        </p:nvSpPr>
        <p:spPr/>
        <p:txBody>
          <a:bodyPr/>
          <a:lstStyle/>
          <a:p>
            <a:fld id="{C78E997D-BD4B-4494-91BC-7E7B64DE98C2}"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49E851A-9873-489A-AC90-37F6477C0267}" type="datetime1">
              <a:rPr lang="en-US" smtClean="0"/>
              <a:t>1/8/2015</a:t>
            </a:fld>
            <a:endParaRPr lang="en-US"/>
          </a:p>
        </p:txBody>
      </p:sp>
      <p:sp>
        <p:nvSpPr>
          <p:cNvPr id="6" name="Footer Placeholder 5"/>
          <p:cNvSpPr>
            <a:spLocks noGrp="1"/>
          </p:cNvSpPr>
          <p:nvPr>
            <p:ph type="ftr" sz="quarter" idx="11"/>
          </p:nvPr>
        </p:nvSpPr>
        <p:spPr/>
        <p:txBody>
          <a:bodyPr/>
          <a:lstStyle/>
          <a:p>
            <a:r>
              <a:rPr lang="en-US" smtClean="0"/>
              <a:t>Cornelius-White, Person-Centered Approaches for Counselors                      © 2016 SAGE Publications, Inc. </a:t>
            </a:r>
            <a:endParaRPr lang="en-US"/>
          </a:p>
        </p:txBody>
      </p:sp>
      <p:sp>
        <p:nvSpPr>
          <p:cNvPr id="7" name="Slide Number Placeholder 6"/>
          <p:cNvSpPr>
            <a:spLocks noGrp="1"/>
          </p:cNvSpPr>
          <p:nvPr>
            <p:ph type="sldNum" sz="quarter" idx="12"/>
          </p:nvPr>
        </p:nvSpPr>
        <p:spPr/>
        <p:txBody>
          <a:bodyPr/>
          <a:lstStyle/>
          <a:p>
            <a:fld id="{C78E997D-BD4B-4494-91BC-7E7B64DE98C2}"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05A88D3-6BDF-4271-ABC1-9235A23CD2E1}" type="datetime1">
              <a:rPr lang="en-US" smtClean="0"/>
              <a:t>1/8/2015</a:t>
            </a:fld>
            <a:endParaRPr lang="en-US"/>
          </a:p>
        </p:txBody>
      </p:sp>
      <p:sp>
        <p:nvSpPr>
          <p:cNvPr id="8" name="Footer Placeholder 7"/>
          <p:cNvSpPr>
            <a:spLocks noGrp="1"/>
          </p:cNvSpPr>
          <p:nvPr>
            <p:ph type="ftr" sz="quarter" idx="11"/>
          </p:nvPr>
        </p:nvSpPr>
        <p:spPr/>
        <p:txBody>
          <a:bodyPr/>
          <a:lstStyle/>
          <a:p>
            <a:r>
              <a:rPr lang="en-US" smtClean="0"/>
              <a:t>Cornelius-White, Person-Centered Approaches for Counselors                      © 2016 SAGE Publications, Inc. </a:t>
            </a:r>
            <a:endParaRPr lang="en-US"/>
          </a:p>
        </p:txBody>
      </p:sp>
      <p:sp>
        <p:nvSpPr>
          <p:cNvPr id="9" name="Slide Number Placeholder 8"/>
          <p:cNvSpPr>
            <a:spLocks noGrp="1"/>
          </p:cNvSpPr>
          <p:nvPr>
            <p:ph type="sldNum" sz="quarter" idx="12"/>
          </p:nvPr>
        </p:nvSpPr>
        <p:spPr/>
        <p:txBody>
          <a:bodyPr/>
          <a:lstStyle/>
          <a:p>
            <a:fld id="{C78E997D-BD4B-4494-91BC-7E7B64DE98C2}"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527FF9E-D35D-4EEF-9167-95D1B040F7BF}" type="datetime1">
              <a:rPr lang="en-US" smtClean="0"/>
              <a:t>1/8/2015</a:t>
            </a:fld>
            <a:endParaRPr lang="en-US"/>
          </a:p>
        </p:txBody>
      </p:sp>
      <p:sp>
        <p:nvSpPr>
          <p:cNvPr id="4" name="Footer Placeholder 3"/>
          <p:cNvSpPr>
            <a:spLocks noGrp="1"/>
          </p:cNvSpPr>
          <p:nvPr>
            <p:ph type="ftr" sz="quarter" idx="11"/>
          </p:nvPr>
        </p:nvSpPr>
        <p:spPr/>
        <p:txBody>
          <a:bodyPr/>
          <a:lstStyle/>
          <a:p>
            <a:r>
              <a:rPr lang="en-US" smtClean="0"/>
              <a:t>Cornelius-White, Person-Centered Approaches for Counselors                      © 2016 SAGE Publications, Inc. </a:t>
            </a:r>
            <a:endParaRPr lang="en-US"/>
          </a:p>
        </p:txBody>
      </p:sp>
      <p:sp>
        <p:nvSpPr>
          <p:cNvPr id="5" name="Slide Number Placeholder 4"/>
          <p:cNvSpPr>
            <a:spLocks noGrp="1"/>
          </p:cNvSpPr>
          <p:nvPr>
            <p:ph type="sldNum" sz="quarter" idx="12"/>
          </p:nvPr>
        </p:nvSpPr>
        <p:spPr/>
        <p:txBody>
          <a:bodyPr/>
          <a:lstStyle/>
          <a:p>
            <a:fld id="{C78E997D-BD4B-4494-91BC-7E7B64DE98C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F082729-9E66-446A-8B0E-7DFB09C8E4EF}" type="datetime1">
              <a:rPr lang="en-US" smtClean="0"/>
              <a:t>1/8/2015</a:t>
            </a:fld>
            <a:endParaRPr lang="en-US"/>
          </a:p>
        </p:txBody>
      </p:sp>
      <p:sp>
        <p:nvSpPr>
          <p:cNvPr id="3" name="Footer Placeholder 2"/>
          <p:cNvSpPr>
            <a:spLocks noGrp="1"/>
          </p:cNvSpPr>
          <p:nvPr>
            <p:ph type="ftr" sz="quarter" idx="11"/>
          </p:nvPr>
        </p:nvSpPr>
        <p:spPr/>
        <p:txBody>
          <a:bodyPr/>
          <a:lstStyle/>
          <a:p>
            <a:r>
              <a:rPr lang="en-US" smtClean="0"/>
              <a:t>Cornelius-White, Person-Centered Approaches for Counselors                      © 2016 SAGE Publications, Inc. </a:t>
            </a:r>
            <a:endParaRPr lang="en-US"/>
          </a:p>
        </p:txBody>
      </p:sp>
      <p:sp>
        <p:nvSpPr>
          <p:cNvPr id="4" name="Slide Number Placeholder 3"/>
          <p:cNvSpPr>
            <a:spLocks noGrp="1"/>
          </p:cNvSpPr>
          <p:nvPr>
            <p:ph type="sldNum" sz="quarter" idx="12"/>
          </p:nvPr>
        </p:nvSpPr>
        <p:spPr/>
        <p:txBody>
          <a:bodyPr/>
          <a:lstStyle/>
          <a:p>
            <a:fld id="{C78E997D-BD4B-4494-91BC-7E7B64DE98C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D8A4353-FCA8-4626-8C4A-44BA18FE2C01}" type="datetime1">
              <a:rPr lang="en-US" smtClean="0"/>
              <a:t>1/8/2015</a:t>
            </a:fld>
            <a:endParaRPr lang="en-US"/>
          </a:p>
        </p:txBody>
      </p:sp>
      <p:sp>
        <p:nvSpPr>
          <p:cNvPr id="6" name="Footer Placeholder 5"/>
          <p:cNvSpPr>
            <a:spLocks noGrp="1"/>
          </p:cNvSpPr>
          <p:nvPr>
            <p:ph type="ftr" sz="quarter" idx="11"/>
          </p:nvPr>
        </p:nvSpPr>
        <p:spPr/>
        <p:txBody>
          <a:bodyPr/>
          <a:lstStyle/>
          <a:p>
            <a:r>
              <a:rPr lang="en-US" smtClean="0"/>
              <a:t>Cornelius-White, Person-Centered Approaches for Counselors                      © 2016 SAGE Publications, Inc. </a:t>
            </a:r>
            <a:endParaRPr lang="en-US"/>
          </a:p>
        </p:txBody>
      </p:sp>
      <p:sp>
        <p:nvSpPr>
          <p:cNvPr id="7" name="Slide Number Placeholder 6"/>
          <p:cNvSpPr>
            <a:spLocks noGrp="1"/>
          </p:cNvSpPr>
          <p:nvPr>
            <p:ph type="sldNum" sz="quarter" idx="12"/>
          </p:nvPr>
        </p:nvSpPr>
        <p:spPr/>
        <p:txBody>
          <a:bodyPr/>
          <a:lstStyle/>
          <a:p>
            <a:fld id="{C78E997D-BD4B-4494-91BC-7E7B64DE98C2}" type="slidenum">
              <a:rPr lang="en-US" smtClean="0"/>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C5C273EA-9C3C-4DA4-BF42-A250DFA2ECA5}" type="datetime1">
              <a:rPr lang="en-US" smtClean="0"/>
              <a:t>1/8/2015</a:t>
            </a:fld>
            <a:endParaRPr lang="en-US"/>
          </a:p>
        </p:txBody>
      </p:sp>
      <p:sp>
        <p:nvSpPr>
          <p:cNvPr id="9" name="Slide Number Placeholder 8"/>
          <p:cNvSpPr>
            <a:spLocks noGrp="1"/>
          </p:cNvSpPr>
          <p:nvPr>
            <p:ph type="sldNum" sz="quarter" idx="11"/>
          </p:nvPr>
        </p:nvSpPr>
        <p:spPr/>
        <p:txBody>
          <a:bodyPr/>
          <a:lstStyle/>
          <a:p>
            <a:fld id="{C78E997D-BD4B-4494-91BC-7E7B64DE98C2}" type="slidenum">
              <a:rPr lang="en-US" smtClean="0"/>
              <a:t>‹#›</a:t>
            </a:fld>
            <a:endParaRPr lang="en-US"/>
          </a:p>
        </p:txBody>
      </p:sp>
      <p:sp>
        <p:nvSpPr>
          <p:cNvPr id="10" name="Footer Placeholder 9"/>
          <p:cNvSpPr>
            <a:spLocks noGrp="1"/>
          </p:cNvSpPr>
          <p:nvPr>
            <p:ph type="ftr" sz="quarter" idx="12"/>
          </p:nvPr>
        </p:nvSpPr>
        <p:spPr/>
        <p:txBody>
          <a:bodyPr/>
          <a:lstStyle/>
          <a:p>
            <a:r>
              <a:rPr lang="en-US" smtClean="0"/>
              <a:t>Cornelius-White, Person-Centered Approaches for Counselors                      © 2016 SAGE Publications, Inc. </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C78E997D-BD4B-4494-91BC-7E7B64DE98C2}" type="slidenum">
              <a:rPr lang="en-US" smtClean="0"/>
              <a:t>‹#›</a:t>
            </a:fld>
            <a:endParaRPr lang="en-US"/>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r>
              <a:rPr lang="en-US" smtClean="0"/>
              <a:t>Cornelius-White, Person-Centered Approaches for Counselors                      © 2016 SAGE Publications, Inc. </a:t>
            </a:r>
            <a:endParaRPr lang="en-US"/>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EF84C30A-C94B-49FD-90E3-26FC0266220F}" type="datetime1">
              <a:rPr lang="en-US" smtClean="0"/>
              <a:t>1/8/2015</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1"/>
            <a:ext cx="7543800" cy="1828799"/>
          </a:xfrm>
        </p:spPr>
        <p:txBody>
          <a:bodyPr/>
          <a:lstStyle/>
          <a:p>
            <a:pPr algn="ctr"/>
            <a:r>
              <a:rPr lang="en-US" sz="8000" dirty="0" smtClean="0"/>
              <a:t>Multiculturalism </a:t>
            </a:r>
            <a:endParaRPr lang="en-US" sz="8000" dirty="0"/>
          </a:p>
        </p:txBody>
      </p:sp>
      <p:sp>
        <p:nvSpPr>
          <p:cNvPr id="3" name="Subtitle 2"/>
          <p:cNvSpPr>
            <a:spLocks noGrp="1"/>
          </p:cNvSpPr>
          <p:nvPr>
            <p:ph type="subTitle" idx="1"/>
          </p:nvPr>
        </p:nvSpPr>
        <p:spPr/>
        <p:txBody>
          <a:bodyPr/>
          <a:lstStyle/>
          <a:p>
            <a:r>
              <a:rPr lang="en-US" dirty="0"/>
              <a:t>From </a:t>
            </a:r>
          </a:p>
          <a:p>
            <a:r>
              <a:rPr lang="en-US" i="1" dirty="0"/>
              <a:t>Person-Centered Approaches for Counselors </a:t>
            </a:r>
            <a:r>
              <a:rPr lang="en-US" dirty="0" smtClean="0"/>
              <a:t>(SAGE, </a:t>
            </a:r>
            <a:r>
              <a:rPr lang="en-US" dirty="0"/>
              <a:t>2016)</a:t>
            </a:r>
          </a:p>
          <a:p>
            <a:r>
              <a:rPr lang="en-US" sz="1100" dirty="0" smtClean="0"/>
              <a:t>Jeffrey </a:t>
            </a:r>
            <a:r>
              <a:rPr lang="en-US" sz="1100" dirty="0"/>
              <a:t>H. D. Cornelius-White</a:t>
            </a:r>
          </a:p>
          <a:p>
            <a:endParaRPr lang="en-US" dirty="0"/>
          </a:p>
        </p:txBody>
      </p:sp>
      <p:sp>
        <p:nvSpPr>
          <p:cNvPr id="4" name="Footer Placeholder 3"/>
          <p:cNvSpPr>
            <a:spLocks noGrp="1"/>
          </p:cNvSpPr>
          <p:nvPr>
            <p:ph type="ftr" sz="quarter" idx="11"/>
          </p:nvPr>
        </p:nvSpPr>
        <p:spPr/>
        <p:txBody>
          <a:bodyPr/>
          <a:lstStyle/>
          <a:p>
            <a:r>
              <a:rPr lang="en-US" dirty="0" smtClean="0"/>
              <a:t>Cornelius-White, Person-Centered Approaches for Counselors                      © 2016 SAGE Publications, Inc. </a:t>
            </a:r>
            <a:endParaRPr lang="en-US" dirty="0"/>
          </a:p>
        </p:txBody>
      </p:sp>
    </p:spTree>
    <p:extLst>
      <p:ext uri="{BB962C8B-B14F-4D97-AF65-F5344CB8AC3E}">
        <p14:creationId xmlns:p14="http://schemas.microsoft.com/office/powerpoint/2010/main" val="25209583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Social Justice Advocacy Competencies </a:t>
            </a:r>
            <a:endParaRPr lang="en-US" dirty="0"/>
          </a:p>
        </p:txBody>
      </p:sp>
      <p:sp>
        <p:nvSpPr>
          <p:cNvPr id="3" name="Content Placeholder 2"/>
          <p:cNvSpPr>
            <a:spLocks noGrp="1"/>
          </p:cNvSpPr>
          <p:nvPr>
            <p:ph idx="1"/>
          </p:nvPr>
        </p:nvSpPr>
        <p:spPr>
          <a:xfrm>
            <a:off x="457200" y="1676400"/>
            <a:ext cx="7620000" cy="4724400"/>
          </a:xfrm>
        </p:spPr>
        <p:txBody>
          <a:bodyPr>
            <a:normAutofit lnSpcReduction="10000"/>
          </a:bodyPr>
          <a:lstStyle/>
          <a:p>
            <a:r>
              <a:rPr lang="en-US" i="1" dirty="0" smtClean="0"/>
              <a:t>Social justice</a:t>
            </a:r>
          </a:p>
          <a:p>
            <a:pPr lvl="1"/>
            <a:r>
              <a:rPr lang="en-US" dirty="0" smtClean="0"/>
              <a:t>A perspective in which a central role for counselors is to work toward increased equity, fairness, and human rights, and to work to eliminate injustice, oppression, and human violation</a:t>
            </a:r>
          </a:p>
          <a:p>
            <a:pPr lvl="1"/>
            <a:r>
              <a:rPr lang="en-US" dirty="0" smtClean="0"/>
              <a:t>A movement growing in strength in recent years</a:t>
            </a:r>
          </a:p>
          <a:p>
            <a:pPr lvl="1"/>
            <a:r>
              <a:rPr lang="en-US" dirty="0" smtClean="0"/>
              <a:t>Influential to the development of the PC approach </a:t>
            </a:r>
          </a:p>
          <a:p>
            <a:pPr lvl="1"/>
            <a:r>
              <a:rPr lang="en-US" dirty="0" smtClean="0"/>
              <a:t>Two main ideas</a:t>
            </a:r>
          </a:p>
          <a:p>
            <a:pPr marL="1120140" lvl="2" indent="-342900">
              <a:buFont typeface="+mj-lt"/>
              <a:buAutoNum type="arabicPeriod"/>
            </a:pPr>
            <a:r>
              <a:rPr lang="en-US" i="1" dirty="0" smtClean="0"/>
              <a:t>Empowerment</a:t>
            </a:r>
            <a:r>
              <a:rPr lang="en-US" dirty="0" smtClean="0"/>
              <a:t>: working directly with clients to remove systemic barriers </a:t>
            </a:r>
          </a:p>
          <a:p>
            <a:pPr marL="1120140" lvl="2" indent="-342900">
              <a:buFont typeface="+mj-lt"/>
              <a:buAutoNum type="arabicPeriod"/>
            </a:pPr>
            <a:r>
              <a:rPr lang="en-US" i="1" dirty="0" smtClean="0"/>
              <a:t>Social action</a:t>
            </a:r>
            <a:r>
              <a:rPr lang="en-US" dirty="0" smtClean="0"/>
              <a:t>: acting on group, organizational, policy, or legislative levels  </a:t>
            </a:r>
          </a:p>
          <a:p>
            <a:pPr lvl="1"/>
            <a:r>
              <a:rPr lang="en-US" dirty="0" smtClean="0"/>
              <a:t>Levels of advocacy </a:t>
            </a:r>
          </a:p>
          <a:p>
            <a:pPr lvl="2"/>
            <a:r>
              <a:rPr lang="en-US" dirty="0" smtClean="0"/>
              <a:t>Student/client </a:t>
            </a:r>
          </a:p>
          <a:p>
            <a:pPr lvl="2"/>
            <a:r>
              <a:rPr lang="en-US" dirty="0" smtClean="0"/>
              <a:t>School/community</a:t>
            </a:r>
          </a:p>
          <a:p>
            <a:pPr lvl="2"/>
            <a:r>
              <a:rPr lang="en-US" dirty="0" smtClean="0"/>
              <a:t>Public arena </a:t>
            </a:r>
            <a:endParaRPr lang="en-US" dirty="0"/>
          </a:p>
        </p:txBody>
      </p:sp>
      <p:sp>
        <p:nvSpPr>
          <p:cNvPr id="4" name="Footer Placeholder 3"/>
          <p:cNvSpPr>
            <a:spLocks noGrp="1"/>
          </p:cNvSpPr>
          <p:nvPr>
            <p:ph type="ftr" sz="quarter" idx="11"/>
          </p:nvPr>
        </p:nvSpPr>
        <p:spPr/>
        <p:txBody>
          <a:bodyPr/>
          <a:lstStyle/>
          <a:p>
            <a:r>
              <a:rPr lang="en-US" smtClean="0"/>
              <a:t>Cornelius-White, Person-Centered Approaches for Counselors                      © 2016 SAGE Publications, Inc. </a:t>
            </a:r>
            <a:endParaRPr lang="en-US"/>
          </a:p>
        </p:txBody>
      </p:sp>
    </p:spTree>
    <p:extLst>
      <p:ext uri="{BB962C8B-B14F-4D97-AF65-F5344CB8AC3E}">
        <p14:creationId xmlns:p14="http://schemas.microsoft.com/office/powerpoint/2010/main" val="18104471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Social Justice Advocacy C</a:t>
            </a:r>
            <a:r>
              <a:rPr lang="en-US" dirty="0" smtClean="0"/>
              <a:t>ompetencies, Cont. </a:t>
            </a:r>
            <a:endParaRPr lang="en-US" dirty="0"/>
          </a:p>
        </p:txBody>
      </p:sp>
      <p:sp>
        <p:nvSpPr>
          <p:cNvPr id="3" name="Content Placeholder 2"/>
          <p:cNvSpPr>
            <a:spLocks noGrp="1"/>
          </p:cNvSpPr>
          <p:nvPr>
            <p:ph idx="1"/>
          </p:nvPr>
        </p:nvSpPr>
        <p:spPr>
          <a:xfrm>
            <a:off x="457200" y="1828800"/>
            <a:ext cx="7620000" cy="4572000"/>
          </a:xfrm>
        </p:spPr>
        <p:txBody>
          <a:bodyPr>
            <a:normAutofit lnSpcReduction="10000"/>
          </a:bodyPr>
          <a:lstStyle/>
          <a:p>
            <a:r>
              <a:rPr lang="en-US" dirty="0" smtClean="0"/>
              <a:t>Social justice advocacy competencies </a:t>
            </a:r>
          </a:p>
          <a:p>
            <a:endParaRPr lang="en-US" dirty="0"/>
          </a:p>
          <a:p>
            <a:endParaRPr lang="en-US" dirty="0" smtClean="0"/>
          </a:p>
          <a:p>
            <a:endParaRPr lang="en-US" dirty="0"/>
          </a:p>
          <a:p>
            <a:endParaRPr lang="en-US" dirty="0" smtClean="0"/>
          </a:p>
          <a:p>
            <a:r>
              <a:rPr lang="en-US" dirty="0" smtClean="0"/>
              <a:t>PC views on empowerment and social action</a:t>
            </a:r>
          </a:p>
          <a:p>
            <a:pPr lvl="1"/>
            <a:r>
              <a:rPr lang="en-US" sz="1800" dirty="0"/>
              <a:t>E</a:t>
            </a:r>
            <a:r>
              <a:rPr lang="en-US" sz="1800" dirty="0" smtClean="0"/>
              <a:t>mpowering clients through unleashing power within the person and using power with the person to remove obstacles inherent between counselors and clients and between the client and the conditions that block her or him in the world through helping her or him to become more open to their experience</a:t>
            </a:r>
          </a:p>
          <a:p>
            <a:pPr lvl="1"/>
            <a:r>
              <a:rPr lang="en-US" sz="1800" dirty="0" smtClean="0"/>
              <a:t>PC practitioners will develop and become activists the more they practice and integrate an understanding of people different from them into their own experiences </a:t>
            </a:r>
          </a:p>
          <a:p>
            <a:pPr marL="114300" indent="0">
              <a:buNone/>
            </a:pP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952566835"/>
              </p:ext>
            </p:extLst>
          </p:nvPr>
        </p:nvGraphicFramePr>
        <p:xfrm>
          <a:off x="762000" y="2362200"/>
          <a:ext cx="5935980" cy="1219200"/>
        </p:xfrm>
        <a:graphic>
          <a:graphicData uri="http://schemas.openxmlformats.org/drawingml/2006/table">
            <a:tbl>
              <a:tblPr firstRow="1" firstCol="1" bandRow="1"/>
              <a:tblGrid>
                <a:gridCol w="1978660"/>
                <a:gridCol w="1978660"/>
                <a:gridCol w="1978660"/>
              </a:tblGrid>
              <a:tr h="426720">
                <a:tc>
                  <a:txBody>
                    <a:bodyPr/>
                    <a:lstStyle/>
                    <a:p>
                      <a:pPr marL="0" marR="0">
                        <a:spcBef>
                          <a:spcPts val="0"/>
                        </a:spcBef>
                        <a:spcAft>
                          <a:spcPts val="0"/>
                        </a:spcAft>
                      </a:pPr>
                      <a:r>
                        <a:rPr lang="en-US" sz="1400" dirty="0">
                          <a:effectLst/>
                          <a:latin typeface="+mn-lt"/>
                          <a:ea typeface="Times New Roman"/>
                        </a:rPr>
                        <a:t>Client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dirty="0">
                          <a:effectLst/>
                          <a:latin typeface="+mn-lt"/>
                          <a:ea typeface="Times New Roman"/>
                        </a:rPr>
                        <a:t>Community</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dirty="0">
                          <a:effectLst/>
                          <a:latin typeface="+mn-lt"/>
                          <a:ea typeface="Times New Roman"/>
                        </a:rPr>
                        <a:t>Public</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6720">
                <a:tc>
                  <a:txBody>
                    <a:bodyPr/>
                    <a:lstStyle/>
                    <a:p>
                      <a:pPr marL="0" marR="0">
                        <a:spcBef>
                          <a:spcPts val="0"/>
                        </a:spcBef>
                        <a:spcAft>
                          <a:spcPts val="0"/>
                        </a:spcAft>
                      </a:pPr>
                      <a:r>
                        <a:rPr lang="en-US" sz="1400" dirty="0">
                          <a:effectLst/>
                          <a:latin typeface="+mn-lt"/>
                          <a:ea typeface="Times New Roman"/>
                        </a:rPr>
                        <a:t>Empower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dirty="0">
                          <a:effectLst/>
                          <a:latin typeface="+mn-lt"/>
                          <a:ea typeface="Times New Roman"/>
                        </a:rPr>
                        <a:t>Collaborate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dirty="0">
                          <a:effectLst/>
                          <a:latin typeface="+mn-lt"/>
                          <a:ea typeface="Times New Roman"/>
                        </a:rPr>
                        <a:t>Inform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5760">
                <a:tc>
                  <a:txBody>
                    <a:bodyPr/>
                    <a:lstStyle/>
                    <a:p>
                      <a:pPr marL="0" marR="0">
                        <a:spcBef>
                          <a:spcPts val="0"/>
                        </a:spcBef>
                        <a:spcAft>
                          <a:spcPts val="0"/>
                        </a:spcAft>
                      </a:pPr>
                      <a:r>
                        <a:rPr lang="en-US" sz="1400" dirty="0">
                          <a:effectLst/>
                          <a:latin typeface="+mn-lt"/>
                          <a:ea typeface="Times New Roman"/>
                        </a:rPr>
                        <a:t>Individually </a:t>
                      </a:r>
                      <a:r>
                        <a:rPr lang="en-US" sz="1400" dirty="0" smtClean="0">
                          <a:effectLst/>
                          <a:latin typeface="+mn-lt"/>
                          <a:ea typeface="Times New Roman"/>
                        </a:rPr>
                        <a:t>advocate</a:t>
                      </a:r>
                      <a:endParaRPr lang="en-US" sz="1400" dirty="0">
                        <a:effectLst/>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dirty="0">
                          <a:effectLst/>
                          <a:latin typeface="+mn-lt"/>
                          <a:ea typeface="Times New Roman"/>
                        </a:rPr>
                        <a:t>Systemically </a:t>
                      </a:r>
                      <a:r>
                        <a:rPr lang="en-US" sz="1400" dirty="0" smtClean="0">
                          <a:effectLst/>
                          <a:latin typeface="+mn-lt"/>
                          <a:ea typeface="Times New Roman"/>
                        </a:rPr>
                        <a:t>advocate</a:t>
                      </a:r>
                      <a:endParaRPr lang="en-US" sz="1400" dirty="0">
                        <a:effectLst/>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dirty="0">
                          <a:effectLst/>
                          <a:latin typeface="+mn-lt"/>
                          <a:ea typeface="Times New Roman"/>
                        </a:rPr>
                        <a:t>Politically </a:t>
                      </a:r>
                      <a:r>
                        <a:rPr lang="en-US" sz="1400" dirty="0" smtClean="0">
                          <a:effectLst/>
                          <a:latin typeface="+mn-lt"/>
                          <a:ea typeface="Times New Roman"/>
                        </a:rPr>
                        <a:t>advocate</a:t>
                      </a:r>
                      <a:endParaRPr lang="en-US" sz="1400" dirty="0">
                        <a:effectLst/>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Footer Placeholder 4"/>
          <p:cNvSpPr>
            <a:spLocks noGrp="1"/>
          </p:cNvSpPr>
          <p:nvPr>
            <p:ph type="ftr" sz="quarter" idx="11"/>
          </p:nvPr>
        </p:nvSpPr>
        <p:spPr/>
        <p:txBody>
          <a:bodyPr/>
          <a:lstStyle/>
          <a:p>
            <a:r>
              <a:rPr lang="en-US" smtClean="0"/>
              <a:t>Cornelius-White, Person-Centered Approaches for Counselors                      © 2016 SAGE Publications, Inc. </a:t>
            </a:r>
            <a:endParaRPr lang="en-US"/>
          </a:p>
        </p:txBody>
      </p:sp>
    </p:spTree>
    <p:extLst>
      <p:ext uri="{BB962C8B-B14F-4D97-AF65-F5344CB8AC3E}">
        <p14:creationId xmlns:p14="http://schemas.microsoft.com/office/powerpoint/2010/main" val="15819459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t>History of Multiculturalism and the PC Approach </a:t>
            </a:r>
            <a:endParaRPr lang="en-US" sz="4400" dirty="0"/>
          </a:p>
        </p:txBody>
      </p:sp>
      <p:sp>
        <p:nvSpPr>
          <p:cNvPr id="3" name="Content Placeholder 2"/>
          <p:cNvSpPr>
            <a:spLocks noGrp="1"/>
          </p:cNvSpPr>
          <p:nvPr>
            <p:ph idx="1"/>
          </p:nvPr>
        </p:nvSpPr>
        <p:spPr>
          <a:xfrm>
            <a:off x="457200" y="1752600"/>
            <a:ext cx="7620000" cy="4648200"/>
          </a:xfrm>
        </p:spPr>
        <p:txBody>
          <a:bodyPr>
            <a:normAutofit fontScale="92500" lnSpcReduction="20000"/>
          </a:bodyPr>
          <a:lstStyle/>
          <a:p>
            <a:r>
              <a:rPr lang="en-US" dirty="0" smtClean="0"/>
              <a:t>Themes  </a:t>
            </a:r>
          </a:p>
          <a:p>
            <a:pPr lvl="1"/>
            <a:r>
              <a:rPr lang="en-US" dirty="0" smtClean="0"/>
              <a:t>Engaging inhumanity and oppression through nonviolence</a:t>
            </a:r>
          </a:p>
          <a:p>
            <a:pPr lvl="1"/>
            <a:r>
              <a:rPr lang="en-US" dirty="0" smtClean="0"/>
              <a:t>Openness to diverse experiences</a:t>
            </a:r>
          </a:p>
          <a:p>
            <a:pPr lvl="1"/>
            <a:r>
              <a:rPr lang="en-US" dirty="0" smtClean="0"/>
              <a:t>Learning through relational dialogue and interconnection</a:t>
            </a:r>
          </a:p>
          <a:p>
            <a:r>
              <a:rPr lang="en-US" dirty="0" smtClean="0"/>
              <a:t>History </a:t>
            </a:r>
          </a:p>
          <a:p>
            <a:pPr lvl="1"/>
            <a:r>
              <a:rPr lang="en-US" dirty="0" smtClean="0"/>
              <a:t>PC approach reduced prejudice and fascism in groups during and after World War II</a:t>
            </a:r>
          </a:p>
          <a:p>
            <a:pPr lvl="1"/>
            <a:r>
              <a:rPr lang="en-US" dirty="0" smtClean="0"/>
              <a:t>1960s and 70s—PC approach a clear participant in the development of encounter group and civil rights movements </a:t>
            </a:r>
          </a:p>
          <a:p>
            <a:pPr lvl="1"/>
            <a:r>
              <a:rPr lang="en-US" dirty="0" smtClean="0"/>
              <a:t>1970s and </a:t>
            </a:r>
            <a:r>
              <a:rPr lang="en-US" dirty="0"/>
              <a:t>80s—Rogers </a:t>
            </a:r>
            <a:r>
              <a:rPr lang="en-US" dirty="0" smtClean="0"/>
              <a:t>negotiated peace in conflict zones (South Africa, Northern Ireland, and USSR)</a:t>
            </a:r>
          </a:p>
          <a:p>
            <a:pPr lvl="1"/>
            <a:r>
              <a:rPr lang="en-US" dirty="0" smtClean="0"/>
              <a:t>Rogers staunch opponent of social injustice and advocate for the marginalized </a:t>
            </a:r>
          </a:p>
          <a:p>
            <a:pPr lvl="1"/>
            <a:r>
              <a:rPr lang="en-US" dirty="0" smtClean="0"/>
              <a:t>Rogers nominated for Nobel Peace Prize</a:t>
            </a:r>
          </a:p>
          <a:p>
            <a:pPr lvl="1"/>
            <a:r>
              <a:rPr lang="en-US" dirty="0" smtClean="0"/>
              <a:t>PC cross-cultural workshops developed and continue today</a:t>
            </a:r>
          </a:p>
          <a:p>
            <a:pPr lvl="1"/>
            <a:r>
              <a:rPr lang="en-US" dirty="0" smtClean="0"/>
              <a:t>Minority practitioners have greater preference for PC approaches </a:t>
            </a:r>
          </a:p>
          <a:p>
            <a:pPr lvl="1"/>
            <a:endParaRPr lang="en-US" dirty="0" smtClean="0"/>
          </a:p>
        </p:txBody>
      </p:sp>
      <p:sp>
        <p:nvSpPr>
          <p:cNvPr id="4" name="Footer Placeholder 3"/>
          <p:cNvSpPr>
            <a:spLocks noGrp="1"/>
          </p:cNvSpPr>
          <p:nvPr>
            <p:ph type="ftr" sz="quarter" idx="11"/>
          </p:nvPr>
        </p:nvSpPr>
        <p:spPr/>
        <p:txBody>
          <a:bodyPr/>
          <a:lstStyle/>
          <a:p>
            <a:r>
              <a:rPr lang="en-US" smtClean="0"/>
              <a:t>Cornelius-White, Person-Centered Approaches for Counselors                      © 2016 SAGE Publications, Inc. </a:t>
            </a:r>
            <a:endParaRPr lang="en-US"/>
          </a:p>
        </p:txBody>
      </p:sp>
    </p:spTree>
    <p:extLst>
      <p:ext uri="{BB962C8B-B14F-4D97-AF65-F5344CB8AC3E}">
        <p14:creationId xmlns:p14="http://schemas.microsoft.com/office/powerpoint/2010/main" val="36916436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Ethical and Religious Concepts and the PC Approach </a:t>
            </a:r>
            <a:endParaRPr lang="en-US" dirty="0"/>
          </a:p>
        </p:txBody>
      </p:sp>
      <p:sp>
        <p:nvSpPr>
          <p:cNvPr id="3" name="Content Placeholder 2"/>
          <p:cNvSpPr>
            <a:spLocks noGrp="1"/>
          </p:cNvSpPr>
          <p:nvPr>
            <p:ph idx="1"/>
          </p:nvPr>
        </p:nvSpPr>
        <p:spPr>
          <a:xfrm>
            <a:off x="457200" y="1676400"/>
            <a:ext cx="7620000" cy="4724400"/>
          </a:xfrm>
        </p:spPr>
        <p:txBody>
          <a:bodyPr/>
          <a:lstStyle/>
          <a:p>
            <a:r>
              <a:rPr lang="en-US" dirty="0" smtClean="0"/>
              <a:t>PC approach:</a:t>
            </a:r>
          </a:p>
          <a:p>
            <a:pPr lvl="1"/>
            <a:r>
              <a:rPr lang="en-US" dirty="0" smtClean="0"/>
              <a:t>The best-known humanistic model to counseling </a:t>
            </a:r>
            <a:r>
              <a:rPr lang="en-US" dirty="0"/>
              <a:t>(</a:t>
            </a:r>
            <a:r>
              <a:rPr lang="en-US" dirty="0" smtClean="0"/>
              <a:t>as such often considered secular)</a:t>
            </a:r>
          </a:p>
          <a:p>
            <a:pPr lvl="1"/>
            <a:r>
              <a:rPr lang="en-US" dirty="0" smtClean="0"/>
              <a:t>Most diversity coverage focuses on race, gender, and disability, and tends to avoid issues related to religion and faith practice </a:t>
            </a:r>
          </a:p>
          <a:p>
            <a:pPr lvl="1"/>
            <a:r>
              <a:rPr lang="en-US" dirty="0" smtClean="0"/>
              <a:t>A deliberate attempt to empower through a disciplined practice of respecting each person through non-interference beyond skilled companionship</a:t>
            </a:r>
          </a:p>
          <a:p>
            <a:pPr lvl="1"/>
            <a:r>
              <a:rPr lang="en-US" dirty="0" smtClean="0"/>
              <a:t>An ethical practice where the means and ends are consistent and the self-determination of each client is a central tenet </a:t>
            </a:r>
            <a:endParaRPr lang="en-US" dirty="0"/>
          </a:p>
        </p:txBody>
      </p:sp>
      <p:sp>
        <p:nvSpPr>
          <p:cNvPr id="4" name="Footer Placeholder 3"/>
          <p:cNvSpPr>
            <a:spLocks noGrp="1"/>
          </p:cNvSpPr>
          <p:nvPr>
            <p:ph type="ftr" sz="quarter" idx="11"/>
          </p:nvPr>
        </p:nvSpPr>
        <p:spPr/>
        <p:txBody>
          <a:bodyPr/>
          <a:lstStyle/>
          <a:p>
            <a:r>
              <a:rPr lang="en-US" smtClean="0"/>
              <a:t>Cornelius-White, Person-Centered Approaches for Counselors                      © 2016 SAGE Publications, Inc. </a:t>
            </a:r>
            <a:endParaRPr lang="en-US"/>
          </a:p>
        </p:txBody>
      </p:sp>
    </p:spTree>
    <p:extLst>
      <p:ext uri="{BB962C8B-B14F-4D97-AF65-F5344CB8AC3E}">
        <p14:creationId xmlns:p14="http://schemas.microsoft.com/office/powerpoint/2010/main" val="26565996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Ethical and Religious Concepts and the PC Approach, Cont. </a:t>
            </a:r>
          </a:p>
        </p:txBody>
      </p:sp>
      <p:sp>
        <p:nvSpPr>
          <p:cNvPr id="3" name="Content Placeholder 2"/>
          <p:cNvSpPr>
            <a:spLocks noGrp="1"/>
          </p:cNvSpPr>
          <p:nvPr>
            <p:ph idx="1"/>
          </p:nvPr>
        </p:nvSpPr>
        <p:spPr/>
        <p:txBody>
          <a:bodyPr>
            <a:normAutofit fontScale="92500" lnSpcReduction="10000"/>
          </a:bodyPr>
          <a:lstStyle/>
          <a:p>
            <a:r>
              <a:rPr lang="en-US" dirty="0" smtClean="0"/>
              <a:t>Three religious and ethical concepts incorporated into PC approach: </a:t>
            </a:r>
          </a:p>
          <a:p>
            <a:pPr marL="868680" lvl="1" indent="-457200">
              <a:buFont typeface="+mj-lt"/>
              <a:buAutoNum type="arabicPeriod"/>
            </a:pPr>
            <a:r>
              <a:rPr lang="en-US" dirty="0" smtClean="0"/>
              <a:t>Wei-</a:t>
            </a:r>
            <a:r>
              <a:rPr lang="en-US" dirty="0" err="1" smtClean="0"/>
              <a:t>wu</a:t>
            </a:r>
            <a:r>
              <a:rPr lang="en-US" dirty="0" smtClean="0"/>
              <a:t>-</a:t>
            </a:r>
            <a:r>
              <a:rPr lang="en-US" dirty="0" err="1" smtClean="0"/>
              <a:t>wei</a:t>
            </a:r>
            <a:endParaRPr lang="en-US" dirty="0" smtClean="0"/>
          </a:p>
          <a:p>
            <a:pPr lvl="2"/>
            <a:r>
              <a:rPr lang="en-US" dirty="0" smtClean="0"/>
              <a:t>Taoist concept</a:t>
            </a:r>
          </a:p>
          <a:p>
            <a:pPr lvl="2"/>
            <a:r>
              <a:rPr lang="en-US" dirty="0" smtClean="0"/>
              <a:t>“Action without action”</a:t>
            </a:r>
          </a:p>
          <a:p>
            <a:pPr lvl="2"/>
            <a:r>
              <a:rPr lang="en-US" dirty="0" smtClean="0"/>
              <a:t>A form of releasing power within through harmony rather than pushing from outside </a:t>
            </a:r>
          </a:p>
          <a:p>
            <a:pPr marL="868680" lvl="1" indent="-457200">
              <a:buFont typeface="+mj-lt"/>
              <a:buAutoNum type="arabicPeriod"/>
            </a:pPr>
            <a:r>
              <a:rPr lang="en-US" dirty="0" smtClean="0"/>
              <a:t>Grace</a:t>
            </a:r>
          </a:p>
          <a:p>
            <a:pPr lvl="2"/>
            <a:r>
              <a:rPr lang="en-US" dirty="0" smtClean="0"/>
              <a:t>Christian concept </a:t>
            </a:r>
          </a:p>
          <a:p>
            <a:pPr lvl="2"/>
            <a:r>
              <a:rPr lang="en-US" dirty="0" smtClean="0"/>
              <a:t>Unconditional love of God, incorporating mercy and forgiveness </a:t>
            </a:r>
          </a:p>
          <a:p>
            <a:pPr lvl="2"/>
            <a:r>
              <a:rPr lang="en-US" dirty="0" smtClean="0"/>
              <a:t>Acceptance and love regardless of circumstances or actions</a:t>
            </a:r>
          </a:p>
          <a:p>
            <a:pPr marL="868680" lvl="1" indent="-457200">
              <a:buFont typeface="+mj-lt"/>
              <a:buAutoNum type="arabicPeriod"/>
            </a:pPr>
            <a:r>
              <a:rPr lang="en-US" dirty="0" smtClean="0"/>
              <a:t>Non-attachment and mindfulness</a:t>
            </a:r>
          </a:p>
          <a:p>
            <a:pPr lvl="2"/>
            <a:r>
              <a:rPr lang="en-US" dirty="0" smtClean="0"/>
              <a:t>Buddhist/secular concept</a:t>
            </a:r>
          </a:p>
          <a:p>
            <a:pPr lvl="2"/>
            <a:r>
              <a:rPr lang="en-US" dirty="0" smtClean="0"/>
              <a:t>Non-attachment</a:t>
            </a:r>
          </a:p>
          <a:p>
            <a:pPr lvl="3"/>
            <a:r>
              <a:rPr lang="en-US" dirty="0"/>
              <a:t>F</a:t>
            </a:r>
            <a:r>
              <a:rPr lang="en-US" dirty="0" smtClean="0"/>
              <a:t>reedom from desire and the self-referential connections to people and the world</a:t>
            </a:r>
          </a:p>
          <a:p>
            <a:pPr lvl="3"/>
            <a:r>
              <a:rPr lang="en-US" dirty="0" smtClean="0"/>
              <a:t>Mindfulness to the reality of things, a non-possessive compassion and appreciation for all with whom we come into contact </a:t>
            </a:r>
          </a:p>
          <a:p>
            <a:pPr lvl="2"/>
            <a:endParaRPr lang="en-US" dirty="0"/>
          </a:p>
        </p:txBody>
      </p:sp>
      <p:sp>
        <p:nvSpPr>
          <p:cNvPr id="4" name="Footer Placeholder 3"/>
          <p:cNvSpPr>
            <a:spLocks noGrp="1"/>
          </p:cNvSpPr>
          <p:nvPr>
            <p:ph type="ftr" sz="quarter" idx="11"/>
          </p:nvPr>
        </p:nvSpPr>
        <p:spPr/>
        <p:txBody>
          <a:bodyPr/>
          <a:lstStyle/>
          <a:p>
            <a:r>
              <a:rPr lang="en-US" smtClean="0"/>
              <a:t>Cornelius-White, Person-Centered Approaches for Counselors                      © 2016 SAGE Publications, Inc. </a:t>
            </a:r>
            <a:endParaRPr lang="en-US"/>
          </a:p>
        </p:txBody>
      </p:sp>
    </p:spTree>
    <p:extLst>
      <p:ext uri="{BB962C8B-B14F-4D97-AF65-F5344CB8AC3E}">
        <p14:creationId xmlns:p14="http://schemas.microsoft.com/office/powerpoint/2010/main" val="24532898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Ethical and Religious Concepts and the PC Approach </a:t>
            </a:r>
          </a:p>
        </p:txBody>
      </p:sp>
      <p:sp>
        <p:nvSpPr>
          <p:cNvPr id="3" name="Content Placeholder 2"/>
          <p:cNvSpPr>
            <a:spLocks noGrp="1"/>
          </p:cNvSpPr>
          <p:nvPr>
            <p:ph idx="1"/>
          </p:nvPr>
        </p:nvSpPr>
        <p:spPr>
          <a:xfrm>
            <a:off x="457200" y="1752600"/>
            <a:ext cx="7620000" cy="4648200"/>
          </a:xfrm>
        </p:spPr>
        <p:txBody>
          <a:bodyPr/>
          <a:lstStyle/>
          <a:p>
            <a:r>
              <a:rPr lang="en-US" dirty="0" smtClean="0"/>
              <a:t>Practical </a:t>
            </a:r>
            <a:r>
              <a:rPr lang="en-US" dirty="0" err="1" smtClean="0"/>
              <a:t>outworkings</a:t>
            </a:r>
            <a:r>
              <a:rPr lang="en-US" dirty="0" smtClean="0"/>
              <a:t> of religious concepts in PC approach </a:t>
            </a:r>
          </a:p>
          <a:p>
            <a:pPr lvl="1"/>
            <a:r>
              <a:rPr lang="en-US" dirty="0"/>
              <a:t>A</a:t>
            </a:r>
            <a:r>
              <a:rPr lang="en-US" dirty="0" smtClean="0"/>
              <a:t>ims for harmony without controlling others</a:t>
            </a:r>
          </a:p>
          <a:p>
            <a:pPr lvl="1"/>
            <a:r>
              <a:rPr lang="en-US" dirty="0" smtClean="0"/>
              <a:t>Believes in every client’s capacity, and grants each one acceptance and love regardless of circumstances or previous, current, or future actions </a:t>
            </a:r>
          </a:p>
          <a:p>
            <a:pPr lvl="1"/>
            <a:r>
              <a:rPr lang="en-US" dirty="0" smtClean="0"/>
              <a:t>Each emotion and experience of the client is viewed compassionately but dispassionately</a:t>
            </a:r>
          </a:p>
          <a:p>
            <a:pPr lvl="1"/>
            <a:r>
              <a:rPr lang="en-US" dirty="0" smtClean="0"/>
              <a:t>Helps clients find their own path </a:t>
            </a:r>
          </a:p>
          <a:p>
            <a:pPr lvl="1"/>
            <a:r>
              <a:rPr lang="en-US" dirty="0" smtClean="0"/>
              <a:t>“Trust the process</a:t>
            </a:r>
            <a:r>
              <a:rPr lang="en-US" dirty="0"/>
              <a:t>” —popular </a:t>
            </a:r>
            <a:r>
              <a:rPr lang="en-US" dirty="0" smtClean="0"/>
              <a:t>phrase among counselor educators that conveys faith in “being with” to facilitate rather than prescribing what a client should do, believe, or choose</a:t>
            </a:r>
            <a:endParaRPr lang="en-US" dirty="0"/>
          </a:p>
        </p:txBody>
      </p:sp>
      <p:sp>
        <p:nvSpPr>
          <p:cNvPr id="4" name="Footer Placeholder 3"/>
          <p:cNvSpPr>
            <a:spLocks noGrp="1"/>
          </p:cNvSpPr>
          <p:nvPr>
            <p:ph type="ftr" sz="quarter" idx="11"/>
          </p:nvPr>
        </p:nvSpPr>
        <p:spPr/>
        <p:txBody>
          <a:bodyPr/>
          <a:lstStyle/>
          <a:p>
            <a:r>
              <a:rPr lang="en-US" smtClean="0"/>
              <a:t>Cornelius-White, Person-Centered Approaches for Counselors                      © 2016 SAGE Publications, Inc. </a:t>
            </a:r>
            <a:endParaRPr lang="en-US"/>
          </a:p>
        </p:txBody>
      </p:sp>
    </p:spTree>
    <p:extLst>
      <p:ext uri="{BB962C8B-B14F-4D97-AF65-F5344CB8AC3E}">
        <p14:creationId xmlns:p14="http://schemas.microsoft.com/office/powerpoint/2010/main" val="42373419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t>The Paradox: A Universal System of Adaptability to Differences </a:t>
            </a:r>
            <a:endParaRPr lang="en-US" sz="4400" dirty="0"/>
          </a:p>
        </p:txBody>
      </p:sp>
      <p:sp>
        <p:nvSpPr>
          <p:cNvPr id="3" name="Content Placeholder 2"/>
          <p:cNvSpPr>
            <a:spLocks noGrp="1"/>
          </p:cNvSpPr>
          <p:nvPr>
            <p:ph idx="1"/>
          </p:nvPr>
        </p:nvSpPr>
        <p:spPr>
          <a:xfrm>
            <a:off x="457200" y="1676400"/>
            <a:ext cx="7620000" cy="4724400"/>
          </a:xfrm>
        </p:spPr>
        <p:txBody>
          <a:bodyPr/>
          <a:lstStyle/>
          <a:p>
            <a:r>
              <a:rPr lang="en-US" dirty="0" smtClean="0"/>
              <a:t>PC </a:t>
            </a:r>
            <a:r>
              <a:rPr lang="en-US" dirty="0"/>
              <a:t>t</a:t>
            </a:r>
            <a:r>
              <a:rPr lang="en-US" dirty="0" smtClean="0"/>
              <a:t>herapists aim … </a:t>
            </a:r>
          </a:p>
          <a:p>
            <a:pPr lvl="1"/>
            <a:r>
              <a:rPr lang="en-US" dirty="0" smtClean="0"/>
              <a:t>To be honestly empathic and accepting, recognizing each person as unique</a:t>
            </a:r>
          </a:p>
          <a:p>
            <a:pPr lvl="1"/>
            <a:r>
              <a:rPr lang="en-US" dirty="0" smtClean="0"/>
              <a:t>To understand others in their context </a:t>
            </a:r>
          </a:p>
          <a:p>
            <a:pPr lvl="1"/>
            <a:r>
              <a:rPr lang="en-US" dirty="0" smtClean="0"/>
              <a:t>To be open to being changed by clients</a:t>
            </a:r>
          </a:p>
          <a:p>
            <a:r>
              <a:rPr lang="en-US" dirty="0" smtClean="0"/>
              <a:t>PC therapy is a universal system that adapts to differences</a:t>
            </a:r>
          </a:p>
          <a:p>
            <a:r>
              <a:rPr lang="en-US" dirty="0" smtClean="0"/>
              <a:t>Questions:</a:t>
            </a:r>
          </a:p>
          <a:p>
            <a:pPr lvl="1"/>
            <a:r>
              <a:rPr lang="en-US" dirty="0" smtClean="0"/>
              <a:t>How do you empathize with potentially anyone?</a:t>
            </a:r>
          </a:p>
          <a:p>
            <a:pPr lvl="1"/>
            <a:r>
              <a:rPr lang="en-US" dirty="0" smtClean="0"/>
              <a:t>How do you accept things that are dramatically different than your own beliefs or that you have never considered?</a:t>
            </a:r>
          </a:p>
          <a:p>
            <a:pPr lvl="1"/>
            <a:r>
              <a:rPr lang="en-US" dirty="0" smtClean="0"/>
              <a:t>How do you allow yourself to be open to being changed by each person?</a:t>
            </a:r>
          </a:p>
          <a:p>
            <a:endParaRPr lang="en-US" dirty="0"/>
          </a:p>
        </p:txBody>
      </p:sp>
      <p:sp>
        <p:nvSpPr>
          <p:cNvPr id="4" name="Footer Placeholder 3"/>
          <p:cNvSpPr>
            <a:spLocks noGrp="1"/>
          </p:cNvSpPr>
          <p:nvPr>
            <p:ph type="ftr" sz="quarter" idx="11"/>
          </p:nvPr>
        </p:nvSpPr>
        <p:spPr/>
        <p:txBody>
          <a:bodyPr/>
          <a:lstStyle/>
          <a:p>
            <a:r>
              <a:rPr lang="en-US" smtClean="0"/>
              <a:t>Cornelius-White, Person-Centered Approaches for Counselors                      © 2016 SAGE Publications, Inc. </a:t>
            </a:r>
            <a:endParaRPr lang="en-US"/>
          </a:p>
        </p:txBody>
      </p:sp>
    </p:spTree>
    <p:extLst>
      <p:ext uri="{BB962C8B-B14F-4D97-AF65-F5344CB8AC3E}">
        <p14:creationId xmlns:p14="http://schemas.microsoft.com/office/powerpoint/2010/main" val="23446014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 </a:t>
            </a:r>
            <a:endParaRPr lang="en-US" dirty="0"/>
          </a:p>
        </p:txBody>
      </p:sp>
      <p:sp>
        <p:nvSpPr>
          <p:cNvPr id="3" name="Content Placeholder 2"/>
          <p:cNvSpPr>
            <a:spLocks noGrp="1"/>
          </p:cNvSpPr>
          <p:nvPr>
            <p:ph idx="1"/>
          </p:nvPr>
        </p:nvSpPr>
        <p:spPr/>
        <p:txBody>
          <a:bodyPr>
            <a:normAutofit fontScale="92500"/>
          </a:bodyPr>
          <a:lstStyle/>
          <a:p>
            <a:pPr lvl="0"/>
            <a:r>
              <a:rPr lang="en-US" dirty="0"/>
              <a:t>Multicultural competencies involve awareness of one’s own culture and biases, understanding of clients’ worldviews, and practicing culturally appropriate intervention </a:t>
            </a:r>
            <a:r>
              <a:rPr lang="en-US" dirty="0" smtClean="0"/>
              <a:t>strategies</a:t>
            </a:r>
            <a:endParaRPr lang="en-US" dirty="0"/>
          </a:p>
          <a:p>
            <a:pPr lvl="0"/>
            <a:r>
              <a:rPr lang="en-US" dirty="0" smtClean="0"/>
              <a:t>Core relational conditions are </a:t>
            </a:r>
            <a:r>
              <a:rPr lang="en-US" dirty="0"/>
              <a:t>universally applicable but culturally bound in their internal and communicated </a:t>
            </a:r>
            <a:r>
              <a:rPr lang="en-US" dirty="0" smtClean="0"/>
              <a:t>applications</a:t>
            </a:r>
            <a:endParaRPr lang="en-US" dirty="0"/>
          </a:p>
          <a:p>
            <a:pPr lvl="0"/>
            <a:r>
              <a:rPr lang="en-US" dirty="0"/>
              <a:t>Concepts like stereotypes, privilege, and </a:t>
            </a:r>
            <a:r>
              <a:rPr lang="en-US" dirty="0" err="1"/>
              <a:t>microaggressions</a:t>
            </a:r>
            <a:r>
              <a:rPr lang="en-US" dirty="0"/>
              <a:t> help foster culturally grounded core conditions and multicultural </a:t>
            </a:r>
            <a:r>
              <a:rPr lang="en-US" dirty="0" smtClean="0"/>
              <a:t>competencies</a:t>
            </a:r>
            <a:endParaRPr lang="en-US" dirty="0"/>
          </a:p>
          <a:p>
            <a:pPr lvl="0"/>
            <a:r>
              <a:rPr lang="en-US" dirty="0" smtClean="0"/>
              <a:t>PC approaches </a:t>
            </a:r>
            <a:r>
              <a:rPr lang="en-US" dirty="0"/>
              <a:t>have a rich history related to social advocacy and the two movements may further intertwine and propel each other into the </a:t>
            </a:r>
            <a:r>
              <a:rPr lang="en-US" dirty="0" smtClean="0"/>
              <a:t>future</a:t>
            </a:r>
            <a:endParaRPr lang="en-US" dirty="0"/>
          </a:p>
          <a:p>
            <a:pPr lvl="0"/>
            <a:r>
              <a:rPr lang="en-US" dirty="0"/>
              <a:t>Ethical and religious concepts such as </a:t>
            </a:r>
            <a:r>
              <a:rPr lang="en-US" dirty="0" err="1" smtClean="0"/>
              <a:t>wei-wu-wei</a:t>
            </a:r>
            <a:r>
              <a:rPr lang="en-US" smtClean="0"/>
              <a:t>, grace</a:t>
            </a:r>
            <a:r>
              <a:rPr lang="en-US" dirty="0" smtClean="0"/>
              <a:t>, </a:t>
            </a:r>
            <a:r>
              <a:rPr lang="en-US"/>
              <a:t>and </a:t>
            </a:r>
            <a:r>
              <a:rPr lang="en-US" smtClean="0"/>
              <a:t>nonattachment/mindfulness </a:t>
            </a:r>
            <a:r>
              <a:rPr lang="en-US" dirty="0" smtClean="0"/>
              <a:t>can </a:t>
            </a:r>
            <a:r>
              <a:rPr lang="en-US" dirty="0"/>
              <a:t>help enrich the understanding and practice of person-centered approaches for </a:t>
            </a:r>
            <a:r>
              <a:rPr lang="en-US" dirty="0" smtClean="0"/>
              <a:t>counselors</a:t>
            </a:r>
            <a:endParaRPr lang="en-US" dirty="0"/>
          </a:p>
          <a:p>
            <a:endParaRPr lang="en-US" dirty="0"/>
          </a:p>
        </p:txBody>
      </p:sp>
      <p:sp>
        <p:nvSpPr>
          <p:cNvPr id="4" name="Footer Placeholder 3"/>
          <p:cNvSpPr>
            <a:spLocks noGrp="1"/>
          </p:cNvSpPr>
          <p:nvPr>
            <p:ph type="ftr" sz="quarter" idx="11"/>
          </p:nvPr>
        </p:nvSpPr>
        <p:spPr/>
        <p:txBody>
          <a:bodyPr/>
          <a:lstStyle/>
          <a:p>
            <a:r>
              <a:rPr lang="en-US" smtClean="0"/>
              <a:t>Cornelius-White, Person-Centered Approaches for Counselors                      © 2016 SAGE Publications, Inc. </a:t>
            </a:r>
            <a:endParaRPr lang="en-US"/>
          </a:p>
        </p:txBody>
      </p:sp>
    </p:spTree>
    <p:extLst>
      <p:ext uri="{BB962C8B-B14F-4D97-AF65-F5344CB8AC3E}">
        <p14:creationId xmlns:p14="http://schemas.microsoft.com/office/powerpoint/2010/main" val="9834895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normAutofit/>
          </a:bodyPr>
          <a:lstStyle/>
          <a:p>
            <a:r>
              <a:rPr lang="en-US" sz="2400" i="1" dirty="0" smtClean="0"/>
              <a:t>Multiculturalism</a:t>
            </a:r>
            <a:r>
              <a:rPr lang="en-US" sz="2400" dirty="0" smtClean="0"/>
              <a:t>: a peaceful appreciation, co-existence, and beneficent reciprocal influence between persons of various diversities</a:t>
            </a:r>
          </a:p>
          <a:p>
            <a:r>
              <a:rPr lang="en-US" sz="2400" dirty="0" smtClean="0"/>
              <a:t>Person-centered (CP) therapy was created in and is a proponent of multiculturalism </a:t>
            </a:r>
          </a:p>
          <a:p>
            <a:r>
              <a:rPr lang="en-US" sz="2400" dirty="0" smtClean="0"/>
              <a:t>Multicultural competencies involve …</a:t>
            </a:r>
          </a:p>
          <a:p>
            <a:pPr lvl="1"/>
            <a:r>
              <a:rPr lang="en-US" sz="2400" dirty="0" smtClean="0"/>
              <a:t>Awareness of one’s own culture and biases</a:t>
            </a:r>
          </a:p>
          <a:p>
            <a:pPr lvl="1"/>
            <a:r>
              <a:rPr lang="en-US" sz="2400" dirty="0" smtClean="0"/>
              <a:t>Understanding of clients’ world views</a:t>
            </a:r>
          </a:p>
          <a:p>
            <a:pPr lvl="1"/>
            <a:r>
              <a:rPr lang="en-US" sz="2400" dirty="0" smtClean="0"/>
              <a:t>Practicing culturally appropriate intervention strategies</a:t>
            </a:r>
          </a:p>
          <a:p>
            <a:pPr lvl="1"/>
            <a:endParaRPr lang="en-US" sz="2400" dirty="0"/>
          </a:p>
        </p:txBody>
      </p:sp>
      <p:sp>
        <p:nvSpPr>
          <p:cNvPr id="4" name="Footer Placeholder 3"/>
          <p:cNvSpPr>
            <a:spLocks noGrp="1"/>
          </p:cNvSpPr>
          <p:nvPr>
            <p:ph type="ftr" sz="quarter" idx="11"/>
          </p:nvPr>
        </p:nvSpPr>
        <p:spPr/>
        <p:txBody>
          <a:bodyPr/>
          <a:lstStyle/>
          <a:p>
            <a:r>
              <a:rPr lang="en-US" smtClean="0"/>
              <a:t>Cornelius-White, Person-Centered Approaches for Counselors                      © 2016 SAGE Publications, Inc. </a:t>
            </a:r>
            <a:endParaRPr lang="en-US"/>
          </a:p>
        </p:txBody>
      </p:sp>
    </p:spTree>
    <p:extLst>
      <p:ext uri="{BB962C8B-B14F-4D97-AF65-F5344CB8AC3E}">
        <p14:creationId xmlns:p14="http://schemas.microsoft.com/office/powerpoint/2010/main" val="29853354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Central Concepts in Multicultural Counseling Competence </a:t>
            </a:r>
            <a:endParaRPr lang="en-US" sz="4000" dirty="0"/>
          </a:p>
        </p:txBody>
      </p:sp>
      <p:sp>
        <p:nvSpPr>
          <p:cNvPr id="3" name="Content Placeholder 2"/>
          <p:cNvSpPr>
            <a:spLocks noGrp="1"/>
          </p:cNvSpPr>
          <p:nvPr>
            <p:ph idx="1"/>
          </p:nvPr>
        </p:nvSpPr>
        <p:spPr/>
        <p:txBody>
          <a:bodyPr>
            <a:normAutofit lnSpcReduction="10000"/>
          </a:bodyPr>
          <a:lstStyle/>
          <a:p>
            <a:r>
              <a:rPr lang="en-US" b="1" dirty="0" smtClean="0"/>
              <a:t>Elements of diversity:</a:t>
            </a:r>
          </a:p>
          <a:p>
            <a:pPr lvl="1"/>
            <a:r>
              <a:rPr lang="en-US" dirty="0" smtClean="0"/>
              <a:t>Race</a:t>
            </a:r>
          </a:p>
          <a:p>
            <a:pPr lvl="1"/>
            <a:r>
              <a:rPr lang="en-US" dirty="0" smtClean="0"/>
              <a:t>Ethnicity</a:t>
            </a:r>
          </a:p>
          <a:p>
            <a:pPr lvl="1"/>
            <a:r>
              <a:rPr lang="en-US" dirty="0" smtClean="0"/>
              <a:t>Gender</a:t>
            </a:r>
          </a:p>
          <a:p>
            <a:pPr lvl="1"/>
            <a:r>
              <a:rPr lang="en-US" dirty="0" smtClean="0"/>
              <a:t>Sexual orientation</a:t>
            </a:r>
          </a:p>
          <a:p>
            <a:pPr lvl="1"/>
            <a:r>
              <a:rPr lang="en-US" dirty="0" smtClean="0"/>
              <a:t>Religion</a:t>
            </a:r>
          </a:p>
          <a:p>
            <a:pPr lvl="1"/>
            <a:r>
              <a:rPr lang="en-US" dirty="0" smtClean="0"/>
              <a:t>Disability</a:t>
            </a:r>
          </a:p>
          <a:p>
            <a:pPr lvl="1"/>
            <a:r>
              <a:rPr lang="en-US" dirty="0" smtClean="0"/>
              <a:t>Economic class</a:t>
            </a:r>
          </a:p>
          <a:p>
            <a:r>
              <a:rPr lang="en-US" b="1" dirty="0" smtClean="0"/>
              <a:t>Key concepts:</a:t>
            </a:r>
          </a:p>
          <a:p>
            <a:pPr lvl="1"/>
            <a:r>
              <a:rPr lang="en-US" dirty="0" smtClean="0"/>
              <a:t>Privilege</a:t>
            </a:r>
          </a:p>
          <a:p>
            <a:pPr lvl="1"/>
            <a:r>
              <a:rPr lang="en-US" dirty="0" smtClean="0"/>
              <a:t>Power</a:t>
            </a:r>
          </a:p>
          <a:p>
            <a:pPr lvl="1"/>
            <a:r>
              <a:rPr lang="en-US" dirty="0" smtClean="0"/>
              <a:t>Stereotypes</a:t>
            </a:r>
          </a:p>
          <a:p>
            <a:pPr lvl="1"/>
            <a:r>
              <a:rPr lang="en-US" dirty="0" smtClean="0"/>
              <a:t>Micro-aggression</a:t>
            </a:r>
          </a:p>
          <a:p>
            <a:pPr lvl="1"/>
            <a:endParaRPr lang="en-US" dirty="0"/>
          </a:p>
        </p:txBody>
      </p:sp>
      <p:sp>
        <p:nvSpPr>
          <p:cNvPr id="4" name="Footer Placeholder 3"/>
          <p:cNvSpPr>
            <a:spLocks noGrp="1"/>
          </p:cNvSpPr>
          <p:nvPr>
            <p:ph type="ftr" sz="quarter" idx="11"/>
          </p:nvPr>
        </p:nvSpPr>
        <p:spPr/>
        <p:txBody>
          <a:bodyPr/>
          <a:lstStyle/>
          <a:p>
            <a:r>
              <a:rPr lang="en-US" smtClean="0"/>
              <a:t>Cornelius-White, Person-Centered Approaches for Counselors                      © 2016 SAGE Publications, Inc. </a:t>
            </a:r>
            <a:endParaRPr lang="en-US"/>
          </a:p>
        </p:txBody>
      </p:sp>
    </p:spTree>
    <p:extLst>
      <p:ext uri="{BB962C8B-B14F-4D97-AF65-F5344CB8AC3E}">
        <p14:creationId xmlns:p14="http://schemas.microsoft.com/office/powerpoint/2010/main" val="24942631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1477962"/>
          </a:xfrm>
        </p:spPr>
        <p:txBody>
          <a:bodyPr/>
          <a:lstStyle/>
          <a:p>
            <a:r>
              <a:rPr lang="en-US" dirty="0" smtClean="0"/>
              <a:t>Congruence: A Cultural Concept</a:t>
            </a:r>
            <a:endParaRPr lang="en-US" dirty="0"/>
          </a:p>
        </p:txBody>
      </p:sp>
      <p:sp>
        <p:nvSpPr>
          <p:cNvPr id="3" name="Content Placeholder 2"/>
          <p:cNvSpPr>
            <a:spLocks noGrp="1"/>
          </p:cNvSpPr>
          <p:nvPr>
            <p:ph idx="1"/>
          </p:nvPr>
        </p:nvSpPr>
        <p:spPr>
          <a:xfrm>
            <a:off x="457200" y="1981200"/>
            <a:ext cx="7620000" cy="4419600"/>
          </a:xfrm>
        </p:spPr>
        <p:txBody>
          <a:bodyPr>
            <a:normAutofit lnSpcReduction="10000"/>
          </a:bodyPr>
          <a:lstStyle/>
          <a:p>
            <a:r>
              <a:rPr lang="en-US" dirty="0" smtClean="0"/>
              <a:t>Involves awareness, awareness of feelings, thoughts, and stories about one’s self, stories that are often influenced by cultural variables in subtle ways</a:t>
            </a:r>
          </a:p>
          <a:p>
            <a:r>
              <a:rPr lang="en-US" dirty="0" smtClean="0"/>
              <a:t>Culturally congruent therapists have an awareness that they have a worldview stemming from their own circumstances and choices, which necessarily includes stereotypes</a:t>
            </a:r>
          </a:p>
          <a:p>
            <a:r>
              <a:rPr lang="en-US" i="1" dirty="0"/>
              <a:t>Stereotypes</a:t>
            </a:r>
          </a:p>
          <a:p>
            <a:pPr lvl="1"/>
            <a:r>
              <a:rPr lang="en-US" sz="1800" dirty="0"/>
              <a:t>Commonly held, relatively fixed, and often oversimplified and under-analyzed ideas about particular cultural groups or persons representing </a:t>
            </a:r>
            <a:r>
              <a:rPr lang="en-US" sz="1800" dirty="0" smtClean="0"/>
              <a:t>those ideas</a:t>
            </a:r>
            <a:endParaRPr lang="en-US" sz="1800" dirty="0"/>
          </a:p>
          <a:p>
            <a:pPr lvl="1"/>
            <a:r>
              <a:rPr lang="en-US" sz="1800" dirty="0"/>
              <a:t>Often serve socially to reinforce power that accompanies privilege</a:t>
            </a:r>
          </a:p>
          <a:p>
            <a:pPr lvl="1"/>
            <a:r>
              <a:rPr lang="en-US" sz="1800" dirty="0"/>
              <a:t>Pervasive in multiple domains (media, literature, etc.) and continue to influence common understanding </a:t>
            </a:r>
          </a:p>
          <a:p>
            <a:pPr lvl="1"/>
            <a:r>
              <a:rPr lang="en-US" sz="1800" dirty="0"/>
              <a:t>Often form the basis of biases and prejudices</a:t>
            </a:r>
          </a:p>
          <a:p>
            <a:endParaRPr lang="en-US" dirty="0" smtClean="0"/>
          </a:p>
        </p:txBody>
      </p:sp>
      <p:sp>
        <p:nvSpPr>
          <p:cNvPr id="4" name="Footer Placeholder 3"/>
          <p:cNvSpPr>
            <a:spLocks noGrp="1"/>
          </p:cNvSpPr>
          <p:nvPr>
            <p:ph type="ftr" sz="quarter" idx="11"/>
          </p:nvPr>
        </p:nvSpPr>
        <p:spPr/>
        <p:txBody>
          <a:bodyPr/>
          <a:lstStyle/>
          <a:p>
            <a:r>
              <a:rPr lang="en-US" smtClean="0"/>
              <a:t>Cornelius-White, Person-Centered Approaches for Counselors                      © 2016 SAGE Publications, Inc. </a:t>
            </a:r>
            <a:endParaRPr lang="en-US"/>
          </a:p>
        </p:txBody>
      </p:sp>
    </p:spTree>
    <p:extLst>
      <p:ext uri="{BB962C8B-B14F-4D97-AF65-F5344CB8AC3E}">
        <p14:creationId xmlns:p14="http://schemas.microsoft.com/office/powerpoint/2010/main" val="16219094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1249362"/>
          </a:xfrm>
        </p:spPr>
        <p:txBody>
          <a:bodyPr/>
          <a:lstStyle/>
          <a:p>
            <a:r>
              <a:rPr lang="en-US" dirty="0" smtClean="0"/>
              <a:t>Congruence: A Cultural Concept , Cont.</a:t>
            </a:r>
            <a:endParaRPr lang="en-US" dirty="0"/>
          </a:p>
        </p:txBody>
      </p:sp>
      <p:sp>
        <p:nvSpPr>
          <p:cNvPr id="3" name="Content Placeholder 2"/>
          <p:cNvSpPr>
            <a:spLocks noGrp="1"/>
          </p:cNvSpPr>
          <p:nvPr>
            <p:ph idx="1"/>
          </p:nvPr>
        </p:nvSpPr>
        <p:spPr>
          <a:xfrm>
            <a:off x="457200" y="1676400"/>
            <a:ext cx="7620000" cy="4953000"/>
          </a:xfrm>
        </p:spPr>
        <p:txBody>
          <a:bodyPr/>
          <a:lstStyle/>
          <a:p>
            <a:r>
              <a:rPr lang="en-US" dirty="0" smtClean="0"/>
              <a:t>Examples of stereotypes:</a:t>
            </a:r>
          </a:p>
          <a:p>
            <a:pPr lvl="1"/>
            <a:r>
              <a:rPr lang="en-US" dirty="0" smtClean="0"/>
              <a:t>Male and female</a:t>
            </a:r>
          </a:p>
          <a:p>
            <a:pPr lvl="1"/>
            <a:r>
              <a:rPr lang="en-US" dirty="0" smtClean="0"/>
              <a:t>Sons and daughters</a:t>
            </a:r>
          </a:p>
          <a:p>
            <a:pPr lvl="1"/>
            <a:r>
              <a:rPr lang="en-US" dirty="0" smtClean="0"/>
              <a:t>Jack and Jill</a:t>
            </a:r>
          </a:p>
          <a:p>
            <a:pPr lvl="1"/>
            <a:r>
              <a:rPr lang="en-US" dirty="0" smtClean="0"/>
              <a:t>Romeo and Juliet</a:t>
            </a:r>
          </a:p>
          <a:p>
            <a:r>
              <a:rPr lang="en-US" dirty="0" smtClean="0"/>
              <a:t>Cultural congruence</a:t>
            </a:r>
          </a:p>
          <a:p>
            <a:pPr marL="114300" indent="0">
              <a:buNone/>
            </a:pPr>
            <a:endParaRPr lang="en-US" dirty="0"/>
          </a:p>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402297964"/>
              </p:ext>
            </p:extLst>
          </p:nvPr>
        </p:nvGraphicFramePr>
        <p:xfrm>
          <a:off x="990601" y="4191000"/>
          <a:ext cx="6324599" cy="2286000"/>
        </p:xfrm>
        <a:graphic>
          <a:graphicData uri="http://schemas.openxmlformats.org/drawingml/2006/table">
            <a:tbl>
              <a:tblPr firstRow="1" firstCol="1" bandRow="1"/>
              <a:tblGrid>
                <a:gridCol w="2076967"/>
                <a:gridCol w="1975461"/>
                <a:gridCol w="2272171"/>
              </a:tblGrid>
              <a:tr h="441960">
                <a:tc>
                  <a:txBody>
                    <a:bodyPr/>
                    <a:lstStyle/>
                    <a:p>
                      <a:pPr marL="0" marR="0">
                        <a:spcBef>
                          <a:spcPts val="0"/>
                        </a:spcBef>
                        <a:spcAft>
                          <a:spcPts val="0"/>
                        </a:spcAft>
                        <a:tabLst>
                          <a:tab pos="1828800" algn="ctr"/>
                          <a:tab pos="3200400" algn="ctr"/>
                          <a:tab pos="4572000" algn="ctr"/>
                        </a:tabLst>
                      </a:pPr>
                      <a:r>
                        <a:rPr lang="en-US" sz="1400" i="1" dirty="0">
                          <a:effectLst/>
                          <a:latin typeface="+mn-lt"/>
                          <a:ea typeface="Calibri"/>
                        </a:rPr>
                        <a:t>Subtle Forms of Communication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tabLst>
                          <a:tab pos="1828800" algn="ctr"/>
                          <a:tab pos="3200400" algn="ctr"/>
                          <a:tab pos="4572000" algn="ctr"/>
                        </a:tabLst>
                      </a:pPr>
                      <a:r>
                        <a:rPr lang="en-US" sz="1400" i="1" dirty="0">
                          <a:effectLst/>
                          <a:latin typeface="+mn-lt"/>
                          <a:ea typeface="Calibri"/>
                        </a:rPr>
                        <a:t>Getting Feedback</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tabLst>
                          <a:tab pos="1828800" algn="ctr"/>
                          <a:tab pos="3200400" algn="ctr"/>
                          <a:tab pos="4572000" algn="ctr"/>
                        </a:tabLst>
                      </a:pPr>
                      <a:r>
                        <a:rPr lang="en-US" sz="1400" i="1" dirty="0">
                          <a:effectLst/>
                          <a:latin typeface="+mn-lt"/>
                          <a:ea typeface="Calibri"/>
                        </a:rPr>
                        <a:t>Examining Widely Socialized and Personally Held Stereotypes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45920">
                <a:tc>
                  <a:txBody>
                    <a:bodyPr/>
                    <a:lstStyle/>
                    <a:p>
                      <a:pPr marL="0" marR="0">
                        <a:spcBef>
                          <a:spcPts val="0"/>
                        </a:spcBef>
                        <a:spcAft>
                          <a:spcPts val="0"/>
                        </a:spcAft>
                      </a:pPr>
                      <a:r>
                        <a:rPr lang="en-US" sz="1400" dirty="0">
                          <a:effectLst/>
                          <a:latin typeface="+mn-lt"/>
                          <a:ea typeface="Times New Roman"/>
                        </a:rPr>
                        <a:t>Use of language (e.g., jargon, slang, or conventions like “he” for person), power structures (e.g., titles, time, location), or avoidance of topics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dirty="0">
                          <a:effectLst/>
                          <a:latin typeface="+mn-lt"/>
                          <a:ea typeface="Times New Roman"/>
                        </a:rPr>
                        <a:t>Watching for and learning about contradictory messages, especially on nonverbal communications like proximity, touch, voice tone, </a:t>
                      </a:r>
                      <a:r>
                        <a:rPr lang="en-US" sz="1400" dirty="0" smtClean="0">
                          <a:effectLst/>
                          <a:latin typeface="+mn-lt"/>
                          <a:ea typeface="Times New Roman"/>
                        </a:rPr>
                        <a:t>and body </a:t>
                      </a:r>
                      <a:r>
                        <a:rPr lang="en-US" sz="1400" dirty="0">
                          <a:effectLst/>
                          <a:latin typeface="+mn-lt"/>
                          <a:ea typeface="Times New Roman"/>
                        </a:rPr>
                        <a:t>language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dirty="0">
                          <a:effectLst/>
                          <a:latin typeface="+mn-lt"/>
                          <a:ea typeface="Times New Roman"/>
                        </a:rPr>
                        <a:t>Examining stereotypes with various groups and as triggered by particular people and working through them for deeper maturing</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Footer Placeholder 4"/>
          <p:cNvSpPr>
            <a:spLocks noGrp="1"/>
          </p:cNvSpPr>
          <p:nvPr>
            <p:ph type="ftr" sz="quarter" idx="11"/>
          </p:nvPr>
        </p:nvSpPr>
        <p:spPr/>
        <p:txBody>
          <a:bodyPr/>
          <a:lstStyle/>
          <a:p>
            <a:r>
              <a:rPr lang="en-US" smtClean="0"/>
              <a:t>Cornelius-White, Person-Centered Approaches for Counselors                      © 2016 SAGE Publications, Inc. </a:t>
            </a:r>
            <a:endParaRPr lang="en-US"/>
          </a:p>
        </p:txBody>
      </p:sp>
    </p:spTree>
    <p:extLst>
      <p:ext uri="{BB962C8B-B14F-4D97-AF65-F5344CB8AC3E}">
        <p14:creationId xmlns:p14="http://schemas.microsoft.com/office/powerpoint/2010/main" val="13762057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1554162"/>
          </a:xfrm>
        </p:spPr>
        <p:txBody>
          <a:bodyPr/>
          <a:lstStyle/>
          <a:p>
            <a:r>
              <a:rPr lang="en-US" sz="4000" dirty="0" smtClean="0"/>
              <a:t>Understanding Client’s Worldview: Cultural Elements to Empathy</a:t>
            </a:r>
            <a:endParaRPr lang="en-US" sz="4000" dirty="0"/>
          </a:p>
        </p:txBody>
      </p:sp>
      <p:sp>
        <p:nvSpPr>
          <p:cNvPr id="3" name="Content Placeholder 2"/>
          <p:cNvSpPr>
            <a:spLocks noGrp="1"/>
          </p:cNvSpPr>
          <p:nvPr>
            <p:ph idx="1"/>
          </p:nvPr>
        </p:nvSpPr>
        <p:spPr>
          <a:xfrm>
            <a:off x="457200" y="1828800"/>
            <a:ext cx="7620000" cy="4572000"/>
          </a:xfrm>
        </p:spPr>
        <p:txBody>
          <a:bodyPr>
            <a:normAutofit/>
          </a:bodyPr>
          <a:lstStyle/>
          <a:p>
            <a:r>
              <a:rPr lang="en-US" i="1" dirty="0" smtClean="0"/>
              <a:t>Privilege</a:t>
            </a:r>
          </a:p>
          <a:p>
            <a:pPr lvl="1"/>
            <a:r>
              <a:rPr lang="en-US" dirty="0" smtClean="0"/>
              <a:t>Concept crucial to helping practitioners to develop awareness not only of themselves but also of others who are different from them</a:t>
            </a:r>
          </a:p>
          <a:p>
            <a:pPr lvl="1"/>
            <a:r>
              <a:rPr lang="en-US" dirty="0" smtClean="0"/>
              <a:t>Advantages and immunities held by people with powerful cultural status (associated with money, positive media representation, politics, and other positions of power, etc.)</a:t>
            </a:r>
          </a:p>
          <a:p>
            <a:pPr lvl="1"/>
            <a:r>
              <a:rPr lang="en-US" dirty="0" smtClean="0"/>
              <a:t>Operates outside typical awareness if one has it but is generally obvious to those who do not have it</a:t>
            </a:r>
          </a:p>
          <a:p>
            <a:pPr lvl="1"/>
            <a:r>
              <a:rPr lang="en-US" dirty="0" smtClean="0"/>
              <a:t>Examples:</a:t>
            </a:r>
          </a:p>
          <a:p>
            <a:pPr lvl="2"/>
            <a:r>
              <a:rPr lang="en-US" dirty="0" smtClean="0"/>
              <a:t>White privilege</a:t>
            </a:r>
          </a:p>
          <a:p>
            <a:pPr lvl="2"/>
            <a:r>
              <a:rPr lang="en-US" dirty="0" smtClean="0"/>
              <a:t>Male privilege </a:t>
            </a:r>
          </a:p>
          <a:p>
            <a:pPr lvl="2"/>
            <a:r>
              <a:rPr lang="en-US" dirty="0" smtClean="0"/>
              <a:t>Heterosexual privilege </a:t>
            </a:r>
          </a:p>
          <a:p>
            <a:pPr lvl="1"/>
            <a:endParaRPr lang="en-US" dirty="0"/>
          </a:p>
        </p:txBody>
      </p:sp>
      <p:sp>
        <p:nvSpPr>
          <p:cNvPr id="4" name="Footer Placeholder 3"/>
          <p:cNvSpPr>
            <a:spLocks noGrp="1"/>
          </p:cNvSpPr>
          <p:nvPr>
            <p:ph type="ftr" sz="quarter" idx="11"/>
          </p:nvPr>
        </p:nvSpPr>
        <p:spPr/>
        <p:txBody>
          <a:bodyPr/>
          <a:lstStyle/>
          <a:p>
            <a:r>
              <a:rPr lang="en-US" smtClean="0"/>
              <a:t>Cornelius-White, Person-Centered Approaches for Counselors                      © 2016 SAGE Publications, Inc. </a:t>
            </a:r>
            <a:endParaRPr lang="en-US"/>
          </a:p>
        </p:txBody>
      </p:sp>
    </p:spTree>
    <p:extLst>
      <p:ext uri="{BB962C8B-B14F-4D97-AF65-F5344CB8AC3E}">
        <p14:creationId xmlns:p14="http://schemas.microsoft.com/office/powerpoint/2010/main" val="40051170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1173162"/>
          </a:xfrm>
        </p:spPr>
        <p:txBody>
          <a:bodyPr/>
          <a:lstStyle/>
          <a:p>
            <a:r>
              <a:rPr lang="en-US" sz="4000" dirty="0"/>
              <a:t>Understanding Client’s Worldview: Cultural Elements to </a:t>
            </a:r>
            <a:r>
              <a:rPr lang="en-US" sz="4000" dirty="0" smtClean="0"/>
              <a:t>Empathy, Cont.</a:t>
            </a:r>
            <a:endParaRPr lang="en-US" sz="4000" dirty="0"/>
          </a:p>
        </p:txBody>
      </p:sp>
      <p:sp>
        <p:nvSpPr>
          <p:cNvPr id="3" name="Content Placeholder 2"/>
          <p:cNvSpPr>
            <a:spLocks noGrp="1"/>
          </p:cNvSpPr>
          <p:nvPr>
            <p:ph idx="1"/>
          </p:nvPr>
        </p:nvSpPr>
        <p:spPr>
          <a:xfrm>
            <a:off x="457200" y="1905000"/>
            <a:ext cx="7620000" cy="4495800"/>
          </a:xfrm>
        </p:spPr>
        <p:txBody>
          <a:bodyPr/>
          <a:lstStyle/>
          <a:p>
            <a:r>
              <a:rPr lang="en-US" dirty="0" smtClean="0"/>
              <a:t>Reflecting on one’s privileges is a means to help understand not just one’s self but also others who may not have those privileges </a:t>
            </a:r>
          </a:p>
          <a:p>
            <a:r>
              <a:rPr lang="en-US" sz="2000" dirty="0" smtClean="0"/>
              <a:t>Communicated understanding client’s </a:t>
            </a:r>
            <a:r>
              <a:rPr lang="en-US" sz="2000" dirty="0"/>
              <a:t>w</a:t>
            </a:r>
            <a:r>
              <a:rPr lang="en-US" sz="2000" dirty="0" smtClean="0"/>
              <a:t>orldviews through privilege</a:t>
            </a:r>
          </a:p>
          <a:p>
            <a:pPr marL="114300" indent="0">
              <a:buNone/>
            </a:pPr>
            <a:r>
              <a:rPr lang="en-US" sz="2000" dirty="0" smtClean="0"/>
              <a:t> </a:t>
            </a:r>
            <a:endParaRPr lang="en-US" sz="2000" dirty="0"/>
          </a:p>
        </p:txBody>
      </p:sp>
      <p:graphicFrame>
        <p:nvGraphicFramePr>
          <p:cNvPr id="4" name="Table 3"/>
          <p:cNvGraphicFramePr>
            <a:graphicFrameLocks noGrp="1"/>
          </p:cNvGraphicFramePr>
          <p:nvPr>
            <p:extLst>
              <p:ext uri="{D42A27DB-BD31-4B8C-83A1-F6EECF244321}">
                <p14:modId xmlns:p14="http://schemas.microsoft.com/office/powerpoint/2010/main" val="1814223461"/>
              </p:ext>
            </p:extLst>
          </p:nvPr>
        </p:nvGraphicFramePr>
        <p:xfrm>
          <a:off x="1066800" y="3657600"/>
          <a:ext cx="6164580" cy="1752600"/>
        </p:xfrm>
        <a:graphic>
          <a:graphicData uri="http://schemas.openxmlformats.org/drawingml/2006/table">
            <a:tbl>
              <a:tblPr firstRow="1" firstCol="1" bandRow="1"/>
              <a:tblGrid>
                <a:gridCol w="2054860"/>
                <a:gridCol w="2054860"/>
                <a:gridCol w="2054860"/>
              </a:tblGrid>
              <a:tr h="537882">
                <a:tc>
                  <a:txBody>
                    <a:bodyPr/>
                    <a:lstStyle/>
                    <a:p>
                      <a:pPr marL="0" marR="0" indent="457200">
                        <a:lnSpc>
                          <a:spcPct val="200000"/>
                        </a:lnSpc>
                        <a:spcBef>
                          <a:spcPts val="0"/>
                        </a:spcBef>
                        <a:spcAft>
                          <a:spcPts val="0"/>
                        </a:spcAft>
                      </a:pPr>
                      <a:r>
                        <a:rPr lang="en-US" sz="1400" dirty="0">
                          <a:effectLst/>
                          <a:latin typeface="+mn-lt"/>
                          <a:ea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tabLst>
                          <a:tab pos="1828800" algn="ctr"/>
                          <a:tab pos="3200400" algn="ctr"/>
                          <a:tab pos="4572000" algn="ctr"/>
                        </a:tabLst>
                      </a:pPr>
                      <a:r>
                        <a:rPr lang="en-US" sz="1400" b="1" i="1" dirty="0">
                          <a:effectLst/>
                          <a:latin typeface="+mn-lt"/>
                          <a:ea typeface="Calibri"/>
                        </a:rPr>
                        <a:t>Indirectly Helps Communication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tabLst>
                          <a:tab pos="1828800" algn="ctr"/>
                          <a:tab pos="3200400" algn="ctr"/>
                          <a:tab pos="4572000" algn="ctr"/>
                        </a:tabLst>
                      </a:pPr>
                      <a:r>
                        <a:rPr lang="en-US" sz="1400" b="1" i="1" dirty="0">
                          <a:effectLst/>
                          <a:latin typeface="+mn-lt"/>
                          <a:ea typeface="Calibri"/>
                        </a:rPr>
                        <a:t>Directly Helps Understanding</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14718">
                <a:tc>
                  <a:txBody>
                    <a:bodyPr/>
                    <a:lstStyle/>
                    <a:p>
                      <a:pPr marL="0" marR="0">
                        <a:spcBef>
                          <a:spcPts val="0"/>
                        </a:spcBef>
                        <a:spcAft>
                          <a:spcPts val="0"/>
                        </a:spcAft>
                      </a:pPr>
                      <a:r>
                        <a:rPr lang="en-US" sz="1400" dirty="0">
                          <a:effectLst/>
                          <a:latin typeface="+mn-lt"/>
                          <a:ea typeface="Times New Roman"/>
                        </a:rPr>
                        <a:t>Engaging the </a:t>
                      </a:r>
                      <a:r>
                        <a:rPr lang="en-US" sz="1400" dirty="0" smtClean="0">
                          <a:effectLst/>
                          <a:latin typeface="+mn-lt"/>
                          <a:ea typeface="Times New Roman"/>
                        </a:rPr>
                        <a:t>concept </a:t>
                      </a:r>
                      <a:r>
                        <a:rPr lang="en-US" sz="1400" dirty="0">
                          <a:effectLst/>
                          <a:latin typeface="+mn-lt"/>
                          <a:ea typeface="Times New Roman"/>
                        </a:rPr>
                        <a:t>of </a:t>
                      </a:r>
                      <a:r>
                        <a:rPr lang="en-US" sz="1400" dirty="0" smtClean="0">
                          <a:effectLst/>
                          <a:latin typeface="+mn-lt"/>
                          <a:ea typeface="Times New Roman"/>
                        </a:rPr>
                        <a:t>privilege </a:t>
                      </a:r>
                      <a:r>
                        <a:rPr lang="en-US" sz="1400" dirty="0">
                          <a:effectLst/>
                          <a:latin typeface="+mn-lt"/>
                          <a:ea typeface="Times New Roman"/>
                        </a:rPr>
                        <a:t>and </a:t>
                      </a:r>
                      <a:r>
                        <a:rPr lang="en-US" sz="1400" dirty="0" smtClean="0">
                          <a:effectLst/>
                          <a:latin typeface="+mn-lt"/>
                          <a:ea typeface="Times New Roman"/>
                        </a:rPr>
                        <a:t>how </a:t>
                      </a:r>
                      <a:r>
                        <a:rPr lang="en-US" sz="1400" dirty="0">
                          <a:effectLst/>
                          <a:latin typeface="+mn-lt"/>
                          <a:ea typeface="Times New Roman"/>
                        </a:rPr>
                        <a:t>it </a:t>
                      </a:r>
                      <a:r>
                        <a:rPr lang="en-US" sz="1400" dirty="0" smtClean="0">
                          <a:effectLst/>
                          <a:latin typeface="+mn-lt"/>
                          <a:ea typeface="Times New Roman"/>
                        </a:rPr>
                        <a:t>applies </a:t>
                      </a:r>
                      <a:r>
                        <a:rPr lang="en-US" sz="1400" dirty="0">
                          <a:effectLst/>
                          <a:latin typeface="+mn-lt"/>
                          <a:ea typeface="Times New Roman"/>
                        </a:rPr>
                        <a:t>to </a:t>
                      </a:r>
                      <a:r>
                        <a:rPr lang="en-US" sz="1400" dirty="0" smtClean="0">
                          <a:effectLst/>
                          <a:latin typeface="+mn-lt"/>
                          <a:ea typeface="Times New Roman"/>
                        </a:rPr>
                        <a:t>you</a:t>
                      </a:r>
                      <a:endParaRPr lang="en-US" sz="1400" dirty="0">
                        <a:effectLst/>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dirty="0">
                          <a:effectLst/>
                          <a:latin typeface="+mn-lt"/>
                          <a:ea typeface="Times New Roman"/>
                        </a:rPr>
                        <a:t>Helps you understand ways in which you may communicate that are not consistent with a client’s worldview</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dirty="0">
                          <a:effectLst/>
                          <a:latin typeface="+mn-lt"/>
                          <a:ea typeface="Times New Roman"/>
                        </a:rPr>
                        <a:t>Helps you understand a worldview without that privilege if your client doesn’t have it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Footer Placeholder 4"/>
          <p:cNvSpPr>
            <a:spLocks noGrp="1"/>
          </p:cNvSpPr>
          <p:nvPr>
            <p:ph type="ftr" sz="quarter" idx="11"/>
          </p:nvPr>
        </p:nvSpPr>
        <p:spPr/>
        <p:txBody>
          <a:bodyPr/>
          <a:lstStyle/>
          <a:p>
            <a:r>
              <a:rPr lang="en-US" smtClean="0"/>
              <a:t>Cornelius-White, Person-Centered Approaches for Counselors                      © 2016 SAGE Publications, Inc. </a:t>
            </a:r>
            <a:endParaRPr lang="en-US"/>
          </a:p>
        </p:txBody>
      </p:sp>
    </p:spTree>
    <p:extLst>
      <p:ext uri="{BB962C8B-B14F-4D97-AF65-F5344CB8AC3E}">
        <p14:creationId xmlns:p14="http://schemas.microsoft.com/office/powerpoint/2010/main" val="18448209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1782762"/>
          </a:xfrm>
        </p:spPr>
        <p:txBody>
          <a:bodyPr/>
          <a:lstStyle/>
          <a:p>
            <a:r>
              <a:rPr lang="en-US" sz="4000" dirty="0" smtClean="0"/>
              <a:t>Culturally Appropriate Interventions and Unconditional Positive Regard (UPR)</a:t>
            </a:r>
            <a:endParaRPr lang="en-US" sz="4000" dirty="0"/>
          </a:p>
        </p:txBody>
      </p:sp>
      <p:sp>
        <p:nvSpPr>
          <p:cNvPr id="3" name="Content Placeholder 2"/>
          <p:cNvSpPr>
            <a:spLocks noGrp="1"/>
          </p:cNvSpPr>
          <p:nvPr>
            <p:ph idx="1"/>
          </p:nvPr>
        </p:nvSpPr>
        <p:spPr>
          <a:xfrm>
            <a:off x="457200" y="2286000"/>
            <a:ext cx="7620000" cy="4114800"/>
          </a:xfrm>
        </p:spPr>
        <p:txBody>
          <a:bodyPr>
            <a:normAutofit fontScale="85000" lnSpcReduction="20000"/>
          </a:bodyPr>
          <a:lstStyle/>
          <a:p>
            <a:r>
              <a:rPr lang="en-US" i="1" dirty="0" err="1" smtClean="0"/>
              <a:t>Microaggression</a:t>
            </a:r>
            <a:endParaRPr lang="en-US" i="1" dirty="0" smtClean="0"/>
          </a:p>
          <a:p>
            <a:pPr lvl="1"/>
            <a:r>
              <a:rPr lang="en-US" dirty="0" smtClean="0"/>
              <a:t>A multicultural concept that explores how specific interactions between people who are culturally different involve small, nonphysical actions of aggression </a:t>
            </a:r>
          </a:p>
          <a:p>
            <a:pPr lvl="1"/>
            <a:r>
              <a:rPr lang="en-US" dirty="0" smtClean="0"/>
              <a:t>“Brief and commonplace daily verbal, behavioral, or environmental indignities, whether intentional or unintentional, that communicate hostile, derogatory, or negative racial slights and insults toward people of color” (Sue et al., 2007)</a:t>
            </a:r>
          </a:p>
          <a:p>
            <a:pPr lvl="1"/>
            <a:r>
              <a:rPr lang="en-US" dirty="0" smtClean="0"/>
              <a:t>Includes subtle insults and dehumanizing implications towards anyone in relation to diversity elements of that person </a:t>
            </a:r>
          </a:p>
          <a:p>
            <a:pPr lvl="1"/>
            <a:r>
              <a:rPr lang="en-US" dirty="0" smtClean="0"/>
              <a:t>Operates only with partial awareness to many people </a:t>
            </a:r>
          </a:p>
          <a:p>
            <a:pPr lvl="1"/>
            <a:r>
              <a:rPr lang="en-US" dirty="0" smtClean="0"/>
              <a:t>Many are environmental (not interpersonal)</a:t>
            </a:r>
          </a:p>
          <a:p>
            <a:pPr lvl="1"/>
            <a:r>
              <a:rPr lang="en-US" dirty="0" smtClean="0"/>
              <a:t>Examples: </a:t>
            </a:r>
          </a:p>
          <a:p>
            <a:pPr lvl="2"/>
            <a:r>
              <a:rPr lang="en-US" dirty="0" smtClean="0"/>
              <a:t>Mrs. Smith looks remarkably good for her age</a:t>
            </a:r>
          </a:p>
          <a:p>
            <a:pPr lvl="2"/>
            <a:r>
              <a:rPr lang="en-US" dirty="0" smtClean="0"/>
              <a:t>I’m just a person</a:t>
            </a:r>
          </a:p>
          <a:p>
            <a:pPr lvl="2"/>
            <a:r>
              <a:rPr lang="en-US" dirty="0" smtClean="0"/>
              <a:t>May I speak to Mr. or Mrs. White</a:t>
            </a:r>
            <a:endParaRPr lang="en-US" dirty="0"/>
          </a:p>
        </p:txBody>
      </p:sp>
      <p:sp>
        <p:nvSpPr>
          <p:cNvPr id="4" name="Footer Placeholder 3"/>
          <p:cNvSpPr>
            <a:spLocks noGrp="1"/>
          </p:cNvSpPr>
          <p:nvPr>
            <p:ph type="ftr" sz="quarter" idx="11"/>
          </p:nvPr>
        </p:nvSpPr>
        <p:spPr/>
        <p:txBody>
          <a:bodyPr/>
          <a:lstStyle/>
          <a:p>
            <a:r>
              <a:rPr lang="en-US" smtClean="0"/>
              <a:t>Cornelius-White, Person-Centered Approaches for Counselors                      © 2016 SAGE Publications, Inc. </a:t>
            </a:r>
            <a:endParaRPr lang="en-US"/>
          </a:p>
        </p:txBody>
      </p:sp>
    </p:spTree>
    <p:extLst>
      <p:ext uri="{BB962C8B-B14F-4D97-AF65-F5344CB8AC3E}">
        <p14:creationId xmlns:p14="http://schemas.microsoft.com/office/powerpoint/2010/main" val="28514082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1630362"/>
          </a:xfrm>
        </p:spPr>
        <p:txBody>
          <a:bodyPr/>
          <a:lstStyle/>
          <a:p>
            <a:r>
              <a:rPr lang="en-US" sz="4000" dirty="0"/>
              <a:t>Culturally Appropriate Interventions and Unconditional Positive Regard (</a:t>
            </a:r>
            <a:r>
              <a:rPr lang="en-US" sz="4000" dirty="0" smtClean="0"/>
              <a:t>UPR), Cont.</a:t>
            </a:r>
            <a:endParaRPr lang="en-US" sz="4000" dirty="0"/>
          </a:p>
        </p:txBody>
      </p:sp>
      <p:sp>
        <p:nvSpPr>
          <p:cNvPr id="3" name="Content Placeholder 2"/>
          <p:cNvSpPr>
            <a:spLocks noGrp="1"/>
          </p:cNvSpPr>
          <p:nvPr>
            <p:ph idx="1"/>
          </p:nvPr>
        </p:nvSpPr>
        <p:spPr>
          <a:xfrm>
            <a:off x="457200" y="2133600"/>
            <a:ext cx="7620000" cy="4419600"/>
          </a:xfrm>
        </p:spPr>
        <p:txBody>
          <a:bodyPr/>
          <a:lstStyle/>
          <a:p>
            <a:r>
              <a:rPr lang="en-US" sz="2000" dirty="0"/>
              <a:t>Appropriate intervention from a multicultural perspective </a:t>
            </a:r>
          </a:p>
          <a:p>
            <a:pPr lvl="1"/>
            <a:r>
              <a:rPr lang="en-US" dirty="0"/>
              <a:t>Not committing </a:t>
            </a:r>
            <a:r>
              <a:rPr lang="en-US" dirty="0" err="1"/>
              <a:t>microaggressions</a:t>
            </a:r>
            <a:endParaRPr lang="en-US" dirty="0"/>
          </a:p>
          <a:p>
            <a:pPr lvl="1"/>
            <a:r>
              <a:rPr lang="en-US" dirty="0"/>
              <a:t>Being aware of how </a:t>
            </a:r>
            <a:r>
              <a:rPr lang="en-US" dirty="0" err="1"/>
              <a:t>microaggressions</a:t>
            </a:r>
            <a:r>
              <a:rPr lang="en-US" dirty="0"/>
              <a:t> may affect the daily life of clients</a:t>
            </a:r>
          </a:p>
          <a:p>
            <a:pPr lvl="1"/>
            <a:r>
              <a:rPr lang="en-US" dirty="0"/>
              <a:t>Improve UPR through understanding of </a:t>
            </a:r>
            <a:r>
              <a:rPr lang="en-US" dirty="0" err="1"/>
              <a:t>microaggressions</a:t>
            </a:r>
            <a:r>
              <a:rPr lang="en-US" dirty="0"/>
              <a:t> </a:t>
            </a:r>
          </a:p>
          <a:p>
            <a:r>
              <a:rPr lang="en-US" sz="2000" dirty="0"/>
              <a:t>UPR and </a:t>
            </a:r>
            <a:r>
              <a:rPr lang="en-US" sz="2000" dirty="0" err="1"/>
              <a:t>microaggressions</a:t>
            </a:r>
            <a:r>
              <a:rPr lang="en-US" sz="2000" dirty="0"/>
              <a:t> </a:t>
            </a:r>
          </a:p>
          <a:p>
            <a:pPr marL="114300" indent="0">
              <a:buNone/>
            </a:pP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488084014"/>
              </p:ext>
            </p:extLst>
          </p:nvPr>
        </p:nvGraphicFramePr>
        <p:xfrm>
          <a:off x="914400" y="4495800"/>
          <a:ext cx="6080760" cy="1813560"/>
        </p:xfrm>
        <a:graphic>
          <a:graphicData uri="http://schemas.openxmlformats.org/drawingml/2006/table">
            <a:tbl>
              <a:tblPr firstRow="1" firstCol="1" bandRow="1"/>
              <a:tblGrid>
                <a:gridCol w="2026920"/>
                <a:gridCol w="2026920"/>
                <a:gridCol w="2026920"/>
              </a:tblGrid>
              <a:tr h="289560">
                <a:tc>
                  <a:txBody>
                    <a:bodyPr/>
                    <a:lstStyle/>
                    <a:p>
                      <a:pPr marL="0" marR="0" indent="457200">
                        <a:lnSpc>
                          <a:spcPct val="200000"/>
                        </a:lnSpc>
                        <a:spcBef>
                          <a:spcPts val="0"/>
                        </a:spcBef>
                        <a:spcAft>
                          <a:spcPts val="0"/>
                        </a:spcAft>
                      </a:pPr>
                      <a:r>
                        <a:rPr lang="en-US" sz="1400" dirty="0">
                          <a:effectLst/>
                          <a:latin typeface="+mn-lt"/>
                          <a:ea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tabLst>
                          <a:tab pos="1828800" algn="ctr"/>
                          <a:tab pos="3200400" algn="ctr"/>
                          <a:tab pos="4572000" algn="ctr"/>
                        </a:tabLst>
                      </a:pPr>
                      <a:r>
                        <a:rPr lang="en-US" sz="1400" b="1" i="1" dirty="0">
                          <a:effectLst/>
                          <a:latin typeface="+mn-lt"/>
                          <a:ea typeface="Calibri"/>
                        </a:rPr>
                        <a:t>Indirectly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tabLst>
                          <a:tab pos="1828800" algn="ctr"/>
                          <a:tab pos="3200400" algn="ctr"/>
                          <a:tab pos="4572000" algn="ctr"/>
                        </a:tabLst>
                      </a:pPr>
                      <a:r>
                        <a:rPr lang="en-US" sz="1400" b="1" i="1" dirty="0">
                          <a:effectLst/>
                          <a:latin typeface="+mn-lt"/>
                          <a:ea typeface="Calibri"/>
                        </a:rPr>
                        <a:t>Directly</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86840">
                <a:tc>
                  <a:txBody>
                    <a:bodyPr/>
                    <a:lstStyle/>
                    <a:p>
                      <a:pPr marL="0" marR="0">
                        <a:spcBef>
                          <a:spcPts val="0"/>
                        </a:spcBef>
                        <a:spcAft>
                          <a:spcPts val="0"/>
                        </a:spcAft>
                      </a:pPr>
                      <a:r>
                        <a:rPr lang="en-US" sz="1400" dirty="0">
                          <a:effectLst/>
                          <a:latin typeface="+mn-lt"/>
                          <a:ea typeface="Times New Roman"/>
                        </a:rPr>
                        <a:t>Engaging the </a:t>
                      </a:r>
                      <a:r>
                        <a:rPr lang="en-US" sz="1400" dirty="0" smtClean="0">
                          <a:effectLst/>
                          <a:latin typeface="+mn-lt"/>
                          <a:ea typeface="Times New Roman"/>
                        </a:rPr>
                        <a:t>concept </a:t>
                      </a:r>
                      <a:r>
                        <a:rPr lang="en-US" sz="1400" dirty="0">
                          <a:effectLst/>
                          <a:latin typeface="+mn-lt"/>
                          <a:ea typeface="Times New Roman"/>
                        </a:rPr>
                        <a:t>of </a:t>
                      </a:r>
                      <a:r>
                        <a:rPr lang="en-US" sz="1400" dirty="0" err="1" smtClean="0">
                          <a:effectLst/>
                          <a:latin typeface="+mn-lt"/>
                          <a:ea typeface="Times New Roman"/>
                        </a:rPr>
                        <a:t>microaggressions</a:t>
                      </a:r>
                      <a:r>
                        <a:rPr lang="en-US" sz="1400" dirty="0">
                          <a:effectLst/>
                          <a:latin typeface="+mn-lt"/>
                          <a:ea typeface="Times New Roman"/>
                        </a:rPr>
                        <a:t>, and </a:t>
                      </a:r>
                      <a:r>
                        <a:rPr lang="en-US" sz="1400" dirty="0" smtClean="0">
                          <a:effectLst/>
                          <a:latin typeface="+mn-lt"/>
                          <a:ea typeface="Times New Roman"/>
                        </a:rPr>
                        <a:t>how </a:t>
                      </a:r>
                      <a:r>
                        <a:rPr lang="en-US" sz="1400" dirty="0">
                          <a:effectLst/>
                          <a:latin typeface="+mn-lt"/>
                          <a:ea typeface="Times New Roman"/>
                        </a:rPr>
                        <a:t>it </a:t>
                      </a:r>
                      <a:r>
                        <a:rPr lang="en-US" sz="1400" dirty="0" smtClean="0">
                          <a:effectLst/>
                          <a:latin typeface="+mn-lt"/>
                          <a:ea typeface="Times New Roman"/>
                        </a:rPr>
                        <a:t>applies </a:t>
                      </a:r>
                      <a:r>
                        <a:rPr lang="en-US" sz="1400" dirty="0">
                          <a:effectLst/>
                          <a:latin typeface="+mn-lt"/>
                          <a:ea typeface="Times New Roman"/>
                        </a:rPr>
                        <a:t>to </a:t>
                      </a:r>
                      <a:r>
                        <a:rPr lang="en-US" sz="1400" dirty="0" smtClean="0">
                          <a:effectLst/>
                          <a:latin typeface="+mn-lt"/>
                          <a:ea typeface="Times New Roman"/>
                        </a:rPr>
                        <a:t>your communicated </a:t>
                      </a:r>
                      <a:r>
                        <a:rPr lang="en-US" sz="1400" dirty="0">
                          <a:effectLst/>
                          <a:latin typeface="+mn-lt"/>
                          <a:ea typeface="Times New Roman"/>
                        </a:rPr>
                        <a:t>UPR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dirty="0">
                          <a:effectLst/>
                          <a:latin typeface="+mn-lt"/>
                          <a:ea typeface="Times New Roman"/>
                        </a:rPr>
                        <a:t>By being better able to accept client’s reactions to </a:t>
                      </a:r>
                      <a:r>
                        <a:rPr lang="en-US" sz="1400" dirty="0" err="1">
                          <a:effectLst/>
                          <a:latin typeface="+mn-lt"/>
                          <a:ea typeface="Times New Roman"/>
                        </a:rPr>
                        <a:t>microaggressions</a:t>
                      </a:r>
                      <a:r>
                        <a:rPr lang="en-US" sz="1400" dirty="0">
                          <a:effectLst/>
                          <a:latin typeface="+mn-lt"/>
                          <a:ea typeface="Times New Roman"/>
                        </a:rPr>
                        <a:t> in and out of session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dirty="0">
                          <a:effectLst/>
                          <a:latin typeface="+mn-lt"/>
                          <a:ea typeface="Times New Roman"/>
                        </a:rPr>
                        <a:t>By helping you understand when you might have communicated conditional regard subtly or accidentally</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Footer Placeholder 4"/>
          <p:cNvSpPr>
            <a:spLocks noGrp="1"/>
          </p:cNvSpPr>
          <p:nvPr>
            <p:ph type="ftr" sz="quarter" idx="11"/>
          </p:nvPr>
        </p:nvSpPr>
        <p:spPr/>
        <p:txBody>
          <a:bodyPr/>
          <a:lstStyle/>
          <a:p>
            <a:r>
              <a:rPr lang="en-US" smtClean="0"/>
              <a:t>Cornelius-White, Person-Centered Approaches for Counselors                      © 2016 SAGE Publications, Inc. </a:t>
            </a:r>
            <a:endParaRPr lang="en-US"/>
          </a:p>
        </p:txBody>
      </p:sp>
    </p:spTree>
    <p:extLst>
      <p:ext uri="{BB962C8B-B14F-4D97-AF65-F5344CB8AC3E}">
        <p14:creationId xmlns:p14="http://schemas.microsoft.com/office/powerpoint/2010/main" val="387400506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362</TotalTime>
  <Words>1716</Words>
  <Application>Microsoft Office PowerPoint</Application>
  <PresentationFormat>On-screen Show (4:3)</PresentationFormat>
  <Paragraphs>193</Paragraphs>
  <Slides>17</Slides>
  <Notes>1</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Adjacency</vt:lpstr>
      <vt:lpstr>Multiculturalism </vt:lpstr>
      <vt:lpstr>Introduction</vt:lpstr>
      <vt:lpstr>Central Concepts in Multicultural Counseling Competence </vt:lpstr>
      <vt:lpstr>Congruence: A Cultural Concept</vt:lpstr>
      <vt:lpstr>Congruence: A Cultural Concept , Cont.</vt:lpstr>
      <vt:lpstr>Understanding Client’s Worldview: Cultural Elements to Empathy</vt:lpstr>
      <vt:lpstr>Understanding Client’s Worldview: Cultural Elements to Empathy, Cont.</vt:lpstr>
      <vt:lpstr>Culturally Appropriate Interventions and Unconditional Positive Regard (UPR)</vt:lpstr>
      <vt:lpstr>Culturally Appropriate Interventions and Unconditional Positive Regard (UPR), Cont.</vt:lpstr>
      <vt:lpstr>Social Justice Advocacy Competencies </vt:lpstr>
      <vt:lpstr>Social Justice Advocacy Competencies, Cont. </vt:lpstr>
      <vt:lpstr>History of Multiculturalism and the PC Approach </vt:lpstr>
      <vt:lpstr>Ethical and Religious Concepts and the PC Approach </vt:lpstr>
      <vt:lpstr>Ethical and Religious Concepts and the PC Approach, Cont. </vt:lpstr>
      <vt:lpstr>Ethical and Religious Concepts and the PC Approach </vt:lpstr>
      <vt:lpstr>The Paradox: A Universal System of Adaptability to Differences </vt:lpstr>
      <vt:lpstr>Summary </vt:lpstr>
    </vt:vector>
  </TitlesOfParts>
  <Company>Missouri State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4: Multiculturalism</dc:title>
  <dc:creator>Kanamori, Yasuko</dc:creator>
  <cp:lastModifiedBy>Lucy Berbeo</cp:lastModifiedBy>
  <cp:revision>41</cp:revision>
  <dcterms:created xsi:type="dcterms:W3CDTF">2014-09-03T17:31:23Z</dcterms:created>
  <dcterms:modified xsi:type="dcterms:W3CDTF">2015-01-08T22:31:40Z</dcterms:modified>
</cp:coreProperties>
</file>