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rry Baker" initials="LB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9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E1E326-4EAF-464B-8068-017A9748A89B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71B4B-A9B1-4903-B385-DC1C8B214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998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1EA2F-0548-4A76-9B74-CA96DB7D4626}" type="datetime1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3F9D-57E6-7C40-8EF6-C2D87EDD9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56FF-F24C-4294-85C2-29CD4F6CF522}" type="datetime1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3F9D-57E6-7C40-8EF6-C2D87EDD9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D9125-D40A-4B69-9FF1-663440568D70}" type="datetime1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3F9D-57E6-7C40-8EF6-C2D87EDD9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FF9BC-9DC9-489B-BF79-F59F127D2C7C}" type="datetime1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3F9D-57E6-7C40-8EF6-C2D87EDD9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1CE11-EB90-471E-B7DE-168C607E3ADA}" type="datetime1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3F9D-57E6-7C40-8EF6-C2D87EDD9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962E-9270-418B-B337-1D08D6AF4531}" type="datetime1">
              <a:rPr lang="en-US" smtClean="0"/>
              <a:t>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3F9D-57E6-7C40-8EF6-C2D87EDD9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7924-71DE-4FB6-AE2B-19F9D56C8965}" type="datetime1">
              <a:rPr lang="en-US" smtClean="0"/>
              <a:t>1/8/2015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3F9D-57E6-7C40-8EF6-C2D87EDD9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D666-D6BF-404E-8FA3-60B415E18622}" type="datetime1">
              <a:rPr lang="en-US" smtClean="0"/>
              <a:t>1/8/2015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3F9D-57E6-7C40-8EF6-C2D87EDD9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725C1-5E62-47BA-993F-1ACA1DCBE189}" type="datetime1">
              <a:rPr lang="en-US" smtClean="0"/>
              <a:t>1/8/2015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3F9D-57E6-7C40-8EF6-C2D87EDD9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E2DAD-79E5-46CB-A1C0-33519C8F340D}" type="datetime1">
              <a:rPr lang="en-US" smtClean="0"/>
              <a:t>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3F9D-57E6-7C40-8EF6-C2D87EDD9C1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1D1BC-3E58-4ADE-BF5C-AEA2EE4DC5BC}" type="datetime1">
              <a:rPr lang="en-US" smtClean="0"/>
              <a:t>1/8/2015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743F9D-57E6-7C40-8EF6-C2D87EDD9C1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F743F9D-57E6-7C40-8EF6-C2D87EDD9C1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34B0F5B-D90D-4D63-BE5C-429DE0977608}" type="datetime1">
              <a:rPr lang="en-US" smtClean="0"/>
              <a:t>1/8/2015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i="1" dirty="0" smtClean="0"/>
              <a:t>Person-Centered Approaches for Counselors, </a:t>
            </a:r>
            <a:r>
              <a:rPr lang="en-US" sz="5400" dirty="0" smtClean="0"/>
              <a:t>Conclusion Chapter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From </a:t>
            </a:r>
          </a:p>
          <a:p>
            <a:r>
              <a:rPr lang="en-US" i="1" dirty="0"/>
              <a:t>Person-Centered Approaches for Counselors </a:t>
            </a:r>
            <a:r>
              <a:rPr lang="en-US" dirty="0" smtClean="0"/>
              <a:t>(SAGE, </a:t>
            </a:r>
            <a:r>
              <a:rPr lang="en-US" dirty="0"/>
              <a:t>2016)</a:t>
            </a:r>
          </a:p>
          <a:p>
            <a:r>
              <a:rPr lang="en-US" sz="1100" dirty="0" smtClean="0"/>
              <a:t>Jeffrey </a:t>
            </a:r>
            <a:r>
              <a:rPr lang="en-US" sz="1100" dirty="0"/>
              <a:t>H. D. Cornelius-White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01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Person-Centered Approach Is Love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God is love; dog is love; the PCA is love.</a:t>
            </a:r>
          </a:p>
          <a:p>
            <a:r>
              <a:rPr lang="en-US" dirty="0" smtClean="0"/>
              <a:t>UPR is the operative element.</a:t>
            </a:r>
          </a:p>
          <a:p>
            <a:r>
              <a:rPr lang="en-US" dirty="0" smtClean="0"/>
              <a:t>Empathy is the delivery device.</a:t>
            </a:r>
          </a:p>
          <a:p>
            <a:r>
              <a:rPr lang="en-US" dirty="0" smtClean="0"/>
              <a:t>UPR and empathy are best if genuine.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605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Courageous, Compassionate Confrontation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clients have the courage to confront their suffering to change perspectives and become more open to experience anew.</a:t>
            </a:r>
          </a:p>
          <a:p>
            <a:r>
              <a:rPr lang="en-US" dirty="0" smtClean="0"/>
              <a:t>Contact with the therapist allows incongruence to fuel their learning.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578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Client’s perception is the critical part of the feedback loop.</a:t>
            </a:r>
          </a:p>
          <a:p>
            <a:r>
              <a:rPr lang="en-US" dirty="0" smtClean="0"/>
              <a:t>Universal needs for acceptance and understanding that shift for each cultural and individual need.</a:t>
            </a:r>
          </a:p>
          <a:p>
            <a:r>
              <a:rPr lang="en-US" dirty="0" smtClean="0"/>
              <a:t>It figures: Next three slides depict the process of person-centered counseling.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56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/>
          </p:cNvSpPr>
          <p:nvPr/>
        </p:nvSpPr>
        <p:spPr bwMode="auto">
          <a:xfrm>
            <a:off x="5785521" y="2709943"/>
            <a:ext cx="2384935" cy="249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Genuine UPR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is the light that shines a path towards acceptance and change.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889" y="2762938"/>
            <a:ext cx="3482985" cy="270231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113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94" y="2617323"/>
            <a:ext cx="3312322" cy="3147779"/>
          </a:xfrm>
          <a:prstGeom prst="rect">
            <a:avLst/>
          </a:prstGeom>
        </p:spPr>
      </p:pic>
      <p:sp>
        <p:nvSpPr>
          <p:cNvPr id="3" name="Text Box 15"/>
          <p:cNvSpPr txBox="1">
            <a:spLocks/>
          </p:cNvSpPr>
          <p:nvPr/>
        </p:nvSpPr>
        <p:spPr bwMode="auto">
          <a:xfrm>
            <a:off x="5319788" y="2157901"/>
            <a:ext cx="2892425" cy="3966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Client 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perception 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and</a:t>
            </a:r>
            <a:r>
              <a:rPr kumimoji="0" lang="en-US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therapist empathy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reciprocally influence each other to move the flashlight to its needed focus in a feedback loop.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148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83" y="2105025"/>
            <a:ext cx="4284762" cy="3848099"/>
          </a:xfrm>
          <a:prstGeom prst="rect">
            <a:avLst/>
          </a:prstGeom>
        </p:spPr>
      </p:pic>
      <p:sp>
        <p:nvSpPr>
          <p:cNvPr id="4" name="Text Box 16"/>
          <p:cNvSpPr txBox="1">
            <a:spLocks/>
          </p:cNvSpPr>
          <p:nvPr/>
        </p:nvSpPr>
        <p:spPr bwMode="auto">
          <a:xfrm>
            <a:off x="5497007" y="1374555"/>
            <a:ext cx="2752725" cy="448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Incongruence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is the engine of change. The vulnerability, ambiguity, and suffering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motivate 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the client to resolve conflicts and walk the path with the therapist.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552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</a:t>
            </a:r>
            <a:r>
              <a:rPr lang="en-US" i="1" dirty="0" smtClean="0"/>
              <a:t>within, with</a:t>
            </a:r>
            <a:r>
              <a:rPr lang="en-US" dirty="0" smtClean="0"/>
              <a:t>, or </a:t>
            </a:r>
            <a:r>
              <a:rPr lang="en-US" i="1" dirty="0" smtClean="0"/>
              <a:t>over</a:t>
            </a:r>
            <a:endParaRPr lang="en-US" dirty="0" smtClean="0"/>
          </a:p>
          <a:p>
            <a:r>
              <a:rPr lang="en-US" dirty="0" smtClean="0"/>
              <a:t>PCA has deep social justice roots</a:t>
            </a:r>
          </a:p>
          <a:p>
            <a:r>
              <a:rPr lang="en-US" dirty="0" smtClean="0"/>
              <a:t>Empowers clients’ power within</a:t>
            </a:r>
          </a:p>
          <a:p>
            <a:r>
              <a:rPr lang="en-US" dirty="0" smtClean="0"/>
              <a:t>Through sharing power with</a:t>
            </a:r>
          </a:p>
          <a:p>
            <a:r>
              <a:rPr lang="en-US" dirty="0" smtClean="0"/>
              <a:t>Relinquishes structural power of cultural differences (e.g., privilege, status, and prejudice)</a:t>
            </a:r>
          </a:p>
          <a:p>
            <a:r>
              <a:rPr lang="en-US" dirty="0" smtClean="0"/>
              <a:t>Gives clients not only the gift of having a solution,</a:t>
            </a:r>
            <a:r>
              <a:rPr lang="en-US" dirty="0"/>
              <a:t> </a:t>
            </a:r>
            <a:r>
              <a:rPr lang="en-US" dirty="0" smtClean="0"/>
              <a:t>but of solving their problems.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73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Actualization: Give and Receive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actualizing tendency is geared toward both maintenance and enhancement of the whole person.</a:t>
            </a:r>
          </a:p>
          <a:p>
            <a:r>
              <a:rPr lang="en-US" dirty="0" smtClean="0"/>
              <a:t>Never-ending journey as a counselor.</a:t>
            </a:r>
          </a:p>
          <a:p>
            <a:r>
              <a:rPr lang="en-US" dirty="0" smtClean="0"/>
              <a:t>Actively, genuinely listening transforms us.</a:t>
            </a:r>
          </a:p>
          <a:p>
            <a:r>
              <a:rPr lang="en-US" dirty="0" smtClean="0"/>
              <a:t>Model to clients how they can also transform through listening to others in their lives.</a:t>
            </a:r>
          </a:p>
          <a:p>
            <a:r>
              <a:rPr lang="en-US" dirty="0" smtClean="0"/>
              <a:t>To receive is good, but to give is better.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Cornelius-White, Person-Centered Approaches for Counselors                      © 2016 SAGE Publications, Inc.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5118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37</TotalTime>
  <Words>434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Adjacency</vt:lpstr>
      <vt:lpstr>Person-Centered Approaches for Counselors, Conclusion Chapter</vt:lpstr>
      <vt:lpstr>The Person-Centered Approach Is Love</vt:lpstr>
      <vt:lpstr>Courageous, Compassionate Confrontation</vt:lpstr>
      <vt:lpstr>Perception</vt:lpstr>
      <vt:lpstr>PowerPoint Presentation</vt:lpstr>
      <vt:lpstr>PowerPoint Presentation</vt:lpstr>
      <vt:lpstr>PowerPoint Presentation</vt:lpstr>
      <vt:lpstr>Power</vt:lpstr>
      <vt:lpstr>Actualization: Give and Receive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Person-Centered Approaches for Counselors Conclusion Chapter</dc:title>
  <dc:creator>Jeffrey Cornelius-White</dc:creator>
  <cp:lastModifiedBy>Lucy Berbeo</cp:lastModifiedBy>
  <cp:revision>7</cp:revision>
  <dcterms:created xsi:type="dcterms:W3CDTF">2014-08-28T16:41:10Z</dcterms:created>
  <dcterms:modified xsi:type="dcterms:W3CDTF">2015-01-08T22:34:24Z</dcterms:modified>
</cp:coreProperties>
</file>