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9"/>
  </p:notesMasterIdLst>
  <p:handoutMasterIdLst>
    <p:handoutMasterId r:id="rId20"/>
  </p:handoutMasterIdLst>
  <p:sldIdLst>
    <p:sldId id="256" r:id="rId2"/>
    <p:sldId id="257" r:id="rId3"/>
    <p:sldId id="259" r:id="rId4"/>
    <p:sldId id="261" r:id="rId5"/>
    <p:sldId id="262" r:id="rId6"/>
    <p:sldId id="263" r:id="rId7"/>
    <p:sldId id="265" r:id="rId8"/>
    <p:sldId id="266" r:id="rId9"/>
    <p:sldId id="267" r:id="rId10"/>
    <p:sldId id="268" r:id="rId11"/>
    <p:sldId id="269" r:id="rId12"/>
    <p:sldId id="270" r:id="rId13"/>
    <p:sldId id="271" r:id="rId14"/>
    <p:sldId id="272" r:id="rId15"/>
    <p:sldId id="273" r:id="rId16"/>
    <p:sldId id="275" r:id="rId17"/>
    <p:sldId id="274"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rry Baker" initials="LB" lastIdx="1" clrIdx="0">
    <p:extLst/>
  </p:cmAuthor>
  <p:cmAuthor id="2" name="cbaarns" initials="c"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64" autoAdjust="0"/>
    <p:restoredTop sz="94683" autoAdjust="0"/>
  </p:normalViewPr>
  <p:slideViewPr>
    <p:cSldViewPr snapToGrid="0" snapToObjects="1">
      <p:cViewPr>
        <p:scale>
          <a:sx n="100" d="100"/>
          <a:sy n="100" d="100"/>
        </p:scale>
        <p:origin x="-552" y="-28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smtClean="0"/>
              <a:t>Cornelius-White, Person-Centered Approaches for Counselors</a:t>
            </a: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B014FED-7925-4D8D-BB51-F130A593EE75}" type="datetimeFigureOut">
              <a:rPr lang="en-US" smtClean="0"/>
              <a:t>1/8/2015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795CA8C-0BAD-4A1D-8FEC-609D2E33D7F6}" type="slidenum">
              <a:rPr lang="en-US" smtClean="0"/>
              <a:t>‹#›</a:t>
            </a:fld>
            <a:endParaRPr lang="en-US"/>
          </a:p>
        </p:txBody>
      </p:sp>
    </p:spTree>
    <p:extLst>
      <p:ext uri="{BB962C8B-B14F-4D97-AF65-F5344CB8AC3E}">
        <p14:creationId xmlns:p14="http://schemas.microsoft.com/office/powerpoint/2010/main" val="2509202412"/>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smtClean="0"/>
              <a:t>Cornelius-White, Person-Centered Approaches for Counselors</a:t>
            </a: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94505FD-C3A2-4377-8C1B-3A1F740B1807}" type="datetimeFigureOut">
              <a:rPr lang="en-US" smtClean="0"/>
              <a:t>1/8/2015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09C7A8C-4726-43CF-82C6-34177C7270B2}" type="slidenum">
              <a:rPr lang="en-US" smtClean="0"/>
              <a:t>‹#›</a:t>
            </a:fld>
            <a:endParaRPr lang="en-US"/>
          </a:p>
        </p:txBody>
      </p:sp>
    </p:spTree>
    <p:extLst>
      <p:ext uri="{BB962C8B-B14F-4D97-AF65-F5344CB8AC3E}">
        <p14:creationId xmlns:p14="http://schemas.microsoft.com/office/powerpoint/2010/main" val="3331423826"/>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7803187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1978206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7335197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5" name="Footer Placeholder 4"/>
          <p:cNvSpPr>
            <a:spLocks noGrp="1"/>
          </p:cNvSpPr>
          <p:nvPr>
            <p:ph type="ftr" sz="quarter" idx="11"/>
          </p:nvPr>
        </p:nvSpPr>
        <p:spPr/>
        <p:txBody>
          <a:bodyPr/>
          <a:lstStyle/>
          <a:p>
            <a:r>
              <a:rPr lang="en-US" smtClean="0"/>
              <a:t>Cornelius-White, Person-Centered Approaches for Counselors                      © 2016 SAGE Publications, Inc. </a:t>
            </a:r>
            <a:endParaRPr lang="en-US" dirty="0"/>
          </a:p>
        </p:txBody>
      </p:sp>
      <p:sp>
        <p:nvSpPr>
          <p:cNvPr id="6" name="Slide Number Placeholder 5"/>
          <p:cNvSpPr>
            <a:spLocks noGrp="1"/>
          </p:cNvSpPr>
          <p:nvPr>
            <p:ph type="sldNum" sz="quarter" idx="12"/>
          </p:nvPr>
        </p:nvSpPr>
        <p:spPr/>
        <p:txBody>
          <a:bodyPr/>
          <a:lstStyle/>
          <a:p>
            <a:fld id="{5718B0CF-827C-014B-A479-66583D5E7443}"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rot="16200000">
            <a:off x="7551351" y="1645920"/>
            <a:ext cx="2438399" cy="365760"/>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r>
              <a:rPr lang="en-US" smtClean="0"/>
              <a:t>Cornelius-White, Person-Centered Approaches for Counselors                      © 2016 SAGE Publications, Inc. </a:t>
            </a:r>
            <a:endParaRPr lang="en-US"/>
          </a:p>
        </p:txBody>
      </p:sp>
      <p:sp>
        <p:nvSpPr>
          <p:cNvPr id="6" name="Slide Number Placeholder 5"/>
          <p:cNvSpPr>
            <a:spLocks noGrp="1"/>
          </p:cNvSpPr>
          <p:nvPr>
            <p:ph type="sldNum" sz="quarter" idx="12"/>
          </p:nvPr>
        </p:nvSpPr>
        <p:spPr/>
        <p:txBody>
          <a:bodyPr/>
          <a:lstStyle/>
          <a:p>
            <a:fld id="{5718B0CF-827C-014B-A479-66583D5E744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rot="16200000">
            <a:off x="7551351" y="1645920"/>
            <a:ext cx="2438399" cy="365760"/>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r>
              <a:rPr lang="en-US" smtClean="0"/>
              <a:t>Cornelius-White, Person-Centered Approaches for Counselors                      © 2016 SAGE Publications, Inc. </a:t>
            </a:r>
            <a:endParaRPr lang="en-US"/>
          </a:p>
        </p:txBody>
      </p:sp>
      <p:sp>
        <p:nvSpPr>
          <p:cNvPr id="6" name="Slide Number Placeholder 5"/>
          <p:cNvSpPr>
            <a:spLocks noGrp="1"/>
          </p:cNvSpPr>
          <p:nvPr>
            <p:ph type="sldNum" sz="quarter" idx="12"/>
          </p:nvPr>
        </p:nvSpPr>
        <p:spPr/>
        <p:txBody>
          <a:bodyPr/>
          <a:lstStyle/>
          <a:p>
            <a:fld id="{5718B0CF-827C-014B-A479-66583D5E744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rot="16200000">
            <a:off x="7551351" y="1645920"/>
            <a:ext cx="2438399" cy="365760"/>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r>
              <a:rPr lang="en-US" smtClean="0"/>
              <a:t>Cornelius-White, Person-Centered Approaches for Counselors                      © 2016 SAGE Publications, Inc. </a:t>
            </a:r>
            <a:endParaRPr lang="en-US" dirty="0"/>
          </a:p>
        </p:txBody>
      </p:sp>
      <p:sp>
        <p:nvSpPr>
          <p:cNvPr id="6" name="Slide Number Placeholder 5"/>
          <p:cNvSpPr>
            <a:spLocks noGrp="1"/>
          </p:cNvSpPr>
          <p:nvPr>
            <p:ph type="sldNum" sz="quarter" idx="12"/>
          </p:nvPr>
        </p:nvSpPr>
        <p:spPr/>
        <p:txBody>
          <a:bodyPr/>
          <a:lstStyle/>
          <a:p>
            <a:fld id="{5718B0CF-827C-014B-A479-66583D5E7443}"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rot="16200000">
            <a:off x="7551351" y="1645920"/>
            <a:ext cx="2438399" cy="365760"/>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r>
              <a:rPr lang="en-US" smtClean="0"/>
              <a:t>Cornelius-White, Person-Centered Approaches for Counselors                      © 2016 SAGE Publications, Inc. </a:t>
            </a:r>
            <a:endParaRPr lang="en-US" dirty="0"/>
          </a:p>
        </p:txBody>
      </p:sp>
      <p:sp>
        <p:nvSpPr>
          <p:cNvPr id="6" name="Slide Number Placeholder 5"/>
          <p:cNvSpPr>
            <a:spLocks noGrp="1"/>
          </p:cNvSpPr>
          <p:nvPr>
            <p:ph type="sldNum" sz="quarter" idx="12"/>
          </p:nvPr>
        </p:nvSpPr>
        <p:spPr/>
        <p:txBody>
          <a:bodyPr/>
          <a:lstStyle/>
          <a:p>
            <a:fld id="{5718B0CF-827C-014B-A479-66583D5E7443}"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a:xfrm rot="16200000">
            <a:off x="7551351" y="1645920"/>
            <a:ext cx="2438399" cy="365760"/>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r>
              <a:rPr lang="en-US" smtClean="0"/>
              <a:t>Cornelius-White, Person-Centered Approaches for Counselors                      © 2016 SAGE Publications, Inc. </a:t>
            </a:r>
            <a:endParaRPr lang="en-US" dirty="0"/>
          </a:p>
        </p:txBody>
      </p:sp>
      <p:sp>
        <p:nvSpPr>
          <p:cNvPr id="7" name="Slide Number Placeholder 6"/>
          <p:cNvSpPr>
            <a:spLocks noGrp="1"/>
          </p:cNvSpPr>
          <p:nvPr>
            <p:ph type="sldNum" sz="quarter" idx="12"/>
          </p:nvPr>
        </p:nvSpPr>
        <p:spPr/>
        <p:txBody>
          <a:bodyPr/>
          <a:lstStyle/>
          <a:p>
            <a:fld id="{5718B0CF-827C-014B-A479-66583D5E7443}"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rot="16200000">
            <a:off x="7551351" y="1645920"/>
            <a:ext cx="2438399" cy="365760"/>
          </a:xfrm>
          <a:prstGeom prst="rect">
            <a:avLst/>
          </a:prstGeom>
        </p:spPr>
        <p:txBody>
          <a:bodyPr/>
          <a:lstStyle/>
          <a:p>
            <a:endParaRPr lang="en-US"/>
          </a:p>
        </p:txBody>
      </p:sp>
      <p:sp>
        <p:nvSpPr>
          <p:cNvPr id="8" name="Footer Placeholder 7"/>
          <p:cNvSpPr>
            <a:spLocks noGrp="1"/>
          </p:cNvSpPr>
          <p:nvPr>
            <p:ph type="ftr" sz="quarter" idx="11"/>
          </p:nvPr>
        </p:nvSpPr>
        <p:spPr/>
        <p:txBody>
          <a:bodyPr/>
          <a:lstStyle/>
          <a:p>
            <a:r>
              <a:rPr lang="en-US" smtClean="0"/>
              <a:t>Cornelius-White, Person-Centered Approaches for Counselors                      © 2016 SAGE Publications, Inc. </a:t>
            </a:r>
            <a:endParaRPr lang="en-US"/>
          </a:p>
        </p:txBody>
      </p:sp>
      <p:sp>
        <p:nvSpPr>
          <p:cNvPr id="9" name="Slide Number Placeholder 8"/>
          <p:cNvSpPr>
            <a:spLocks noGrp="1"/>
          </p:cNvSpPr>
          <p:nvPr>
            <p:ph type="sldNum" sz="quarter" idx="12"/>
          </p:nvPr>
        </p:nvSpPr>
        <p:spPr/>
        <p:txBody>
          <a:bodyPr/>
          <a:lstStyle/>
          <a:p>
            <a:fld id="{5718B0CF-827C-014B-A479-66583D5E744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rot="16200000">
            <a:off x="7551351" y="1645920"/>
            <a:ext cx="2438399" cy="365760"/>
          </a:xfrm>
          <a:prstGeom prst="rect">
            <a:avLst/>
          </a:prstGeom>
        </p:spPr>
        <p:txBody>
          <a:bodyPr/>
          <a:lstStyle/>
          <a:p>
            <a:endParaRPr lang="en-US"/>
          </a:p>
        </p:txBody>
      </p:sp>
      <p:sp>
        <p:nvSpPr>
          <p:cNvPr id="4" name="Footer Placeholder 3"/>
          <p:cNvSpPr>
            <a:spLocks noGrp="1"/>
          </p:cNvSpPr>
          <p:nvPr>
            <p:ph type="ftr" sz="quarter" idx="11"/>
          </p:nvPr>
        </p:nvSpPr>
        <p:spPr/>
        <p:txBody>
          <a:bodyPr/>
          <a:lstStyle/>
          <a:p>
            <a:r>
              <a:rPr lang="en-US" smtClean="0"/>
              <a:t>Cornelius-White, Person-Centered Approaches for Counselors                      © 2016 SAGE Publications, Inc. </a:t>
            </a:r>
            <a:endParaRPr lang="en-US"/>
          </a:p>
        </p:txBody>
      </p:sp>
      <p:sp>
        <p:nvSpPr>
          <p:cNvPr id="5" name="Slide Number Placeholder 4"/>
          <p:cNvSpPr>
            <a:spLocks noGrp="1"/>
          </p:cNvSpPr>
          <p:nvPr>
            <p:ph type="sldNum" sz="quarter" idx="12"/>
          </p:nvPr>
        </p:nvSpPr>
        <p:spPr/>
        <p:txBody>
          <a:bodyPr/>
          <a:lstStyle/>
          <a:p>
            <a:fld id="{5718B0CF-827C-014B-A479-66583D5E744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rot="16200000">
            <a:off x="7551351" y="1645920"/>
            <a:ext cx="2438399" cy="365760"/>
          </a:xfrm>
          <a:prstGeom prst="rect">
            <a:avLst/>
          </a:prstGeom>
        </p:spPr>
        <p:txBody>
          <a:bodyPr/>
          <a:lstStyle/>
          <a:p>
            <a:endParaRPr lang="en-US"/>
          </a:p>
        </p:txBody>
      </p:sp>
      <p:sp>
        <p:nvSpPr>
          <p:cNvPr id="3" name="Footer Placeholder 2"/>
          <p:cNvSpPr>
            <a:spLocks noGrp="1"/>
          </p:cNvSpPr>
          <p:nvPr>
            <p:ph type="ftr" sz="quarter" idx="11"/>
          </p:nvPr>
        </p:nvSpPr>
        <p:spPr/>
        <p:txBody>
          <a:bodyPr/>
          <a:lstStyle/>
          <a:p>
            <a:r>
              <a:rPr lang="en-US" smtClean="0"/>
              <a:t>Cornelius-White, Person-Centered Approaches for Counselors                      © 2016 SAGE Publications, Inc. </a:t>
            </a:r>
            <a:endParaRPr lang="en-US"/>
          </a:p>
        </p:txBody>
      </p:sp>
      <p:sp>
        <p:nvSpPr>
          <p:cNvPr id="4" name="Slide Number Placeholder 3"/>
          <p:cNvSpPr>
            <a:spLocks noGrp="1"/>
          </p:cNvSpPr>
          <p:nvPr>
            <p:ph type="sldNum" sz="quarter" idx="12"/>
          </p:nvPr>
        </p:nvSpPr>
        <p:spPr/>
        <p:txBody>
          <a:bodyPr/>
          <a:lstStyle/>
          <a:p>
            <a:fld id="{5718B0CF-827C-014B-A479-66583D5E744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rot="16200000">
            <a:off x="7551351" y="1645920"/>
            <a:ext cx="2438399" cy="365760"/>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r>
              <a:rPr lang="en-US" smtClean="0"/>
              <a:t>Cornelius-White, Person-Centered Approaches for Counselors                      © 2016 SAGE Publications, Inc. </a:t>
            </a:r>
            <a:endParaRPr lang="en-US"/>
          </a:p>
        </p:txBody>
      </p:sp>
      <p:sp>
        <p:nvSpPr>
          <p:cNvPr id="7" name="Slide Number Placeholder 6"/>
          <p:cNvSpPr>
            <a:spLocks noGrp="1"/>
          </p:cNvSpPr>
          <p:nvPr>
            <p:ph type="sldNum" sz="quarter" idx="12"/>
          </p:nvPr>
        </p:nvSpPr>
        <p:spPr/>
        <p:txBody>
          <a:bodyPr/>
          <a:lstStyle/>
          <a:p>
            <a:fld id="{5718B0CF-827C-014B-A479-66583D5E7443}"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a:xfrm rot="16200000">
            <a:off x="7551351" y="1645920"/>
            <a:ext cx="2438399" cy="365760"/>
          </a:xfrm>
          <a:prstGeom prst="rect">
            <a:avLst/>
          </a:prstGeom>
        </p:spPr>
        <p:txBody>
          <a:bodyPr/>
          <a:lstStyle/>
          <a:p>
            <a:endParaRPr lang="en-US"/>
          </a:p>
        </p:txBody>
      </p:sp>
      <p:sp>
        <p:nvSpPr>
          <p:cNvPr id="9" name="Slide Number Placeholder 8"/>
          <p:cNvSpPr>
            <a:spLocks noGrp="1"/>
          </p:cNvSpPr>
          <p:nvPr>
            <p:ph type="sldNum" sz="quarter" idx="11"/>
          </p:nvPr>
        </p:nvSpPr>
        <p:spPr/>
        <p:txBody>
          <a:bodyPr/>
          <a:lstStyle/>
          <a:p>
            <a:fld id="{5718B0CF-827C-014B-A479-66583D5E7443}" type="slidenum">
              <a:rPr lang="en-US" smtClean="0"/>
              <a:t>‹#›</a:t>
            </a:fld>
            <a:endParaRPr lang="en-US"/>
          </a:p>
        </p:txBody>
      </p:sp>
      <p:sp>
        <p:nvSpPr>
          <p:cNvPr id="10" name="Footer Placeholder 9"/>
          <p:cNvSpPr>
            <a:spLocks noGrp="1"/>
          </p:cNvSpPr>
          <p:nvPr>
            <p:ph type="ftr" sz="quarter" idx="12"/>
          </p:nvPr>
        </p:nvSpPr>
        <p:spPr/>
        <p:txBody>
          <a:bodyPr/>
          <a:lstStyle/>
          <a:p>
            <a:r>
              <a:rPr lang="en-US" smtClean="0"/>
              <a:t>Cornelius-White, Person-Centered Approaches for Counselors                      © 2016 SAGE Publications, Inc. </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5718B0CF-827C-014B-A479-66583D5E7443}"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59"/>
          </a:xfrm>
          <a:prstGeom prst="rect">
            <a:avLst/>
          </a:prstGeom>
        </p:spPr>
        <p:txBody>
          <a:bodyPr vert="horz" lIns="91440" tIns="45720" rIns="91440" bIns="45720" rtlCol="0" anchor="ctr"/>
          <a:lstStyle>
            <a:lvl1pPr algn="r">
              <a:defRPr sz="1200">
                <a:solidFill>
                  <a:schemeClr val="bg2"/>
                </a:solidFill>
              </a:defRPr>
            </a:lvl1pPr>
          </a:lstStyle>
          <a:p>
            <a:r>
              <a:rPr lang="en-US" smtClean="0"/>
              <a:t>Cornelius-White, Person-Centered Approaches for Counselors                      © 2016 SAGE Publications, Inc. </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hf sldNum="0" hd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Therapist in the Relationship</a:t>
            </a:r>
            <a:endParaRPr lang="en-US" dirty="0"/>
          </a:p>
        </p:txBody>
      </p:sp>
      <p:sp>
        <p:nvSpPr>
          <p:cNvPr id="3" name="Subtitle 2"/>
          <p:cNvSpPr>
            <a:spLocks noGrp="1"/>
          </p:cNvSpPr>
          <p:nvPr>
            <p:ph type="subTitle" idx="1"/>
          </p:nvPr>
        </p:nvSpPr>
        <p:spPr/>
        <p:txBody>
          <a:bodyPr>
            <a:normAutofit fontScale="85000" lnSpcReduction="10000"/>
          </a:bodyPr>
          <a:lstStyle/>
          <a:p>
            <a:r>
              <a:rPr lang="en-US" sz="2400" dirty="0" smtClean="0"/>
              <a:t>From </a:t>
            </a:r>
          </a:p>
          <a:p>
            <a:r>
              <a:rPr lang="en-US" sz="2400" i="1" dirty="0" smtClean="0"/>
              <a:t>Person-Centered Approaches for Counselors </a:t>
            </a:r>
            <a:r>
              <a:rPr lang="en-US" sz="2400" dirty="0" smtClean="0"/>
              <a:t>(SAGE, 2016)</a:t>
            </a:r>
          </a:p>
          <a:p>
            <a:r>
              <a:rPr lang="en-US" sz="1200" dirty="0" smtClean="0"/>
              <a:t>Jeffrey H. D. Cornelius-White</a:t>
            </a:r>
            <a:endParaRPr lang="en-US" sz="1200" dirty="0"/>
          </a:p>
        </p:txBody>
      </p:sp>
      <p:sp>
        <p:nvSpPr>
          <p:cNvPr id="5" name="Footer Placeholder 4"/>
          <p:cNvSpPr>
            <a:spLocks noGrp="1"/>
          </p:cNvSpPr>
          <p:nvPr>
            <p:ph type="ftr" sz="quarter" idx="11"/>
          </p:nvPr>
        </p:nvSpPr>
        <p:spPr/>
        <p:txBody>
          <a:bodyPr/>
          <a:lstStyle/>
          <a:p>
            <a:r>
              <a:rPr lang="en-US" smtClean="0"/>
              <a:t>Cornelius-White, Person-Centered Approaches for Counselors                      © 2016 SAGE Publications, Inc. </a:t>
            </a:r>
            <a:endParaRPr lang="en-US" dirty="0"/>
          </a:p>
        </p:txBody>
      </p:sp>
    </p:spTree>
    <p:extLst>
      <p:ext uri="{BB962C8B-B14F-4D97-AF65-F5344CB8AC3E}">
        <p14:creationId xmlns:p14="http://schemas.microsoft.com/office/powerpoint/2010/main" val="23374868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a:t>
            </a:r>
            <a:endParaRPr lang="en-US" dirty="0"/>
          </a:p>
        </p:txBody>
      </p:sp>
      <p:sp>
        <p:nvSpPr>
          <p:cNvPr id="3" name="Content Placeholder 2"/>
          <p:cNvSpPr>
            <a:spLocks noGrp="1"/>
          </p:cNvSpPr>
          <p:nvPr>
            <p:ph idx="1"/>
          </p:nvPr>
        </p:nvSpPr>
        <p:spPr/>
        <p:txBody>
          <a:bodyPr/>
          <a:lstStyle/>
          <a:p>
            <a:r>
              <a:rPr lang="en-US" dirty="0" smtClean="0"/>
              <a:t>Barbara </a:t>
            </a:r>
            <a:r>
              <a:rPr lang="en-US" dirty="0" err="1" smtClean="0"/>
              <a:t>Brodley</a:t>
            </a:r>
            <a:r>
              <a:rPr lang="en-US" dirty="0" smtClean="0"/>
              <a:t> and Alejandra</a:t>
            </a:r>
          </a:p>
          <a:p>
            <a:r>
              <a:rPr lang="en-US" dirty="0" smtClean="0"/>
              <a:t>Figure 1.1: Depictions of separate core conditions</a:t>
            </a:r>
          </a:p>
          <a:p>
            <a:r>
              <a:rPr lang="en-US" dirty="0" smtClean="0"/>
              <a:t>Figure A: Think used-car salesman</a:t>
            </a:r>
          </a:p>
          <a:p>
            <a:r>
              <a:rPr lang="en-US" dirty="0" smtClean="0"/>
              <a:t>Figure B: Think “I’m going to level with you.”</a:t>
            </a:r>
          </a:p>
          <a:p>
            <a:r>
              <a:rPr lang="en-US" dirty="0" smtClean="0"/>
              <a:t>Figure 1.2: Integrated core conditions: Presence</a:t>
            </a:r>
          </a:p>
          <a:p>
            <a:r>
              <a:rPr lang="en-US" dirty="0" smtClean="0"/>
              <a:t>These figures are on next three slides</a:t>
            </a:r>
          </a:p>
          <a:p>
            <a:pPr marL="0" indent="0">
              <a:buNone/>
            </a:pPr>
            <a:endParaRPr lang="en-US" dirty="0"/>
          </a:p>
        </p:txBody>
      </p:sp>
      <p:sp>
        <p:nvSpPr>
          <p:cNvPr id="5" name="Footer Placeholder 4"/>
          <p:cNvSpPr>
            <a:spLocks noGrp="1"/>
          </p:cNvSpPr>
          <p:nvPr>
            <p:ph type="ftr" sz="quarter" idx="11"/>
          </p:nvPr>
        </p:nvSpPr>
        <p:spPr/>
        <p:txBody>
          <a:bodyPr/>
          <a:lstStyle/>
          <a:p>
            <a:r>
              <a:rPr lang="en-US" smtClean="0"/>
              <a:t>Cornelius-White, Person-Centered Approaches for Counselors                      © 2016 SAGE Publications, Inc. </a:t>
            </a:r>
            <a:endParaRPr lang="en-US" dirty="0"/>
          </a:p>
        </p:txBody>
      </p:sp>
    </p:spTree>
    <p:extLst>
      <p:ext uri="{BB962C8B-B14F-4D97-AF65-F5344CB8AC3E}">
        <p14:creationId xmlns:p14="http://schemas.microsoft.com/office/powerpoint/2010/main" val="9178298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2222500" y="2286000"/>
            <a:ext cx="4686300" cy="2286000"/>
          </a:xfrm>
          <a:prstGeom prst="rect">
            <a:avLst/>
          </a:prstGeom>
        </p:spPr>
      </p:pic>
      <p:sp>
        <p:nvSpPr>
          <p:cNvPr id="3" name="Footer Placeholder 2"/>
          <p:cNvSpPr>
            <a:spLocks noGrp="1"/>
          </p:cNvSpPr>
          <p:nvPr>
            <p:ph type="ftr" sz="quarter" idx="11"/>
          </p:nvPr>
        </p:nvSpPr>
        <p:spPr/>
        <p:txBody>
          <a:bodyPr/>
          <a:lstStyle/>
          <a:p>
            <a:r>
              <a:rPr lang="en-US" smtClean="0"/>
              <a:t>Cornelius-White, Person-Centered Approaches for Counselors                      © 2016 SAGE Publications, Inc. </a:t>
            </a:r>
            <a:endParaRPr lang="en-US"/>
          </a:p>
        </p:txBody>
      </p:sp>
    </p:spTree>
    <p:extLst>
      <p:ext uri="{BB962C8B-B14F-4D97-AF65-F5344CB8AC3E}">
        <p14:creationId xmlns:p14="http://schemas.microsoft.com/office/powerpoint/2010/main" val="35637737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2222500" y="2286000"/>
            <a:ext cx="4686300" cy="2286000"/>
          </a:xfrm>
          <a:prstGeom prst="rect">
            <a:avLst/>
          </a:prstGeom>
        </p:spPr>
      </p:pic>
      <p:sp>
        <p:nvSpPr>
          <p:cNvPr id="4" name="Footer Placeholder 3"/>
          <p:cNvSpPr>
            <a:spLocks noGrp="1"/>
          </p:cNvSpPr>
          <p:nvPr>
            <p:ph type="ftr" sz="quarter" idx="11"/>
          </p:nvPr>
        </p:nvSpPr>
        <p:spPr/>
        <p:txBody>
          <a:bodyPr/>
          <a:lstStyle/>
          <a:p>
            <a:r>
              <a:rPr lang="en-US" smtClean="0"/>
              <a:t>Cornelius-White, Person-Centered Approaches for Counselors                      © 2016 SAGE Publications, Inc. </a:t>
            </a:r>
            <a:endParaRPr lang="en-US"/>
          </a:p>
        </p:txBody>
      </p:sp>
    </p:spTree>
    <p:extLst>
      <p:ext uri="{BB962C8B-B14F-4D97-AF65-F5344CB8AC3E}">
        <p14:creationId xmlns:p14="http://schemas.microsoft.com/office/powerpoint/2010/main" val="32968881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2400300" y="2032000"/>
            <a:ext cx="4343400" cy="2781300"/>
          </a:xfrm>
          <a:prstGeom prst="rect">
            <a:avLst/>
          </a:prstGeom>
        </p:spPr>
      </p:pic>
      <p:sp>
        <p:nvSpPr>
          <p:cNvPr id="4" name="Footer Placeholder 3"/>
          <p:cNvSpPr>
            <a:spLocks noGrp="1"/>
          </p:cNvSpPr>
          <p:nvPr>
            <p:ph type="ftr" sz="quarter" idx="11"/>
          </p:nvPr>
        </p:nvSpPr>
        <p:spPr/>
        <p:txBody>
          <a:bodyPr/>
          <a:lstStyle/>
          <a:p>
            <a:r>
              <a:rPr lang="en-US" smtClean="0"/>
              <a:t>Cornelius-White, Person-Centered Approaches for Counselors                      © 2016 SAGE Publications, Inc. </a:t>
            </a:r>
            <a:endParaRPr lang="en-US"/>
          </a:p>
        </p:txBody>
      </p:sp>
    </p:spTree>
    <p:extLst>
      <p:ext uri="{BB962C8B-B14F-4D97-AF65-F5344CB8AC3E}">
        <p14:creationId xmlns:p14="http://schemas.microsoft.com/office/powerpoint/2010/main" val="35255696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Presence Quote From Rogers</a:t>
            </a:r>
            <a:br>
              <a:rPr lang="en-US" dirty="0" smtClean="0"/>
            </a:b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“I </a:t>
            </a:r>
            <a:r>
              <a:rPr lang="en-US" dirty="0"/>
              <a:t>find that when I am the closest to my inner, intuitive self—when perhaps I am somehow in touch with the unknown in me—when perhaps I am in a slightly altered state of consciousness in the relationship, then whatever I do seems to be full of healing. Then simply my presence is releasing and helpful. At those moments, it seems that my inner spirit has reached out and touched the inner spirit of the other. Our relationship transcends itself, and has become part of something larger. Profound growth and healing are present</a:t>
            </a:r>
            <a:r>
              <a:rPr lang="en-US" dirty="0" smtClean="0"/>
              <a:t>.” </a:t>
            </a:r>
            <a:r>
              <a:rPr lang="en-US" dirty="0"/>
              <a:t>(Baldwin, 2000, p. 36)</a:t>
            </a:r>
          </a:p>
          <a:p>
            <a:endParaRPr lang="en-US" dirty="0"/>
          </a:p>
        </p:txBody>
      </p:sp>
      <p:sp>
        <p:nvSpPr>
          <p:cNvPr id="5" name="Footer Placeholder 4"/>
          <p:cNvSpPr>
            <a:spLocks noGrp="1"/>
          </p:cNvSpPr>
          <p:nvPr>
            <p:ph type="ftr" sz="quarter" idx="11"/>
          </p:nvPr>
        </p:nvSpPr>
        <p:spPr/>
        <p:txBody>
          <a:bodyPr/>
          <a:lstStyle/>
          <a:p>
            <a:r>
              <a:rPr lang="en-US" smtClean="0"/>
              <a:t>Cornelius-White, Person-Centered Approaches for Counselors                      © 2016 SAGE Publications, Inc. </a:t>
            </a:r>
            <a:endParaRPr lang="en-US" dirty="0"/>
          </a:p>
        </p:txBody>
      </p:sp>
    </p:spTree>
    <p:extLst>
      <p:ext uri="{BB962C8B-B14F-4D97-AF65-F5344CB8AC3E}">
        <p14:creationId xmlns:p14="http://schemas.microsoft.com/office/powerpoint/2010/main" val="18963319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normAutofit/>
          </a:bodyPr>
          <a:lstStyle/>
          <a:p>
            <a:pPr lvl="0"/>
            <a:r>
              <a:rPr lang="en-US" dirty="0"/>
              <a:t>The person of the therapist appears to be a key common factor.</a:t>
            </a:r>
          </a:p>
          <a:p>
            <a:pPr lvl="0"/>
            <a:r>
              <a:rPr lang="en-US" dirty="0" smtClean="0"/>
              <a:t>Rogers’s </a:t>
            </a:r>
            <a:r>
              <a:rPr lang="en-US" dirty="0"/>
              <a:t>(1957, 1959) </a:t>
            </a:r>
            <a:r>
              <a:rPr lang="en-US" dirty="0" smtClean="0"/>
              <a:t>necessary </a:t>
            </a:r>
            <a:r>
              <a:rPr lang="en-US" dirty="0"/>
              <a:t>and </a:t>
            </a:r>
            <a:r>
              <a:rPr lang="en-US" dirty="0" smtClean="0"/>
              <a:t>sufficient conditions </a:t>
            </a:r>
            <a:r>
              <a:rPr lang="en-US" dirty="0"/>
              <a:t>provide </a:t>
            </a:r>
            <a:r>
              <a:rPr lang="en-US" dirty="0" smtClean="0"/>
              <a:t>six </a:t>
            </a:r>
            <a:r>
              <a:rPr lang="en-US" dirty="0"/>
              <a:t>conditions, including what are commonly referred to as </a:t>
            </a:r>
            <a:r>
              <a:rPr lang="en-US" i="1" dirty="0"/>
              <a:t>the three core conditions</a:t>
            </a:r>
            <a:r>
              <a:rPr lang="en-US" dirty="0"/>
              <a:t>, which if present facilitate client growth and improvement.</a:t>
            </a:r>
          </a:p>
          <a:p>
            <a:r>
              <a:rPr lang="en-US" dirty="0"/>
              <a:t>Congruence has several levels, such as genuineness or sincerity in the relationship and a self-acceptance and consistency between one’s experience and self-concept.</a:t>
            </a:r>
            <a:r>
              <a:rPr lang="en-US" dirty="0" smtClean="0">
                <a:effectLst/>
              </a:rPr>
              <a:t> </a:t>
            </a:r>
            <a:endParaRPr lang="en-US" dirty="0"/>
          </a:p>
        </p:txBody>
      </p:sp>
      <p:sp>
        <p:nvSpPr>
          <p:cNvPr id="5" name="Footer Placeholder 4"/>
          <p:cNvSpPr>
            <a:spLocks noGrp="1"/>
          </p:cNvSpPr>
          <p:nvPr>
            <p:ph type="ftr" sz="quarter" idx="11"/>
          </p:nvPr>
        </p:nvSpPr>
        <p:spPr/>
        <p:txBody>
          <a:bodyPr/>
          <a:lstStyle/>
          <a:p>
            <a:r>
              <a:rPr lang="en-US" smtClean="0"/>
              <a:t>Cornelius-White, Person-Centered Approaches for Counselors                      © 2016 SAGE Publications, Inc. </a:t>
            </a:r>
            <a:endParaRPr lang="en-US" dirty="0"/>
          </a:p>
        </p:txBody>
      </p:sp>
    </p:spTree>
    <p:extLst>
      <p:ext uri="{BB962C8B-B14F-4D97-AF65-F5344CB8AC3E}">
        <p14:creationId xmlns:p14="http://schemas.microsoft.com/office/powerpoint/2010/main" val="11247252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Continued</a:t>
            </a:r>
            <a:endParaRPr lang="en-US" dirty="0"/>
          </a:p>
        </p:txBody>
      </p:sp>
      <p:sp>
        <p:nvSpPr>
          <p:cNvPr id="3" name="Content Placeholder 2"/>
          <p:cNvSpPr>
            <a:spLocks noGrp="1"/>
          </p:cNvSpPr>
          <p:nvPr>
            <p:ph idx="1"/>
          </p:nvPr>
        </p:nvSpPr>
        <p:spPr/>
        <p:txBody>
          <a:bodyPr>
            <a:normAutofit/>
          </a:bodyPr>
          <a:lstStyle/>
          <a:p>
            <a:pPr lvl="0"/>
            <a:r>
              <a:rPr lang="en-US" dirty="0"/>
              <a:t>Unconditional positive regard (UPR) is acceptance, neutrality toward clients’ thoughts, feelings, </a:t>
            </a:r>
            <a:r>
              <a:rPr lang="en-US" dirty="0" smtClean="0"/>
              <a:t>and perceptions</a:t>
            </a:r>
            <a:r>
              <a:rPr lang="en-US" dirty="0"/>
              <a:t>, with warmth and respect, a </a:t>
            </a:r>
            <a:r>
              <a:rPr lang="en-US" dirty="0" smtClean="0"/>
              <a:t>non-possessive </a:t>
            </a:r>
            <a:r>
              <a:rPr lang="en-US" dirty="0"/>
              <a:t>love.</a:t>
            </a:r>
          </a:p>
          <a:p>
            <a:pPr lvl="0"/>
            <a:r>
              <a:rPr lang="en-US" dirty="0"/>
              <a:t>Empathy is understanding of a client’s experience, his or her thoughts, feelings, meanings, and especially reactions in the moment to his or her narrative and experience of the therapist.</a:t>
            </a:r>
          </a:p>
          <a:p>
            <a:pPr lvl="0"/>
            <a:r>
              <a:rPr lang="en-US" dirty="0"/>
              <a:t>Presence is the intersection of congruence, UPR, and empathy, a quality that is larger than the sum of the parts, a way of “being there” that is therapeutic for someone.</a:t>
            </a:r>
          </a:p>
          <a:p>
            <a:endParaRPr lang="en-US" dirty="0"/>
          </a:p>
        </p:txBody>
      </p:sp>
      <p:sp>
        <p:nvSpPr>
          <p:cNvPr id="5" name="Footer Placeholder 4"/>
          <p:cNvSpPr>
            <a:spLocks noGrp="1"/>
          </p:cNvSpPr>
          <p:nvPr>
            <p:ph type="ftr" sz="quarter" idx="11"/>
          </p:nvPr>
        </p:nvSpPr>
        <p:spPr/>
        <p:txBody>
          <a:bodyPr/>
          <a:lstStyle/>
          <a:p>
            <a:r>
              <a:rPr lang="en-US" smtClean="0"/>
              <a:t>Cornelius-White, Person-Centered Approaches for Counselors                      © 2016 SAGE Publications, Inc. </a:t>
            </a:r>
            <a:endParaRPr lang="en-US" dirty="0"/>
          </a:p>
        </p:txBody>
      </p:sp>
    </p:spTree>
    <p:extLst>
      <p:ext uri="{BB962C8B-B14F-4D97-AF65-F5344CB8AC3E}">
        <p14:creationId xmlns:p14="http://schemas.microsoft.com/office/powerpoint/2010/main" val="9821118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fontScale="62500" lnSpcReduction="20000"/>
          </a:bodyPr>
          <a:lstStyle/>
          <a:p>
            <a:pPr marL="0" indent="-457200">
              <a:buNone/>
            </a:pPr>
            <a:r>
              <a:rPr lang="en-US" sz="2900" dirty="0"/>
              <a:t>Baldwin, M. (2000). Interview with Carl Rogers on the use of self in </a:t>
            </a:r>
            <a:r>
              <a:rPr lang="en-US" sz="2900" dirty="0" smtClean="0"/>
              <a:t>therapy</a:t>
            </a:r>
            <a:r>
              <a:rPr lang="en-US" sz="2900" dirty="0"/>
              <a:t>. </a:t>
            </a:r>
            <a:r>
              <a:rPr lang="en-US" sz="2900" dirty="0" smtClean="0"/>
              <a:t>In 	M. Baldwin </a:t>
            </a:r>
            <a:r>
              <a:rPr lang="en-US" sz="2900" dirty="0"/>
              <a:t>(Ed.), </a:t>
            </a:r>
            <a:r>
              <a:rPr lang="en-US" sz="2900" i="1" dirty="0"/>
              <a:t>The use of self in therapy </a:t>
            </a:r>
            <a:r>
              <a:rPr lang="en-US" sz="2900" dirty="0"/>
              <a:t>(pp. 29–38). </a:t>
            </a:r>
            <a:r>
              <a:rPr lang="en-US" sz="2900" dirty="0" smtClean="0"/>
              <a:t>New </a:t>
            </a:r>
            <a:r>
              <a:rPr lang="en-US" sz="2900" dirty="0"/>
              <a:t>York, NY: </a:t>
            </a:r>
            <a:r>
              <a:rPr lang="en-US" sz="2900" dirty="0" smtClean="0"/>
              <a:t>	Haworth</a:t>
            </a:r>
            <a:r>
              <a:rPr lang="en-US" sz="2900" dirty="0"/>
              <a:t>.</a:t>
            </a:r>
          </a:p>
          <a:p>
            <a:pPr marL="0" indent="0">
              <a:buNone/>
            </a:pPr>
            <a:r>
              <a:rPr lang="en-US" sz="2900" dirty="0" smtClean="0"/>
              <a:t>Cornelius</a:t>
            </a:r>
            <a:r>
              <a:rPr lang="en-US" sz="2900" dirty="0"/>
              <a:t>-White, J. H. D. (2007). Congruence: An integrated five </a:t>
            </a:r>
            <a:r>
              <a:rPr lang="en-US" sz="2900" dirty="0" smtClean="0"/>
              <a:t>dimension 	model</a:t>
            </a:r>
            <a:r>
              <a:rPr lang="en-US" sz="2900" dirty="0"/>
              <a:t>. </a:t>
            </a:r>
            <a:r>
              <a:rPr lang="en-US" sz="2900" i="1" dirty="0" smtClean="0"/>
              <a:t>Person</a:t>
            </a:r>
            <a:r>
              <a:rPr lang="en-US" sz="2900" i="1" dirty="0"/>
              <a:t>-Centered and Experiential </a:t>
            </a:r>
            <a:r>
              <a:rPr lang="en-US" sz="2900" i="1" dirty="0" smtClean="0"/>
              <a:t>Psychotherapies</a:t>
            </a:r>
            <a:r>
              <a:rPr lang="en-US" sz="2900" i="1" dirty="0"/>
              <a:t>, 6, </a:t>
            </a:r>
            <a:r>
              <a:rPr lang="en-US" sz="2900" dirty="0" smtClean="0"/>
              <a:t>228–238</a:t>
            </a:r>
            <a:r>
              <a:rPr lang="en-US" sz="2900" dirty="0"/>
              <a:t>.</a:t>
            </a:r>
          </a:p>
          <a:p>
            <a:pPr marL="0" indent="0">
              <a:buNone/>
            </a:pPr>
            <a:r>
              <a:rPr lang="en-US" sz="2900" dirty="0" smtClean="0"/>
              <a:t>Cornelius</a:t>
            </a:r>
            <a:r>
              <a:rPr lang="en-US" sz="2900" dirty="0"/>
              <a:t>-White, J. H. D. (2012). </a:t>
            </a:r>
            <a:r>
              <a:rPr lang="en-US" sz="2900" dirty="0" err="1"/>
              <a:t>Соответствие</a:t>
            </a:r>
            <a:r>
              <a:rPr lang="en-US" sz="2900" dirty="0"/>
              <a:t>: </a:t>
            </a:r>
            <a:r>
              <a:rPr lang="en-US" sz="2900" dirty="0" err="1"/>
              <a:t>интегральная</a:t>
            </a:r>
            <a:r>
              <a:rPr lang="en-US" sz="2900" dirty="0"/>
              <a:t> </a:t>
            </a:r>
            <a:r>
              <a:rPr lang="en-US" sz="2900" dirty="0" smtClean="0"/>
              <a:t>	</a:t>
            </a:r>
            <a:r>
              <a:rPr lang="en-US" sz="2900" dirty="0" err="1" smtClean="0"/>
              <a:t>пятимерная</a:t>
            </a:r>
            <a:r>
              <a:rPr lang="en-US" sz="2900" dirty="0" smtClean="0"/>
              <a:t> </a:t>
            </a:r>
            <a:r>
              <a:rPr lang="en-US" sz="2900" dirty="0" err="1"/>
              <a:t>модель</a:t>
            </a:r>
            <a:r>
              <a:rPr lang="en-US" sz="2900" dirty="0"/>
              <a:t> </a:t>
            </a:r>
            <a:r>
              <a:rPr lang="en-US" sz="2900" dirty="0" smtClean="0"/>
              <a:t>[</a:t>
            </a:r>
            <a:r>
              <a:rPr lang="en-US" sz="2900" dirty="0"/>
              <a:t>Congruence: An integrative five dimensional </a:t>
            </a:r>
            <a:r>
              <a:rPr lang="en-US" sz="2900" dirty="0" smtClean="0"/>
              <a:t>	model</a:t>
            </a:r>
            <a:r>
              <a:rPr lang="en-US" sz="2900" dirty="0"/>
              <a:t>]. </a:t>
            </a:r>
            <a:r>
              <a:rPr lang="en-US" sz="2900" dirty="0" err="1"/>
              <a:t>Журнал</a:t>
            </a:r>
            <a:r>
              <a:rPr lang="en-US" sz="2900" dirty="0"/>
              <a:t> </a:t>
            </a:r>
            <a:r>
              <a:rPr lang="en-US" sz="2900" dirty="0" err="1" smtClean="0"/>
              <a:t>Практикующего</a:t>
            </a:r>
            <a:r>
              <a:rPr lang="en-US" sz="2900" dirty="0" smtClean="0"/>
              <a:t> </a:t>
            </a:r>
            <a:r>
              <a:rPr lang="en-US" sz="2900" dirty="0" err="1" smtClean="0"/>
              <a:t>Психолога</a:t>
            </a:r>
            <a:r>
              <a:rPr lang="en-US" sz="2900" dirty="0" smtClean="0"/>
              <a:t> </a:t>
            </a:r>
            <a:r>
              <a:rPr lang="en-US" sz="2900" dirty="0"/>
              <a:t>[</a:t>
            </a:r>
            <a:r>
              <a:rPr lang="en-US" sz="2900" i="1" dirty="0"/>
              <a:t>Journal of the </a:t>
            </a:r>
            <a:r>
              <a:rPr lang="en-US" sz="2900" i="1" dirty="0" smtClean="0"/>
              <a:t>	Practicing </a:t>
            </a:r>
            <a:r>
              <a:rPr lang="en-US" sz="2900" i="1" dirty="0"/>
              <a:t>Psychologist</a:t>
            </a:r>
            <a:r>
              <a:rPr lang="en-US" sz="2900" dirty="0"/>
              <a:t>, Russia], </a:t>
            </a:r>
            <a:r>
              <a:rPr lang="en-US" sz="2900" i="1" dirty="0"/>
              <a:t>4, </a:t>
            </a:r>
            <a:r>
              <a:rPr lang="en-US" sz="2900" dirty="0"/>
              <a:t>50–62</a:t>
            </a:r>
            <a:r>
              <a:rPr lang="en-US" sz="2900" dirty="0" smtClean="0"/>
              <a:t>.</a:t>
            </a:r>
          </a:p>
          <a:p>
            <a:pPr marL="0" indent="0">
              <a:buNone/>
            </a:pPr>
            <a:r>
              <a:rPr lang="en-US" sz="2900" dirty="0"/>
              <a:t>Moon, K. A., Witty, M., Grant, B., &amp; Rice, B. (2011). </a:t>
            </a:r>
            <a:r>
              <a:rPr lang="en-US" sz="2900" i="1" dirty="0"/>
              <a:t>Practicing </a:t>
            </a:r>
            <a:r>
              <a:rPr lang="en-US" sz="2900" i="1" dirty="0" smtClean="0"/>
              <a:t>client-centered</a:t>
            </a:r>
            <a:r>
              <a:rPr lang="en-US" sz="2900" dirty="0" smtClean="0"/>
              <a:t> 	</a:t>
            </a:r>
            <a:r>
              <a:rPr lang="en-US" sz="2900" i="1" dirty="0" smtClean="0"/>
              <a:t>therapy</a:t>
            </a:r>
            <a:r>
              <a:rPr lang="en-US" sz="2900" i="1" dirty="0"/>
              <a:t>: </a:t>
            </a:r>
            <a:r>
              <a:rPr lang="en-US" sz="2900" i="1" dirty="0" smtClean="0"/>
              <a:t>Selected </a:t>
            </a:r>
            <a:r>
              <a:rPr lang="en-US" sz="2900" i="1" dirty="0"/>
              <a:t>writings of Barbara </a:t>
            </a:r>
            <a:r>
              <a:rPr lang="en-US" sz="2900" i="1" dirty="0" err="1"/>
              <a:t>Temaner</a:t>
            </a:r>
            <a:r>
              <a:rPr lang="en-US" sz="2900" i="1" dirty="0"/>
              <a:t> </a:t>
            </a:r>
            <a:r>
              <a:rPr lang="en-US" sz="2900" i="1" dirty="0" err="1"/>
              <a:t>Brodley</a:t>
            </a:r>
            <a:r>
              <a:rPr lang="en-US" sz="2900" dirty="0"/>
              <a:t>. </a:t>
            </a:r>
            <a:r>
              <a:rPr lang="en-US" sz="2900" dirty="0" smtClean="0"/>
              <a:t>Ross-on-Wye</a:t>
            </a:r>
            <a:r>
              <a:rPr lang="en-US" sz="2900" dirty="0"/>
              <a:t>, </a:t>
            </a:r>
            <a:r>
              <a:rPr lang="en-US" sz="2900" dirty="0" smtClean="0"/>
              <a:t>	United </a:t>
            </a:r>
            <a:r>
              <a:rPr lang="en-US" sz="2900" dirty="0"/>
              <a:t>Kingdom: </a:t>
            </a:r>
            <a:r>
              <a:rPr lang="en-US" sz="2900" dirty="0" smtClean="0"/>
              <a:t>PCCS </a:t>
            </a:r>
            <a:r>
              <a:rPr lang="en-US" sz="2900" dirty="0"/>
              <a:t>Books</a:t>
            </a:r>
            <a:r>
              <a:rPr lang="en-US" sz="2900" dirty="0" smtClean="0"/>
              <a:t>.</a:t>
            </a:r>
          </a:p>
          <a:p>
            <a:pPr marL="0" indent="0">
              <a:buNone/>
            </a:pPr>
            <a:r>
              <a:rPr lang="en-US" sz="2900" dirty="0"/>
              <a:t>Rogers, C. R. (1957). The necessary and sufficient conditions of therapeutic </a:t>
            </a:r>
            <a:r>
              <a:rPr lang="en-US" sz="2900" dirty="0" smtClean="0"/>
              <a:t>	personality change</a:t>
            </a:r>
            <a:r>
              <a:rPr lang="en-US" sz="2900" dirty="0"/>
              <a:t>.</a:t>
            </a:r>
            <a:r>
              <a:rPr lang="en-US" sz="2900" i="1" dirty="0"/>
              <a:t> Journal of Consulting Psychology, 21</a:t>
            </a:r>
            <a:r>
              <a:rPr lang="en-US" sz="2900" dirty="0"/>
              <a:t>(2), 95–103.</a:t>
            </a:r>
          </a:p>
          <a:p>
            <a:pPr marL="0" indent="0">
              <a:buNone/>
            </a:pPr>
            <a:r>
              <a:rPr lang="en-US" sz="2900" dirty="0"/>
              <a:t>Rogers, C. R. (1959). A theory of therapy, personality and interpersonal </a:t>
            </a:r>
            <a:r>
              <a:rPr lang="en-US" sz="2900" dirty="0" smtClean="0"/>
              <a:t>	relationships as </a:t>
            </a:r>
            <a:r>
              <a:rPr lang="en-US" sz="2900" dirty="0"/>
              <a:t>developed in the client-centered framework. In S. </a:t>
            </a:r>
            <a:r>
              <a:rPr lang="en-US" sz="2900" dirty="0" smtClean="0"/>
              <a:t>	Koch </a:t>
            </a:r>
            <a:r>
              <a:rPr lang="en-US" sz="2900" dirty="0"/>
              <a:t>(Ed.), </a:t>
            </a:r>
            <a:r>
              <a:rPr lang="en-US" sz="2900" i="1" dirty="0"/>
              <a:t>Psychology: A </a:t>
            </a:r>
            <a:r>
              <a:rPr lang="en-US" sz="2900" i="1" dirty="0" smtClean="0"/>
              <a:t>study </a:t>
            </a:r>
            <a:r>
              <a:rPr lang="en-US" sz="2900" i="1" dirty="0"/>
              <a:t>of a science</a:t>
            </a:r>
            <a:r>
              <a:rPr lang="en-US" sz="2900" dirty="0"/>
              <a:t>.</a:t>
            </a:r>
            <a:r>
              <a:rPr lang="en-US" sz="2900" i="1" dirty="0"/>
              <a:t> Vol</a:t>
            </a:r>
            <a:r>
              <a:rPr lang="en-US" sz="2900" dirty="0"/>
              <a:t>.</a:t>
            </a:r>
            <a:r>
              <a:rPr lang="en-US" sz="2900" i="1" dirty="0"/>
              <a:t> 3: Formulations of </a:t>
            </a:r>
            <a:r>
              <a:rPr lang="en-US" sz="2900" i="1" dirty="0" smtClean="0"/>
              <a:t>	the </a:t>
            </a:r>
            <a:r>
              <a:rPr lang="en-US" sz="2900" i="1" dirty="0"/>
              <a:t>person and the social context</a:t>
            </a:r>
            <a:r>
              <a:rPr lang="en-US" sz="2900" dirty="0"/>
              <a:t>. New </a:t>
            </a:r>
            <a:r>
              <a:rPr lang="en-US" sz="2900" dirty="0" smtClean="0"/>
              <a:t>	York</a:t>
            </a:r>
            <a:r>
              <a:rPr lang="en-US" sz="2900" dirty="0"/>
              <a:t>, NY: McGraw Hill.</a:t>
            </a:r>
          </a:p>
          <a:p>
            <a:pPr marL="0" indent="0">
              <a:buNone/>
            </a:pPr>
            <a:endParaRPr lang="en-US" sz="2200" dirty="0"/>
          </a:p>
          <a:p>
            <a:pPr marL="0" indent="0">
              <a:buNone/>
            </a:pPr>
            <a:endParaRPr lang="en-US" sz="2200" dirty="0"/>
          </a:p>
          <a:p>
            <a:endParaRPr lang="en-US" dirty="0"/>
          </a:p>
        </p:txBody>
      </p:sp>
      <p:sp>
        <p:nvSpPr>
          <p:cNvPr id="5" name="Footer Placeholder 4"/>
          <p:cNvSpPr>
            <a:spLocks noGrp="1"/>
          </p:cNvSpPr>
          <p:nvPr>
            <p:ph type="ftr" sz="quarter" idx="11"/>
          </p:nvPr>
        </p:nvSpPr>
        <p:spPr/>
        <p:txBody>
          <a:bodyPr/>
          <a:lstStyle/>
          <a:p>
            <a:r>
              <a:rPr lang="en-US" smtClean="0"/>
              <a:t>Cornelius-White, Person-Centered Approaches for Counselors                      © 2016 SAGE Publications, Inc. </a:t>
            </a:r>
            <a:endParaRPr lang="en-US" dirty="0"/>
          </a:p>
        </p:txBody>
      </p:sp>
    </p:spTree>
    <p:extLst>
      <p:ext uri="{BB962C8B-B14F-4D97-AF65-F5344CB8AC3E}">
        <p14:creationId xmlns:p14="http://schemas.microsoft.com/office/powerpoint/2010/main" val="33295000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Robust Findings (Truths)</a:t>
            </a:r>
            <a:endParaRPr lang="en-US" dirty="0"/>
          </a:p>
        </p:txBody>
      </p:sp>
      <p:sp>
        <p:nvSpPr>
          <p:cNvPr id="3" name="Content Placeholder 2"/>
          <p:cNvSpPr>
            <a:spLocks noGrp="1"/>
          </p:cNvSpPr>
          <p:nvPr>
            <p:ph idx="1"/>
          </p:nvPr>
        </p:nvSpPr>
        <p:spPr/>
        <p:txBody>
          <a:bodyPr>
            <a:normAutofit/>
          </a:bodyPr>
          <a:lstStyle/>
          <a:p>
            <a:r>
              <a:rPr lang="en-US" dirty="0" smtClean="0"/>
              <a:t>Working alliance and perceived empathy have </a:t>
            </a:r>
            <a:r>
              <a:rPr lang="en-US" i="1" dirty="0" smtClean="0"/>
              <a:t>much</a:t>
            </a:r>
            <a:r>
              <a:rPr lang="en-US" dirty="0" smtClean="0"/>
              <a:t> support for client outcome (Norcross, 2002).</a:t>
            </a:r>
          </a:p>
          <a:p>
            <a:r>
              <a:rPr lang="en-US" dirty="0"/>
              <a:t>The best counselors have dropout rates 50% less and improvement rates 50% higher than average counselors (Hubble et al., 2010). </a:t>
            </a:r>
            <a:endParaRPr lang="en-US" dirty="0" smtClean="0"/>
          </a:p>
          <a:p>
            <a:r>
              <a:rPr lang="en-US" dirty="0"/>
              <a:t>Person-centered counseling provides a clear, empirically validated explanation for the qualities of these relationships to foster in beginning and experienced counselors alike.</a:t>
            </a:r>
            <a:r>
              <a:rPr lang="en-US" dirty="0" smtClean="0">
                <a:effectLst/>
              </a:rPr>
              <a:t> </a:t>
            </a:r>
            <a:endParaRPr lang="en-US" dirty="0"/>
          </a:p>
        </p:txBody>
      </p:sp>
      <p:sp>
        <p:nvSpPr>
          <p:cNvPr id="5" name="Footer Placeholder 4"/>
          <p:cNvSpPr>
            <a:spLocks noGrp="1"/>
          </p:cNvSpPr>
          <p:nvPr>
            <p:ph type="ftr" sz="quarter" idx="11"/>
          </p:nvPr>
        </p:nvSpPr>
        <p:spPr/>
        <p:txBody>
          <a:bodyPr/>
          <a:lstStyle/>
          <a:p>
            <a:r>
              <a:rPr lang="en-US" smtClean="0"/>
              <a:t>Cornelius-White, Person-Centered Approaches for Counselors                      © 2016 SAGE Publications, Inc. </a:t>
            </a:r>
            <a:endParaRPr lang="en-US" dirty="0"/>
          </a:p>
        </p:txBody>
      </p:sp>
    </p:spTree>
    <p:extLst>
      <p:ext uri="{BB962C8B-B14F-4D97-AF65-F5344CB8AC3E}">
        <p14:creationId xmlns:p14="http://schemas.microsoft.com/office/powerpoint/2010/main" val="14970300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Necessary and Sufficient Conditions (Rogers, 1957, 1959)</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1. Two </a:t>
            </a:r>
            <a:r>
              <a:rPr lang="en-US" dirty="0"/>
              <a:t>persons are in contact.</a:t>
            </a:r>
          </a:p>
          <a:p>
            <a:pPr marL="0" indent="0">
              <a:buNone/>
            </a:pPr>
            <a:r>
              <a:rPr lang="en-US" dirty="0" smtClean="0"/>
              <a:t>2. The </a:t>
            </a:r>
            <a:r>
              <a:rPr lang="en-US" dirty="0"/>
              <a:t>first person, whom we shall term the client, is in a state of </a:t>
            </a:r>
            <a:r>
              <a:rPr lang="en-US" i="1" dirty="0"/>
              <a:t>incongruence</a:t>
            </a:r>
            <a:r>
              <a:rPr lang="en-US" dirty="0"/>
              <a:t>, being </a:t>
            </a:r>
            <a:r>
              <a:rPr lang="en-US" i="1" dirty="0"/>
              <a:t>vulnerable or anxious</a:t>
            </a:r>
            <a:r>
              <a:rPr lang="en-US" dirty="0"/>
              <a:t>.</a:t>
            </a:r>
          </a:p>
          <a:p>
            <a:pPr marL="0" indent="0">
              <a:buNone/>
            </a:pPr>
            <a:r>
              <a:rPr lang="en-US" dirty="0" smtClean="0"/>
              <a:t>3. The </a:t>
            </a:r>
            <a:r>
              <a:rPr lang="en-US" dirty="0"/>
              <a:t>second person, whom we shall call the therapist, is </a:t>
            </a:r>
            <a:r>
              <a:rPr lang="en-US" i="1" dirty="0"/>
              <a:t>congruent in the relationship</a:t>
            </a:r>
            <a:r>
              <a:rPr lang="en-US" dirty="0"/>
              <a:t>.</a:t>
            </a:r>
          </a:p>
          <a:p>
            <a:pPr marL="0" indent="0">
              <a:buNone/>
            </a:pPr>
            <a:r>
              <a:rPr lang="en-US" dirty="0" smtClean="0"/>
              <a:t>4. The </a:t>
            </a:r>
            <a:r>
              <a:rPr lang="en-US" dirty="0"/>
              <a:t>therapist is experiencing </a:t>
            </a:r>
            <a:r>
              <a:rPr lang="en-US" i="1" dirty="0"/>
              <a:t>unconditional positive regard</a:t>
            </a:r>
            <a:r>
              <a:rPr lang="en-US" dirty="0"/>
              <a:t> toward the client.</a:t>
            </a:r>
          </a:p>
          <a:p>
            <a:pPr marL="0" indent="0">
              <a:buNone/>
            </a:pPr>
            <a:r>
              <a:rPr lang="en-US" dirty="0" smtClean="0"/>
              <a:t>5. The </a:t>
            </a:r>
            <a:r>
              <a:rPr lang="en-US" dirty="0"/>
              <a:t>therapist is experiencing an </a:t>
            </a:r>
            <a:r>
              <a:rPr lang="en-US" i="1" dirty="0"/>
              <a:t>empathic</a:t>
            </a:r>
            <a:r>
              <a:rPr lang="en-US" dirty="0"/>
              <a:t> understanding of the client’s </a:t>
            </a:r>
            <a:r>
              <a:rPr lang="en-US" i="1" dirty="0"/>
              <a:t>internal frame of reference</a:t>
            </a:r>
            <a:r>
              <a:rPr lang="en-US" dirty="0"/>
              <a:t>.</a:t>
            </a:r>
          </a:p>
          <a:p>
            <a:pPr marL="0" indent="0">
              <a:buNone/>
            </a:pPr>
            <a:r>
              <a:rPr lang="en-US" dirty="0" smtClean="0"/>
              <a:t>6. The </a:t>
            </a:r>
            <a:r>
              <a:rPr lang="en-US" dirty="0"/>
              <a:t>client </a:t>
            </a:r>
            <a:r>
              <a:rPr lang="en-US" i="1" dirty="0"/>
              <a:t>perceives</a:t>
            </a:r>
            <a:r>
              <a:rPr lang="en-US" dirty="0"/>
              <a:t>, at least to a minimal degree, Conditions 4 and 5, the </a:t>
            </a:r>
            <a:r>
              <a:rPr lang="en-US" i="1" dirty="0"/>
              <a:t>unconditional positive regard</a:t>
            </a:r>
            <a:r>
              <a:rPr lang="en-US" dirty="0"/>
              <a:t> of the therapist for </a:t>
            </a:r>
            <a:r>
              <a:rPr lang="en-US" dirty="0" smtClean="0"/>
              <a:t>him/her, </a:t>
            </a:r>
            <a:r>
              <a:rPr lang="en-US" dirty="0"/>
              <a:t>and the </a:t>
            </a:r>
            <a:r>
              <a:rPr lang="en-US" i="1" dirty="0"/>
              <a:t>empathic</a:t>
            </a:r>
            <a:r>
              <a:rPr lang="en-US" dirty="0"/>
              <a:t> understanding of the </a:t>
            </a:r>
            <a:r>
              <a:rPr lang="en-US" dirty="0" smtClean="0"/>
              <a:t>therapist </a:t>
            </a:r>
            <a:r>
              <a:rPr lang="en-US" dirty="0"/>
              <a:t>(Rogers, 1959, </a:t>
            </a:r>
            <a:r>
              <a:rPr lang="en-US" dirty="0" smtClean="0"/>
              <a:t>pp. </a:t>
            </a:r>
            <a:r>
              <a:rPr lang="en-US" dirty="0"/>
              <a:t>238–239</a:t>
            </a:r>
            <a:r>
              <a:rPr lang="en-US" dirty="0" smtClean="0"/>
              <a:t>).</a:t>
            </a:r>
            <a:endParaRPr lang="en-US" dirty="0"/>
          </a:p>
          <a:p>
            <a:endParaRPr lang="en-US" dirty="0"/>
          </a:p>
        </p:txBody>
      </p:sp>
      <p:sp>
        <p:nvSpPr>
          <p:cNvPr id="5" name="Footer Placeholder 4"/>
          <p:cNvSpPr>
            <a:spLocks noGrp="1"/>
          </p:cNvSpPr>
          <p:nvPr>
            <p:ph type="ftr" sz="quarter" idx="11"/>
          </p:nvPr>
        </p:nvSpPr>
        <p:spPr/>
        <p:txBody>
          <a:bodyPr/>
          <a:lstStyle/>
          <a:p>
            <a:r>
              <a:rPr lang="en-US" smtClean="0"/>
              <a:t>Cornelius-White, Person-Centered Approaches for Counselors                      © 2016 SAGE Publications, Inc. </a:t>
            </a:r>
            <a:endParaRPr lang="en-US" dirty="0"/>
          </a:p>
        </p:txBody>
      </p:sp>
    </p:spTree>
    <p:extLst>
      <p:ext uri="{BB962C8B-B14F-4D97-AF65-F5344CB8AC3E}">
        <p14:creationId xmlns:p14="http://schemas.microsoft.com/office/powerpoint/2010/main" val="25606983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Core Conditions</a:t>
            </a:r>
            <a:endParaRPr lang="en-US" dirty="0"/>
          </a:p>
        </p:txBody>
      </p:sp>
      <p:sp>
        <p:nvSpPr>
          <p:cNvPr id="3" name="Content Placeholder 2"/>
          <p:cNvSpPr>
            <a:spLocks noGrp="1"/>
          </p:cNvSpPr>
          <p:nvPr>
            <p:ph idx="1"/>
          </p:nvPr>
        </p:nvSpPr>
        <p:spPr/>
        <p:txBody>
          <a:bodyPr/>
          <a:lstStyle/>
          <a:p>
            <a:r>
              <a:rPr lang="en-US" dirty="0" smtClean="0"/>
              <a:t>IF conditions, THEN therapeutic outcome </a:t>
            </a:r>
          </a:p>
          <a:p>
            <a:r>
              <a:rPr lang="en-US" dirty="0" smtClean="0"/>
              <a:t>Conditions 3, 4, 5</a:t>
            </a:r>
          </a:p>
          <a:p>
            <a:r>
              <a:rPr lang="en-US" dirty="0" smtClean="0"/>
              <a:t>Congruence, UPR, and empathy</a:t>
            </a:r>
          </a:p>
          <a:p>
            <a:endParaRPr lang="en-US" dirty="0"/>
          </a:p>
        </p:txBody>
      </p:sp>
      <p:sp>
        <p:nvSpPr>
          <p:cNvPr id="5" name="Footer Placeholder 4"/>
          <p:cNvSpPr>
            <a:spLocks noGrp="1"/>
          </p:cNvSpPr>
          <p:nvPr>
            <p:ph type="ftr" sz="quarter" idx="11"/>
          </p:nvPr>
        </p:nvSpPr>
        <p:spPr/>
        <p:txBody>
          <a:bodyPr/>
          <a:lstStyle/>
          <a:p>
            <a:r>
              <a:rPr lang="en-US" smtClean="0"/>
              <a:t>Cornelius-White, Person-Centered Approaches for Counselors                      © 2016 SAGE Publications, Inc. </a:t>
            </a:r>
            <a:endParaRPr lang="en-US" dirty="0"/>
          </a:p>
        </p:txBody>
      </p:sp>
    </p:spTree>
    <p:extLst>
      <p:ext uri="{BB962C8B-B14F-4D97-AF65-F5344CB8AC3E}">
        <p14:creationId xmlns:p14="http://schemas.microsoft.com/office/powerpoint/2010/main" val="23837077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Congruence</a:t>
            </a:r>
            <a:br>
              <a:rPr lang="en-US" dirty="0" smtClean="0"/>
            </a:br>
            <a:r>
              <a:rPr lang="en-US" sz="1400" b="1" dirty="0"/>
              <a:t>Table 1.1 </a:t>
            </a:r>
            <a:r>
              <a:rPr lang="en-US" sz="1400" dirty="0"/>
              <a:t>Dimensions of Congruence</a:t>
            </a:r>
            <a:br>
              <a:rPr lang="en-US" sz="1400" dirty="0"/>
            </a:br>
            <a:r>
              <a:rPr lang="en-US" sz="1300" dirty="0" smtClean="0"/>
              <a:t>Adapted </a:t>
            </a:r>
            <a:r>
              <a:rPr lang="en-US" sz="1300" dirty="0"/>
              <a:t>from Cornelius-White (</a:t>
            </a:r>
            <a:r>
              <a:rPr lang="en-US" sz="1300" dirty="0" smtClean="0"/>
              <a:t>2007, </a:t>
            </a:r>
            <a:r>
              <a:rPr lang="en-US" sz="1300" dirty="0"/>
              <a:t>p. </a:t>
            </a:r>
            <a:r>
              <a:rPr lang="en-US" sz="1300" dirty="0" smtClean="0"/>
              <a:t>231)</a:t>
            </a:r>
            <a:r>
              <a:rPr lang="en-US" sz="1300" dirty="0" smtClean="0">
                <a:effectLst/>
              </a:rPr>
              <a:t> </a:t>
            </a:r>
            <a:endParaRPr lang="en-US" sz="13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141160568"/>
              </p:ext>
            </p:extLst>
          </p:nvPr>
        </p:nvGraphicFramePr>
        <p:xfrm>
          <a:off x="457200" y="1600200"/>
          <a:ext cx="7620000" cy="4465320"/>
        </p:xfrm>
        <a:graphic>
          <a:graphicData uri="http://schemas.openxmlformats.org/drawingml/2006/table">
            <a:tbl>
              <a:tblPr firstRow="1" bandRow="1">
                <a:tableStyleId>{5C22544A-7EE6-4342-B048-85BDC9FD1C3A}</a:tableStyleId>
              </a:tblPr>
              <a:tblGrid>
                <a:gridCol w="1905000"/>
                <a:gridCol w="1905000"/>
                <a:gridCol w="1905000"/>
                <a:gridCol w="1905000"/>
              </a:tblGrid>
              <a:tr h="370840">
                <a:tc>
                  <a:txBody>
                    <a:bodyPr/>
                    <a:lstStyle/>
                    <a:p>
                      <a:pPr marL="0" marR="0">
                        <a:spcBef>
                          <a:spcPts val="0"/>
                        </a:spcBef>
                        <a:spcAft>
                          <a:spcPts val="0"/>
                        </a:spcAft>
                        <a:tabLst>
                          <a:tab pos="1828800" algn="ctr"/>
                          <a:tab pos="3200400" algn="ctr"/>
                          <a:tab pos="4572000" algn="ctr"/>
                        </a:tabLst>
                      </a:pPr>
                      <a:r>
                        <a:rPr lang="en-US" sz="2400" i="1" dirty="0">
                          <a:effectLst/>
                          <a:latin typeface="Times New Roman"/>
                          <a:ea typeface="Calibri"/>
                        </a:rPr>
                        <a:t>Dimensions </a:t>
                      </a:r>
                    </a:p>
                  </a:txBody>
                  <a:tcPr marL="8819" marR="8819" marT="9525" marB="9525" anchor="ctr"/>
                </a:tc>
                <a:tc>
                  <a:txBody>
                    <a:bodyPr/>
                    <a:lstStyle/>
                    <a:p>
                      <a:pPr marL="0" marR="0">
                        <a:spcBef>
                          <a:spcPts val="0"/>
                        </a:spcBef>
                        <a:spcAft>
                          <a:spcPts val="0"/>
                        </a:spcAft>
                        <a:tabLst>
                          <a:tab pos="1828800" algn="ctr"/>
                          <a:tab pos="3200400" algn="ctr"/>
                          <a:tab pos="4572000" algn="ctr"/>
                        </a:tabLst>
                      </a:pPr>
                      <a:r>
                        <a:rPr lang="en-US" sz="2400" i="1">
                          <a:effectLst/>
                          <a:latin typeface="Times New Roman"/>
                          <a:ea typeface="Calibri"/>
                        </a:rPr>
                        <a:t>Consistency Between </a:t>
                      </a:r>
                    </a:p>
                  </a:txBody>
                  <a:tcPr marL="8819" marR="8819" marT="9525" marB="9525" anchor="ctr"/>
                </a:tc>
                <a:tc>
                  <a:txBody>
                    <a:bodyPr/>
                    <a:lstStyle/>
                    <a:p>
                      <a:pPr marL="0" marR="0">
                        <a:spcBef>
                          <a:spcPts val="0"/>
                        </a:spcBef>
                        <a:spcAft>
                          <a:spcPts val="0"/>
                        </a:spcAft>
                        <a:tabLst>
                          <a:tab pos="1828800" algn="ctr"/>
                          <a:tab pos="3200400" algn="ctr"/>
                          <a:tab pos="4572000" algn="ctr"/>
                        </a:tabLst>
                      </a:pPr>
                      <a:r>
                        <a:rPr lang="en-US" sz="2400" i="1">
                          <a:effectLst/>
                          <a:latin typeface="Times New Roman"/>
                          <a:ea typeface="Calibri"/>
                        </a:rPr>
                        <a:t>Relationship to PC Theory </a:t>
                      </a:r>
                    </a:p>
                  </a:txBody>
                  <a:tcPr marL="8819" marR="8819" marT="9525" marB="9525" anchor="ctr"/>
                </a:tc>
                <a:tc>
                  <a:txBody>
                    <a:bodyPr/>
                    <a:lstStyle/>
                    <a:p>
                      <a:pPr marL="0" marR="0">
                        <a:spcBef>
                          <a:spcPts val="0"/>
                        </a:spcBef>
                        <a:spcAft>
                          <a:spcPts val="0"/>
                        </a:spcAft>
                        <a:tabLst>
                          <a:tab pos="1828800" algn="ctr"/>
                          <a:tab pos="3200400" algn="ctr"/>
                          <a:tab pos="4572000" algn="ctr"/>
                        </a:tabLst>
                      </a:pPr>
                      <a:r>
                        <a:rPr lang="en-US" sz="2400" i="1">
                          <a:effectLst/>
                          <a:latin typeface="Times New Roman"/>
                          <a:ea typeface="Calibri"/>
                        </a:rPr>
                        <a:t>Synonyms </a:t>
                      </a:r>
                    </a:p>
                  </a:txBody>
                  <a:tcPr marL="8819" marR="8819" marT="9525" marB="9525" anchor="ctr"/>
                </a:tc>
              </a:tr>
              <a:tr h="370840">
                <a:tc>
                  <a:txBody>
                    <a:bodyPr/>
                    <a:lstStyle/>
                    <a:p>
                      <a:pPr marL="0" marR="0">
                        <a:spcBef>
                          <a:spcPts val="0"/>
                        </a:spcBef>
                        <a:spcAft>
                          <a:spcPts val="0"/>
                        </a:spcAft>
                      </a:pPr>
                      <a:r>
                        <a:rPr lang="en-US" sz="2400">
                          <a:effectLst/>
                          <a:latin typeface="Times New Roman"/>
                          <a:ea typeface="Times New Roman"/>
                        </a:rPr>
                        <a:t>1 </a:t>
                      </a:r>
                    </a:p>
                  </a:txBody>
                  <a:tcPr marL="8819" marR="8819" marT="9525" marB="9525" anchor="ctr"/>
                </a:tc>
                <a:tc>
                  <a:txBody>
                    <a:bodyPr/>
                    <a:lstStyle/>
                    <a:p>
                      <a:pPr marL="0" marR="0">
                        <a:spcBef>
                          <a:spcPts val="0"/>
                        </a:spcBef>
                        <a:spcAft>
                          <a:spcPts val="0"/>
                        </a:spcAft>
                      </a:pPr>
                      <a:r>
                        <a:rPr lang="en-US" sz="2400">
                          <a:effectLst/>
                          <a:latin typeface="Times New Roman"/>
                          <a:ea typeface="Times New Roman"/>
                        </a:rPr>
                        <a:t>Attitudes </a:t>
                      </a:r>
                    </a:p>
                  </a:txBody>
                  <a:tcPr marL="8819" marR="8819" marT="9525" marB="9525" anchor="ctr"/>
                </a:tc>
                <a:tc>
                  <a:txBody>
                    <a:bodyPr/>
                    <a:lstStyle/>
                    <a:p>
                      <a:pPr marL="0" marR="0">
                        <a:spcBef>
                          <a:spcPts val="0"/>
                        </a:spcBef>
                        <a:spcAft>
                          <a:spcPts val="0"/>
                        </a:spcAft>
                      </a:pPr>
                      <a:r>
                        <a:rPr lang="en-US" sz="2400" dirty="0">
                          <a:effectLst/>
                          <a:latin typeface="Times New Roman"/>
                          <a:ea typeface="Times New Roman"/>
                        </a:rPr>
                        <a:t>Sincerely </a:t>
                      </a:r>
                      <a:r>
                        <a:rPr lang="en-US" sz="2400" dirty="0" smtClean="0">
                          <a:effectLst/>
                          <a:latin typeface="Times New Roman"/>
                          <a:ea typeface="Times New Roman"/>
                        </a:rPr>
                        <a:t>empathic </a:t>
                      </a:r>
                      <a:r>
                        <a:rPr lang="en-US" sz="2400" dirty="0">
                          <a:effectLst/>
                          <a:latin typeface="Times New Roman"/>
                          <a:ea typeface="Times New Roman"/>
                        </a:rPr>
                        <a:t>and </a:t>
                      </a:r>
                      <a:r>
                        <a:rPr lang="en-US" sz="2400" dirty="0" smtClean="0">
                          <a:effectLst/>
                          <a:latin typeface="Times New Roman"/>
                          <a:ea typeface="Times New Roman"/>
                        </a:rPr>
                        <a:t>unconditional </a:t>
                      </a:r>
                      <a:endParaRPr lang="en-US" sz="2400" dirty="0">
                        <a:effectLst/>
                        <a:latin typeface="Times New Roman"/>
                        <a:ea typeface="Times New Roman"/>
                      </a:endParaRPr>
                    </a:p>
                  </a:txBody>
                  <a:tcPr marL="8819" marR="8819" marT="9525" marB="9525" anchor="ctr"/>
                </a:tc>
                <a:tc>
                  <a:txBody>
                    <a:bodyPr/>
                    <a:lstStyle/>
                    <a:p>
                      <a:pPr marL="0" marR="0">
                        <a:spcBef>
                          <a:spcPts val="0"/>
                        </a:spcBef>
                        <a:spcAft>
                          <a:spcPts val="0"/>
                        </a:spcAft>
                      </a:pPr>
                      <a:r>
                        <a:rPr lang="en-US" sz="2400">
                          <a:effectLst/>
                          <a:latin typeface="Times New Roman"/>
                          <a:ea typeface="Times New Roman"/>
                        </a:rPr>
                        <a:t>Genuineness </a:t>
                      </a:r>
                    </a:p>
                  </a:txBody>
                  <a:tcPr marL="8819" marR="8819" marT="9525" marB="9525" anchor="ctr"/>
                </a:tc>
              </a:tr>
              <a:tr h="370840">
                <a:tc>
                  <a:txBody>
                    <a:bodyPr/>
                    <a:lstStyle/>
                    <a:p>
                      <a:pPr marL="0" marR="0">
                        <a:spcBef>
                          <a:spcPts val="0"/>
                        </a:spcBef>
                        <a:spcAft>
                          <a:spcPts val="0"/>
                        </a:spcAft>
                      </a:pPr>
                      <a:r>
                        <a:rPr lang="en-US" sz="2400">
                          <a:effectLst/>
                          <a:latin typeface="Times New Roman"/>
                          <a:ea typeface="Times New Roman"/>
                        </a:rPr>
                        <a:t>2 </a:t>
                      </a:r>
                    </a:p>
                  </a:txBody>
                  <a:tcPr marL="8819" marR="8819" marT="9525" marB="9525" anchor="ctr"/>
                </a:tc>
                <a:tc>
                  <a:txBody>
                    <a:bodyPr/>
                    <a:lstStyle/>
                    <a:p>
                      <a:pPr marL="0" marR="0">
                        <a:spcBef>
                          <a:spcPts val="0"/>
                        </a:spcBef>
                        <a:spcAft>
                          <a:spcPts val="0"/>
                        </a:spcAft>
                      </a:pPr>
                      <a:r>
                        <a:rPr lang="en-US" sz="2400" dirty="0">
                          <a:effectLst/>
                          <a:latin typeface="Times New Roman"/>
                          <a:ea typeface="Times New Roman"/>
                        </a:rPr>
                        <a:t>Self </a:t>
                      </a:r>
                      <a:r>
                        <a:rPr lang="en-US" sz="2400" dirty="0" smtClean="0">
                          <a:effectLst/>
                          <a:latin typeface="Times New Roman"/>
                          <a:ea typeface="Times New Roman"/>
                        </a:rPr>
                        <a:t>and experience </a:t>
                      </a:r>
                      <a:endParaRPr lang="en-US" sz="2400" dirty="0">
                        <a:effectLst/>
                        <a:latin typeface="Times New Roman"/>
                        <a:ea typeface="Times New Roman"/>
                      </a:endParaRPr>
                    </a:p>
                  </a:txBody>
                  <a:tcPr marL="8819" marR="8819" marT="9525" marB="9525" anchor="ctr"/>
                </a:tc>
                <a:tc>
                  <a:txBody>
                    <a:bodyPr/>
                    <a:lstStyle/>
                    <a:p>
                      <a:pPr marL="0" marR="0">
                        <a:spcBef>
                          <a:spcPts val="0"/>
                        </a:spcBef>
                        <a:spcAft>
                          <a:spcPts val="0"/>
                        </a:spcAft>
                      </a:pPr>
                      <a:r>
                        <a:rPr lang="en-US" sz="2400" dirty="0">
                          <a:effectLst/>
                          <a:latin typeface="Times New Roman"/>
                          <a:ea typeface="Times New Roman"/>
                        </a:rPr>
                        <a:t>UPR </a:t>
                      </a:r>
                      <a:r>
                        <a:rPr lang="en-US" sz="2400" dirty="0" smtClean="0">
                          <a:effectLst/>
                          <a:latin typeface="Times New Roman"/>
                          <a:ea typeface="Times New Roman"/>
                        </a:rPr>
                        <a:t>toward </a:t>
                      </a:r>
                      <a:r>
                        <a:rPr lang="en-US" sz="2400" dirty="0">
                          <a:effectLst/>
                          <a:latin typeface="Times New Roman"/>
                          <a:ea typeface="Times New Roman"/>
                        </a:rPr>
                        <a:t>s</a:t>
                      </a:r>
                      <a:r>
                        <a:rPr lang="en-US" sz="2400" dirty="0" smtClean="0">
                          <a:effectLst/>
                          <a:latin typeface="Times New Roman"/>
                          <a:ea typeface="Times New Roman"/>
                        </a:rPr>
                        <a:t>elf </a:t>
                      </a:r>
                      <a:endParaRPr lang="en-US" sz="2400" dirty="0">
                        <a:effectLst/>
                        <a:latin typeface="Times New Roman"/>
                        <a:ea typeface="Times New Roman"/>
                      </a:endParaRPr>
                    </a:p>
                  </a:txBody>
                  <a:tcPr marL="8819" marR="8819" marT="9525" marB="9525" anchor="ctr"/>
                </a:tc>
                <a:tc>
                  <a:txBody>
                    <a:bodyPr/>
                    <a:lstStyle/>
                    <a:p>
                      <a:pPr marL="0" marR="0">
                        <a:spcBef>
                          <a:spcPts val="0"/>
                        </a:spcBef>
                        <a:spcAft>
                          <a:spcPts val="0"/>
                        </a:spcAft>
                      </a:pPr>
                      <a:r>
                        <a:rPr lang="en-US" sz="2400">
                          <a:effectLst/>
                          <a:latin typeface="Times New Roman"/>
                          <a:ea typeface="Times New Roman"/>
                        </a:rPr>
                        <a:t>Symbolization </a:t>
                      </a:r>
                    </a:p>
                  </a:txBody>
                  <a:tcPr marL="8819" marR="8819" marT="9525" marB="9525" anchor="ctr"/>
                </a:tc>
              </a:tr>
              <a:tr h="370840">
                <a:tc>
                  <a:txBody>
                    <a:bodyPr/>
                    <a:lstStyle/>
                    <a:p>
                      <a:pPr marL="0" marR="0">
                        <a:spcBef>
                          <a:spcPts val="0"/>
                        </a:spcBef>
                        <a:spcAft>
                          <a:spcPts val="0"/>
                        </a:spcAft>
                      </a:pPr>
                      <a:r>
                        <a:rPr lang="en-US" sz="2400">
                          <a:effectLst/>
                          <a:latin typeface="Times New Roman"/>
                          <a:ea typeface="Times New Roman"/>
                        </a:rPr>
                        <a:t>3 </a:t>
                      </a:r>
                    </a:p>
                  </a:txBody>
                  <a:tcPr marL="8819" marR="8819" marT="9525" marB="9525" anchor="ctr"/>
                </a:tc>
                <a:tc>
                  <a:txBody>
                    <a:bodyPr/>
                    <a:lstStyle/>
                    <a:p>
                      <a:pPr marL="0" marR="0">
                        <a:spcBef>
                          <a:spcPts val="0"/>
                        </a:spcBef>
                        <a:spcAft>
                          <a:spcPts val="0"/>
                        </a:spcAft>
                      </a:pPr>
                      <a:r>
                        <a:rPr lang="en-US" sz="2400" dirty="0">
                          <a:effectLst/>
                          <a:latin typeface="Times New Roman"/>
                          <a:ea typeface="Times New Roman"/>
                        </a:rPr>
                        <a:t>Self, </a:t>
                      </a:r>
                      <a:r>
                        <a:rPr lang="en-US" sz="2400" dirty="0" smtClean="0">
                          <a:effectLst/>
                          <a:latin typeface="Times New Roman"/>
                          <a:ea typeface="Times New Roman"/>
                        </a:rPr>
                        <a:t>experience</a:t>
                      </a:r>
                      <a:r>
                        <a:rPr lang="en-US" sz="2400" dirty="0">
                          <a:effectLst/>
                          <a:latin typeface="Times New Roman"/>
                          <a:ea typeface="Times New Roman"/>
                        </a:rPr>
                        <a:t>, and </a:t>
                      </a:r>
                      <a:r>
                        <a:rPr lang="en-US" sz="2400" dirty="0" smtClean="0">
                          <a:effectLst/>
                          <a:latin typeface="Times New Roman"/>
                          <a:ea typeface="Times New Roman"/>
                        </a:rPr>
                        <a:t>communication </a:t>
                      </a:r>
                      <a:endParaRPr lang="en-US" sz="2400" dirty="0">
                        <a:effectLst/>
                        <a:latin typeface="Times New Roman"/>
                        <a:ea typeface="Times New Roman"/>
                      </a:endParaRPr>
                    </a:p>
                  </a:txBody>
                  <a:tcPr marL="8819" marR="8819" marT="9525" marB="9525" anchor="ctr"/>
                </a:tc>
                <a:tc>
                  <a:txBody>
                    <a:bodyPr/>
                    <a:lstStyle/>
                    <a:p>
                      <a:pPr marL="0" marR="0">
                        <a:spcBef>
                          <a:spcPts val="0"/>
                        </a:spcBef>
                        <a:spcAft>
                          <a:spcPts val="0"/>
                        </a:spcAft>
                      </a:pPr>
                      <a:r>
                        <a:rPr lang="en-US" sz="2400" dirty="0">
                          <a:effectLst/>
                          <a:latin typeface="Times New Roman"/>
                          <a:ea typeface="Times New Roman"/>
                        </a:rPr>
                        <a:t>Transparent, </a:t>
                      </a:r>
                      <a:r>
                        <a:rPr lang="en-US" sz="2400" dirty="0" smtClean="0">
                          <a:effectLst/>
                          <a:latin typeface="Times New Roman"/>
                          <a:ea typeface="Times New Roman"/>
                        </a:rPr>
                        <a:t>spontaneous </a:t>
                      </a:r>
                      <a:r>
                        <a:rPr lang="en-US" sz="2400" dirty="0">
                          <a:effectLst/>
                          <a:latin typeface="Times New Roman"/>
                          <a:ea typeface="Times New Roman"/>
                        </a:rPr>
                        <a:t>s</a:t>
                      </a:r>
                      <a:r>
                        <a:rPr lang="en-US" sz="2400" dirty="0" smtClean="0">
                          <a:effectLst/>
                          <a:latin typeface="Times New Roman"/>
                          <a:ea typeface="Times New Roman"/>
                        </a:rPr>
                        <a:t>elf- </a:t>
                      </a:r>
                      <a:r>
                        <a:rPr lang="en-US" sz="2400" dirty="0">
                          <a:effectLst/>
                          <a:latin typeface="Times New Roman"/>
                          <a:ea typeface="Times New Roman"/>
                        </a:rPr>
                        <a:t>d</a:t>
                      </a:r>
                      <a:r>
                        <a:rPr lang="en-US" sz="2400" dirty="0" smtClean="0">
                          <a:effectLst/>
                          <a:latin typeface="Times New Roman"/>
                          <a:ea typeface="Times New Roman"/>
                        </a:rPr>
                        <a:t>isclosure </a:t>
                      </a:r>
                      <a:endParaRPr lang="en-US" sz="2400" dirty="0">
                        <a:effectLst/>
                        <a:latin typeface="Times New Roman"/>
                        <a:ea typeface="Times New Roman"/>
                      </a:endParaRPr>
                    </a:p>
                  </a:txBody>
                  <a:tcPr marL="8819" marR="8819" marT="9525" marB="9525" anchor="ctr"/>
                </a:tc>
                <a:tc>
                  <a:txBody>
                    <a:bodyPr/>
                    <a:lstStyle/>
                    <a:p>
                      <a:pPr marL="0" marR="0">
                        <a:spcBef>
                          <a:spcPts val="0"/>
                        </a:spcBef>
                        <a:spcAft>
                          <a:spcPts val="0"/>
                        </a:spcAft>
                      </a:pPr>
                      <a:r>
                        <a:rPr lang="en-US" sz="2400" dirty="0">
                          <a:effectLst/>
                          <a:latin typeface="Times New Roman"/>
                          <a:ea typeface="Times New Roman"/>
                        </a:rPr>
                        <a:t>Authentic </a:t>
                      </a:r>
                    </a:p>
                  </a:txBody>
                  <a:tcPr marL="8819" marR="8819" marT="9525" marB="9525" anchor="ctr"/>
                </a:tc>
              </a:tr>
            </a:tbl>
          </a:graphicData>
        </a:graphic>
      </p:graphicFrame>
      <p:sp>
        <p:nvSpPr>
          <p:cNvPr id="5" name="TextBox 4"/>
          <p:cNvSpPr txBox="1"/>
          <p:nvPr/>
        </p:nvSpPr>
        <p:spPr>
          <a:xfrm>
            <a:off x="6050809" y="927480"/>
            <a:ext cx="184666" cy="369332"/>
          </a:xfrm>
          <a:prstGeom prst="rect">
            <a:avLst/>
          </a:prstGeom>
          <a:noFill/>
        </p:spPr>
        <p:txBody>
          <a:bodyPr wrap="none" rtlCol="0">
            <a:spAutoFit/>
          </a:bodyPr>
          <a:lstStyle/>
          <a:p>
            <a:endParaRPr lang="en-US" dirty="0"/>
          </a:p>
        </p:txBody>
      </p:sp>
      <p:sp>
        <p:nvSpPr>
          <p:cNvPr id="6" name="Footer Placeholder 5"/>
          <p:cNvSpPr>
            <a:spLocks noGrp="1"/>
          </p:cNvSpPr>
          <p:nvPr>
            <p:ph type="ftr" sz="quarter" idx="11"/>
          </p:nvPr>
        </p:nvSpPr>
        <p:spPr/>
        <p:txBody>
          <a:bodyPr/>
          <a:lstStyle/>
          <a:p>
            <a:r>
              <a:rPr lang="en-US" smtClean="0"/>
              <a:t>Cornelius-White, Person-Centered Approaches for Counselors                      © 2016 SAGE Publications, Inc. </a:t>
            </a:r>
            <a:endParaRPr lang="en-US" dirty="0"/>
          </a:p>
        </p:txBody>
      </p:sp>
    </p:spTree>
    <p:extLst>
      <p:ext uri="{BB962C8B-B14F-4D97-AF65-F5344CB8AC3E}">
        <p14:creationId xmlns:p14="http://schemas.microsoft.com/office/powerpoint/2010/main" val="30979197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a:t>
            </a:r>
            <a:endParaRPr lang="en-US" dirty="0"/>
          </a:p>
        </p:txBody>
      </p:sp>
      <p:sp>
        <p:nvSpPr>
          <p:cNvPr id="3" name="Content Placeholder 2"/>
          <p:cNvSpPr>
            <a:spLocks noGrp="1"/>
          </p:cNvSpPr>
          <p:nvPr>
            <p:ph idx="1"/>
          </p:nvPr>
        </p:nvSpPr>
        <p:spPr/>
        <p:txBody>
          <a:bodyPr/>
          <a:lstStyle/>
          <a:p>
            <a:r>
              <a:rPr lang="en-US" dirty="0" smtClean="0"/>
              <a:t>Level 1</a:t>
            </a:r>
          </a:p>
          <a:p>
            <a:r>
              <a:rPr lang="en-US" dirty="0" smtClean="0"/>
              <a:t>Level 2</a:t>
            </a:r>
          </a:p>
          <a:p>
            <a:r>
              <a:rPr lang="en-US" dirty="0" smtClean="0"/>
              <a:t>Level 3</a:t>
            </a:r>
          </a:p>
          <a:p>
            <a:pPr marL="0" indent="0">
              <a:buNone/>
            </a:pPr>
            <a:endParaRPr lang="en-US" dirty="0"/>
          </a:p>
        </p:txBody>
      </p:sp>
      <p:sp>
        <p:nvSpPr>
          <p:cNvPr id="5" name="Footer Placeholder 4"/>
          <p:cNvSpPr>
            <a:spLocks noGrp="1"/>
          </p:cNvSpPr>
          <p:nvPr>
            <p:ph type="ftr" sz="quarter" idx="11"/>
          </p:nvPr>
        </p:nvSpPr>
        <p:spPr/>
        <p:txBody>
          <a:bodyPr/>
          <a:lstStyle/>
          <a:p>
            <a:r>
              <a:rPr lang="en-US" smtClean="0"/>
              <a:t>Cornelius-White, Person-Centered Approaches for Counselors                      © 2016 SAGE Publications, Inc. </a:t>
            </a:r>
            <a:endParaRPr lang="en-US" dirty="0"/>
          </a:p>
        </p:txBody>
      </p:sp>
    </p:spTree>
    <p:extLst>
      <p:ext uri="{BB962C8B-B14F-4D97-AF65-F5344CB8AC3E}">
        <p14:creationId xmlns:p14="http://schemas.microsoft.com/office/powerpoint/2010/main" val="32754732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Unconditional Positive Regard (UPR)</a:t>
            </a:r>
            <a:br>
              <a:rPr lang="en-US" dirty="0" smtClean="0"/>
            </a:br>
            <a:r>
              <a:rPr lang="en-US" sz="1200" dirty="0" smtClean="0"/>
              <a:t>Table 1.2 UPR to Self and Others With Synonyms</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275157313"/>
              </p:ext>
            </p:extLst>
          </p:nvPr>
        </p:nvGraphicFramePr>
        <p:xfrm>
          <a:off x="557812" y="1694353"/>
          <a:ext cx="7519388" cy="3251038"/>
        </p:xfrm>
        <a:graphic>
          <a:graphicData uri="http://schemas.openxmlformats.org/drawingml/2006/table">
            <a:tbl>
              <a:tblPr firstRow="1" bandRow="1">
                <a:tableStyleId>{5C22544A-7EE6-4342-B048-85BDC9FD1C3A}</a:tableStyleId>
              </a:tblPr>
              <a:tblGrid>
                <a:gridCol w="1879847"/>
                <a:gridCol w="1879847"/>
                <a:gridCol w="1679882"/>
                <a:gridCol w="2079812"/>
              </a:tblGrid>
              <a:tr h="1422238">
                <a:tc>
                  <a:txBody>
                    <a:bodyPr/>
                    <a:lstStyle/>
                    <a:p>
                      <a:pPr marL="0" marR="0">
                        <a:spcBef>
                          <a:spcPts val="0"/>
                        </a:spcBef>
                        <a:spcAft>
                          <a:spcPts val="0"/>
                        </a:spcAft>
                        <a:tabLst>
                          <a:tab pos="1828800" algn="ctr"/>
                          <a:tab pos="3200400" algn="ctr"/>
                          <a:tab pos="4572000" algn="ctr"/>
                        </a:tabLst>
                      </a:pPr>
                      <a:r>
                        <a:rPr lang="en-US" sz="2400" i="1" dirty="0">
                          <a:effectLst/>
                          <a:latin typeface="Times New Roman"/>
                          <a:ea typeface="Calibri"/>
                        </a:rPr>
                        <a:t> </a:t>
                      </a:r>
                    </a:p>
                  </a:txBody>
                  <a:tcPr marL="68580" marR="68580" marT="0" marB="0"/>
                </a:tc>
                <a:tc>
                  <a:txBody>
                    <a:bodyPr/>
                    <a:lstStyle/>
                    <a:p>
                      <a:pPr marL="0" marR="0">
                        <a:spcBef>
                          <a:spcPts val="0"/>
                        </a:spcBef>
                        <a:spcAft>
                          <a:spcPts val="0"/>
                        </a:spcAft>
                        <a:tabLst>
                          <a:tab pos="1828800" algn="ctr"/>
                          <a:tab pos="3200400" algn="ctr"/>
                          <a:tab pos="4572000" algn="ctr"/>
                        </a:tabLst>
                      </a:pPr>
                      <a:r>
                        <a:rPr lang="en-US" sz="2400" i="1">
                          <a:effectLst/>
                          <a:latin typeface="Times New Roman"/>
                          <a:ea typeface="Calibri"/>
                        </a:rPr>
                        <a:t>Toward Self</a:t>
                      </a:r>
                    </a:p>
                  </a:txBody>
                  <a:tcPr marL="68580" marR="68580" marT="0" marB="0"/>
                </a:tc>
                <a:tc>
                  <a:txBody>
                    <a:bodyPr/>
                    <a:lstStyle/>
                    <a:p>
                      <a:pPr marL="0" marR="0">
                        <a:spcBef>
                          <a:spcPts val="0"/>
                        </a:spcBef>
                        <a:spcAft>
                          <a:spcPts val="0"/>
                        </a:spcAft>
                        <a:tabLst>
                          <a:tab pos="1828800" algn="ctr"/>
                          <a:tab pos="3200400" algn="ctr"/>
                          <a:tab pos="4572000" algn="ctr"/>
                        </a:tabLst>
                      </a:pPr>
                      <a:r>
                        <a:rPr lang="en-US" sz="2400" i="1">
                          <a:effectLst/>
                          <a:latin typeface="Times New Roman"/>
                          <a:ea typeface="Calibri"/>
                        </a:rPr>
                        <a:t>Toward Others</a:t>
                      </a:r>
                    </a:p>
                  </a:txBody>
                  <a:tcPr marL="68580" marR="68580" marT="0" marB="0"/>
                </a:tc>
                <a:tc>
                  <a:txBody>
                    <a:bodyPr/>
                    <a:lstStyle/>
                    <a:p>
                      <a:pPr marL="0" marR="0">
                        <a:spcBef>
                          <a:spcPts val="0"/>
                        </a:spcBef>
                        <a:spcAft>
                          <a:spcPts val="0"/>
                        </a:spcAft>
                        <a:tabLst>
                          <a:tab pos="1828800" algn="ctr"/>
                          <a:tab pos="3200400" algn="ctr"/>
                          <a:tab pos="4572000" algn="ctr"/>
                        </a:tabLst>
                      </a:pPr>
                      <a:r>
                        <a:rPr lang="en-US" sz="2400" i="1" dirty="0">
                          <a:effectLst/>
                          <a:latin typeface="Times New Roman"/>
                          <a:ea typeface="Calibri"/>
                        </a:rPr>
                        <a:t>Synonyms</a:t>
                      </a:r>
                    </a:p>
                  </a:txBody>
                  <a:tcPr marL="68580" marR="68580" marT="0" marB="0"/>
                </a:tc>
              </a:tr>
              <a:tr h="1730618">
                <a:tc>
                  <a:txBody>
                    <a:bodyPr/>
                    <a:lstStyle/>
                    <a:p>
                      <a:pPr marL="0" marR="0">
                        <a:spcBef>
                          <a:spcPts val="0"/>
                        </a:spcBef>
                        <a:spcAft>
                          <a:spcPts val="0"/>
                        </a:spcAft>
                      </a:pPr>
                      <a:r>
                        <a:rPr lang="en-US" sz="2400" dirty="0">
                          <a:effectLst/>
                          <a:latin typeface="Times New Roman"/>
                          <a:ea typeface="Times New Roman"/>
                        </a:rPr>
                        <a:t>Unconditional </a:t>
                      </a:r>
                      <a:r>
                        <a:rPr lang="en-US" sz="2400" dirty="0" smtClean="0">
                          <a:effectLst/>
                          <a:latin typeface="Times New Roman"/>
                          <a:ea typeface="Times New Roman"/>
                        </a:rPr>
                        <a:t>positive </a:t>
                      </a:r>
                      <a:r>
                        <a:rPr lang="en-US" sz="2400" dirty="0">
                          <a:effectLst/>
                          <a:latin typeface="Times New Roman"/>
                          <a:ea typeface="Times New Roman"/>
                        </a:rPr>
                        <a:t>r</a:t>
                      </a:r>
                      <a:r>
                        <a:rPr lang="en-US" sz="2400" dirty="0" smtClean="0">
                          <a:effectLst/>
                          <a:latin typeface="Times New Roman"/>
                          <a:ea typeface="Times New Roman"/>
                        </a:rPr>
                        <a:t>egard</a:t>
                      </a:r>
                      <a:endParaRPr lang="en-US" sz="2400" dirty="0">
                        <a:effectLst/>
                        <a:latin typeface="Times New Roman"/>
                        <a:ea typeface="Times New Roman"/>
                      </a:endParaRPr>
                    </a:p>
                  </a:txBody>
                  <a:tcPr marL="68580" marR="68580" marT="0" marB="0"/>
                </a:tc>
                <a:tc>
                  <a:txBody>
                    <a:bodyPr/>
                    <a:lstStyle/>
                    <a:p>
                      <a:pPr marL="0" marR="0">
                        <a:spcBef>
                          <a:spcPts val="0"/>
                        </a:spcBef>
                        <a:spcAft>
                          <a:spcPts val="0"/>
                        </a:spcAft>
                      </a:pPr>
                      <a:r>
                        <a:rPr lang="en-US" sz="2400" dirty="0">
                          <a:effectLst/>
                          <a:latin typeface="Times New Roman"/>
                          <a:ea typeface="Times New Roman"/>
                        </a:rPr>
                        <a:t>Congruence, </a:t>
                      </a:r>
                      <a:r>
                        <a:rPr lang="en-US" sz="2400" dirty="0" smtClean="0">
                          <a:effectLst/>
                          <a:latin typeface="Times New Roman"/>
                          <a:ea typeface="Times New Roman"/>
                        </a:rPr>
                        <a:t>self-acceptance</a:t>
                      </a:r>
                      <a:r>
                        <a:rPr lang="en-US" sz="2400" dirty="0">
                          <a:effectLst/>
                          <a:latin typeface="Times New Roman"/>
                          <a:ea typeface="Times New Roman"/>
                        </a:rPr>
                        <a:t>, </a:t>
                      </a:r>
                      <a:r>
                        <a:rPr lang="en-US" sz="2400" dirty="0" smtClean="0">
                          <a:effectLst/>
                          <a:latin typeface="Times New Roman"/>
                          <a:ea typeface="Times New Roman"/>
                        </a:rPr>
                        <a:t>inner peace</a:t>
                      </a:r>
                      <a:endParaRPr lang="en-US" sz="2400" dirty="0">
                        <a:effectLst/>
                        <a:latin typeface="Times New Roman"/>
                        <a:ea typeface="Times New Roman"/>
                      </a:endParaRPr>
                    </a:p>
                  </a:txBody>
                  <a:tcPr marL="68580" marR="68580" marT="0" marB="0"/>
                </a:tc>
                <a:tc>
                  <a:txBody>
                    <a:bodyPr/>
                    <a:lstStyle/>
                    <a:p>
                      <a:pPr marL="0" marR="0">
                        <a:spcBef>
                          <a:spcPts val="0"/>
                        </a:spcBef>
                        <a:spcAft>
                          <a:spcPts val="0"/>
                        </a:spcAft>
                      </a:pPr>
                      <a:r>
                        <a:rPr lang="en-US" sz="2400" dirty="0">
                          <a:effectLst/>
                          <a:latin typeface="Times New Roman"/>
                          <a:ea typeface="Times New Roman"/>
                        </a:rPr>
                        <a:t>Warmth, </a:t>
                      </a:r>
                      <a:r>
                        <a:rPr lang="en-US" sz="2400" dirty="0" smtClean="0">
                          <a:effectLst/>
                          <a:latin typeface="Times New Roman"/>
                          <a:ea typeface="Times New Roman"/>
                        </a:rPr>
                        <a:t>respect</a:t>
                      </a:r>
                      <a:r>
                        <a:rPr lang="en-US" sz="2400" dirty="0">
                          <a:effectLst/>
                          <a:latin typeface="Times New Roman"/>
                          <a:ea typeface="Times New Roman"/>
                        </a:rPr>
                        <a:t>, </a:t>
                      </a:r>
                      <a:r>
                        <a:rPr lang="en-US" sz="2400" dirty="0" smtClean="0">
                          <a:effectLst/>
                          <a:latin typeface="Times New Roman"/>
                          <a:ea typeface="Times New Roman"/>
                        </a:rPr>
                        <a:t>not praising </a:t>
                      </a:r>
                      <a:r>
                        <a:rPr lang="en-US" sz="2400" dirty="0">
                          <a:effectLst/>
                          <a:latin typeface="Times New Roman"/>
                          <a:ea typeface="Times New Roman"/>
                        </a:rPr>
                        <a:t>or </a:t>
                      </a:r>
                      <a:r>
                        <a:rPr lang="en-US" sz="2400" dirty="0" smtClean="0">
                          <a:effectLst/>
                          <a:latin typeface="Times New Roman"/>
                          <a:ea typeface="Times New Roman"/>
                        </a:rPr>
                        <a:t>criticizing</a:t>
                      </a:r>
                      <a:r>
                        <a:rPr lang="en-US" sz="2400" dirty="0">
                          <a:effectLst/>
                          <a:latin typeface="Times New Roman"/>
                          <a:ea typeface="Times New Roman"/>
                        </a:rPr>
                        <a:t>, </a:t>
                      </a:r>
                      <a:r>
                        <a:rPr lang="en-US" sz="2400" dirty="0" smtClean="0">
                          <a:effectLst/>
                          <a:latin typeface="Times New Roman"/>
                          <a:ea typeface="Times New Roman"/>
                        </a:rPr>
                        <a:t>being</a:t>
                      </a:r>
                      <a:r>
                        <a:rPr lang="en-US" sz="2400" baseline="0" dirty="0" smtClean="0">
                          <a:effectLst/>
                          <a:latin typeface="Times New Roman"/>
                          <a:ea typeface="Times New Roman"/>
                        </a:rPr>
                        <a:t> w</a:t>
                      </a:r>
                      <a:r>
                        <a:rPr lang="en-US" sz="2400" dirty="0" smtClean="0">
                          <a:effectLst/>
                          <a:latin typeface="Times New Roman"/>
                          <a:ea typeface="Times New Roman"/>
                        </a:rPr>
                        <a:t>ith</a:t>
                      </a:r>
                      <a:endParaRPr lang="en-US" sz="2400" dirty="0">
                        <a:effectLst/>
                        <a:latin typeface="Times New Roman"/>
                        <a:ea typeface="Times New Roman"/>
                      </a:endParaRPr>
                    </a:p>
                  </a:txBody>
                  <a:tcPr marL="68580" marR="68580" marT="0" marB="0"/>
                </a:tc>
                <a:tc>
                  <a:txBody>
                    <a:bodyPr/>
                    <a:lstStyle/>
                    <a:p>
                      <a:pPr marL="0" marR="0">
                        <a:spcBef>
                          <a:spcPts val="0"/>
                        </a:spcBef>
                        <a:spcAft>
                          <a:spcPts val="0"/>
                        </a:spcAft>
                      </a:pPr>
                      <a:r>
                        <a:rPr lang="en-US" sz="2400" dirty="0" smtClean="0">
                          <a:effectLst/>
                          <a:latin typeface="Times New Roman"/>
                          <a:ea typeface="Times New Roman"/>
                        </a:rPr>
                        <a:t>Non-possessive love</a:t>
                      </a:r>
                      <a:r>
                        <a:rPr lang="en-US" sz="2400" dirty="0">
                          <a:effectLst/>
                          <a:latin typeface="Times New Roman"/>
                          <a:ea typeface="Times New Roman"/>
                        </a:rPr>
                        <a:t>, </a:t>
                      </a:r>
                      <a:r>
                        <a:rPr lang="en-US" sz="2400" dirty="0" smtClean="0">
                          <a:effectLst/>
                          <a:latin typeface="Times New Roman"/>
                          <a:ea typeface="Times New Roman"/>
                        </a:rPr>
                        <a:t>benign neutrality</a:t>
                      </a:r>
                      <a:r>
                        <a:rPr lang="en-US" sz="2400" dirty="0">
                          <a:effectLst/>
                          <a:latin typeface="Times New Roman"/>
                          <a:ea typeface="Times New Roman"/>
                        </a:rPr>
                        <a:t>, </a:t>
                      </a:r>
                      <a:r>
                        <a:rPr lang="en-US" sz="2400" dirty="0" smtClean="0">
                          <a:effectLst/>
                          <a:latin typeface="Times New Roman"/>
                          <a:ea typeface="Times New Roman"/>
                        </a:rPr>
                        <a:t>being </a:t>
                      </a:r>
                      <a:r>
                        <a:rPr lang="en-US" sz="2400" dirty="0">
                          <a:effectLst/>
                          <a:latin typeface="Times New Roman"/>
                          <a:ea typeface="Times New Roman"/>
                        </a:rPr>
                        <a:t>n</a:t>
                      </a:r>
                      <a:r>
                        <a:rPr lang="en-US" sz="2400" dirty="0" smtClean="0">
                          <a:effectLst/>
                          <a:latin typeface="Times New Roman"/>
                          <a:ea typeface="Times New Roman"/>
                        </a:rPr>
                        <a:t>onjudgmental</a:t>
                      </a:r>
                      <a:endParaRPr lang="en-US" sz="2400" dirty="0">
                        <a:effectLst/>
                        <a:latin typeface="Times New Roman"/>
                        <a:ea typeface="Times New Roman"/>
                      </a:endParaRPr>
                    </a:p>
                  </a:txBody>
                  <a:tcPr marL="68580" marR="68580" marT="0" marB="0"/>
                </a:tc>
              </a:tr>
            </a:tbl>
          </a:graphicData>
        </a:graphic>
      </p:graphicFrame>
      <p:sp>
        <p:nvSpPr>
          <p:cNvPr id="4" name="Footer Placeholder 3"/>
          <p:cNvSpPr>
            <a:spLocks noGrp="1"/>
          </p:cNvSpPr>
          <p:nvPr>
            <p:ph type="ftr" sz="quarter" idx="11"/>
          </p:nvPr>
        </p:nvSpPr>
        <p:spPr/>
        <p:txBody>
          <a:bodyPr/>
          <a:lstStyle/>
          <a:p>
            <a:r>
              <a:rPr lang="en-US" smtClean="0"/>
              <a:t>Cornelius-White, Person-Centered Approaches for Counselors                      © 2016 SAGE Publications, Inc. </a:t>
            </a:r>
            <a:endParaRPr lang="en-US" dirty="0"/>
          </a:p>
        </p:txBody>
      </p:sp>
    </p:spTree>
    <p:extLst>
      <p:ext uri="{BB962C8B-B14F-4D97-AF65-F5344CB8AC3E}">
        <p14:creationId xmlns:p14="http://schemas.microsoft.com/office/powerpoint/2010/main" val="10409439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and Explanations</a:t>
            </a:r>
            <a:endParaRPr lang="en-US" dirty="0"/>
          </a:p>
        </p:txBody>
      </p:sp>
      <p:sp>
        <p:nvSpPr>
          <p:cNvPr id="3" name="Content Placeholder 2"/>
          <p:cNvSpPr>
            <a:spLocks noGrp="1"/>
          </p:cNvSpPr>
          <p:nvPr>
            <p:ph idx="1"/>
          </p:nvPr>
        </p:nvSpPr>
        <p:spPr/>
        <p:txBody>
          <a:bodyPr/>
          <a:lstStyle/>
          <a:p>
            <a:r>
              <a:rPr lang="en-US" dirty="0" smtClean="0"/>
              <a:t>Positive statements, encouragement, reassurance</a:t>
            </a:r>
          </a:p>
          <a:p>
            <a:r>
              <a:rPr lang="en-US" dirty="0" smtClean="0"/>
              <a:t>Negative statements, discouragement</a:t>
            </a:r>
          </a:p>
          <a:p>
            <a:r>
              <a:rPr lang="en-US" dirty="0" smtClean="0"/>
              <a:t>Benign neutrality</a:t>
            </a:r>
          </a:p>
          <a:p>
            <a:r>
              <a:rPr lang="en-US" dirty="0" smtClean="0"/>
              <a:t>Nonattachment</a:t>
            </a:r>
          </a:p>
          <a:p>
            <a:r>
              <a:rPr lang="en-US" dirty="0" smtClean="0"/>
              <a:t>Appreciation, gratitude</a:t>
            </a:r>
          </a:p>
          <a:p>
            <a:r>
              <a:rPr lang="en-US" dirty="0" smtClean="0"/>
              <a:t>Steady hand of acceptance</a:t>
            </a:r>
            <a:endParaRPr lang="en-US" dirty="0"/>
          </a:p>
        </p:txBody>
      </p:sp>
      <p:sp>
        <p:nvSpPr>
          <p:cNvPr id="5" name="Footer Placeholder 4"/>
          <p:cNvSpPr>
            <a:spLocks noGrp="1"/>
          </p:cNvSpPr>
          <p:nvPr>
            <p:ph type="ftr" sz="quarter" idx="11"/>
          </p:nvPr>
        </p:nvSpPr>
        <p:spPr/>
        <p:txBody>
          <a:bodyPr/>
          <a:lstStyle/>
          <a:p>
            <a:r>
              <a:rPr lang="en-US" smtClean="0"/>
              <a:t>Cornelius-White, Person-Centered Approaches for Counselors                      © 2016 SAGE Publications, Inc. </a:t>
            </a:r>
            <a:endParaRPr lang="en-US" dirty="0"/>
          </a:p>
        </p:txBody>
      </p:sp>
    </p:spTree>
    <p:extLst>
      <p:ext uri="{BB962C8B-B14F-4D97-AF65-F5344CB8AC3E}">
        <p14:creationId xmlns:p14="http://schemas.microsoft.com/office/powerpoint/2010/main" val="1466779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Empathic Understanding</a:t>
            </a:r>
            <a:br>
              <a:rPr lang="en-US" dirty="0" smtClean="0"/>
            </a:br>
            <a:r>
              <a:rPr lang="en-US" sz="1200" dirty="0" smtClean="0"/>
              <a:t>Table 1.3 Empathy as an Attitude and Nonverbal and Verbal Behavior </a:t>
            </a:r>
            <a:r>
              <a:rPr lang="en-US" sz="1200" dirty="0"/>
              <a:t>W</a:t>
            </a:r>
            <a:r>
              <a:rPr lang="en-US" sz="1200" dirty="0" smtClean="0"/>
              <a:t>ith Synonyms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0823866"/>
              </p:ext>
            </p:extLst>
          </p:nvPr>
        </p:nvGraphicFramePr>
        <p:xfrm>
          <a:off x="457200" y="1600200"/>
          <a:ext cx="7620000" cy="4490103"/>
        </p:xfrm>
        <a:graphic>
          <a:graphicData uri="http://schemas.openxmlformats.org/drawingml/2006/table">
            <a:tbl>
              <a:tblPr firstRow="1" bandRow="1">
                <a:tableStyleId>{5C22544A-7EE6-4342-B048-85BDC9FD1C3A}</a:tableStyleId>
              </a:tblPr>
              <a:tblGrid>
                <a:gridCol w="1344706"/>
                <a:gridCol w="1600200"/>
                <a:gridCol w="1438835"/>
                <a:gridCol w="1438835"/>
                <a:gridCol w="1797424"/>
              </a:tblGrid>
              <a:tr h="1746903">
                <a:tc>
                  <a:txBody>
                    <a:bodyPr/>
                    <a:lstStyle/>
                    <a:p>
                      <a:pPr marL="0" marR="0" indent="457200">
                        <a:lnSpc>
                          <a:spcPct val="200000"/>
                        </a:lnSpc>
                        <a:spcBef>
                          <a:spcPts val="0"/>
                        </a:spcBef>
                        <a:spcAft>
                          <a:spcPts val="0"/>
                        </a:spcAft>
                      </a:pPr>
                      <a:r>
                        <a:rPr lang="en-US" sz="2000" dirty="0">
                          <a:effectLst/>
                          <a:latin typeface="Times New Roman"/>
                          <a:ea typeface="Times New Roman"/>
                        </a:rPr>
                        <a:t> </a:t>
                      </a:r>
                    </a:p>
                  </a:txBody>
                  <a:tcPr marL="63500" marR="63500" marT="0" marB="0"/>
                </a:tc>
                <a:tc>
                  <a:txBody>
                    <a:bodyPr/>
                    <a:lstStyle/>
                    <a:p>
                      <a:pPr marL="0" marR="0">
                        <a:spcBef>
                          <a:spcPts val="0"/>
                        </a:spcBef>
                        <a:spcAft>
                          <a:spcPts val="0"/>
                        </a:spcAft>
                        <a:tabLst>
                          <a:tab pos="1828800" algn="ctr"/>
                          <a:tab pos="3200400" algn="ctr"/>
                          <a:tab pos="4572000" algn="ctr"/>
                        </a:tabLst>
                      </a:pPr>
                      <a:r>
                        <a:rPr lang="en-US" sz="2000" i="1">
                          <a:effectLst/>
                          <a:latin typeface="Times New Roman"/>
                          <a:ea typeface="Calibri"/>
                        </a:rPr>
                        <a:t>Attitude</a:t>
                      </a:r>
                    </a:p>
                  </a:txBody>
                  <a:tcPr marL="63500" marR="63500" marT="0" marB="0"/>
                </a:tc>
                <a:tc>
                  <a:txBody>
                    <a:bodyPr/>
                    <a:lstStyle/>
                    <a:p>
                      <a:pPr marL="0" marR="0">
                        <a:spcBef>
                          <a:spcPts val="0"/>
                        </a:spcBef>
                        <a:spcAft>
                          <a:spcPts val="0"/>
                        </a:spcAft>
                        <a:tabLst>
                          <a:tab pos="1828800" algn="ctr"/>
                          <a:tab pos="3200400" algn="ctr"/>
                          <a:tab pos="4572000" algn="ctr"/>
                        </a:tabLst>
                      </a:pPr>
                      <a:r>
                        <a:rPr lang="en-US" sz="2000" i="1" dirty="0">
                          <a:effectLst/>
                          <a:latin typeface="Times New Roman"/>
                          <a:ea typeface="Calibri"/>
                        </a:rPr>
                        <a:t>Nonverbal</a:t>
                      </a:r>
                    </a:p>
                  </a:txBody>
                  <a:tcPr marL="63500" marR="63500" marT="0" marB="0"/>
                </a:tc>
                <a:tc>
                  <a:txBody>
                    <a:bodyPr/>
                    <a:lstStyle/>
                    <a:p>
                      <a:pPr marL="0" marR="0">
                        <a:spcBef>
                          <a:spcPts val="0"/>
                        </a:spcBef>
                        <a:spcAft>
                          <a:spcPts val="0"/>
                        </a:spcAft>
                        <a:tabLst>
                          <a:tab pos="1828800" algn="ctr"/>
                          <a:tab pos="3200400" algn="ctr"/>
                          <a:tab pos="4572000" algn="ctr"/>
                        </a:tabLst>
                      </a:pPr>
                      <a:r>
                        <a:rPr lang="en-US" sz="2000" i="1">
                          <a:effectLst/>
                          <a:latin typeface="Times New Roman"/>
                          <a:ea typeface="Calibri"/>
                        </a:rPr>
                        <a:t>Verbal</a:t>
                      </a:r>
                    </a:p>
                  </a:txBody>
                  <a:tcPr marL="63500" marR="63500" marT="0" marB="0"/>
                </a:tc>
                <a:tc>
                  <a:txBody>
                    <a:bodyPr/>
                    <a:lstStyle/>
                    <a:p>
                      <a:pPr marL="0" marR="0">
                        <a:spcBef>
                          <a:spcPts val="0"/>
                        </a:spcBef>
                        <a:spcAft>
                          <a:spcPts val="0"/>
                        </a:spcAft>
                        <a:tabLst>
                          <a:tab pos="1828800" algn="ctr"/>
                          <a:tab pos="3200400" algn="ctr"/>
                          <a:tab pos="4572000" algn="ctr"/>
                        </a:tabLst>
                      </a:pPr>
                      <a:r>
                        <a:rPr lang="en-US" sz="2000" i="1" dirty="0">
                          <a:effectLst/>
                          <a:latin typeface="Times New Roman"/>
                          <a:ea typeface="Calibri"/>
                        </a:rPr>
                        <a:t>Synonyms</a:t>
                      </a:r>
                    </a:p>
                  </a:txBody>
                  <a:tcPr marL="63500" marR="63500" marT="0" marB="0"/>
                </a:tc>
              </a:tr>
              <a:tr h="1746903">
                <a:tc>
                  <a:txBody>
                    <a:bodyPr/>
                    <a:lstStyle/>
                    <a:p>
                      <a:pPr marL="0" marR="0">
                        <a:spcBef>
                          <a:spcPts val="0"/>
                        </a:spcBef>
                        <a:spcAft>
                          <a:spcPts val="0"/>
                        </a:spcAft>
                      </a:pPr>
                      <a:r>
                        <a:rPr lang="en-US" sz="2000">
                          <a:effectLst/>
                          <a:latin typeface="Times New Roman"/>
                          <a:ea typeface="Times New Roman"/>
                        </a:rPr>
                        <a:t>Empathy</a:t>
                      </a:r>
                    </a:p>
                  </a:txBody>
                  <a:tcPr marL="63500" marR="63500" marT="0" marB="0"/>
                </a:tc>
                <a:tc>
                  <a:txBody>
                    <a:bodyPr/>
                    <a:lstStyle/>
                    <a:p>
                      <a:pPr marL="0" marR="0">
                        <a:spcBef>
                          <a:spcPts val="0"/>
                        </a:spcBef>
                        <a:spcAft>
                          <a:spcPts val="0"/>
                        </a:spcAft>
                      </a:pPr>
                      <a:r>
                        <a:rPr lang="en-US" sz="2000">
                          <a:effectLst/>
                          <a:latin typeface="Times New Roman"/>
                          <a:ea typeface="Times New Roman"/>
                        </a:rPr>
                        <a:t>Curiously listening for others’ experience, especially their reactions, feelings, and meanings</a:t>
                      </a:r>
                    </a:p>
                  </a:txBody>
                  <a:tcPr marL="63500" marR="63500" marT="0" marB="0"/>
                </a:tc>
                <a:tc>
                  <a:txBody>
                    <a:bodyPr/>
                    <a:lstStyle/>
                    <a:p>
                      <a:pPr marL="0" marR="0">
                        <a:spcBef>
                          <a:spcPts val="0"/>
                        </a:spcBef>
                        <a:spcAft>
                          <a:spcPts val="0"/>
                        </a:spcAft>
                      </a:pPr>
                      <a:r>
                        <a:rPr lang="en-US" sz="2000">
                          <a:effectLst/>
                          <a:latin typeface="Times New Roman"/>
                          <a:ea typeface="Times New Roman"/>
                        </a:rPr>
                        <a:t>Conveyed through body language and tone of voice</a:t>
                      </a:r>
                    </a:p>
                  </a:txBody>
                  <a:tcPr marL="63500" marR="63500" marT="0" marB="0"/>
                </a:tc>
                <a:tc>
                  <a:txBody>
                    <a:bodyPr/>
                    <a:lstStyle/>
                    <a:p>
                      <a:pPr marL="0" marR="0">
                        <a:spcBef>
                          <a:spcPts val="0"/>
                        </a:spcBef>
                        <a:spcAft>
                          <a:spcPts val="0"/>
                        </a:spcAft>
                      </a:pPr>
                      <a:r>
                        <a:rPr lang="en-US" sz="2000">
                          <a:effectLst/>
                          <a:latin typeface="Times New Roman"/>
                          <a:ea typeface="Times New Roman"/>
                        </a:rPr>
                        <a:t>Conveys precision with a self-correcting tentativeness</a:t>
                      </a:r>
                    </a:p>
                  </a:txBody>
                  <a:tcPr marL="63500" marR="63500" marT="0" marB="0"/>
                </a:tc>
                <a:tc>
                  <a:txBody>
                    <a:bodyPr/>
                    <a:lstStyle/>
                    <a:p>
                      <a:pPr marL="0" marR="0">
                        <a:spcBef>
                          <a:spcPts val="0"/>
                        </a:spcBef>
                        <a:spcAft>
                          <a:spcPts val="0"/>
                        </a:spcAft>
                      </a:pPr>
                      <a:r>
                        <a:rPr lang="en-US" sz="2000" dirty="0">
                          <a:effectLst/>
                          <a:latin typeface="Times New Roman"/>
                          <a:ea typeface="Times New Roman"/>
                        </a:rPr>
                        <a:t>Communicated </a:t>
                      </a:r>
                      <a:r>
                        <a:rPr lang="en-US" sz="2000" dirty="0" smtClean="0">
                          <a:effectLst/>
                          <a:latin typeface="Times New Roman"/>
                          <a:ea typeface="Times New Roman"/>
                        </a:rPr>
                        <a:t>understanding</a:t>
                      </a:r>
                      <a:r>
                        <a:rPr lang="en-US" sz="2000" dirty="0">
                          <a:effectLst/>
                          <a:latin typeface="Times New Roman"/>
                          <a:ea typeface="Times New Roman"/>
                        </a:rPr>
                        <a:t>, </a:t>
                      </a:r>
                      <a:r>
                        <a:rPr lang="en-US" sz="2000" dirty="0" smtClean="0">
                          <a:effectLst/>
                          <a:latin typeface="Times New Roman"/>
                          <a:ea typeface="Times New Roman"/>
                        </a:rPr>
                        <a:t>resonance</a:t>
                      </a:r>
                      <a:endParaRPr lang="en-US" sz="2000" dirty="0">
                        <a:effectLst/>
                        <a:latin typeface="Times New Roman"/>
                        <a:ea typeface="Times New Roman"/>
                      </a:endParaRPr>
                    </a:p>
                  </a:txBody>
                  <a:tcPr marL="63500" marR="63500" marT="0" marB="0"/>
                </a:tc>
              </a:tr>
            </a:tbl>
          </a:graphicData>
        </a:graphic>
      </p:graphicFrame>
      <p:sp>
        <p:nvSpPr>
          <p:cNvPr id="5" name="Footer Placeholder 4"/>
          <p:cNvSpPr>
            <a:spLocks noGrp="1"/>
          </p:cNvSpPr>
          <p:nvPr>
            <p:ph type="ftr" sz="quarter" idx="11"/>
          </p:nvPr>
        </p:nvSpPr>
        <p:spPr/>
        <p:txBody>
          <a:bodyPr/>
          <a:lstStyle/>
          <a:p>
            <a:r>
              <a:rPr lang="en-US" smtClean="0"/>
              <a:t>Cornelius-White, Person-Centered Approaches for Counselors                      © 2016 SAGE Publications, Inc. </a:t>
            </a:r>
            <a:endParaRPr lang="en-US" dirty="0"/>
          </a:p>
        </p:txBody>
      </p:sp>
    </p:spTree>
    <p:extLst>
      <p:ext uri="{BB962C8B-B14F-4D97-AF65-F5344CB8AC3E}">
        <p14:creationId xmlns:p14="http://schemas.microsoft.com/office/powerpoint/2010/main" val="97938266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122</TotalTime>
  <Words>972</Words>
  <Application>Microsoft Office PowerPoint</Application>
  <PresentationFormat>On-screen Show (4:3)</PresentationFormat>
  <Paragraphs>109</Paragraphs>
  <Slides>17</Slides>
  <Notes>3</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Adjacency</vt:lpstr>
      <vt:lpstr>The Therapist in the Relationship</vt:lpstr>
      <vt:lpstr>Robust Findings (Truths)</vt:lpstr>
      <vt:lpstr>Necessary and Sufficient Conditions (Rogers, 1957, 1959)</vt:lpstr>
      <vt:lpstr>Core Conditions</vt:lpstr>
      <vt:lpstr>Congruence Table 1.1 Dimensions of Congruence Adapted from Cornelius-White (2007, p. 231) </vt:lpstr>
      <vt:lpstr>Examples</vt:lpstr>
      <vt:lpstr>Unconditional Positive Regard (UPR) Table 1.2 UPR to Self and Others With Synonyms</vt:lpstr>
      <vt:lpstr>Examples and Explanations</vt:lpstr>
      <vt:lpstr>Empathic Understanding Table 1.3 Empathy as an Attitude and Nonverbal and Verbal Behavior With Synonyms</vt:lpstr>
      <vt:lpstr>Examples</vt:lpstr>
      <vt:lpstr>PowerPoint Presentation</vt:lpstr>
      <vt:lpstr>PowerPoint Presentation</vt:lpstr>
      <vt:lpstr>PowerPoint Presentation</vt:lpstr>
      <vt:lpstr>Presence Quote From Rogers </vt:lpstr>
      <vt:lpstr>Summary</vt:lpstr>
      <vt:lpstr>Summary Continued</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Therapist in the Relationship</dc:title>
  <dc:creator>Jeffrey Cornelius-White</dc:creator>
  <cp:lastModifiedBy>Lucy Berbeo</cp:lastModifiedBy>
  <cp:revision>22</cp:revision>
  <dcterms:created xsi:type="dcterms:W3CDTF">2014-08-25T16:23:39Z</dcterms:created>
  <dcterms:modified xsi:type="dcterms:W3CDTF">2015-01-08T22:20:29Z</dcterms:modified>
</cp:coreProperties>
</file>