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87" r:id="rId2"/>
    <p:sldId id="256" r:id="rId3"/>
    <p:sldId id="257" r:id="rId4"/>
    <p:sldId id="269" r:id="rId5"/>
    <p:sldId id="270" r:id="rId6"/>
    <p:sldId id="271" r:id="rId7"/>
    <p:sldId id="272" r:id="rId8"/>
    <p:sldId id="273" r:id="rId9"/>
    <p:sldId id="275" r:id="rId10"/>
    <p:sldId id="274" r:id="rId11"/>
    <p:sldId id="260" r:id="rId12"/>
    <p:sldId id="276" r:id="rId13"/>
    <p:sldId id="261" r:id="rId14"/>
    <p:sldId id="277" r:id="rId15"/>
    <p:sldId id="278" r:id="rId16"/>
    <p:sldId id="263" r:id="rId17"/>
    <p:sldId id="264" r:id="rId18"/>
    <p:sldId id="265" r:id="rId19"/>
    <p:sldId id="279" r:id="rId20"/>
    <p:sldId id="266" r:id="rId21"/>
    <p:sldId id="267" r:id="rId22"/>
    <p:sldId id="280" r:id="rId23"/>
    <p:sldId id="268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DD97"/>
    <a:srgbClr val="FDC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2670" y="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F3EB2-DCCA-4EC6-8E0D-EFEDAFE8AE67}" type="datetimeFigureOut">
              <a:rPr lang="en-IN" smtClean="0"/>
              <a:t>29-06-2017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D0505-9270-4EDC-A2AD-81EB00ED867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15803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23E02-0702-4CCD-A5C3-8182A28710AE}" type="datetimeFigureOut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8EE8E-CEF2-4F42-A6B2-1276B3A9BE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734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910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1206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2662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34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5000" b="1">
                <a:solidFill>
                  <a:srgbClr val="FDC23D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</p:spPr>
        <p:txBody>
          <a:bodyPr lIns="45720" rIns="45720"/>
          <a:lstStyle>
            <a:lvl1pPr marL="0" marR="64008" indent="0" algn="ctr">
              <a:buNone/>
              <a:defRPr sz="3600" b="1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13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anchor="b"/>
          <a:lstStyle>
            <a:lvl1pPr algn="ctr" eaLnBrk="1" latinLnBrk="0" hangingPunct="1">
              <a:defRPr lang="en-IN" sz="1000" smtClean="0">
                <a:effectLst/>
              </a:defRPr>
            </a:lvl1pPr>
            <a:extLst/>
          </a:lstStyle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Rectangle 2"/>
          <p:cNvSpPr/>
          <p:nvPr userDrawn="1"/>
        </p:nvSpPr>
        <p:spPr>
          <a:xfrm>
            <a:off x="-2" y="0"/>
            <a:ext cx="9144002" cy="14370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</a:t>
            </a:r>
            <a:endParaRPr lang="en-IN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6554821"/>
            <a:ext cx="381000" cy="304800"/>
          </a:xfrm>
          <a:prstGeom prst="rect">
            <a:avLst/>
          </a:prstGeom>
        </p:spPr>
        <p:txBody>
          <a:bodyPr anchor="ctr"/>
          <a:lstStyle>
            <a:lvl1pPr algn="ctr" eaLnBrk="1" hangingPunct="1">
              <a:defRPr sz="1000" b="1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2" y="10712"/>
            <a:ext cx="9144002" cy="14370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7528"/>
            <a:ext cx="8534400" cy="4919472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0712"/>
            <a:ext cx="8229600" cy="1437088"/>
          </a:xfrm>
          <a:prstGeom prst="rect">
            <a:avLst/>
          </a:prstGeom>
        </p:spPr>
        <p:txBody>
          <a:bodyPr rtlCol="0" anchor="ctr"/>
          <a:lstStyle>
            <a:lvl1pPr algn="ctr">
              <a:lnSpc>
                <a:spcPts val="4500"/>
              </a:lnSpc>
              <a:defRPr sz="4800">
                <a:solidFill>
                  <a:srgbClr val="FEDD97"/>
                </a:solidFill>
                <a:effectLst>
                  <a:outerShdw blurRad="38100" dist="38100" dir="2700000" algn="tl">
                    <a:srgbClr val="FEDD97">
                      <a:alpha val="43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vert="horz" anchor="b"/>
          <a:lstStyle>
            <a:lvl1pPr algn="ctr" eaLnBrk="1" latinLnBrk="0" hangingPunct="1">
              <a:defRPr lang="en-IN" sz="100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lang="en-IN" dirty="0" smtClean="0"/>
              <a:t>Daigle, </a:t>
            </a:r>
            <a:r>
              <a:rPr lang="en-IN" dirty="0" smtClean="0"/>
              <a:t>Victimology </a:t>
            </a:r>
            <a:r>
              <a:rPr lang="en-IN" dirty="0" smtClean="0"/>
              <a:t>2e, SAGE Publishing, 2018.</a:t>
            </a:r>
            <a:endParaRPr lang="en-IN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6554821"/>
            <a:ext cx="381000" cy="304800"/>
          </a:xfrm>
          <a:prstGeom prst="rect">
            <a:avLst/>
          </a:prstGeom>
        </p:spPr>
        <p:txBody>
          <a:bodyPr anchor="ctr"/>
          <a:lstStyle>
            <a:lvl1pPr algn="ctr" eaLnBrk="1" hangingPunct="1">
              <a:defRPr sz="1000" b="1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2" y="10712"/>
            <a:ext cx="9144002" cy="14370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1" y="1600200"/>
            <a:ext cx="4354284" cy="48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085" y="1603828"/>
            <a:ext cx="4256315" cy="47969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vert="horz" anchor="b"/>
          <a:lstStyle>
            <a:lvl1pPr algn="ctr" eaLnBrk="1" latinLnBrk="0" hangingPunct="1">
              <a:defRPr lang="en-IN" sz="100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extLst/>
          </a:lstStyle>
          <a:p>
            <a:r>
              <a:rPr lang="en-IN" dirty="0" smtClean="0"/>
              <a:t>Daigle, </a:t>
            </a:r>
            <a:r>
              <a:rPr lang="en-IN" dirty="0" smtClean="0"/>
              <a:t>Victimology </a:t>
            </a:r>
            <a:r>
              <a:rPr lang="en-IN" dirty="0" smtClean="0"/>
              <a:t>2e, SAGE Publishing, 2018.</a:t>
            </a:r>
            <a:endParaRPr lang="en-IN" dirty="0"/>
          </a:p>
        </p:txBody>
      </p:sp>
      <p:sp>
        <p:nvSpPr>
          <p:cNvPr id="10" name="Title 6"/>
          <p:cNvSpPr>
            <a:spLocks noGrp="1"/>
          </p:cNvSpPr>
          <p:nvPr>
            <p:ph type="title"/>
          </p:nvPr>
        </p:nvSpPr>
        <p:spPr>
          <a:xfrm>
            <a:off x="457200" y="10712"/>
            <a:ext cx="8229600" cy="1437088"/>
          </a:xfrm>
          <a:prstGeom prst="rect">
            <a:avLst/>
          </a:prstGeom>
        </p:spPr>
        <p:txBody>
          <a:bodyPr rtlCol="0" anchor="ctr"/>
          <a:lstStyle>
            <a:lvl1pPr algn="ctr">
              <a:lnSpc>
                <a:spcPts val="4500"/>
              </a:lnSpc>
              <a:defRPr sz="4800">
                <a:solidFill>
                  <a:srgbClr val="FEDD97"/>
                </a:solidFill>
                <a:effectLst>
                  <a:outerShdw blurRad="38100" dist="38100" dir="2700000" algn="tl">
                    <a:srgbClr val="FEDD97">
                      <a:alpha val="43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6554821"/>
            <a:ext cx="381000" cy="304800"/>
          </a:xfrm>
          <a:prstGeom prst="rect">
            <a:avLst/>
          </a:prstGeom>
        </p:spPr>
        <p:txBody>
          <a:bodyPr anchor="ctr"/>
          <a:lstStyle>
            <a:lvl1pPr algn="ctr" eaLnBrk="1" hangingPunct="1">
              <a:defRPr sz="1000" b="1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1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Garamond" pitchFamily="18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0019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Explored </a:t>
            </a:r>
            <a:r>
              <a:rPr lang="en-US" dirty="0" smtClean="0"/>
              <a:t>victim</a:t>
            </a:r>
            <a:r>
              <a:rPr lang="en-US" dirty="0"/>
              <a:t>–</a:t>
            </a:r>
            <a:r>
              <a:rPr lang="en-US" dirty="0" smtClean="0"/>
              <a:t>offender </a:t>
            </a:r>
            <a:r>
              <a:rPr lang="en-US" dirty="0"/>
              <a:t>relationships</a:t>
            </a:r>
          </a:p>
          <a:p>
            <a:r>
              <a:rPr lang="en-US" dirty="0"/>
              <a:t>System based on victim culpability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Completely innocent victim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Victim with minor guilt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Victim as guilty as offender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Victim more guilty than offender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Most guilty victim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Simulating or imaginary victim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Benjamin Mendelsohn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42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Typology uses social characteristics and behaviors</a:t>
            </a:r>
          </a:p>
          <a:p>
            <a:r>
              <a:rPr lang="en-US" dirty="0"/>
              <a:t>Based on victim responsibility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Unrelated victims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Provocative victims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Precipitative victims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Biologically weak victims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Socially weak victims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2400" dirty="0" smtClean="0"/>
              <a:t>Self-victimizing</a:t>
            </a:r>
            <a:endParaRPr lang="en-US" sz="2400" dirty="0"/>
          </a:p>
          <a:p>
            <a:pPr marL="850392" lvl="1" indent="-457200">
              <a:buFont typeface="+mj-lt"/>
              <a:buAutoNum type="arabicPeriod"/>
            </a:pPr>
            <a:r>
              <a:rPr lang="en-US" sz="2400" dirty="0"/>
              <a:t>Political victims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Stephen Schafer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empirical study of victim precipitation </a:t>
            </a:r>
          </a:p>
          <a:p>
            <a:r>
              <a:rPr lang="en-US" dirty="0"/>
              <a:t>26% of homicides were </a:t>
            </a:r>
            <a:r>
              <a:rPr lang="en-US" dirty="0" smtClean="0"/>
              <a:t>victim precipitated</a:t>
            </a:r>
            <a:endParaRPr lang="en-US" dirty="0"/>
          </a:p>
          <a:p>
            <a:r>
              <a:rPr lang="en-US" dirty="0"/>
              <a:t>Common factors</a:t>
            </a:r>
          </a:p>
          <a:p>
            <a:pPr lvl="1"/>
            <a:r>
              <a:rPr lang="en-US" dirty="0"/>
              <a:t>Victim/offender knew each other</a:t>
            </a:r>
          </a:p>
          <a:p>
            <a:pPr lvl="1"/>
            <a:r>
              <a:rPr lang="en-US" dirty="0"/>
              <a:t>Male victims and offenders</a:t>
            </a:r>
          </a:p>
          <a:p>
            <a:pPr lvl="1"/>
            <a:r>
              <a:rPr lang="en-US" dirty="0"/>
              <a:t>Victim likely to have history of violent offending</a:t>
            </a:r>
          </a:p>
          <a:p>
            <a:pPr lvl="1"/>
            <a:r>
              <a:rPr lang="en-US" dirty="0"/>
              <a:t>Alcohol involved</a:t>
            </a:r>
          </a:p>
          <a:p>
            <a:r>
              <a:rPr lang="en-US" dirty="0"/>
              <a:t>Subintentional homicide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Marvin Wolfgang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511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20% of rapes were </a:t>
            </a:r>
            <a:r>
              <a:rPr lang="en-US" dirty="0" smtClean="0"/>
              <a:t>victim precipitated</a:t>
            </a:r>
            <a:endParaRPr lang="en-US" dirty="0"/>
          </a:p>
          <a:p>
            <a:r>
              <a:rPr lang="en-US" dirty="0"/>
              <a:t>Common attributes</a:t>
            </a:r>
          </a:p>
          <a:p>
            <a:pPr lvl="1"/>
            <a:r>
              <a:rPr lang="en-US" sz="2400" dirty="0"/>
              <a:t>Alcohol involved</a:t>
            </a:r>
          </a:p>
          <a:p>
            <a:pPr lvl="1"/>
            <a:r>
              <a:rPr lang="en-US" sz="2400" dirty="0"/>
              <a:t>Victim likely to engage in seductive behavior, wear revealing clothing, </a:t>
            </a:r>
            <a:r>
              <a:rPr lang="en-US" sz="2400" dirty="0" smtClean="0"/>
              <a:t>and use </a:t>
            </a:r>
            <a:r>
              <a:rPr lang="en-US" sz="2400" dirty="0"/>
              <a:t>risqué </a:t>
            </a:r>
            <a:r>
              <a:rPr lang="en-US" sz="2400" dirty="0" smtClean="0"/>
              <a:t>language </a:t>
            </a:r>
            <a:r>
              <a:rPr lang="en-US" sz="2400" dirty="0"/>
              <a:t>have bad reputation</a:t>
            </a:r>
          </a:p>
          <a:p>
            <a:pPr lvl="1"/>
            <a:r>
              <a:rPr lang="en-US" sz="2400" dirty="0"/>
              <a:t>Offender may view victim as going against what he views as appropriate female behavior</a:t>
            </a:r>
          </a:p>
          <a:p>
            <a:r>
              <a:rPr lang="en-US" dirty="0"/>
              <a:t>Study very controversial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Menachem Amir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Mid-20th century—shift </a:t>
            </a:r>
            <a:r>
              <a:rPr lang="en-US" dirty="0"/>
              <a:t>in how victims were viewed</a:t>
            </a:r>
          </a:p>
          <a:p>
            <a:r>
              <a:rPr lang="en-US" dirty="0" smtClean="0"/>
              <a:t>1960s—increased </a:t>
            </a:r>
            <a:r>
              <a:rPr lang="en-US" dirty="0"/>
              <a:t>concern about crime</a:t>
            </a:r>
          </a:p>
          <a:p>
            <a:r>
              <a:rPr lang="en-US" dirty="0"/>
              <a:t>President’s Commission on Law Enforcement and the Administration of Justice (1966)</a:t>
            </a:r>
          </a:p>
          <a:p>
            <a:pPr lvl="1"/>
            <a:r>
              <a:rPr lang="en-US" sz="2400" dirty="0"/>
              <a:t>National Crime </a:t>
            </a:r>
            <a:r>
              <a:rPr lang="en-US" sz="2400" dirty="0" smtClean="0"/>
              <a:t>Survey—first </a:t>
            </a:r>
            <a:r>
              <a:rPr lang="en-US" sz="2400" dirty="0"/>
              <a:t>government-sponsored victimization survey</a:t>
            </a:r>
          </a:p>
          <a:p>
            <a:pPr lvl="1"/>
            <a:r>
              <a:rPr lang="en-US" sz="2400" dirty="0"/>
              <a:t>Shed light on unreported </a:t>
            </a:r>
            <a:r>
              <a:rPr lang="en-US" sz="2400" dirty="0" smtClean="0"/>
              <a:t>crime—victim </a:t>
            </a:r>
            <a:r>
              <a:rPr lang="en-US" sz="2400" dirty="0"/>
              <a:t>reluctance to report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Victims’ Rights Movement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492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Very influential movement for victims</a:t>
            </a:r>
          </a:p>
          <a:p>
            <a:pPr lvl="1"/>
            <a:r>
              <a:rPr lang="en-US" sz="2500" dirty="0"/>
              <a:t>Focused on female crime victims and children</a:t>
            </a:r>
          </a:p>
          <a:p>
            <a:pPr lvl="1"/>
            <a:r>
              <a:rPr lang="en-US" sz="2500" dirty="0"/>
              <a:t>Led to first domestic violence shelters and rape crisis centers in 1970s</a:t>
            </a:r>
          </a:p>
          <a:p>
            <a:r>
              <a:rPr lang="en-US" sz="2900" dirty="0"/>
              <a:t>Critical developments</a:t>
            </a:r>
          </a:p>
          <a:p>
            <a:pPr lvl="1"/>
            <a:r>
              <a:rPr lang="en-US" sz="2500" dirty="0"/>
              <a:t>Awareness of emotional and mental harm</a:t>
            </a:r>
          </a:p>
          <a:p>
            <a:pPr lvl="1"/>
            <a:r>
              <a:rPr lang="en-US" sz="2500" dirty="0"/>
              <a:t>Reduced additional victimization by CJS</a:t>
            </a:r>
          </a:p>
          <a:p>
            <a:pPr lvl="1"/>
            <a:r>
              <a:rPr lang="en-US" sz="2500" dirty="0"/>
              <a:t>Shelters/centers run by </a:t>
            </a:r>
            <a:r>
              <a:rPr lang="en-US" sz="2500" dirty="0" smtClean="0"/>
              <a:t>volunteers</a:t>
            </a:r>
            <a:r>
              <a:rPr lang="en-US" sz="2800" dirty="0" smtClean="0"/>
              <a:t>—</a:t>
            </a:r>
            <a:r>
              <a:rPr lang="en-US" sz="2500" dirty="0" smtClean="0"/>
              <a:t>did </a:t>
            </a:r>
            <a:r>
              <a:rPr lang="en-US" sz="2500" dirty="0"/>
              <a:t>not require significant budgetary support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Women’s Movement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65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/>
              <a:t>Advocated against racism and discrimination</a:t>
            </a:r>
          </a:p>
          <a:p>
            <a:r>
              <a:rPr lang="en-US" sz="2900" dirty="0"/>
              <a:t>Created awareness of mistreatment of minorities by CJS as both offenders and victims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Civil Rights Movement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1965—first </a:t>
            </a:r>
            <a:r>
              <a:rPr lang="en-US" dirty="0"/>
              <a:t>victim compensation program (California)</a:t>
            </a:r>
          </a:p>
          <a:p>
            <a:endParaRPr lang="en-US" dirty="0"/>
          </a:p>
          <a:p>
            <a:r>
              <a:rPr lang="en-US" dirty="0" smtClean="0"/>
              <a:t>1972—three </a:t>
            </a:r>
            <a:r>
              <a:rPr lang="en-US" dirty="0"/>
              <a:t>victim assistance programs developed across the </a:t>
            </a:r>
            <a:r>
              <a:rPr lang="en-US" dirty="0" smtClean="0"/>
              <a:t>United States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1974—first </a:t>
            </a:r>
            <a:r>
              <a:rPr lang="en-US" dirty="0"/>
              <a:t>victim/witness assistance programs funded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Programs for Crime Victims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Secondary </a:t>
            </a:r>
            <a:r>
              <a:rPr lang="en-US" dirty="0" smtClean="0"/>
              <a:t>victims—people </a:t>
            </a:r>
            <a:r>
              <a:rPr lang="en-US" dirty="0"/>
              <a:t>affected by another’s victimization</a:t>
            </a:r>
          </a:p>
          <a:p>
            <a:endParaRPr lang="en-US" dirty="0"/>
          </a:p>
          <a:p>
            <a:r>
              <a:rPr lang="en-US" dirty="0" smtClean="0"/>
              <a:t>1970s—organizations </a:t>
            </a:r>
            <a:r>
              <a:rPr lang="en-US" dirty="0"/>
              <a:t>created to address needs of this group (e.g., </a:t>
            </a:r>
            <a:r>
              <a:rPr lang="en-US" sz="2400" dirty="0"/>
              <a:t>Parents of Murdered Children)</a:t>
            </a:r>
          </a:p>
          <a:p>
            <a:endParaRPr lang="en-US" dirty="0"/>
          </a:p>
          <a:p>
            <a:r>
              <a:rPr lang="en-US" dirty="0" smtClean="0"/>
              <a:t>1975—National </a:t>
            </a:r>
            <a:r>
              <a:rPr lang="en-US" dirty="0"/>
              <a:t>Organization for Victim Assistance (NOVA) created to consolidate purposes of victims’ rights movement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 of Victim Organizations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Wisconsin passed first Victims’ Bill of Rights (1980)</a:t>
            </a:r>
          </a:p>
          <a:p>
            <a:endParaRPr lang="en-US" sz="2800" dirty="0"/>
          </a:p>
          <a:p>
            <a:r>
              <a:rPr lang="en-US" sz="2800" dirty="0"/>
              <a:t>NOVA policy platform (1980)</a:t>
            </a:r>
          </a:p>
          <a:p>
            <a:pPr lvl="1"/>
            <a:r>
              <a:rPr lang="en-US" sz="2400" dirty="0"/>
              <a:t>National Campaign for Victim Rights</a:t>
            </a:r>
          </a:p>
          <a:p>
            <a:pPr lvl="1"/>
            <a:r>
              <a:rPr lang="en-US" sz="2400" dirty="0"/>
              <a:t>National Victims’ Rights Week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Legislation and Policy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392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Chapter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Introduction to Victimology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lvl="0"/>
            <a:r>
              <a:rPr lang="en-US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Daigle, Victimology 2e, SAGE Publishing, 2018.</a:t>
            </a: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President’s Task Force on Victims of Crime generated major initiatives</a:t>
            </a:r>
          </a:p>
          <a:p>
            <a:pPr lvl="1"/>
            <a:r>
              <a:rPr lang="en-US" sz="2400" dirty="0"/>
              <a:t>Federal legislation for state victim compensation and local victim assistance programs</a:t>
            </a:r>
          </a:p>
          <a:p>
            <a:pPr lvl="1"/>
            <a:r>
              <a:rPr lang="en-US" sz="2400" dirty="0"/>
              <a:t>Recommendations to professionals about how to treat victims </a:t>
            </a:r>
          </a:p>
          <a:p>
            <a:pPr lvl="1"/>
            <a:r>
              <a:rPr lang="en-US" sz="2400" dirty="0"/>
              <a:t>Creation of a task force on family violence</a:t>
            </a:r>
          </a:p>
          <a:p>
            <a:pPr lvl="1"/>
            <a:r>
              <a:rPr lang="en-US" sz="2400" dirty="0"/>
              <a:t>Proposed federal victims’ rights amendment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Legislation and Policy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Victims of Crime Act (1984)</a:t>
            </a:r>
          </a:p>
          <a:p>
            <a:pPr lvl="1"/>
            <a:r>
              <a:rPr lang="en-US" sz="2400" dirty="0"/>
              <a:t>Created Office for Victims of Crime</a:t>
            </a:r>
          </a:p>
          <a:p>
            <a:pPr lvl="1"/>
            <a:r>
              <a:rPr lang="en-US" sz="2400" dirty="0"/>
              <a:t>Established Crime Victims Fund</a:t>
            </a:r>
          </a:p>
          <a:p>
            <a:endParaRPr lang="en-US" dirty="0"/>
          </a:p>
          <a:p>
            <a:r>
              <a:rPr lang="en-US" dirty="0"/>
              <a:t>Violent Crime Control and Law Enforcement Act (1994)</a:t>
            </a:r>
          </a:p>
          <a:p>
            <a:pPr lvl="1"/>
            <a:r>
              <a:rPr lang="en-US" sz="2400" dirty="0"/>
              <a:t>Included Violence Against Women Act</a:t>
            </a:r>
          </a:p>
          <a:p>
            <a:endParaRPr lang="en-US" i="1" dirty="0"/>
          </a:p>
          <a:p>
            <a:r>
              <a:rPr lang="en-US" i="1" dirty="0"/>
              <a:t>New Directions from the Field</a:t>
            </a:r>
            <a:r>
              <a:rPr lang="en-US" dirty="0"/>
              <a:t> (1998)</a:t>
            </a:r>
          </a:p>
          <a:p>
            <a:pPr lvl="1"/>
            <a:r>
              <a:rPr lang="en-US" sz="2400" dirty="0"/>
              <a:t>Reviewed </a:t>
            </a:r>
            <a:r>
              <a:rPr lang="en-US" sz="2400" dirty="0" smtClean="0"/>
              <a:t>status </a:t>
            </a:r>
            <a:r>
              <a:rPr lang="en-US" sz="2400" dirty="0"/>
              <a:t>of Task Force </a:t>
            </a:r>
            <a:r>
              <a:rPr lang="en-US" sz="2400" dirty="0" smtClean="0"/>
              <a:t>recommendations</a:t>
            </a:r>
            <a:endParaRPr lang="en-US" sz="2400" dirty="0"/>
          </a:p>
          <a:p>
            <a:pPr lvl="1"/>
            <a:r>
              <a:rPr lang="en-US" sz="2400" dirty="0"/>
              <a:t>Identified new recommendations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Legislation and Policy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government and many states passed victims’ rights legislation during 1990s</a:t>
            </a:r>
          </a:p>
          <a:p>
            <a:endParaRPr lang="en-US" dirty="0"/>
          </a:p>
          <a:p>
            <a:r>
              <a:rPr lang="en-US" dirty="0"/>
              <a:t>Justice for All Act (2004)</a:t>
            </a:r>
          </a:p>
          <a:p>
            <a:pPr lvl="1"/>
            <a:r>
              <a:rPr lang="en-US" dirty="0"/>
              <a:t>Included Crime Victims’ Rights Act</a:t>
            </a:r>
          </a:p>
          <a:p>
            <a:pPr lvl="1"/>
            <a:endParaRPr lang="en-US" dirty="0"/>
          </a:p>
          <a:p>
            <a:r>
              <a:rPr lang="en-US" dirty="0"/>
              <a:t>Some state constitutions have been amended to protect victim rights</a:t>
            </a:r>
          </a:p>
          <a:p>
            <a:endParaRPr lang="en-US" dirty="0"/>
          </a:p>
          <a:p>
            <a:r>
              <a:rPr lang="en-US" dirty="0" smtClean="0"/>
              <a:t>U.S. </a:t>
            </a:r>
            <a:r>
              <a:rPr lang="en-US" dirty="0"/>
              <a:t>Constitution not similarly amended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Legislation and Policy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553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Field of victimology includes a wide range of topics</a:t>
            </a:r>
          </a:p>
          <a:p>
            <a:pPr lvl="1"/>
            <a:r>
              <a:rPr lang="en-US" sz="2400" dirty="0"/>
              <a:t>Crime victims</a:t>
            </a:r>
          </a:p>
          <a:p>
            <a:pPr lvl="1"/>
            <a:r>
              <a:rPr lang="en-US" sz="2400" dirty="0"/>
              <a:t>Causes of victimization</a:t>
            </a:r>
          </a:p>
          <a:p>
            <a:pPr lvl="1"/>
            <a:r>
              <a:rPr lang="en-US" sz="2400" dirty="0"/>
              <a:t>Consequences of victimization</a:t>
            </a:r>
          </a:p>
          <a:p>
            <a:pPr lvl="1"/>
            <a:r>
              <a:rPr lang="en-US" sz="2400" dirty="0"/>
              <a:t>Victims and the CJS</a:t>
            </a:r>
          </a:p>
          <a:p>
            <a:pPr lvl="1"/>
            <a:r>
              <a:rPr lang="en-US" sz="2400" dirty="0"/>
              <a:t>Victims and social services</a:t>
            </a:r>
          </a:p>
          <a:p>
            <a:pPr lvl="1"/>
            <a:r>
              <a:rPr lang="en-US" sz="2400" dirty="0"/>
              <a:t>Prevention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Victimology Today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Victimologists must know who is victimized</a:t>
            </a:r>
          </a:p>
          <a:p>
            <a:endParaRPr lang="en-US" dirty="0"/>
          </a:p>
          <a:p>
            <a:r>
              <a:rPr lang="en-US" dirty="0"/>
              <a:t>Official data sources are </a:t>
            </a:r>
            <a:r>
              <a:rPr lang="en-US" dirty="0" smtClean="0"/>
              <a:t>imperfect—lack </a:t>
            </a:r>
            <a:r>
              <a:rPr lang="en-US" dirty="0"/>
              <a:t>detailed information on victims</a:t>
            </a:r>
          </a:p>
          <a:p>
            <a:endParaRPr lang="en-US" dirty="0"/>
          </a:p>
          <a:p>
            <a:r>
              <a:rPr lang="en-US" dirty="0"/>
              <a:t>Led to development of victimization surveys</a:t>
            </a:r>
          </a:p>
          <a:p>
            <a:pPr lvl="1"/>
            <a:r>
              <a:rPr lang="en-US" dirty="0"/>
              <a:t>Showed that victimization is more prevalent than originally thought</a:t>
            </a:r>
          </a:p>
          <a:p>
            <a:pPr lvl="1"/>
            <a:r>
              <a:rPr lang="en-US" dirty="0"/>
              <a:t>Typical victim: young male living in an urban area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Crime Victim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95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Victimologists have developed theories to explain victimization</a:t>
            </a:r>
          </a:p>
          <a:p>
            <a:endParaRPr lang="en-US" dirty="0"/>
          </a:p>
          <a:p>
            <a:r>
              <a:rPr lang="en-US" dirty="0"/>
              <a:t>Theories explain why some people are more likely than others to be victimized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Causes of Victimization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8475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Tangible </a:t>
            </a:r>
            <a:r>
              <a:rPr lang="en-US" dirty="0" smtClean="0"/>
              <a:t>costs—stolen property and </a:t>
            </a:r>
            <a:r>
              <a:rPr lang="en-US" dirty="0"/>
              <a:t>medical treatment</a:t>
            </a:r>
          </a:p>
          <a:p>
            <a:r>
              <a:rPr lang="en-US" dirty="0"/>
              <a:t>Less tangible </a:t>
            </a:r>
            <a:r>
              <a:rPr lang="en-US" dirty="0" smtClean="0"/>
              <a:t>costs—mental anguish and </a:t>
            </a:r>
            <a:r>
              <a:rPr lang="en-US" dirty="0"/>
              <a:t>post-traumatic stress disorder </a:t>
            </a:r>
            <a:r>
              <a:rPr lang="en-US" dirty="0" smtClean="0"/>
              <a:t>(PTSD)</a:t>
            </a:r>
            <a:endParaRPr lang="en-US" dirty="0"/>
          </a:p>
          <a:p>
            <a:r>
              <a:rPr lang="en-US" dirty="0"/>
              <a:t>Cost to CJS of preventing and responding to crime and assisting crime victims</a:t>
            </a:r>
          </a:p>
          <a:p>
            <a:r>
              <a:rPr lang="en-US" dirty="0"/>
              <a:t>Fear of crime </a:t>
            </a:r>
          </a:p>
          <a:p>
            <a:r>
              <a:rPr lang="en-US" dirty="0"/>
              <a:t>Recurring victimization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 of Victimization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91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to understand how victims interact with CJS</a:t>
            </a:r>
          </a:p>
          <a:p>
            <a:r>
              <a:rPr lang="en-US" dirty="0"/>
              <a:t>Many victims choose not to report victimization to police</a:t>
            </a:r>
          </a:p>
          <a:p>
            <a:r>
              <a:rPr lang="en-US" dirty="0"/>
              <a:t>When victims do report, enter world of CJS</a:t>
            </a:r>
          </a:p>
          <a:p>
            <a:pPr lvl="1"/>
            <a:r>
              <a:rPr lang="en-US" sz="2400" dirty="0"/>
              <a:t>CJS views crimes as harms against state</a:t>
            </a:r>
          </a:p>
          <a:p>
            <a:pPr lvl="1"/>
            <a:r>
              <a:rPr lang="en-US" sz="2400" dirty="0"/>
              <a:t>Victims not always treated with dignity and respect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Crime Victim and the CJS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590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Victims interact with other organizations</a:t>
            </a:r>
          </a:p>
          <a:p>
            <a:pPr lvl="1"/>
            <a:r>
              <a:rPr lang="en-US" sz="2400" dirty="0"/>
              <a:t>Medical professionals, mental health care providers, social workers, </a:t>
            </a:r>
            <a:r>
              <a:rPr lang="en-US" sz="2400" dirty="0" smtClean="0"/>
              <a:t>and so on</a:t>
            </a:r>
            <a:endParaRPr lang="en-US" sz="2400" dirty="0"/>
          </a:p>
          <a:p>
            <a:pPr lvl="1"/>
            <a:r>
              <a:rPr lang="en-US" sz="2400" dirty="0"/>
              <a:t>May not always treat victims with sensitivity</a:t>
            </a:r>
          </a:p>
          <a:p>
            <a:r>
              <a:rPr lang="en-US" sz="2800" dirty="0"/>
              <a:t>May interact with people not accustomed to serving victims</a:t>
            </a:r>
          </a:p>
          <a:p>
            <a:pPr lvl="1"/>
            <a:r>
              <a:rPr lang="en-US" sz="2400" dirty="0"/>
              <a:t>Insurance agents, repair/maintenance workers, employers, schools, </a:t>
            </a:r>
            <a:r>
              <a:rPr lang="en-US" sz="2400" dirty="0" smtClean="0"/>
              <a:t>and so on</a:t>
            </a:r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Crime Victim and Social Services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5097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prevention programs/policies must target known causes of victimization</a:t>
            </a:r>
          </a:p>
          <a:p>
            <a:r>
              <a:rPr lang="en-US" dirty="0"/>
              <a:t>Key elements in prevention include </a:t>
            </a:r>
          </a:p>
          <a:p>
            <a:pPr lvl="1"/>
            <a:r>
              <a:rPr lang="en-US" sz="2400" dirty="0"/>
              <a:t>Discourage offenders</a:t>
            </a:r>
          </a:p>
          <a:p>
            <a:pPr lvl="1"/>
            <a:r>
              <a:rPr lang="en-US" sz="2400" dirty="0"/>
              <a:t>Reduce opportunity</a:t>
            </a:r>
          </a:p>
          <a:p>
            <a:pPr lvl="1"/>
            <a:r>
              <a:rPr lang="en-US" sz="2400" dirty="0"/>
              <a:t>Address factors placing victims at risk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Term coined by Benjamin Mendelsohn (1947)</a:t>
            </a:r>
          </a:p>
          <a:p>
            <a:endParaRPr lang="en-US" smtClean="0"/>
          </a:p>
          <a:p>
            <a:r>
              <a:rPr lang="en-US" smtClean="0"/>
              <a:t>Victimology includes the study of </a:t>
            </a:r>
          </a:p>
          <a:p>
            <a:pPr lvl="1"/>
            <a:r>
              <a:rPr lang="en-US" sz="2400" smtClean="0"/>
              <a:t>Etiology/causes of victimization</a:t>
            </a:r>
          </a:p>
          <a:p>
            <a:pPr lvl="1"/>
            <a:r>
              <a:rPr lang="en-US" sz="2400" smtClean="0"/>
              <a:t>Its consequences</a:t>
            </a:r>
          </a:p>
          <a:p>
            <a:pPr lvl="1"/>
            <a:r>
              <a:rPr lang="en-US" sz="2400" smtClean="0"/>
              <a:t>How the criminal justice system (CJS) accommodates and assists victims</a:t>
            </a:r>
          </a:p>
          <a:p>
            <a:pPr lvl="1"/>
            <a:r>
              <a:rPr lang="en-US" sz="2400" smtClean="0"/>
              <a:t>How other elements of society deal with victims</a:t>
            </a:r>
          </a:p>
          <a:p>
            <a:endParaRPr lang="en-US" smtClean="0"/>
          </a:p>
          <a:p>
            <a:r>
              <a:rPr lang="en-US" smtClean="0"/>
              <a:t>Victimology is a science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Victimology?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Before/during the Middle Ages (</a:t>
            </a:r>
            <a:r>
              <a:rPr lang="en-US" dirty="0" smtClean="0"/>
              <a:t>5th to 16th </a:t>
            </a:r>
            <a:r>
              <a:rPr lang="en-US" dirty="0"/>
              <a:t>centuries)</a:t>
            </a:r>
          </a:p>
          <a:p>
            <a:pPr lvl="1"/>
            <a:r>
              <a:rPr lang="en-US" dirty="0"/>
              <a:t>Burden of justice system fell on the victim</a:t>
            </a:r>
          </a:p>
          <a:p>
            <a:pPr lvl="1"/>
            <a:r>
              <a:rPr lang="en-US" dirty="0"/>
              <a:t>Emphasis on retribution and restitution</a:t>
            </a:r>
          </a:p>
          <a:p>
            <a:pPr lvl="1"/>
            <a:r>
              <a:rPr lang="en-US" dirty="0"/>
              <a:t>Crime seen as harm against victim, not state</a:t>
            </a:r>
          </a:p>
          <a:p>
            <a:endParaRPr lang="en-US" dirty="0"/>
          </a:p>
          <a:p>
            <a:r>
              <a:rPr lang="en-US" dirty="0"/>
              <a:t>Code of Hammurabi</a:t>
            </a:r>
          </a:p>
          <a:p>
            <a:pPr lvl="1"/>
            <a:r>
              <a:rPr lang="en-US" dirty="0"/>
              <a:t>Early criminal code in Babylon</a:t>
            </a:r>
          </a:p>
          <a:p>
            <a:pPr lvl="1"/>
            <a:r>
              <a:rPr lang="en-US" dirty="0"/>
              <a:t>Focus on restoration of equity between victim and offender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Victimology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635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Industrial Revolution</a:t>
            </a:r>
          </a:p>
          <a:p>
            <a:pPr lvl="1"/>
            <a:r>
              <a:rPr lang="en-US" dirty="0"/>
              <a:t>Crime seen as violation against state, not victim</a:t>
            </a:r>
          </a:p>
          <a:p>
            <a:pPr lvl="1"/>
            <a:r>
              <a:rPr lang="en-US" dirty="0"/>
              <a:t>Victim became secondary</a:t>
            </a:r>
          </a:p>
          <a:p>
            <a:pPr lvl="1"/>
            <a:endParaRPr lang="en-US" dirty="0"/>
          </a:p>
          <a:p>
            <a:r>
              <a:rPr lang="en-US" dirty="0"/>
              <a:t>1940s</a:t>
            </a:r>
          </a:p>
          <a:p>
            <a:pPr lvl="1"/>
            <a:r>
              <a:rPr lang="en-US" dirty="0"/>
              <a:t>Attention returned to </a:t>
            </a:r>
            <a:r>
              <a:rPr lang="en-US" dirty="0" smtClean="0"/>
              <a:t>victim—not </a:t>
            </a:r>
            <a:r>
              <a:rPr lang="en-US" dirty="0"/>
              <a:t>sympathetic</a:t>
            </a:r>
          </a:p>
          <a:p>
            <a:pPr lvl="1"/>
            <a:r>
              <a:rPr lang="en-US" dirty="0"/>
              <a:t>Research emphasized how victims contribute to their own victimization</a:t>
            </a:r>
          </a:p>
          <a:p>
            <a:pPr lvl="1"/>
            <a:r>
              <a:rPr lang="en-US" dirty="0"/>
              <a:t>Damage to victim ignored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History of Victimology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Victim precipitation</a:t>
            </a:r>
          </a:p>
          <a:p>
            <a:pPr lvl="1"/>
            <a:r>
              <a:rPr lang="en-US" sz="2400" dirty="0"/>
              <a:t>Extent to which victims are responsible for their own victimization</a:t>
            </a:r>
          </a:p>
          <a:p>
            <a:pPr lvl="1"/>
            <a:r>
              <a:rPr lang="en-US" sz="2400" dirty="0"/>
              <a:t>Concept problematic when used to blame victim</a:t>
            </a:r>
          </a:p>
          <a:p>
            <a:pPr lvl="1"/>
            <a:endParaRPr lang="en-US" dirty="0"/>
          </a:p>
          <a:p>
            <a:r>
              <a:rPr lang="en-US" sz="2800" dirty="0"/>
              <a:t>Victim facilitation</a:t>
            </a:r>
          </a:p>
          <a:p>
            <a:pPr lvl="1"/>
            <a:r>
              <a:rPr lang="en-US" sz="2400" dirty="0"/>
              <a:t>Victim unintentionally makes it easier for offender to commit a crime</a:t>
            </a:r>
          </a:p>
          <a:p>
            <a:pPr lvl="1"/>
            <a:r>
              <a:rPr lang="en-US" sz="2400" dirty="0"/>
              <a:t>Victim not blameworthy but actions made victim a more likely target</a:t>
            </a:r>
          </a:p>
          <a:p>
            <a:pPr lvl="1"/>
            <a:r>
              <a:rPr lang="en-US" sz="2400" dirty="0"/>
              <a:t>Explains why some individuals targeted over others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Victim in Crime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47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Victim provocation</a:t>
            </a:r>
          </a:p>
          <a:p>
            <a:pPr lvl="1"/>
            <a:r>
              <a:rPr lang="en-US" sz="2400" dirty="0"/>
              <a:t>Person’s actions incite another person to commit a crime</a:t>
            </a:r>
          </a:p>
          <a:p>
            <a:pPr lvl="1"/>
            <a:r>
              <a:rPr lang="en-US" sz="2400" dirty="0"/>
              <a:t>Crime would not have occurred without victim’s actions</a:t>
            </a:r>
          </a:p>
          <a:p>
            <a:pPr lvl="1"/>
            <a:r>
              <a:rPr lang="en-US" sz="2400" dirty="0"/>
              <a:t>Provocation connotes blame</a:t>
            </a:r>
          </a:p>
          <a:p>
            <a:endParaRPr lang="en-US" dirty="0"/>
          </a:p>
          <a:p>
            <a:r>
              <a:rPr lang="en-US" sz="2800" dirty="0"/>
              <a:t>Concepts of victim precipitation, facilitation, </a:t>
            </a:r>
            <a:r>
              <a:rPr lang="en-US" sz="2800" dirty="0" smtClean="0"/>
              <a:t>and provocation </a:t>
            </a:r>
            <a:r>
              <a:rPr lang="en-US" sz="2800" dirty="0"/>
              <a:t>can overlap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the Victim in Crime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72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Looked at </a:t>
            </a:r>
            <a:r>
              <a:rPr lang="en-US" dirty="0" smtClean="0"/>
              <a:t>the characteristics </a:t>
            </a:r>
            <a:r>
              <a:rPr lang="en-US" dirty="0"/>
              <a:t>of victims that put them at risk</a:t>
            </a:r>
          </a:p>
          <a:p>
            <a:r>
              <a:rPr lang="en-US" dirty="0"/>
              <a:t>Examined criminal-victim dyad</a:t>
            </a:r>
          </a:p>
          <a:p>
            <a:r>
              <a:rPr lang="en-US" dirty="0"/>
              <a:t>Victims may provoke victimization based on characteristics</a:t>
            </a:r>
          </a:p>
          <a:p>
            <a:r>
              <a:rPr lang="en-US" dirty="0"/>
              <a:t>Identified 13 categories of crime victims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Hans von Hentig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375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712"/>
            <a:ext cx="8229600" cy="140692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Hans von </a:t>
            </a:r>
            <a:r>
              <a:rPr lang="en-US" dirty="0" smtClean="0"/>
              <a:t>Hentig</a:t>
            </a:r>
            <a:r>
              <a:rPr lang="en-US" dirty="0" smtClean="0">
                <a:effectLst/>
              </a:rPr>
              <a:t>—</a:t>
            </a:r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/>
              <a:t>Young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Females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Old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Immigrants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Depressed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Mentally defective or deranged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7"/>
            </a:pPr>
            <a:r>
              <a:rPr lang="en-US" dirty="0"/>
              <a:t>The acquisitive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Dull normal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Minorities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Wanton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The lonesome and heartbroken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Tormentor</a:t>
            </a:r>
          </a:p>
          <a:p>
            <a:pPr marL="624078" indent="-514350">
              <a:buFont typeface="+mj-lt"/>
              <a:buAutoNum type="arabicPeriod" startAt="7"/>
            </a:pPr>
            <a:r>
              <a:rPr lang="en-US" dirty="0"/>
              <a:t>The blocked, exempted, and fighting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Daigle, Victimology 2e, SAGE Publishing, 2018.</a:t>
            </a:r>
            <a:endParaRPr lang="en-I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74B9AE-25F2-4E1C-B7CA-3D1C087B934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90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485</TotalTime>
  <Words>1367</Words>
  <Application>Microsoft Office PowerPoint</Application>
  <PresentationFormat>On-screen Show (4:3)</PresentationFormat>
  <Paragraphs>261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Garamond</vt:lpstr>
      <vt:lpstr>Lucida Sans Unicode</vt:lpstr>
      <vt:lpstr>Verdana</vt:lpstr>
      <vt:lpstr>Wingdings 2</vt:lpstr>
      <vt:lpstr>Wingdings 3</vt:lpstr>
      <vt:lpstr>Concourse</vt:lpstr>
      <vt:lpstr>PowerPoint Presentation</vt:lpstr>
      <vt:lpstr>Chapter 1</vt:lpstr>
      <vt:lpstr>What is Victimology?</vt:lpstr>
      <vt:lpstr>The History of Victimology</vt:lpstr>
      <vt:lpstr>The History of Victimology</vt:lpstr>
      <vt:lpstr>The Role of the Victim in Crime</vt:lpstr>
      <vt:lpstr>The Role of the Victim in Crime</vt:lpstr>
      <vt:lpstr>Hans von Hentig</vt:lpstr>
      <vt:lpstr>Hans von Hentig—Categories</vt:lpstr>
      <vt:lpstr>Benjamin Mendelsohn</vt:lpstr>
      <vt:lpstr>Stephen Schafer</vt:lpstr>
      <vt:lpstr>Marvin Wolfgang</vt:lpstr>
      <vt:lpstr>Menachem Amir</vt:lpstr>
      <vt:lpstr>The Victims’ Rights Movement</vt:lpstr>
      <vt:lpstr>The Women’s Movement</vt:lpstr>
      <vt:lpstr>The Civil Rights Movement</vt:lpstr>
      <vt:lpstr>Early Programs for Crime Victims</vt:lpstr>
      <vt:lpstr>Development of Victim Organizations</vt:lpstr>
      <vt:lpstr>Legislation and Policy</vt:lpstr>
      <vt:lpstr>Legislation and Policy</vt:lpstr>
      <vt:lpstr>Legislation and Policy</vt:lpstr>
      <vt:lpstr>Legislation and Policy</vt:lpstr>
      <vt:lpstr>Victimology Today</vt:lpstr>
      <vt:lpstr>The Crime Victim</vt:lpstr>
      <vt:lpstr>The Causes of Victimization</vt:lpstr>
      <vt:lpstr>Costs of Victimization</vt:lpstr>
      <vt:lpstr>The Crime Victim and the CJS</vt:lpstr>
      <vt:lpstr>The Crime Victim and Social Services</vt:lpstr>
      <vt:lpstr>Prevention</vt:lpstr>
    </vt:vector>
  </TitlesOfParts>
  <Company>Sage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rleblond</dc:creator>
  <cp:lastModifiedBy>Stephanie Palermini</cp:lastModifiedBy>
  <cp:revision>48</cp:revision>
  <dcterms:created xsi:type="dcterms:W3CDTF">2011-05-26T16:24:18Z</dcterms:created>
  <dcterms:modified xsi:type="dcterms:W3CDTF">2017-06-29T18:24:08Z</dcterms:modified>
</cp:coreProperties>
</file>