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1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89" d="100"/>
          <a:sy n="89" d="100"/>
        </p:scale>
        <p:origin x="1282" y="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28600"/>
            <a:ext cx="7772400" cy="4571999"/>
          </a:xfrm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sz="8800" spc="-80" baseline="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800600"/>
            <a:ext cx="6858000" cy="914400"/>
          </a:xfrm>
        </p:spPr>
        <p:txBody>
          <a:bodyPr/>
          <a:lstStyle>
            <a:lvl1pPr marL="0" indent="0" algn="l">
              <a:buNone/>
              <a:defRPr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1DEABC-D766-4322-8E78-B830FAE35C72}" type="datetime4">
              <a:rPr lang="en-US" smtClean="0"/>
              <a:pPr/>
              <a:t>June 5, 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Managing Today’s News Media: Audience First.  ©2015</a:t>
            </a:r>
          </a:p>
          <a:p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F38DF745-7D3F-47F4-83A3-874385CFAA6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31F9E-604E-4343-9F29-EF72E8231CAD}" type="datetime4">
              <a:rPr lang="en-US" smtClean="0"/>
              <a:pPr/>
              <a:t>June 5, 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DF745-7D3F-47F4-83A3-874385CFAA6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A8E1CE-37F8-4102-8DF9-852A0A51F293}" type="datetime4">
              <a:rPr lang="en-US" smtClean="0"/>
              <a:pPr/>
              <a:t>June 5, 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DF745-7D3F-47F4-83A3-874385CFAA6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33F43-3E86-47E4-BFBB-2476D384E1C6}" type="datetime4">
              <a:rPr lang="en-US" smtClean="0"/>
              <a:pPr/>
              <a:t>June 5, 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DF745-7D3F-47F4-83A3-874385CFAA6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47800"/>
            <a:ext cx="7772400" cy="4321175"/>
          </a:xfrm>
        </p:spPr>
        <p:txBody>
          <a:bodyPr anchor="ctr">
            <a:noAutofit/>
          </a:bodyPr>
          <a:lstStyle>
            <a:lvl1pPr algn="l">
              <a:lnSpc>
                <a:spcPct val="100000"/>
              </a:lnSpc>
              <a:defRPr sz="8800" b="0" cap="all" spc="-80" baseline="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28601"/>
            <a:ext cx="7772400" cy="1066800"/>
          </a:xfrm>
        </p:spPr>
        <p:txBody>
          <a:bodyPr anchor="b"/>
          <a:lstStyle>
            <a:lvl1pPr marL="0" indent="0">
              <a:buNone/>
              <a:defRPr sz="2000"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663BA-01FC-4367-B6F3-ABB2645D55F1}" type="datetime4">
              <a:rPr lang="en-US" smtClean="0"/>
              <a:pPr/>
              <a:t>June 5, 2015</a:t>
            </a:fld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38DF745-7D3F-47F4-83A3-874385CFAA6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3068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016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B19C71-EC74-44AF-B27E-FC7DC3C3A61D}" type="datetime4">
              <a:rPr lang="en-US" smtClean="0"/>
              <a:pPr/>
              <a:t>June 5, 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Managing Today’s News Media: Audience First.  ©2015</a:t>
            </a:r>
          </a:p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DF745-7D3F-47F4-83A3-874385CFAA6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27632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sz="1800" b="0" cap="all" spc="10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27632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3208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lang="en-US" sz="1800" b="0" kern="1200" cap="all" spc="100" baseline="0" dirty="0" smtClean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3208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5CDA29-3CBE-48EA-92AE-A996835462BA}" type="datetime4">
              <a:rPr lang="en-US" smtClean="0"/>
              <a:pPr/>
              <a:t>June 5, 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DF745-7D3F-47F4-83A3-874385CFAA6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9EC054-3869-4501-B163-1BBFDE8DCE04}" type="datetime4">
              <a:rPr lang="en-US" smtClean="0"/>
              <a:pPr/>
              <a:t>June 5, 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DF745-7D3F-47F4-83A3-874385CFAA6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63D831-56C1-49CF-8EF7-8B9A98402BCD}" type="datetime4">
              <a:rPr lang="en-US" smtClean="0"/>
              <a:pPr/>
              <a:t>June 5, 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DF745-7D3F-47F4-83A3-874385CFAA6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600200"/>
            <a:ext cx="5111750" cy="44805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600200"/>
            <a:ext cx="3008313" cy="448056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AD5615-7F4F-4584-84D5-CC95918C321F}" type="datetime4">
              <a:rPr lang="en-US" smtClean="0"/>
              <a:pPr/>
              <a:t>June 5, 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DF745-7D3F-47F4-83A3-874385CFAA6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-1" y="0"/>
            <a:ext cx="9000877" cy="4846320"/>
          </a:xfrm>
          <a:solidFill>
            <a:schemeClr val="bg1">
              <a:lumMod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5715000"/>
            <a:ext cx="8153400" cy="457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EA923-9BEE-48CE-9F28-5B525F399BAD}" type="datetime4">
              <a:rPr lang="en-US" smtClean="0"/>
              <a:pPr/>
              <a:t>June 5, 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F38DF745-7D3F-47F4-83A3-874385CFAA6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4953000"/>
            <a:ext cx="8153400" cy="762000"/>
          </a:xfrm>
        </p:spPr>
        <p:txBody>
          <a:bodyPr anchor="t">
            <a:normAutofit/>
          </a:bodyPr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5791200" cy="1371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76200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17D0EFEE-2756-4A20-BF2A-63F0A94F99AC}" type="datetime4">
              <a:rPr lang="en-US" smtClean="0"/>
              <a:pPr/>
              <a:t>June 5, 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Managing Today’s News Media: Audience First.  ©2015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 rot="16200000">
            <a:off x="8227377" y="5885497"/>
            <a:ext cx="13157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00" b="1">
                <a:solidFill>
                  <a:schemeClr val="tx2"/>
                </a:solidFill>
              </a:defRPr>
            </a:lvl1pPr>
          </a:lstStyle>
          <a:p>
            <a:fld id="{F38DF745-7D3F-47F4-83A3-874385CFAA6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9001124" y="0"/>
            <a:ext cx="142876" cy="13716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9001124" y="1371600"/>
            <a:ext cx="142876" cy="54864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9" name="Picture 8" descr="9781452292571.jpg"/>
          <p:cNvPicPr>
            <a:picLocks noChangeAspect="1"/>
          </p:cNvPicPr>
          <p:nvPr userDrawn="1"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97380" y="5462562"/>
            <a:ext cx="886164" cy="1329246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13" r:id="rId1"/>
    <p:sldLayoutId id="2147483914" r:id="rId2"/>
    <p:sldLayoutId id="2147483915" r:id="rId3"/>
    <p:sldLayoutId id="2147483916" r:id="rId4"/>
    <p:sldLayoutId id="2147483917" r:id="rId5"/>
    <p:sldLayoutId id="2147483918" r:id="rId6"/>
    <p:sldLayoutId id="2147483919" r:id="rId7"/>
    <p:sldLayoutId id="2147483920" r:id="rId8"/>
    <p:sldLayoutId id="2147483921" r:id="rId9"/>
    <p:sldLayoutId id="2147483922" r:id="rId10"/>
    <p:sldLayoutId id="2147483923" r:id="rId11"/>
  </p:sldLayoutIdLst>
  <p:hf sldNum="0" hdr="0" ftr="0" dt="0"/>
  <p:txStyles>
    <p:titleStyle>
      <a:lvl1pPr algn="l" defTabSz="914400" rtl="0" eaLnBrk="1" latinLnBrk="0" hangingPunct="1">
        <a:spcBef>
          <a:spcPct val="0"/>
        </a:spcBef>
        <a:buNone/>
        <a:defRPr sz="3600" kern="1200" cap="all" spc="-6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spcAft>
          <a:spcPts val="600"/>
        </a:spcAft>
        <a:buFont typeface="Arial" pitchFamily="34" charset="0"/>
        <a:buNone/>
        <a:defRPr sz="20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800" dirty="0" smtClean="0"/>
              <a:t>Managing Today’s News Media: </a:t>
            </a:r>
            <a:r>
              <a:rPr lang="en-US" dirty="0" smtClean="0">
                <a:solidFill>
                  <a:srgbClr val="FF0000"/>
                </a:solidFill>
              </a:rPr>
              <a:t>Audience First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Chapter 3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Audience Power</a:t>
            </a: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4" name="Picture 3" descr="978145229257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73679" y="4527009"/>
            <a:ext cx="1509866" cy="22647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34433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4c’s strategy:</a:t>
            </a:r>
            <a:br>
              <a:rPr lang="en-US" dirty="0" smtClean="0"/>
            </a:br>
            <a:r>
              <a:rPr lang="en-US" dirty="0" smtClean="0"/>
              <a:t>control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Emboldened by choice and empowered by social media, consumers now control the future of media.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Consumers are also demanding a two-way conversation that allows them to play a role in the journalism process.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Every news organization, from the large and traditional to the individual </a:t>
            </a:r>
            <a:r>
              <a:rPr lang="en-US" dirty="0" smtClean="0"/>
              <a:t>startup, </a:t>
            </a:r>
            <a:r>
              <a:rPr lang="en-US" dirty="0" smtClean="0"/>
              <a:t>are affected by the consumer’s desire for control.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91302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Mass media </a:t>
            </a:r>
            <a:br>
              <a:rPr lang="en-US" dirty="0" smtClean="0"/>
            </a:br>
            <a:r>
              <a:rPr lang="en-US" dirty="0" smtClean="0"/>
              <a:t>under attack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The rise of technology has leapfrogged the gatekeeper role newspapers and television stations used to enjoy. 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Ironically, traditional mass media still generates </a:t>
            </a:r>
            <a:r>
              <a:rPr lang="en-US" dirty="0" smtClean="0"/>
              <a:t>the </a:t>
            </a:r>
            <a:r>
              <a:rPr lang="en-US" dirty="0" smtClean="0"/>
              <a:t>majority of advertising dollars.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The inverse relationship between profitability and risk handicaps traditional media’s ability to evolve.  They fear change will risk current profitability.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Continually shrinking mass audiences are slowly eroding traditional mass media’s ability to generate profit.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97908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Understanding audience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As media becomes more targeted, understanding audience becomes essential.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There are many ways to look at audience.  Most </a:t>
            </a:r>
            <a:r>
              <a:rPr lang="en-US" dirty="0" smtClean="0"/>
              <a:t>ways group </a:t>
            </a:r>
            <a:r>
              <a:rPr lang="en-US" dirty="0" smtClean="0"/>
              <a:t>users into like-minded </a:t>
            </a:r>
            <a:r>
              <a:rPr lang="en-US" dirty="0" smtClean="0"/>
              <a:t>segments or cohort groups.  </a:t>
            </a:r>
            <a:r>
              <a:rPr lang="en-US" dirty="0" smtClean="0"/>
              <a:t>Tribes and Persona are two examples.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Consumers also determine which new technology will be adopted and which will fail.  Media companies do not have to predict future technology.  They </a:t>
            </a:r>
            <a:r>
              <a:rPr lang="en-US" dirty="0" smtClean="0"/>
              <a:t>only have </a:t>
            </a:r>
            <a:r>
              <a:rPr lang="en-US" dirty="0" smtClean="0"/>
              <a:t>to understand the consumer, then follow the consumer’s technology choices.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35181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Social media empowerment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Social media is a technologically empowered manifestation of existing human need and interests.</a:t>
            </a: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In the past, two neighbors might have a conversation over a fence.  Today, those neighbors can be anywhere in the world.  The conversation can also be among an unlimited number of people.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This real power of connected audience is that it not only consumes information, it also creates </a:t>
            </a:r>
            <a:r>
              <a:rPr lang="en-US" dirty="0" smtClean="0"/>
              <a:t>information and can decide which information is important.  </a:t>
            </a:r>
            <a:r>
              <a:rPr lang="en-US" dirty="0" smtClean="0"/>
              <a:t>This fundamentally changes the relationship between the consumer and traditional </a:t>
            </a:r>
            <a:r>
              <a:rPr lang="en-US" dirty="0" smtClean="0"/>
              <a:t>journalism</a:t>
            </a:r>
            <a:r>
              <a:rPr lang="en-US" dirty="0" smtClean="0"/>
              <a:t> organizations.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935632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Audience measurement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Although frequently criticized, Nielsen remains the largest and most influential audience measurement company.  It </a:t>
            </a:r>
            <a:r>
              <a:rPr lang="en-US" dirty="0" smtClean="0"/>
              <a:t>is still</a:t>
            </a:r>
            <a:r>
              <a:rPr lang="en-US" dirty="0" smtClean="0"/>
              <a:t> </a:t>
            </a:r>
            <a:r>
              <a:rPr lang="en-US" dirty="0" smtClean="0"/>
              <a:t>the standard used by major advertisers.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Rentrak and Comscore are examples of companies attempting to broaden understanding of audience.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Quantitative </a:t>
            </a:r>
            <a:r>
              <a:rPr lang="en-US" dirty="0" smtClean="0"/>
              <a:t>research measures the size of an audience.  Qualitative research attempts to understand audience.  </a:t>
            </a:r>
            <a:r>
              <a:rPr lang="en-US" dirty="0"/>
              <a:t>P</a:t>
            </a:r>
            <a:r>
              <a:rPr lang="en-US" dirty="0" smtClean="0"/>
              <a:t>sychographics</a:t>
            </a:r>
            <a:r>
              <a:rPr lang="en-US" dirty="0" smtClean="0"/>
              <a:t>, tribes and </a:t>
            </a:r>
            <a:r>
              <a:rPr lang="en-US" dirty="0" smtClean="0"/>
              <a:t>persona </a:t>
            </a:r>
            <a:r>
              <a:rPr lang="en-US" dirty="0" smtClean="0"/>
              <a:t>are all forms of qualitative research.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354963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Consumers exert power in two ways:  how they spend their time and how they spend their money.  Time and money are both important.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Social media is the empowerment of consumers through technology.  Technology is an enabler, not a cause.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Because of their “top down” structure, it is difficult for traditional media companies to adapt to a two-way conversation.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Perhaps media’s greatest opportunity to become the consumer’s “trusted source.”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804489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ssential">
  <a:themeElements>
    <a:clrScheme name="Essential">
      <a:dk1>
        <a:srgbClr val="000000"/>
      </a:dk1>
      <a:lt1>
        <a:srgbClr val="FFFFFF"/>
      </a:lt1>
      <a:dk2>
        <a:srgbClr val="D1282E"/>
      </a:dk2>
      <a:lt2>
        <a:srgbClr val="C8C8B1"/>
      </a:lt2>
      <a:accent1>
        <a:srgbClr val="7A7A7A"/>
      </a:accent1>
      <a:accent2>
        <a:srgbClr val="F5C201"/>
      </a:accent2>
      <a:accent3>
        <a:srgbClr val="526DB0"/>
      </a:accent3>
      <a:accent4>
        <a:srgbClr val="989AAC"/>
      </a:accent4>
      <a:accent5>
        <a:srgbClr val="DC5924"/>
      </a:accent5>
      <a:accent6>
        <a:srgbClr val="B4B392"/>
      </a:accent6>
      <a:hlink>
        <a:srgbClr val="CC9900"/>
      </a:hlink>
      <a:folHlink>
        <a:srgbClr val="969696"/>
      </a:folHlink>
    </a:clrScheme>
    <a:fontScheme name="Essential">
      <a:majorFont>
        <a:latin typeface="Arial Black"/>
        <a:ea typeface=""/>
        <a:cs typeface=""/>
        <a:font script="Jpan" typeface="ＭＳ Ｐゴシック"/>
        <a:font script="Hang" typeface="HY견고딕"/>
        <a:font script="Hans" typeface="微软雅黑"/>
        <a:font script="Hant" typeface="微軟正黑體"/>
        <a:font script="Arab" typeface="Tahoma"/>
        <a:font script="Hebr" typeface="Ta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sential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250000"/>
              </a:schemeClr>
            </a:gs>
            <a:gs pos="35000">
              <a:schemeClr val="phClr">
                <a:tint val="47000"/>
                <a:satMod val="275000"/>
              </a:schemeClr>
            </a:gs>
            <a:gs pos="100000">
              <a:schemeClr val="phClr">
                <a:tint val="25000"/>
                <a:satMod val="300000"/>
              </a:schemeClr>
            </a:gs>
          </a:gsLst>
          <a:lin ang="16200000" scaled="1"/>
        </a:gradFill>
        <a:solidFill>
          <a:schemeClr val="phClr">
            <a:satMod val="11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4127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9999" dist="23000" algn="b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19050" algn="bl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l"/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6000"/>
              </a:schemeClr>
              <a:schemeClr val="phClr">
                <a:shade val="94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84000"/>
                <a:satMod val="110000"/>
              </a:schemeClr>
            </a:gs>
            <a:gs pos="44000">
              <a:schemeClr val="phClr">
                <a:tint val="93000"/>
                <a:satMod val="115000"/>
              </a:schemeClr>
            </a:gs>
            <a:gs pos="100000">
              <a:schemeClr val="phClr">
                <a:tint val="100000"/>
                <a:shade val="59000"/>
                <a:satMod val="120000"/>
              </a:schemeClr>
            </a:gs>
          </a:gsLst>
          <a:path path="circle">
            <a:fillToRect l="40000" t="60000" r="60000" b="4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Essential.thmx</Template>
  <TotalTime>5152</TotalTime>
  <Words>465</Words>
  <Application>Microsoft Office PowerPoint</Application>
  <PresentationFormat>On-screen Show (4:3)</PresentationFormat>
  <Paragraphs>43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0" baseType="lpstr">
      <vt:lpstr>Arial</vt:lpstr>
      <vt:lpstr>Arial Black</vt:lpstr>
      <vt:lpstr>Essential</vt:lpstr>
      <vt:lpstr>Managing Today’s News Media: Audience First</vt:lpstr>
      <vt:lpstr>The 4c’s strategy: control </vt:lpstr>
      <vt:lpstr>Mass media  under attack</vt:lpstr>
      <vt:lpstr>Understanding audience</vt:lpstr>
      <vt:lpstr>Social media empowerment</vt:lpstr>
      <vt:lpstr>Audience measurement</vt:lpstr>
      <vt:lpstr>Summary</vt:lpstr>
    </vt:vector>
  </TitlesOfParts>
  <Company>University of Mississippi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Managing Today’s News Media: Audience First</dc:title>
  <dc:creator>UM School of Journalism</dc:creator>
  <cp:lastModifiedBy>Price, Hank</cp:lastModifiedBy>
  <cp:revision>13</cp:revision>
  <dcterms:created xsi:type="dcterms:W3CDTF">2015-06-03T12:56:32Z</dcterms:created>
  <dcterms:modified xsi:type="dcterms:W3CDTF">2015-06-08T13:54:09Z</dcterms:modified>
</cp:coreProperties>
</file>