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2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December 31, 2000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</a:t>
            </a:r>
            <a:r>
              <a:rPr lang="en-US" smtClean="0"/>
              <a:t>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December 31, 2000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December 31, 2000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December 31, 2000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December 31, 2000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December 31, 2000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December 31, 2000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December 31, 2000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December 31, 2000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December 31, 2000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December 31, 2000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December 31, 2000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6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television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TV News 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More Americans get their news from television than from any other medium.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television </a:t>
            </a:r>
            <a:r>
              <a:rPr lang="en-US" sz="2400" dirty="0" smtClean="0"/>
              <a:t>news audience </a:t>
            </a:r>
            <a:r>
              <a:rPr lang="en-US" sz="2400" dirty="0" smtClean="0"/>
              <a:t>is declining overall – but much of the industry is responding </a:t>
            </a:r>
            <a:r>
              <a:rPr lang="en-US" sz="2400" dirty="0" smtClean="0"/>
              <a:t>by expanding digital delivery.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Digital delivery – especially through social media – </a:t>
            </a:r>
            <a:r>
              <a:rPr lang="en-US" sz="2400" dirty="0" smtClean="0"/>
              <a:t>is creating </a:t>
            </a:r>
            <a:r>
              <a:rPr lang="en-US" sz="2400" dirty="0" smtClean="0"/>
              <a:t>an opportunity for TV newsrooms to </a:t>
            </a:r>
            <a:r>
              <a:rPr lang="en-US" sz="2400" dirty="0" smtClean="0"/>
              <a:t>have </a:t>
            </a:r>
            <a:r>
              <a:rPr lang="en-US" sz="2400" dirty="0" smtClean="0"/>
              <a:t>two-way </a:t>
            </a:r>
            <a:r>
              <a:rPr lang="en-US" sz="2400" dirty="0" smtClean="0"/>
              <a:t>conversations </a:t>
            </a:r>
            <a:r>
              <a:rPr lang="en-US" sz="2400" dirty="0" smtClean="0"/>
              <a:t>with </a:t>
            </a:r>
            <a:r>
              <a:rPr lang="en-US" sz="2400" dirty="0" smtClean="0"/>
              <a:t>the audience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TV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Definition:  The use </a:t>
            </a:r>
            <a:r>
              <a:rPr lang="en-US" sz="2400" dirty="0" smtClean="0"/>
              <a:t>of social media platforms to enrich the experience of consuming a TV product and to possibly extend its audience.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Twitter dominates; Facebook matters; apps playing a role.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Goal is to create “loyalists” – audiences that feel part of a community that the TV station has created, says Chip </a:t>
            </a:r>
            <a:r>
              <a:rPr lang="en-US" sz="2400" dirty="0" err="1" smtClean="0"/>
              <a:t>Mahaney</a:t>
            </a:r>
            <a:r>
              <a:rPr lang="en-US" sz="2400" dirty="0" smtClean="0"/>
              <a:t> of E. W. </a:t>
            </a:r>
            <a:r>
              <a:rPr lang="en-US" sz="2400" dirty="0" smtClean="0"/>
              <a:t>Scripps.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327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C’s Strategy: 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number of choices for consuming video news has exploded in recent years and </a:t>
            </a:r>
            <a:r>
              <a:rPr lang="en-US" sz="2400" dirty="0" smtClean="0"/>
              <a:t>is expected to keep </a:t>
            </a:r>
            <a:r>
              <a:rPr lang="en-US" sz="2400" dirty="0" smtClean="0"/>
              <a:t>growing.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TV news organizations must find a way to “own” a particular </a:t>
            </a:r>
            <a:r>
              <a:rPr lang="en-US" sz="2400" dirty="0" smtClean="0"/>
              <a:t>niche to </a:t>
            </a:r>
            <a:r>
              <a:rPr lang="en-US" sz="2400" dirty="0" smtClean="0"/>
              <a:t>become the go-to choice for that content.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focus for TV news organizations </a:t>
            </a:r>
            <a:r>
              <a:rPr lang="en-US" sz="2400" dirty="0" smtClean="0"/>
              <a:t>may </a:t>
            </a:r>
            <a:r>
              <a:rPr lang="en-US" sz="2400" dirty="0" smtClean="0"/>
              <a:t>be </a:t>
            </a:r>
            <a:r>
              <a:rPr lang="en-US" sz="2400" dirty="0" smtClean="0"/>
              <a:t>shifting to personalization and customization as mass audiences become harder and harder to capture.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1767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Mobile Matters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“Watching TV” is a cultural reference, but </a:t>
            </a:r>
            <a:r>
              <a:rPr lang="en-US" sz="2400" dirty="0" smtClean="0"/>
              <a:t>viewing TV programming could </a:t>
            </a:r>
            <a:r>
              <a:rPr lang="en-US" sz="2400" dirty="0" smtClean="0"/>
              <a:t>likely be happening on a smartphone just as easily as it could </a:t>
            </a:r>
            <a:r>
              <a:rPr lang="en-US" sz="2400" dirty="0" smtClean="0"/>
              <a:t>be occurring </a:t>
            </a:r>
            <a:r>
              <a:rPr lang="en-US" sz="2400" dirty="0" smtClean="0"/>
              <a:t>on a box in the living room.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Mobile may be the best way TV news stations have to reach younger demographics.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Mobile video, in particular, is very attractive to advertisers, according to former CNN mobile guru Louis </a:t>
            </a:r>
            <a:r>
              <a:rPr lang="en-US" sz="2400" dirty="0" smtClean="0"/>
              <a:t>Gump, and is playing a part in the development of new revenue models for TV.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6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Television stations have been “trappe</a:t>
            </a:r>
            <a:r>
              <a:rPr lang="en-US" dirty="0" smtClean="0"/>
              <a:t>d by revenue” – as long as profits have remained big, the impetus to change has remained small.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Case Study:  The radio industry has had to reinvent itself several times.  </a:t>
            </a:r>
          </a:p>
          <a:p>
            <a:pPr marL="800100" lvl="1" indent="-342900"/>
            <a:r>
              <a:rPr lang="en-US" dirty="0" smtClean="0"/>
              <a:t>1930s – Radio dominates in-home entertainment.</a:t>
            </a:r>
          </a:p>
          <a:p>
            <a:pPr marL="800100" lvl="1" indent="-342900"/>
            <a:r>
              <a:rPr lang="en-US" dirty="0" smtClean="0"/>
              <a:t>1950s – TV emerges and radio becomes community service.</a:t>
            </a:r>
          </a:p>
          <a:p>
            <a:pPr marL="800100" lvl="1" indent="-342900"/>
            <a:r>
              <a:rPr lang="en-US" dirty="0" smtClean="0"/>
              <a:t>1970s – In-car FM music focus rescues radio again.</a:t>
            </a:r>
          </a:p>
          <a:p>
            <a:pPr marL="800100" lvl="1" indent="-342900"/>
            <a:r>
              <a:rPr lang="en-US" dirty="0" smtClean="0"/>
              <a:t>1980s – News talk offers new life to the medium.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TV news is in a period of reinvention, but the ingrained culture </a:t>
            </a:r>
            <a:r>
              <a:rPr lang="en-US" dirty="0" smtClean="0"/>
              <a:t>of the medium and sustained economic success has made it challenging to promote innovation.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23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Innovation Management:  When implemented properly, it involves every employee contributing to every aspect of the organization’s success. 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Author Paul </a:t>
            </a:r>
            <a:r>
              <a:rPr lang="en-US" sz="2400" dirty="0" err="1" smtClean="0"/>
              <a:t>Trott</a:t>
            </a:r>
            <a:r>
              <a:rPr lang="en-US" sz="2400" dirty="0" smtClean="0"/>
              <a:t> says there are two primary approaches to IM:</a:t>
            </a:r>
          </a:p>
          <a:p>
            <a:pPr marL="800100" lvl="1" indent="-342900"/>
            <a:r>
              <a:rPr lang="en-US" sz="2400" dirty="0" smtClean="0"/>
              <a:t>Pushed process -- employees develop a new application for a new or existing technology.</a:t>
            </a:r>
          </a:p>
          <a:p>
            <a:pPr marL="800100" lvl="1" indent="-342900"/>
            <a:r>
              <a:rPr lang="en-US" sz="2400" dirty="0" smtClean="0"/>
              <a:t>Pulled process – employees create new technology to fulfill unmet audience need.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IM requires news managers to </a:t>
            </a:r>
            <a:r>
              <a:rPr lang="en-US" sz="2400" smtClean="0"/>
              <a:t>leverage the creativity </a:t>
            </a:r>
            <a:r>
              <a:rPr lang="en-US" sz="2400" dirty="0" smtClean="0"/>
              <a:t>of their employees and promote internal entrepreneurship.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28176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Smart news managers mus</a:t>
            </a:r>
            <a:r>
              <a:rPr lang="en-US" dirty="0" smtClean="0"/>
              <a:t>t take a </a:t>
            </a:r>
            <a:r>
              <a:rPr lang="en-US" dirty="0" smtClean="0"/>
              <a:t>broader view of what it means to be a TV station.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Additional challenges and opportunities include:</a:t>
            </a:r>
          </a:p>
          <a:p>
            <a:pPr marL="800100" lvl="1" indent="-342900"/>
            <a:r>
              <a:rPr lang="en-US" dirty="0" smtClean="0"/>
              <a:t>Sub-channels (D2), which allow TV stations to broadcast more than one program on a single channel – also called multicastin</a:t>
            </a:r>
            <a:r>
              <a:rPr lang="en-US" dirty="0" smtClean="0"/>
              <a:t>g.</a:t>
            </a:r>
          </a:p>
          <a:p>
            <a:pPr marL="800100" lvl="1" indent="-342900"/>
            <a:r>
              <a:rPr lang="en-US" dirty="0" smtClean="0"/>
              <a:t>Retransmission fees, which cable companies pay to TV stations in order to carry the station’s programming.</a:t>
            </a:r>
          </a:p>
          <a:p>
            <a:pPr marL="800100" lvl="1" indent="-342900"/>
            <a:r>
              <a:rPr lang="en-US" dirty="0" smtClean="0"/>
              <a:t>Cord cutting – free over-the-air (OTA) or over-the-top Internet (OTT) options give consumers more viewing choices.</a:t>
            </a:r>
            <a:r>
              <a:rPr lang="en-US" dirty="0" smtClean="0"/>
              <a:t>  </a:t>
            </a:r>
          </a:p>
          <a:p>
            <a:pPr marL="800100" lvl="1" indent="-342900"/>
            <a:r>
              <a:rPr lang="en-US" dirty="0" smtClean="0"/>
              <a:t>Apps allowing live TV streaming to mobile devices expand choice further.</a:t>
            </a:r>
            <a:endParaRPr lang="en-US" dirty="0" smtClean="0"/>
          </a:p>
          <a:p>
            <a:pPr lvl="1" indent="0">
              <a:buNone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TV news organizations that survive will not rely on a single delivery system.</a:t>
            </a:r>
          </a:p>
        </p:txBody>
      </p:sp>
    </p:spTree>
    <p:extLst>
      <p:ext uri="{BB962C8B-B14F-4D97-AF65-F5344CB8AC3E}">
        <p14:creationId xmlns:p14="http://schemas.microsoft.com/office/powerpoint/2010/main" val="254408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7616213</TotalTime>
  <Words>620</Words>
  <Application>Microsoft Macintosh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Essential</vt:lpstr>
      <vt:lpstr>Managing Today’s News Media: Audience First</vt:lpstr>
      <vt:lpstr>TV News Scene</vt:lpstr>
      <vt:lpstr>Social TV</vt:lpstr>
      <vt:lpstr>The 4 C’s Strategy:  Choice</vt:lpstr>
      <vt:lpstr>Mobile Matters</vt:lpstr>
      <vt:lpstr>Change obstacles</vt:lpstr>
      <vt:lpstr>Theory in practice</vt:lpstr>
      <vt:lpstr>Summary</vt:lpstr>
    </vt:vector>
  </TitlesOfParts>
  <Company>University of Mississippi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Debora Wenger</cp:lastModifiedBy>
  <cp:revision>31</cp:revision>
  <dcterms:created xsi:type="dcterms:W3CDTF">2015-06-03T12:56:32Z</dcterms:created>
  <dcterms:modified xsi:type="dcterms:W3CDTF">2015-06-23T01:52:25Z</dcterms:modified>
</cp:coreProperties>
</file>