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sldIdLst>
    <p:sldId id="256" r:id="rId2"/>
    <p:sldId id="258" r:id="rId3"/>
    <p:sldId id="257" r:id="rId4"/>
    <p:sldId id="259" r:id="rId5"/>
    <p:sldId id="261" r:id="rId6"/>
    <p:sldId id="262" r:id="rId7"/>
    <p:sldId id="263" r:id="rId8"/>
    <p:sldId id="260"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9" d="100"/>
          <a:sy n="89" d="100"/>
        </p:scale>
        <p:origin x="1282" y="8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51DEABC-D766-4322-8E78-B830FAE35C72}" type="datetime4">
              <a:rPr lang="en-US" smtClean="0"/>
              <a:pPr/>
              <a:t>June 5, 2015</a:t>
            </a:fld>
            <a:endParaRPr lang="en-US" dirty="0"/>
          </a:p>
        </p:txBody>
      </p:sp>
      <p:sp>
        <p:nvSpPr>
          <p:cNvPr id="5" name="Footer Placeholder 4"/>
          <p:cNvSpPr>
            <a:spLocks noGrp="1"/>
          </p:cNvSpPr>
          <p:nvPr>
            <p:ph type="ftr" sz="quarter" idx="11"/>
          </p:nvPr>
        </p:nvSpPr>
        <p:spPr/>
        <p:txBody>
          <a:bodyPr/>
          <a:lstStyle/>
          <a:p>
            <a:r>
              <a:rPr lang="en-US" dirty="0" smtClean="0"/>
              <a:t>Managing Today’s News Media: Audience First.  ©2015</a:t>
            </a:r>
          </a:p>
          <a:p>
            <a:endParaRPr lang="en-US" dirty="0"/>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F38DF745-7D3F-47F4-83A3-874385CFAA69}"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131F9E-604E-4343-9F29-EF72E8231CAD}" type="datetime4">
              <a:rPr lang="en-US" smtClean="0"/>
              <a:pPr/>
              <a:t>June 5, 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A8E1CE-37F8-4102-8DF9-852A0A51F293}" type="datetime4">
              <a:rPr lang="en-US" smtClean="0"/>
              <a:pPr/>
              <a:t>June 5, 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333F43-3E86-47E4-BFBB-2476D384E1C6}" type="datetime4">
              <a:rPr lang="en-US" smtClean="0"/>
              <a:pPr/>
              <a:t>June 5, 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751663BA-01FC-4367-B6F3-ABB2645D55F1}" type="datetime4">
              <a:rPr lang="en-US" smtClean="0"/>
              <a:pPr/>
              <a:t>June 5, 2015</a:t>
            </a:fld>
            <a:endParaRPr lang="en-US" dirty="0"/>
          </a:p>
        </p:txBody>
      </p:sp>
      <p:sp>
        <p:nvSpPr>
          <p:cNvPr id="8" name="Slide Number Placeholder 7"/>
          <p:cNvSpPr>
            <a:spLocks noGrp="1"/>
          </p:cNvSpPr>
          <p:nvPr>
            <p:ph type="sldNum" sz="quarter" idx="11"/>
          </p:nvPr>
        </p:nvSpPr>
        <p:spPr/>
        <p:txBody>
          <a:bodyPr/>
          <a:lstStyle/>
          <a:p>
            <a:fld id="{F38DF745-7D3F-47F4-83A3-874385CFAA69}"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9B19C71-EC74-44AF-B27E-FC7DC3C3A61D}" type="datetime4">
              <a:rPr lang="en-US" smtClean="0"/>
              <a:pPr/>
              <a:t>June 5, 2015</a:t>
            </a:fld>
            <a:endParaRPr lang="en-US" dirty="0"/>
          </a:p>
        </p:txBody>
      </p:sp>
      <p:sp>
        <p:nvSpPr>
          <p:cNvPr id="6" name="Footer Placeholder 5"/>
          <p:cNvSpPr>
            <a:spLocks noGrp="1"/>
          </p:cNvSpPr>
          <p:nvPr>
            <p:ph type="ftr" sz="quarter" idx="11"/>
          </p:nvPr>
        </p:nvSpPr>
        <p:spPr/>
        <p:txBody>
          <a:bodyPr/>
          <a:lstStyle/>
          <a:p>
            <a:r>
              <a:rPr lang="en-US" dirty="0" smtClean="0"/>
              <a:t>Managing Today’s News Media: Audience First.  ©2015</a:t>
            </a:r>
          </a:p>
          <a:p>
            <a:endParaRPr lang="en-US" dirty="0"/>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A5CDA29-3CBE-48EA-92AE-A996835462BA}" type="datetime4">
              <a:rPr lang="en-US" smtClean="0"/>
              <a:pPr/>
              <a:t>June 5, 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38DF745-7D3F-47F4-83A3-874385CFAA69}"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29EC054-3869-4501-B163-1BBFDE8DCE04}" type="datetime4">
              <a:rPr lang="en-US" smtClean="0"/>
              <a:pPr/>
              <a:t>June 5, 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38DF745-7D3F-47F4-83A3-874385CFAA69}"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63D831-56C1-49CF-8EF7-8B9A98402BCD}" type="datetime4">
              <a:rPr lang="en-US" smtClean="0"/>
              <a:pPr/>
              <a:t>June 5, 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38DF745-7D3F-47F4-83A3-874385CFAA69}"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AD5615-7F4F-4584-84D5-CC95918C321F}" type="datetime4">
              <a:rPr lang="en-US" smtClean="0"/>
              <a:pPr/>
              <a:t>June 5, 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dirty="0"/>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lang="en-US" dirty="0"/>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EEA923-9BEE-48CE-9F28-5B525F399BAD}" type="datetime4">
              <a:rPr lang="en-US" smtClean="0"/>
              <a:pPr/>
              <a:t>June 5, 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F38DF745-7D3F-47F4-83A3-874385CFAA69}" type="slidenum">
              <a:rPr lang="en-US" smtClean="0"/>
              <a:pPr/>
              <a:t>‹#›</a:t>
            </a:fld>
            <a:endParaRPr lang="en-US" dirty="0"/>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en-US" smtClean="0"/>
              <a:t>Click to edit Master title style</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17D0EFEE-2756-4A20-BF2A-63F0A94F99AC}" type="datetime4">
              <a:rPr lang="en-US" smtClean="0"/>
              <a:pPr/>
              <a:t>June 5, 2015</a:t>
            </a:fld>
            <a:endParaRPr lang="en-US" dirty="0"/>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r>
              <a:rPr lang="en-US" dirty="0" smtClean="0"/>
              <a:t>Managing Today’s News Media: Audience First.  ©2015</a:t>
            </a:r>
            <a:endParaRPr lang="en-US" dirty="0"/>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F38DF745-7D3F-47F4-83A3-874385CFAA69}" type="slidenum">
              <a:rPr lang="en-US" smtClean="0"/>
              <a:pPr/>
              <a:t>‹#›</a:t>
            </a:fld>
            <a:endParaRPr lang="en-US" dirty="0"/>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descr="9781452292571.jpg"/>
          <p:cNvPicPr>
            <a:picLocks noChangeAspect="1"/>
          </p:cNvPicPr>
          <p:nvPr userDrawn="1"/>
        </p:nvPicPr>
        <p:blipFill>
          <a:blip r:embed="rId13" cstate="email">
            <a:extLst>
              <a:ext uri="{28A0092B-C50C-407E-A947-70E740481C1C}">
                <a14:useLocalDpi xmlns:a14="http://schemas.microsoft.com/office/drawing/2010/main" val="0"/>
              </a:ext>
            </a:extLst>
          </a:blip>
          <a:stretch>
            <a:fillRect/>
          </a:stretch>
        </p:blipFill>
        <p:spPr>
          <a:xfrm>
            <a:off x="7997380" y="5462562"/>
            <a:ext cx="886164" cy="1329246"/>
          </a:xfrm>
          <a:prstGeom prst="rect">
            <a:avLst/>
          </a:prstGeom>
        </p:spPr>
      </p:pic>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hf sldNum="0" hdr="0" ftr="0" dt="0"/>
  <p:txStyles>
    <p:titleStyle>
      <a:lvl1pPr algn="l" defTabSz="914400" rtl="0"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800" dirty="0" smtClean="0"/>
              <a:t>Managing Today’s News Media: </a:t>
            </a:r>
            <a:r>
              <a:rPr lang="en-US" dirty="0" smtClean="0">
                <a:solidFill>
                  <a:srgbClr val="FF0000"/>
                </a:solidFill>
              </a:rPr>
              <a:t>Audience First</a:t>
            </a:r>
            <a:endParaRPr lang="en-US" dirty="0">
              <a:solidFill>
                <a:srgbClr val="FF0000"/>
              </a:solidFill>
            </a:endParaRPr>
          </a:p>
        </p:txBody>
      </p:sp>
      <p:sp>
        <p:nvSpPr>
          <p:cNvPr id="3" name="Subtitle 2"/>
          <p:cNvSpPr>
            <a:spLocks noGrp="1"/>
          </p:cNvSpPr>
          <p:nvPr>
            <p:ph type="subTitle" idx="1"/>
          </p:nvPr>
        </p:nvSpPr>
        <p:spPr/>
        <p:txBody>
          <a:bodyPr/>
          <a:lstStyle/>
          <a:p>
            <a:r>
              <a:rPr lang="en-US" dirty="0" smtClean="0">
                <a:solidFill>
                  <a:schemeClr val="tx1"/>
                </a:solidFill>
              </a:rPr>
              <a:t>Chapter 10</a:t>
            </a:r>
          </a:p>
          <a:p>
            <a:r>
              <a:rPr lang="en-US" dirty="0" smtClean="0">
                <a:solidFill>
                  <a:schemeClr val="tx1"/>
                </a:solidFill>
              </a:rPr>
              <a:t>Show me the money</a:t>
            </a:r>
            <a:endParaRPr lang="en-US" dirty="0">
              <a:solidFill>
                <a:schemeClr val="tx1"/>
              </a:solidFill>
            </a:endParaRPr>
          </a:p>
        </p:txBody>
      </p:sp>
      <p:pic>
        <p:nvPicPr>
          <p:cNvPr id="4" name="Picture 3" descr="978145229257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73679" y="4527009"/>
            <a:ext cx="1509866" cy="2264799"/>
          </a:xfrm>
          <a:prstGeom prst="rect">
            <a:avLst/>
          </a:prstGeom>
        </p:spPr>
      </p:pic>
    </p:spTree>
    <p:extLst>
      <p:ext uri="{BB962C8B-B14F-4D97-AF65-F5344CB8AC3E}">
        <p14:creationId xmlns:p14="http://schemas.microsoft.com/office/powerpoint/2010/main" val="35734433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the money comes from</a:t>
            </a:r>
            <a:endParaRPr lang="en-US" dirty="0"/>
          </a:p>
        </p:txBody>
      </p:sp>
      <p:sp>
        <p:nvSpPr>
          <p:cNvPr id="3" name="Content Placeholder 2"/>
          <p:cNvSpPr>
            <a:spLocks noGrp="1"/>
          </p:cNvSpPr>
          <p:nvPr>
            <p:ph idx="1"/>
          </p:nvPr>
        </p:nvSpPr>
        <p:spPr/>
        <p:txBody>
          <a:bodyPr/>
          <a:lstStyle/>
          <a:p>
            <a:pPr marL="342900" indent="-342900">
              <a:buFont typeface="Arial" panose="020B0604020202020204" pitchFamily="34" charset="0"/>
              <a:buChar char="•"/>
            </a:pPr>
            <a:r>
              <a:rPr lang="en-US" dirty="0" smtClean="0"/>
              <a:t>Advertising remains the primary revenue source for media, but today’s consumers are also willing to pay cash for services they value.</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smtClean="0"/>
              <a:t>Low startup costs for apps and websites have lowered the cost of entry.  This has dramatically increased competition for the consumer’s time and money.</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smtClean="0"/>
              <a:t>Competition for the consumer’s time and money comes from many areas, not just media.  The consumer </a:t>
            </a:r>
            <a:r>
              <a:rPr lang="en-US" dirty="0" smtClean="0"/>
              <a:t>still</a:t>
            </a:r>
            <a:r>
              <a:rPr lang="en-US" dirty="0" smtClean="0"/>
              <a:t> </a:t>
            </a:r>
            <a:r>
              <a:rPr lang="en-US" dirty="0" smtClean="0"/>
              <a:t>has </a:t>
            </a:r>
            <a:r>
              <a:rPr lang="en-US" dirty="0" smtClean="0"/>
              <a:t>only 24 </a:t>
            </a:r>
            <a:r>
              <a:rPr lang="en-US" dirty="0" smtClean="0"/>
              <a:t>hours each </a:t>
            </a:r>
            <a:r>
              <a:rPr lang="en-US" dirty="0" smtClean="0"/>
              <a:t>day for all activities.</a:t>
            </a:r>
            <a:endParaRPr lang="en-US" dirty="0"/>
          </a:p>
        </p:txBody>
      </p:sp>
    </p:spTree>
    <p:extLst>
      <p:ext uri="{BB962C8B-B14F-4D97-AF65-F5344CB8AC3E}">
        <p14:creationId xmlns:p14="http://schemas.microsoft.com/office/powerpoint/2010/main" val="19099750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4c’s strategy: Change</a:t>
            </a:r>
            <a:endParaRPr lang="en-US" dirty="0"/>
          </a:p>
        </p:txBody>
      </p:sp>
      <p:sp>
        <p:nvSpPr>
          <p:cNvPr id="3" name="Content Placeholder 2"/>
          <p:cNvSpPr>
            <a:spLocks noGrp="1"/>
          </p:cNvSpPr>
          <p:nvPr>
            <p:ph idx="1"/>
          </p:nvPr>
        </p:nvSpPr>
        <p:spPr/>
        <p:txBody>
          <a:bodyPr>
            <a:normAutofit lnSpcReduction="10000"/>
          </a:bodyPr>
          <a:lstStyle/>
          <a:p>
            <a:pPr marL="342900" indent="-342900">
              <a:buFont typeface="Arial" panose="020B0604020202020204" pitchFamily="34" charset="0"/>
              <a:buChar char="•"/>
            </a:pPr>
            <a:r>
              <a:rPr lang="en-US" dirty="0" smtClean="0"/>
              <a:t>Accelerating media fragmentation is creating a “sea of change.”  The relationships between media, consumers and advertisers are in flux.</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smtClean="0"/>
              <a:t>The overwhelming amount of information available today has caused the consumer to believe information is </a:t>
            </a:r>
            <a:r>
              <a:rPr lang="en-US" dirty="0" smtClean="0"/>
              <a:t>“free”.  </a:t>
            </a:r>
            <a:r>
              <a:rPr lang="en-US" dirty="0" smtClean="0"/>
              <a:t>This makes monetization of new media difficult.</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smtClean="0"/>
              <a:t>Most traditional media companies are also involved with new media platforms.  Unfortunately business models have been elusive, meaning most revenue still comes from traditional advertising on traditional platforms.</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smtClean="0"/>
          </a:p>
          <a:p>
            <a:endParaRPr lang="en-US" dirty="0"/>
          </a:p>
        </p:txBody>
      </p:sp>
    </p:spTree>
    <p:extLst>
      <p:ext uri="{BB962C8B-B14F-4D97-AF65-F5344CB8AC3E}">
        <p14:creationId xmlns:p14="http://schemas.microsoft.com/office/powerpoint/2010/main" val="9291302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major business models</a:t>
            </a:r>
            <a:endParaRPr lang="en-US" dirty="0"/>
          </a:p>
        </p:txBody>
      </p:sp>
      <p:sp>
        <p:nvSpPr>
          <p:cNvPr id="3" name="Content Placeholder 2"/>
          <p:cNvSpPr>
            <a:spLocks noGrp="1"/>
          </p:cNvSpPr>
          <p:nvPr>
            <p:ph idx="1"/>
          </p:nvPr>
        </p:nvSpPr>
        <p:spPr/>
        <p:txBody>
          <a:bodyPr/>
          <a:lstStyle/>
          <a:p>
            <a:pPr marL="342900" indent="-342900">
              <a:buFont typeface="Arial" panose="020B0604020202020204" pitchFamily="34" charset="0"/>
              <a:buChar char="•"/>
            </a:pPr>
            <a:r>
              <a:rPr lang="en-US" dirty="0" smtClean="0"/>
              <a:t>The All Access model offers content for free (advertiser supported) or for one price.  All information is available.  Traditional newspapers, television stations and cable/satellite services use this model.</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smtClean="0"/>
              <a:t>The Bait and Switch model offers limited access to information, then charges for frequent use. Newspaper “paywalls” </a:t>
            </a:r>
            <a:r>
              <a:rPr lang="en-US" dirty="0" smtClean="0"/>
              <a:t>are one example</a:t>
            </a:r>
            <a:r>
              <a:rPr lang="en-US" dirty="0" smtClean="0"/>
              <a:t>.</a:t>
            </a:r>
            <a:endParaRPr lang="en-US" dirty="0" smtClean="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smtClean="0"/>
              <a:t>The A La Carte approach, sometimes called the iTunes model, charges a separate fee for each form of delivery.</a:t>
            </a:r>
            <a:endParaRPr lang="en-US" dirty="0"/>
          </a:p>
        </p:txBody>
      </p:sp>
    </p:spTree>
    <p:extLst>
      <p:ext uri="{BB962C8B-B14F-4D97-AF65-F5344CB8AC3E}">
        <p14:creationId xmlns:p14="http://schemas.microsoft.com/office/powerpoint/2010/main" val="26479933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a:t>
            </a:r>
            <a:br>
              <a:rPr lang="en-US" dirty="0" smtClean="0"/>
            </a:br>
            <a:r>
              <a:rPr lang="en-US" dirty="0" smtClean="0"/>
              <a:t>revenue</a:t>
            </a:r>
            <a:endParaRPr lang="en-US" dirty="0"/>
          </a:p>
        </p:txBody>
      </p:sp>
      <p:sp>
        <p:nvSpPr>
          <p:cNvPr id="3" name="Content Placeholder 2"/>
          <p:cNvSpPr>
            <a:spLocks noGrp="1"/>
          </p:cNvSpPr>
          <p:nvPr>
            <p:ph idx="1"/>
          </p:nvPr>
        </p:nvSpPr>
        <p:spPr/>
        <p:txBody>
          <a:bodyPr>
            <a:normAutofit lnSpcReduction="10000"/>
          </a:bodyPr>
          <a:lstStyle/>
          <a:p>
            <a:pPr marL="342900" indent="-342900">
              <a:buFont typeface="Arial" panose="020B0604020202020204" pitchFamily="34" charset="0"/>
              <a:buChar char="•"/>
            </a:pPr>
            <a:r>
              <a:rPr lang="en-US" dirty="0" smtClean="0"/>
              <a:t>Revenue comes from many sources besides advertising and direct consumer payments, but at the end of the day, the cost of media </a:t>
            </a:r>
            <a:r>
              <a:rPr lang="en-US" dirty="0" smtClean="0"/>
              <a:t>is always </a:t>
            </a:r>
            <a:r>
              <a:rPr lang="en-US" dirty="0" smtClean="0"/>
              <a:t>paid for by the consumer</a:t>
            </a:r>
            <a:r>
              <a:rPr lang="en-US" dirty="0" smtClean="0"/>
              <a:t>.  The cost of advertising, for instance, is built into the price consumers pay for a product.</a:t>
            </a:r>
            <a:endParaRPr lang="en-US" dirty="0" smtClean="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smtClean="0"/>
              <a:t>Complex business-to-business relationships between media companies means companies sometimes compete and sometimes work together.  Retransmission consent, the payment of subscriber fees to television stations by cable </a:t>
            </a:r>
            <a:r>
              <a:rPr lang="en-US" dirty="0" smtClean="0"/>
              <a:t>companies, </a:t>
            </a:r>
            <a:r>
              <a:rPr lang="en-US" dirty="0" smtClean="0"/>
              <a:t>is an example.</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smtClean="0"/>
              <a:t>In spite of consumer perceptions, media is never free</a:t>
            </a:r>
            <a:r>
              <a:rPr lang="en-US" dirty="0" smtClean="0"/>
              <a:t>.  </a:t>
            </a:r>
            <a:endParaRPr lang="en-US" dirty="0" smtClean="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p:txBody>
      </p:sp>
    </p:spTree>
    <p:extLst>
      <p:ext uri="{BB962C8B-B14F-4D97-AF65-F5344CB8AC3E}">
        <p14:creationId xmlns:p14="http://schemas.microsoft.com/office/powerpoint/2010/main" val="4554534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a:t>
            </a:r>
            <a:endParaRPr lang="en-US" dirty="0"/>
          </a:p>
        </p:txBody>
      </p:sp>
      <p:sp>
        <p:nvSpPr>
          <p:cNvPr id="3" name="Content Placeholder 2"/>
          <p:cNvSpPr>
            <a:spLocks noGrp="1"/>
          </p:cNvSpPr>
          <p:nvPr>
            <p:ph idx="1"/>
          </p:nvPr>
        </p:nvSpPr>
        <p:spPr/>
        <p:txBody>
          <a:bodyPr/>
          <a:lstStyle/>
          <a:p>
            <a:pPr marL="342900" indent="-342900">
              <a:buFont typeface="Arial" panose="020B0604020202020204" pitchFamily="34" charset="0"/>
              <a:buChar char="•"/>
            </a:pPr>
            <a:r>
              <a:rPr lang="en-US" dirty="0" smtClean="0"/>
              <a:t>The government plays a wild-card role in media, sometimes picking winners and losers.</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smtClean="0"/>
              <a:t>Regulation of newspaper content is forbidden by the First Amendment to the US Constitution.  Because television operates on government issued licenses, content and advertising can be subject to regulation.  The internet, for the most part, is </a:t>
            </a:r>
            <a:r>
              <a:rPr lang="en-US" dirty="0" smtClean="0"/>
              <a:t>still unregulated, though that could change in the future.</a:t>
            </a:r>
            <a:endParaRPr lang="en-US" dirty="0" smtClean="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smtClean="0"/>
              <a:t>Regulated media is at a disadvantage when competing with unregulated media.</a:t>
            </a:r>
            <a:endParaRPr lang="en-US" dirty="0"/>
          </a:p>
        </p:txBody>
      </p:sp>
    </p:spTree>
    <p:extLst>
      <p:ext uri="{BB962C8B-B14F-4D97-AF65-F5344CB8AC3E}">
        <p14:creationId xmlns:p14="http://schemas.microsoft.com/office/powerpoint/2010/main" val="35929525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normAutofit fontScale="92500" lnSpcReduction="20000"/>
          </a:bodyPr>
          <a:lstStyle/>
          <a:p>
            <a:pPr marL="342900" indent="-342900">
              <a:buFont typeface="Arial" panose="020B0604020202020204" pitchFamily="34" charset="0"/>
              <a:buChar char="•"/>
            </a:pPr>
            <a:r>
              <a:rPr lang="en-US" dirty="0" smtClean="0"/>
              <a:t>All businesses, large and small, must have a working </a:t>
            </a:r>
            <a:r>
              <a:rPr lang="en-US" dirty="0" smtClean="0"/>
              <a:t>revenue</a:t>
            </a:r>
            <a:r>
              <a:rPr lang="en-US" dirty="0" smtClean="0"/>
              <a:t> </a:t>
            </a:r>
            <a:r>
              <a:rPr lang="en-US" dirty="0" smtClean="0"/>
              <a:t>model that creates profit to support the organization</a:t>
            </a:r>
            <a:r>
              <a:rPr lang="en-US" dirty="0" smtClean="0"/>
              <a:t>.  </a:t>
            </a:r>
            <a:r>
              <a:rPr lang="en-US" dirty="0" smtClean="0"/>
              <a:t>Media is no exception.</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smtClean="0"/>
              <a:t>Advertising and direct consumer payments are the primary funders of media.</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smtClean="0"/>
              <a:t>Complex business relationships mean media companies sometimes compete, sometimes work together and sometimes exchange revenue.</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smtClean="0"/>
              <a:t>At the end of the day the consumer funds media</a:t>
            </a:r>
            <a:r>
              <a:rPr lang="en-US" dirty="0" smtClean="0"/>
              <a:t>.  The consumer also determines which organizations are successful and which fail, though government sometimes plays a wild card role.</a:t>
            </a:r>
            <a:endParaRPr lang="en-US" dirty="0" smtClean="0"/>
          </a:p>
        </p:txBody>
      </p:sp>
    </p:spTree>
    <p:extLst>
      <p:ext uri="{BB962C8B-B14F-4D97-AF65-F5344CB8AC3E}">
        <p14:creationId xmlns:p14="http://schemas.microsoft.com/office/powerpoint/2010/main" val="28379853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Paid</a:t>
            </a:r>
            <a:br>
              <a:rPr lang="en-US" dirty="0" smtClean="0"/>
            </a:br>
            <a:r>
              <a:rPr lang="en-US" dirty="0" smtClean="0"/>
              <a:t>content</a:t>
            </a:r>
            <a:endParaRPr lang="en-US" dirty="0"/>
          </a:p>
        </p:txBody>
      </p:sp>
      <p:sp>
        <p:nvSpPr>
          <p:cNvPr id="3" name="Content Placeholder 2"/>
          <p:cNvSpPr>
            <a:spLocks noGrp="1"/>
          </p:cNvSpPr>
          <p:nvPr>
            <p:ph idx="1"/>
          </p:nvPr>
        </p:nvSpPr>
        <p:spPr/>
        <p:txBody>
          <a:bodyPr/>
          <a:lstStyle/>
          <a:p>
            <a:pPr marL="342900" indent="-342900">
              <a:buFont typeface="Arial" panose="020B0604020202020204" pitchFamily="34" charset="0"/>
              <a:buChar char="•"/>
            </a:pPr>
            <a:r>
              <a:rPr lang="en-US" dirty="0" smtClean="0"/>
              <a:t>Paid content is material produced by or for an advertiser that appears alongside regular content.  Newspapers, magazines, websites and many other form of media accept paid content.</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smtClean="0"/>
              <a:t>It is critical that paid content be clearly identified.  Not clearly disclosing that content is paid could destroy a media company’s brand.</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smtClean="0"/>
              <a:t>Paid content is not necessarily “advertising.”  It is information the consumer finds helpful or interesting.</a:t>
            </a:r>
            <a:endParaRPr lang="en-US" dirty="0"/>
          </a:p>
        </p:txBody>
      </p:sp>
    </p:spTree>
    <p:extLst>
      <p:ext uri="{BB962C8B-B14F-4D97-AF65-F5344CB8AC3E}">
        <p14:creationId xmlns:p14="http://schemas.microsoft.com/office/powerpoint/2010/main" val="140735881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Essential.thmx</Template>
  <TotalTime>4169</TotalTime>
  <Words>606</Words>
  <Application>Microsoft Office PowerPoint</Application>
  <PresentationFormat>On-screen Show (4:3)</PresentationFormat>
  <Paragraphs>48</Paragraphs>
  <Slides>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Arial Black</vt:lpstr>
      <vt:lpstr>Essential</vt:lpstr>
      <vt:lpstr>Managing Today’s News Media: Audience First</vt:lpstr>
      <vt:lpstr>Where the money comes from</vt:lpstr>
      <vt:lpstr>The 4c’s strategy: Change</vt:lpstr>
      <vt:lpstr>Three major business models</vt:lpstr>
      <vt:lpstr>Types of  revenue</vt:lpstr>
      <vt:lpstr>Regulation</vt:lpstr>
      <vt:lpstr>Summary</vt:lpstr>
      <vt:lpstr>Paid content</vt:lpstr>
    </vt:vector>
  </TitlesOfParts>
  <Company>University of Mississippi</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Managing Today’s News Media: Audience First</dc:title>
  <dc:creator>UM School of Journalism</dc:creator>
  <cp:lastModifiedBy>Price, Hank</cp:lastModifiedBy>
  <cp:revision>13</cp:revision>
  <dcterms:created xsi:type="dcterms:W3CDTF">2015-06-03T12:56:32Z</dcterms:created>
  <dcterms:modified xsi:type="dcterms:W3CDTF">2015-06-08T14:25:18Z</dcterms:modified>
</cp:coreProperties>
</file>