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0"/>
  </p:notesMasterIdLst>
  <p:sldIdLst>
    <p:sldId id="256" r:id="rId2"/>
    <p:sldId id="266" r:id="rId3"/>
    <p:sldId id="257" r:id="rId4"/>
    <p:sldId id="258" r:id="rId5"/>
    <p:sldId id="259" r:id="rId6"/>
    <p:sldId id="260" r:id="rId7"/>
    <p:sldId id="268" r:id="rId8"/>
    <p:sldId id="269" r:id="rId9"/>
    <p:sldId id="261" r:id="rId10"/>
    <p:sldId id="270" r:id="rId11"/>
    <p:sldId id="273" r:id="rId12"/>
    <p:sldId id="262" r:id="rId13"/>
    <p:sldId id="271" r:id="rId14"/>
    <p:sldId id="267" r:id="rId15"/>
    <p:sldId id="263" r:id="rId16"/>
    <p:sldId id="272" r:id="rId17"/>
    <p:sldId id="264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BA2"/>
    <a:srgbClr val="CFE0F1"/>
    <a:srgbClr val="EBF2F9"/>
    <a:srgbClr val="2B4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6251" autoAdjust="0"/>
  </p:normalViewPr>
  <p:slideViewPr>
    <p:cSldViewPr>
      <p:cViewPr varScale="1">
        <p:scale>
          <a:sx n="77" d="100"/>
          <a:sy n="77" d="100"/>
        </p:scale>
        <p:origin x="-10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CDD7E-ED17-469D-98FE-7C78BCA1D273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Exercise to gauge student’s knowledge – have class name acts of deviance, right them up on the board and use examples in Intro of Nudity celebrated and criminalized to promote thought</a:t>
            </a:r>
          </a:p>
        </p:txBody>
      </p:sp>
    </p:spTree>
    <p:extLst>
      <p:ext uri="{BB962C8B-B14F-4D97-AF65-F5344CB8AC3E}">
        <p14:creationId xmlns:p14="http://schemas.microsoft.com/office/powerpoint/2010/main" val="3953534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2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35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58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6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9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0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E7747-37FA-48FB-B07F-7BBD242966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2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list something deviant that they have done on a post it note.  These should be anonymous.  Discuss</a:t>
            </a:r>
            <a:r>
              <a:rPr lang="en-US" baseline="0" dirty="0"/>
              <a:t> each with the class and determine if folkway, mores, or law and then discuss which conception they are using.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65D25-6EDE-4BCF-9003-239A4A3E03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8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B502E-54A0-4496-9EC6-98DB7B5BC3A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62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C5221-43F0-4D1C-9516-ED3360DA6BC9}" type="datetime1">
              <a:rPr lang="en-US" smtClean="0"/>
              <a:t>7/8/2016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6F556E-9CE8-4077-9328-3698E0743B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40BEE-F548-4695-AFA9-A0C3CD55A7D9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6E4F9-6F43-4C26-8C8E-7E097AAFE4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 marL="1600200" indent="-457200">
              <a:buClrTx/>
              <a:buFont typeface="Courier New" panose="02070309020205020404" pitchFamily="49" charset="0"/>
              <a:buChar char="o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62486-B273-4A05-A073-E148565B152F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B4D46-E7DB-4461-8833-8130748E8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E0E6E-B690-4607-AF6A-C8E46A9362F0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75412-F78E-44AA-9A2C-68E62860CD4B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A24814A-DA37-4854-939E-F462D082F2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44C82-85A5-416B-B08A-5F70D6792697}" type="datetime1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69E3-0503-411E-A9E2-F1C017177A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>
            <a:lvl1pPr>
              <a:buClrTx/>
              <a:defRPr/>
            </a:lvl1pPr>
            <a:lvl2pPr marL="662940" indent="-34290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30ACA-10AE-4C3A-A777-AF7D339D73F0}" type="datetime1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CEE8-31FF-4E77-93C2-0ED97CA191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 marL="121158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02795-68AB-4BDA-8287-5DD821302ACC}" type="datetime1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176FF-00CC-45DB-B0BF-A424B66BD2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57B10-EC4A-4297-9657-AC75E1F86A72}" type="datetime1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3E766-4578-4167-B749-5B57A58D73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D90BB-AEEF-4C1C-B214-59AC5E9A5E16}" type="datetime1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4FAC8-4E18-4853-A7AD-1067B6408D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7DBD-15A7-4739-B5F7-FD893BB91FB3}" type="datetime1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6DA15C0-9076-4DFF-B0E0-DEFAA203DD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64757" y="0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D602EB-2E0D-4823-A2E3-13B28275E716}" type="datetime1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90600" y="60960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6BDD17E-CAEA-4469-8FBC-D5EFA35BA6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Wave 9"/>
          <p:cNvSpPr/>
          <p:nvPr userDrawn="1"/>
        </p:nvSpPr>
        <p:spPr>
          <a:xfrm rot="5400000">
            <a:off x="-3124200" y="3276600"/>
            <a:ext cx="6858000" cy="304800"/>
          </a:xfrm>
          <a:prstGeom prst="wave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Wave 10"/>
          <p:cNvSpPr/>
          <p:nvPr userDrawn="1"/>
        </p:nvSpPr>
        <p:spPr>
          <a:xfrm rot="5400000">
            <a:off x="-3276600" y="3276600"/>
            <a:ext cx="6858000" cy="304800"/>
          </a:xfrm>
          <a:prstGeom prst="wav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7162800" cy="1524000"/>
          </a:xfrm>
        </p:spPr>
        <p:txBody>
          <a:bodyPr>
            <a:normAutofit/>
          </a:bodyPr>
          <a:lstStyle/>
          <a:p>
            <a:r>
              <a:rPr lang="en-US" dirty="0"/>
              <a:t>Deviance and Social Control: An Introduction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0" y="2743200"/>
            <a:ext cx="36576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dirty="0"/>
              <a:t>Chapter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Social Deviance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4102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Use of the Sociological Imagination provides for a big picture understanding</a:t>
            </a:r>
          </a:p>
          <a:p>
            <a:r>
              <a:rPr lang="en-US" sz="2800" dirty="0"/>
              <a:t>Idea discussed by C. Wright Mills</a:t>
            </a:r>
          </a:p>
          <a:p>
            <a:r>
              <a:rPr lang="en-US" sz="2800" dirty="0"/>
              <a:t>Gives multiple theoretical approaches to understanding</a:t>
            </a:r>
          </a:p>
          <a:p>
            <a:pPr lvl="1"/>
            <a:r>
              <a:rPr lang="en-US" sz="2800" dirty="0"/>
              <a:t>Salad Bar Example</a:t>
            </a:r>
          </a:p>
          <a:p>
            <a:pPr marL="320040" lvl="1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5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alad bar 1.3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salad bar can represent the restriction on choices that individuals have. We can only make our sala</a:t>
            </a:r>
            <a:r>
              <a:rPr lang="en-US" dirty="0" smtClean="0"/>
              <a:t>d with the ingredients offered.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A15C0-9076-4DFF-B0E0-DEFAA203DD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1" b="11741"/>
          <a:stretch>
            <a:fillRect/>
          </a:stretch>
        </p:blipFill>
        <p:spPr bwMode="auto">
          <a:xfrm>
            <a:off x="685800" y="228600"/>
            <a:ext cx="8079581" cy="411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5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Understanding Deviance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172200"/>
            <a:ext cx="5257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Theory is important!</a:t>
            </a:r>
          </a:p>
          <a:p>
            <a:pPr lvl="1"/>
            <a:r>
              <a:rPr lang="en-US" altLang="en-US" sz="2800" dirty="0"/>
              <a:t>Helps us </a:t>
            </a:r>
            <a:r>
              <a:rPr lang="en-US" altLang="en-US" sz="2800" b="1" i="1" dirty="0"/>
              <a:t>systematically</a:t>
            </a:r>
            <a:r>
              <a:rPr lang="en-US" altLang="en-US" sz="2800" dirty="0"/>
              <a:t> think about deviance and provide solutions to problems we study</a:t>
            </a:r>
          </a:p>
          <a:p>
            <a:pPr lvl="1"/>
            <a:r>
              <a:rPr lang="en-US" altLang="en-US" sz="2800" dirty="0"/>
              <a:t>Gives a big picture</a:t>
            </a:r>
          </a:p>
          <a:p>
            <a:pPr lvl="1"/>
            <a:r>
              <a:rPr lang="en-US" altLang="en-US" sz="2800" dirty="0"/>
              <a:t>Individual experiences might not be the norm</a:t>
            </a:r>
          </a:p>
          <a:p>
            <a:pPr lvl="2"/>
            <a:r>
              <a:rPr lang="en-US" altLang="en-US" sz="2800" dirty="0"/>
              <a:t>Exceptions do not necessarily make the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Deviance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4102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96911" y="1828800"/>
            <a:ext cx="7772400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</a:pPr>
            <a:r>
              <a:rPr lang="en-US" altLang="en-US" sz="2800" dirty="0"/>
              <a:t>Jersey Shore v. the </a:t>
            </a:r>
            <a:r>
              <a:rPr lang="en-US" altLang="en-US" sz="2800" i="1" dirty="0"/>
              <a:t>real </a:t>
            </a:r>
            <a:r>
              <a:rPr lang="en-US" altLang="en-US" sz="2800" dirty="0"/>
              <a:t>people of Jersey Shore</a:t>
            </a:r>
          </a:p>
          <a:p>
            <a:pPr marL="548640" lvl="2" indent="-274320">
              <a:spcBef>
                <a:spcPts val="580"/>
              </a:spcBef>
            </a:pPr>
            <a:r>
              <a:rPr lang="en-US" altLang="en-US" sz="2800" dirty="0"/>
              <a:t>Does the show elude to anything about all people living in New Jersey or the towns the show Jersey Shore is recorded in? </a:t>
            </a:r>
          </a:p>
          <a:p>
            <a:pPr marL="548640" lvl="2" indent="-274320">
              <a:spcBef>
                <a:spcPts val="580"/>
              </a:spcBef>
            </a:pPr>
            <a:r>
              <a:rPr lang="en-US" altLang="en-US" sz="2800" dirty="0"/>
              <a:t>What about youth and the lifestyle of those similar in age to the cast on Jersey Shore?</a:t>
            </a:r>
          </a:p>
          <a:p>
            <a:pPr marL="274320" lvl="2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1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Understanding Deviance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172200"/>
            <a:ext cx="55626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8153400" cy="40386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Can you think of other shows?</a:t>
            </a:r>
          </a:p>
          <a:p>
            <a:pPr>
              <a:buFont typeface="Wingdings" pitchFamily="2" charset="2"/>
              <a:buNone/>
            </a:pPr>
            <a:endParaRPr lang="en-US" altLang="en-US" sz="2800" dirty="0"/>
          </a:p>
          <a:p>
            <a:pPr lvl="2"/>
            <a:r>
              <a:rPr lang="en-US" altLang="en-US" sz="2800" dirty="0"/>
              <a:t>Is reality really reality for the people its aimed to portray?</a:t>
            </a:r>
          </a:p>
          <a:p>
            <a:pPr lvl="2"/>
            <a:r>
              <a:rPr lang="en-US" altLang="en-US" sz="2800" dirty="0"/>
              <a:t>How can that influence your perceptions of them?</a:t>
            </a:r>
          </a:p>
          <a:p>
            <a:pPr lvl="2"/>
            <a:r>
              <a:rPr lang="en-US" altLang="en-US" sz="2800" dirty="0"/>
              <a:t>Does an understanding provide solutions to problems (such as differences we encounter among one another)?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Use of the Scientific Method 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Inderbitzin, Bates, and Gainey, Deviance and Social Control: A Sociological Perspective, 2nd edition © 2016 SAGE Publications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/>
              <a:t>Scientific method - systematic procedure that helps safe-guard against researcher bias 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800" dirty="0"/>
              <a:t>Step1 - Research question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800" dirty="0"/>
              <a:t>Step 2 - Data and data collection methods 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800" dirty="0"/>
              <a:t>Step 3 – Analyze data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800" dirty="0"/>
              <a:t>Step 4 – Results and theory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dirty="0"/>
              <a:t>Book </a:t>
            </a:r>
            <a:r>
              <a:rPr lang="en-US" dirty="0" smtClean="0"/>
              <a:t>Features: </a:t>
            </a:r>
            <a:r>
              <a:rPr lang="en-US" dirty="0"/>
              <a:t>Chapters will include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562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Street Deviances vs Elite Deviance</a:t>
            </a:r>
          </a:p>
          <a:p>
            <a:pPr lvl="1"/>
            <a:r>
              <a:rPr lang="en-US" sz="2800" dirty="0"/>
              <a:t>Juxtaposes “street” deviance to “elite” deviance</a:t>
            </a:r>
          </a:p>
          <a:p>
            <a:pPr lvl="1"/>
            <a:r>
              <a:rPr lang="en-US" sz="2800" dirty="0"/>
              <a:t>Much focus tends to be on street deviance but to be systematic we must look at both</a:t>
            </a:r>
          </a:p>
          <a:p>
            <a:r>
              <a:rPr lang="en-US" sz="2800" dirty="0"/>
              <a:t>Ideas in Action</a:t>
            </a:r>
          </a:p>
          <a:p>
            <a:pPr lvl="1"/>
            <a:r>
              <a:rPr lang="en-US" sz="2800" dirty="0"/>
              <a:t>Discussion of Public Policy to include both public and private programs</a:t>
            </a:r>
          </a:p>
          <a:p>
            <a:r>
              <a:rPr lang="en-US" sz="2800" dirty="0"/>
              <a:t>Now You</a:t>
            </a:r>
          </a:p>
          <a:p>
            <a:pPr lvl="1"/>
            <a:r>
              <a:rPr lang="en-US" sz="2800" dirty="0"/>
              <a:t>Gives the student a chance to implement what they have just learned.</a:t>
            </a:r>
          </a:p>
          <a:p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6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Purpose of the Book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172200"/>
            <a:ext cx="5638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7724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Goals in this course: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800" dirty="0"/>
              <a:t>1) an introduction to deviance – types of deviance and researching deviance 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800" dirty="0"/>
              <a:t>2) traditional theories of deviance (positivist theories)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800" dirty="0"/>
              <a:t>3) social constructionist theories of deviance  (SCR, critical perspectives)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sz="2800" dirty="0"/>
              <a:t>4) responses to deviance</a:t>
            </a:r>
          </a:p>
          <a:p>
            <a:pPr marL="457200" lvl="1" indent="0">
              <a:buFont typeface="Arial" charset="0"/>
              <a:buChar char="•"/>
            </a:pPr>
            <a:endParaRPr lang="en-US" altLang="en-US" sz="28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Think about why deviance occurs, why some behavior may or may not be defined as deviant, and why some individuals are more likely to be defined as deviant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3340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Open-Access Student Resources</a:t>
            </a:r>
            <a:endParaRPr lang="en-US" sz="2800" dirty="0"/>
          </a:p>
          <a:p>
            <a:r>
              <a:rPr lang="en-US" sz="2800" dirty="0"/>
              <a:t>SAGE Journal Articles</a:t>
            </a:r>
          </a:p>
          <a:p>
            <a:r>
              <a:rPr lang="en-US" sz="2800" dirty="0"/>
              <a:t>Multimedia Resources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Visit </a:t>
            </a:r>
            <a:r>
              <a:rPr lang="en-US" sz="2800" b="1" dirty="0"/>
              <a:t>study.sagepub.com/paynewccess2e </a:t>
            </a:r>
            <a:r>
              <a:rPr lang="en-US" sz="2800" dirty="0"/>
              <a:t>to access these free resources!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Deviance? 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172200"/>
            <a:ext cx="5486400" cy="685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Inderbitzin</a:t>
            </a:r>
            <a:r>
              <a:rPr lang="en-US" altLang="en-US" dirty="0"/>
              <a:t>, Bates, and </a:t>
            </a:r>
            <a:r>
              <a:rPr lang="en-US" altLang="en-US" dirty="0" err="1"/>
              <a:t>Gainey</a:t>
            </a:r>
            <a:r>
              <a:rPr lang="en-US" altLang="en-US" dirty="0"/>
              <a:t>, Deviance and Social Control: A Sociological Perspective, 2nd edition © 2016 SAGE Publications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Things to consider about deviance </a:t>
            </a:r>
          </a:p>
          <a:p>
            <a:pPr lvl="1"/>
            <a:r>
              <a:rPr lang="en-US" altLang="en-US" sz="2800" dirty="0"/>
              <a:t>Who? What? Where? When?</a:t>
            </a:r>
          </a:p>
          <a:p>
            <a:pPr lvl="1">
              <a:buFont typeface="Wingdings" pitchFamily="2" charset="2"/>
              <a:buNone/>
            </a:pPr>
            <a:endParaRPr lang="en-US" altLang="en-US" sz="2800" dirty="0"/>
          </a:p>
          <a:p>
            <a:r>
              <a:rPr lang="en-US" altLang="en-US" sz="2800" dirty="0"/>
              <a:t>Consider these elements in defining what is or is not deviant</a:t>
            </a:r>
          </a:p>
          <a:p>
            <a:pPr lvl="1"/>
            <a:r>
              <a:rPr lang="en-US" altLang="en-US" sz="2800" dirty="0"/>
              <a:t>Nudity at the Fremont Arts Council (FAC)</a:t>
            </a:r>
          </a:p>
          <a:p>
            <a:pPr lvl="2"/>
            <a:r>
              <a:rPr lang="en-US" altLang="en-US" sz="2800" dirty="0"/>
              <a:t>Appropriate or not??</a:t>
            </a:r>
          </a:p>
          <a:p>
            <a:pPr lvl="1"/>
            <a:r>
              <a:rPr lang="en-US" altLang="en-US" sz="2800" dirty="0"/>
              <a:t>Other examples…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Various Conceptions of Deviance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172200"/>
            <a:ext cx="55626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Inderbitzin</a:t>
            </a:r>
            <a:r>
              <a:rPr lang="en-US" altLang="en-US" dirty="0"/>
              <a:t>, Bates, and </a:t>
            </a:r>
            <a:r>
              <a:rPr lang="en-US" altLang="en-US" dirty="0" err="1"/>
              <a:t>Gainey</a:t>
            </a:r>
            <a:r>
              <a:rPr lang="en-US" altLang="en-US" dirty="0"/>
              <a:t>, Deviance and Social Control: A Sociological Perspective, 2nd edition © 2016 SAGE Publications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6002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Authors of Deviance textbooks have offered several conceptions of deviance:</a:t>
            </a:r>
          </a:p>
          <a:p>
            <a:pPr marL="400050" lvl="1" indent="0"/>
            <a:r>
              <a:rPr lang="en-US" altLang="en-US" sz="2800" dirty="0"/>
              <a:t>“objectively given” or “subjectively problematic” </a:t>
            </a:r>
          </a:p>
          <a:p>
            <a:pPr marL="400050" lvl="1" indent="0"/>
            <a:r>
              <a:rPr lang="en-US" altLang="en-US" sz="2800" dirty="0"/>
              <a:t>normative conception v. relativist conception</a:t>
            </a:r>
          </a:p>
          <a:p>
            <a:pPr marL="400050" lvl="1" indent="0"/>
            <a:r>
              <a:rPr lang="en-US" altLang="en-US" sz="2800" dirty="0"/>
              <a:t>positivist perspective v. constructionist perspective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8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The conceptions are similar…just use different language</a:t>
            </a:r>
          </a:p>
          <a:p>
            <a:pPr marL="0" indent="0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Objectively Given Deviance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172200"/>
            <a:ext cx="5638800" cy="533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Inderbitzin</a:t>
            </a:r>
            <a:r>
              <a:rPr lang="en-US" altLang="en-US" dirty="0"/>
              <a:t>, Bates, and </a:t>
            </a:r>
            <a:r>
              <a:rPr lang="en-US" altLang="en-US" dirty="0" err="1"/>
              <a:t>Gainey</a:t>
            </a:r>
            <a:r>
              <a:rPr lang="en-US" altLang="en-US" dirty="0"/>
              <a:t>, Deviance and Social Control: A Sociological Perspective, 2nd edition © 2016 SAGE Publications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or normative.. or positivistic..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Assumes a general set of norms - rules of behavior that guide people’s actions – exists.</a:t>
            </a:r>
          </a:p>
          <a:p>
            <a:pPr lvl="2">
              <a:buClrTx/>
              <a:buFont typeface="Arial" charset="0"/>
              <a:buChar char="•"/>
            </a:pPr>
            <a:r>
              <a:rPr lang="en-US" altLang="en-US" sz="2800" dirty="0"/>
              <a:t>folkways, everyday norms, basic mannerisms, simple daily activities and do not cause a ruckus</a:t>
            </a:r>
          </a:p>
          <a:p>
            <a:pPr lvl="2">
              <a:buFont typeface="Arial" charset="0"/>
              <a:buChar char="•"/>
            </a:pPr>
            <a:r>
              <a:rPr lang="en-US" altLang="en-US" sz="2800" dirty="0"/>
              <a:t>mores, “moral” norms, have a moral connection, will upset people more than folkways </a:t>
            </a:r>
          </a:p>
          <a:p>
            <a:pPr lvl="2">
              <a:buFont typeface="Arial" charset="0"/>
              <a:buChar char="•"/>
            </a:pPr>
            <a:r>
              <a:rPr lang="en-US" altLang="en-US" sz="2800" dirty="0"/>
              <a:t>and laws, backed by official sanctions, violation of a rule understood by the majority of the group 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1017587"/>
          </a:xfrm>
        </p:spPr>
        <p:txBody>
          <a:bodyPr>
            <a:normAutofit/>
          </a:bodyPr>
          <a:lstStyle/>
          <a:p>
            <a:r>
              <a:rPr lang="en-US" altLang="en-US" dirty="0"/>
              <a:t>Subjectively Problematic Conception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172200"/>
            <a:ext cx="5562600" cy="685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Inderbitzin</a:t>
            </a:r>
            <a:r>
              <a:rPr lang="en-US" altLang="en-US" dirty="0"/>
              <a:t>, Bates, and </a:t>
            </a:r>
            <a:r>
              <a:rPr lang="en-US" altLang="en-US" dirty="0" err="1"/>
              <a:t>Gainey</a:t>
            </a:r>
            <a:r>
              <a:rPr lang="en-US" altLang="en-US" dirty="0"/>
              <a:t>, Deviance and Social Control: A Sociological Perspective, 2nd edition © 2016 SAGE Publications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534400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800" dirty="0"/>
              <a:t>or Social Constructionist.. or </a:t>
            </a:r>
            <a:r>
              <a:rPr lang="en-US" altLang="en-US" sz="2800" dirty="0" err="1"/>
              <a:t>Reactionist</a:t>
            </a:r>
            <a:r>
              <a:rPr lang="en-US" altLang="en-US" sz="2800" dirty="0"/>
              <a:t>/Relativist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800" dirty="0"/>
              <a:t>Deviance is constructed based on the interactions of those in society.</a:t>
            </a:r>
          </a:p>
          <a:p>
            <a:pPr marL="0" indent="0"/>
            <a:r>
              <a:rPr lang="en-US" altLang="en-US" sz="2800" dirty="0"/>
              <a:t> behaviors and/or conditions are not inherently deviant </a:t>
            </a:r>
          </a:p>
          <a:p>
            <a:pPr marL="274320" lvl="1" indent="0"/>
            <a:r>
              <a:rPr lang="en-US" altLang="en-US" sz="2800" dirty="0"/>
              <a:t>They are defined as such</a:t>
            </a:r>
          </a:p>
          <a:p>
            <a:pPr marL="0" indent="0"/>
            <a:r>
              <a:rPr lang="en-US" altLang="en-US" sz="2800" dirty="0"/>
              <a:t> the idea of norms and deviance are constructed by immediate society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How are deviant behaviors constructed? </a:t>
            </a:r>
          </a:p>
          <a:p>
            <a:pPr marL="0" indent="0"/>
            <a:r>
              <a:rPr lang="en-US" altLang="en-US" sz="2800" dirty="0"/>
              <a:t> think of examples of behaviors across countries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Critical Conception 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172200"/>
            <a:ext cx="53340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8077200" cy="44196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Deviance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 based on the socio, economic, political statuses in society; behaviors or conditions are not inherently deviant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8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800" dirty="0"/>
              <a:t>Deviance is established by those in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  maintain and enhance their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  consider gender, class, social status, etc.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95" y="4165077"/>
            <a:ext cx="7315200" cy="522288"/>
          </a:xfrm>
        </p:spPr>
        <p:txBody>
          <a:bodyPr/>
          <a:lstStyle/>
          <a:p>
            <a:r>
              <a:rPr lang="en-US" dirty="0">
                <a:latin typeface="+mn-lt"/>
              </a:rPr>
              <a:t>Insert Table 1.1 from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80246" y="4958286"/>
            <a:ext cx="7620000" cy="985314"/>
          </a:xfrm>
        </p:spPr>
        <p:txBody>
          <a:bodyPr>
            <a:noAutofit/>
          </a:bodyPr>
          <a:lstStyle/>
          <a:p>
            <a:r>
              <a:rPr lang="en-US" sz="2800" dirty="0"/>
              <a:t>Notice the similarities and differences in how each conception views deviance.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562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A15C0-9076-4DFF-B0E0-DEFAA203DD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8" name="Group 6"/>
          <p:cNvGrpSpPr>
            <a:grpSpLocks noChangeAspect="1"/>
          </p:cNvGrpSpPr>
          <p:nvPr/>
        </p:nvGrpSpPr>
        <p:grpSpPr bwMode="auto">
          <a:xfrm>
            <a:off x="893115" y="87290"/>
            <a:ext cx="7709615" cy="4581505"/>
            <a:chOff x="812" y="42"/>
            <a:chExt cx="4683" cy="2892"/>
          </a:xfrm>
        </p:grpSpPr>
        <p:sp>
          <p:nvSpPr>
            <p:cNvPr id="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44" y="42"/>
              <a:ext cx="3408" cy="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" y="42"/>
              <a:ext cx="4683" cy="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782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define deviance?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7150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r>
              <a:rPr lang="en-US" dirty="0"/>
              <a:t>Picking your nose?</a:t>
            </a:r>
          </a:p>
          <a:p>
            <a:r>
              <a:rPr lang="en-US" dirty="0"/>
              <a:t>Breaking the speed limit?</a:t>
            </a:r>
          </a:p>
          <a:p>
            <a:r>
              <a:rPr lang="en-US" dirty="0"/>
              <a:t>Killing someone?</a:t>
            </a:r>
          </a:p>
          <a:p>
            <a:r>
              <a:rPr lang="en-US" dirty="0"/>
              <a:t>Cheating on a test?</a:t>
            </a:r>
          </a:p>
          <a:p>
            <a:r>
              <a:rPr lang="en-US" dirty="0"/>
              <a:t>Lying to your parents?</a:t>
            </a:r>
          </a:p>
          <a:p>
            <a:endParaRPr lang="en-US" dirty="0"/>
          </a:p>
          <a:p>
            <a:r>
              <a:rPr lang="en-US" dirty="0"/>
              <a:t>Which conception do you currently use?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76300" y="0"/>
            <a:ext cx="7772400" cy="1295400"/>
          </a:xfrm>
        </p:spPr>
        <p:txBody>
          <a:bodyPr/>
          <a:lstStyle/>
          <a:p>
            <a:r>
              <a:rPr lang="en-US" altLang="en-US" dirty="0"/>
              <a:t>Deviance in Pop Culture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172200"/>
            <a:ext cx="5638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Inderbitzin</a:t>
            </a:r>
            <a:r>
              <a:rPr lang="en-US" altLang="en-US" dirty="0"/>
              <a:t>, Bates, and Gainey, Deviance and Social Control: A Sociological Perspective, 2nd edition © 2016 SAGE Publications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199"/>
            <a:ext cx="8458200" cy="4690763"/>
          </a:xfrm>
        </p:spPr>
        <p:txBody>
          <a:bodyPr>
            <a:normAutofit fontScale="3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6800" dirty="0"/>
              <a:t>Consider Social deviance in movies , TV shows, and the internet</a:t>
            </a:r>
          </a:p>
          <a:p>
            <a:pPr marL="0" indent="0"/>
            <a:r>
              <a:rPr lang="en-US" altLang="en-US" sz="6800" dirty="0"/>
              <a:t>Different theories can explain the deviant behavior? </a:t>
            </a:r>
          </a:p>
          <a:p>
            <a:pPr marL="0" indent="0"/>
            <a:r>
              <a:rPr lang="en-US" altLang="en-US" sz="6800" dirty="0"/>
              <a:t>Are there different reactions to the deviant behaviors?  Why?</a:t>
            </a:r>
          </a:p>
          <a:p>
            <a:pPr marL="0" indent="0"/>
            <a:r>
              <a:rPr lang="en-US" altLang="en-US" sz="6800" dirty="0"/>
              <a:t>Are social policies and social control depicted?  How?</a:t>
            </a:r>
          </a:p>
          <a:p>
            <a:pPr marL="0" indent="0">
              <a:buFontTx/>
              <a:buChar char="-"/>
            </a:pPr>
            <a:endParaRPr lang="en-US" altLang="en-US" sz="68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6800" dirty="0"/>
              <a:t>Films: Hunger Games, Silver Linings Playbook , The Purge</a:t>
            </a:r>
          </a:p>
          <a:p>
            <a:pPr marL="0" indent="0">
              <a:buNone/>
            </a:pPr>
            <a:endParaRPr lang="en-US" altLang="en-US" sz="68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6800" dirty="0"/>
              <a:t>TV: Reality TV &amp; The Learning Channel feature many shows that portray deviant people and behaviors (My Strange Addiction, Little People Big World, Hoarders),  Sister Wives, Seinfeld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6800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6800" dirty="0"/>
              <a:t>Internet: Deviance is at your fingertips. An example could be </a:t>
            </a:r>
            <a:r>
              <a:rPr lang="en-US" altLang="en-US" sz="6800" dirty="0" err="1"/>
              <a:t>Nigahiga</a:t>
            </a:r>
            <a:r>
              <a:rPr lang="en-US" altLang="en-US" sz="6800" dirty="0"/>
              <a:t> on YouTube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6800" dirty="0"/>
          </a:p>
          <a:p>
            <a:pPr marL="0" indent="0">
              <a:buFont typeface="Wingdings" pitchFamily="2" charset="2"/>
              <a:buNone/>
            </a:pPr>
            <a:endParaRPr lang="en-US" altLang="en-US" sz="4000" dirty="0"/>
          </a:p>
          <a:p>
            <a:pPr marL="0" indent="0">
              <a:buFont typeface="Wingdings" pitchFamily="2" charset="2"/>
              <a:buNone/>
            </a:pP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3160-7A43-4B64-A6D8-BD7FDC444E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628</TotalTime>
  <Words>1317</Words>
  <Application>Microsoft Office PowerPoint</Application>
  <PresentationFormat>On-screen Show (4:3)</PresentationFormat>
  <Paragraphs>165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Deviance and Social Control: An Introduction</vt:lpstr>
      <vt:lpstr>What is Deviance? </vt:lpstr>
      <vt:lpstr>Various Conceptions of Deviance</vt:lpstr>
      <vt:lpstr>Objectively Given Deviance</vt:lpstr>
      <vt:lpstr>Subjectively Problematic Conception</vt:lpstr>
      <vt:lpstr>Critical Conception </vt:lpstr>
      <vt:lpstr>Insert Table 1.1 from text</vt:lpstr>
      <vt:lpstr>How do YOU define deviance?</vt:lpstr>
      <vt:lpstr>Deviance in Pop Culture</vt:lpstr>
      <vt:lpstr>Understanding Social Deviance</vt:lpstr>
      <vt:lpstr>Salad bar 1.3</vt:lpstr>
      <vt:lpstr>Understanding Deviance</vt:lpstr>
      <vt:lpstr>Understanding Deviance</vt:lpstr>
      <vt:lpstr>Understanding Deviance</vt:lpstr>
      <vt:lpstr>Use of the Scientific Method </vt:lpstr>
      <vt:lpstr>Book Features: Chapters will include</vt:lpstr>
      <vt:lpstr>Purpose of the Book</vt:lpstr>
      <vt:lpstr>PowerPoint Presentation</vt:lpstr>
    </vt:vector>
  </TitlesOfParts>
  <Company>Sage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LMori</dc:creator>
  <cp:lastModifiedBy>Levenson, Brianna</cp:lastModifiedBy>
  <cp:revision>74</cp:revision>
  <cp:lastPrinted>1601-01-01T00:00:00Z</cp:lastPrinted>
  <dcterms:created xsi:type="dcterms:W3CDTF">2008-10-28T15:43:08Z</dcterms:created>
  <dcterms:modified xsi:type="dcterms:W3CDTF">2016-07-08T19:41:42Z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TC010689801033</vt:lpwstr>
  </property>
</Properties>
</file>