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embeddedFontLst>
    <p:embeddedFont>
      <p:font typeface="Tahoma" panose="020B0604030504040204" pitchFamily="34" charset="0"/>
      <p:regular r:id="rId27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7217A33-E33C-4757-B43E-EAC27952C510}">
  <a:tblStyle styleId="{F7217A33-E33C-4757-B43E-EAC27952C510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-US" sz="12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332033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ahoma"/>
              <a:buNone/>
            </a:pPr>
            <a:fld id="{00000000-1234-1234-1234-123412341234}" type="slidenum">
              <a:rPr lang="en-US" sz="24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</a:t>
            </a:fld>
            <a:endParaRPr lang="en-US" sz="2400" b="0" i="0" u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68538" y="6356350"/>
            <a:ext cx="3546511" cy="365125"/>
          </a:xfrm>
        </p:spPr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/>
          <p:nvPr/>
        </p:nvSpPr>
        <p:spPr>
          <a:xfrm>
            <a:off x="8763000" y="0"/>
            <a:ext cx="381000" cy="3429000"/>
          </a:xfrm>
          <a:prstGeom prst="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" name="Shape 14"/>
          <p:cNvSpPr txBox="1"/>
          <p:nvPr/>
        </p:nvSpPr>
        <p:spPr>
          <a:xfrm>
            <a:off x="8763000" y="3429000"/>
            <a:ext cx="381000" cy="3429000"/>
          </a:xfrm>
          <a:prstGeom prst="rect">
            <a:avLst/>
          </a:prstGeom>
          <a:solidFill>
            <a:srgbClr val="33CCCC"/>
          </a:solidFill>
          <a:ln w="25400" cap="flat" cmpd="sng">
            <a:solidFill>
              <a:srgbClr val="33CCC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" name="Shape 15"/>
          <p:cNvSpPr txBox="1"/>
          <p:nvPr/>
        </p:nvSpPr>
        <p:spPr>
          <a:xfrm>
            <a:off x="8991600" y="3962400"/>
            <a:ext cx="152399" cy="2895600"/>
          </a:xfrm>
          <a:prstGeom prst="rect">
            <a:avLst/>
          </a:prstGeom>
          <a:solidFill>
            <a:srgbClr val="92D050"/>
          </a:solidFill>
          <a:ln w="25400" cap="flat" cmpd="sng">
            <a:solidFill>
              <a:srgbClr val="92D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8991600" y="0"/>
            <a:ext cx="152399" cy="2971799"/>
          </a:xfrm>
          <a:prstGeom prst="rect">
            <a:avLst/>
          </a:prstGeom>
          <a:solidFill>
            <a:srgbClr val="FF9900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941816" y="6356350"/>
            <a:ext cx="41732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FD295-A3D3-420E-B3FE-5B6F4883D7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457200" y="838200"/>
            <a:ext cx="7772400" cy="213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1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533400" y="2362200"/>
            <a:ext cx="8229600" cy="1670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CC"/>
              </a:buClr>
              <a:buSzPct val="25000"/>
              <a:buFont typeface="Arial"/>
              <a:buNone/>
            </a:pPr>
            <a:r>
              <a:rPr lang="en-US" sz="4000" b="0" i="0" u="none" strike="noStrike" cap="none" dirty="0" smtClean="0">
                <a:solidFill>
                  <a:srgbClr val="0066CC"/>
                </a:solidFill>
                <a:latin typeface="Calibri"/>
                <a:ea typeface="Calibri"/>
                <a:cs typeface="Calibri"/>
                <a:sym typeface="Calibri"/>
              </a:rPr>
              <a:t>A Brief History and Overview of Technology in HR</a:t>
            </a:r>
            <a:endParaRPr lang="en-US" sz="4000" b="0" i="0" u="none" strike="noStrike" cap="none" dirty="0">
              <a:solidFill>
                <a:srgbClr val="0066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ACTIVITIES &amp; TIME SPENT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838200" y="1219200"/>
            <a:ext cx="7772400" cy="464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Transactional (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65–75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Benefits Administration, 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Recordkeeping</a:t>
            </a: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Employee Services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Traditional (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15–30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Recruitment, Selection, Training, Performance Management, Compensation, Employee Relations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Transformational (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5–15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Knowledge Management, Strategic Redirection 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Renewal, Cultural Change, Management Development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Value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228600" y="5867400"/>
            <a:ext cx="8077199" cy="2619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10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Wright, McMahan, Snell, &amp; Gerhart, 1998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04800" y="0"/>
            <a:ext cx="8458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INTERFACE BETWEEN HR AND TECHNOLOGY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905000"/>
            <a:ext cx="8229600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smtClean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ool, </a:t>
            </a:r>
            <a:r>
              <a:rPr lang="en-US" dirty="0"/>
              <a:t>n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/>
              <a:t>s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ubstitute </a:t>
            </a:r>
            <a:r>
              <a:rPr lang="en-US" dirty="0"/>
              <a:t>f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en-US" dirty="0"/>
              <a:t>p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eople</a:t>
            </a:r>
            <a:endParaRPr lang="en-US" sz="3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might </a:t>
            </a:r>
            <a:r>
              <a:rPr lang="en-US" dirty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dirty="0"/>
              <a:t>c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hanges </a:t>
            </a:r>
            <a:r>
              <a:rPr lang="en-US" dirty="0"/>
              <a:t>i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dirty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echnology </a:t>
            </a:r>
            <a:r>
              <a:rPr lang="en-US" dirty="0"/>
              <a:t>i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mpact </a:t>
            </a:r>
            <a:r>
              <a:rPr lang="en-US" dirty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dirty="0"/>
              <a:t>r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ole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dirty="0"/>
              <a:t>p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erceptions </a:t>
            </a:r>
            <a:r>
              <a:rPr lang="en-US" dirty="0"/>
              <a:t>o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departments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professionals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might </a:t>
            </a:r>
            <a:r>
              <a:rPr lang="en-US" dirty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echnology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 </a:t>
            </a:r>
            <a:r>
              <a:rPr lang="en-US" dirty="0"/>
              <a:t>i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dirty="0"/>
              <a:t>t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dirty="0"/>
              <a:t>a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dvancement </a:t>
            </a:r>
            <a:r>
              <a:rPr lang="en-US" dirty="0"/>
              <a:t>o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dirty="0"/>
              <a:t>s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trategic 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HRM?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 Resources Information System (HRIS)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Computerized 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 </a:t>
            </a:r>
            <a:r>
              <a:rPr lang="en-US" sz="2600" dirty="0"/>
              <a:t>t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hat </a:t>
            </a:r>
            <a:r>
              <a:rPr lang="en-US" sz="2600" dirty="0"/>
              <a:t>p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rovides </a:t>
            </a:r>
            <a:r>
              <a:rPr lang="en-US" sz="2600" i="1" dirty="0"/>
              <a:t>c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urrent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/>
              <a:t>a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600" i="1" dirty="0"/>
              <a:t>a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ccurate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/>
              <a:t>d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 </a:t>
            </a:r>
            <a:r>
              <a:rPr lang="en-US" sz="2600" dirty="0"/>
              <a:t>f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en-US" sz="2600" i="1" dirty="0"/>
              <a:t>p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urposes </a:t>
            </a:r>
            <a:r>
              <a:rPr lang="en-US" sz="2600" i="1" dirty="0"/>
              <a:t>o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i="1" dirty="0"/>
              <a:t>c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ontrol </a:t>
            </a:r>
            <a:r>
              <a:rPr lang="en-US" sz="2600" i="1" dirty="0"/>
              <a:t>a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600" i="1" dirty="0"/>
              <a:t>d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ecision </a:t>
            </a:r>
            <a:r>
              <a:rPr lang="en-US" sz="2600" i="1" dirty="0" smtClean="0"/>
              <a:t>m</a:t>
            </a:r>
            <a:r>
              <a:rPr lang="en-US" sz="26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aking</a:t>
            </a:r>
            <a:endParaRPr lang="en-US" sz="2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endParaRPr lang="en-US" sz="2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Store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200" dirty="0"/>
              <a:t>r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etrieve large </a:t>
            </a:r>
            <a:r>
              <a:rPr lang="en-US" sz="2200" dirty="0"/>
              <a:t>q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uantities </a:t>
            </a:r>
            <a:r>
              <a:rPr lang="en-US" sz="2200" dirty="0"/>
              <a:t>o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200" dirty="0" smtClean="0"/>
              <a:t>d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</a:t>
            </a:r>
            <a:endParaRPr lang="en-US"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Combine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200" dirty="0"/>
              <a:t>r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econfigure </a:t>
            </a:r>
            <a:r>
              <a:rPr lang="en-US" sz="2200" dirty="0"/>
              <a:t>d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 </a:t>
            </a:r>
            <a:r>
              <a:rPr lang="en-US" sz="2200" dirty="0"/>
              <a:t>t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en-US" sz="2200" dirty="0"/>
              <a:t>c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reate </a:t>
            </a:r>
            <a:r>
              <a:rPr lang="en-US" sz="2200" dirty="0"/>
              <a:t>n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ew </a:t>
            </a:r>
            <a:r>
              <a:rPr lang="en-US" sz="2200" dirty="0" smtClean="0"/>
              <a:t>i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nformation</a:t>
            </a:r>
            <a:endParaRPr lang="en-US"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Institutionalization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200" dirty="0"/>
              <a:t>o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rganizational </a:t>
            </a:r>
            <a:r>
              <a:rPr lang="en-US" sz="2200" dirty="0" smtClean="0"/>
              <a:t>k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nowledge</a:t>
            </a:r>
            <a:endParaRPr lang="en-US"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Easier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communications</a:t>
            </a:r>
            <a:endParaRPr lang="en-US"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administrative </a:t>
            </a:r>
            <a:r>
              <a:rPr lang="en-US" sz="2200" dirty="0" smtClean="0"/>
              <a:t>c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dirty="0"/>
              <a:t>I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ncreased </a:t>
            </a:r>
            <a:r>
              <a:rPr lang="en-US" sz="2200" dirty="0"/>
              <a:t>p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roductivity </a:t>
            </a:r>
            <a:r>
              <a:rPr lang="en-US" sz="2200" dirty="0"/>
              <a:t>a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200" dirty="0"/>
              <a:t>r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esponse </a:t>
            </a:r>
            <a:r>
              <a:rPr lang="en-US" sz="2200" dirty="0" smtClean="0"/>
              <a:t>t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imes</a:t>
            </a:r>
            <a:endParaRPr lang="en-US"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 DEFINITION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1219200"/>
            <a:ext cx="8077199" cy="3581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just </a:t>
            </a:r>
            <a:r>
              <a:rPr lang="en-US" sz="2900" dirty="0" smtClean="0"/>
              <a:t>h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ardware</a:t>
            </a:r>
            <a:r>
              <a:rPr lang="en-US" sz="2900" dirty="0"/>
              <a:t>–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endParaRPr lang="en-US" sz="29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</a:t>
            </a: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forms</a:t>
            </a: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policies</a:t>
            </a: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900" dirty="0"/>
              <a:t>d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</a:t>
            </a:r>
            <a:endParaRPr lang="en-US" sz="29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Purpose –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</a:t>
            </a:r>
            <a:r>
              <a:rPr lang="en-US" sz="2900" dirty="0"/>
              <a:t>a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ccurate </a:t>
            </a: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timely “information” to the “clients” (or stakeholders) of HR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9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Variety 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900" dirty="0"/>
              <a:t>u</a:t>
            </a:r>
            <a:r>
              <a:rPr lang="en-US" sz="29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sers</a:t>
            </a:r>
            <a:endParaRPr lang="en-US" sz="29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9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Strategic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9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Tactical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9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Operational </a:t>
            </a:r>
            <a:r>
              <a:rPr lang="en-US" sz="2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decisions</a:t>
            </a:r>
            <a:endParaRPr lang="en-US" sz="2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E-HRM &amp; HRIS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762000" y="1295400"/>
            <a:ext cx="7696199" cy="4895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Electronic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 </a:t>
            </a:r>
            <a:r>
              <a:rPr lang="en-US" sz="2800" dirty="0"/>
              <a:t>r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anagement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2800" dirty="0" smtClean="0"/>
              <a:t>HRM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(</a:t>
            </a:r>
            <a:r>
              <a:rPr lang="en-US" dirty="0" smtClean="0"/>
              <a:t>e.g.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– central </a:t>
            </a:r>
            <a:r>
              <a:rPr lang="en-US" dirty="0"/>
              <a:t>c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omponent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HR-function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focused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dirty="0"/>
              <a:t>p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rocesses (</a:t>
            </a:r>
            <a:r>
              <a:rPr lang="en-US" dirty="0" smtClean="0"/>
              <a:t>e.g.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dirty="0"/>
              <a:t>d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atabases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enterprise </a:t>
            </a:r>
            <a:r>
              <a:rPr lang="en-US" dirty="0"/>
              <a:t>r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esources </a:t>
            </a:r>
            <a:r>
              <a:rPr lang="en-US" dirty="0"/>
              <a:t>p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lanning </a:t>
            </a:r>
            <a:r>
              <a:rPr lang="en-US" dirty="0"/>
              <a:t>[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ERP</a:t>
            </a:r>
            <a:r>
              <a:rPr lang="en-US" dirty="0" smtClean="0"/>
              <a:t>]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/>
              <a:t>a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rchitecture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.)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</a:t>
            </a:r>
            <a:r>
              <a:rPr lang="en-US" dirty="0"/>
              <a:t>s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upport </a:t>
            </a:r>
            <a:r>
              <a:rPr lang="en-US" dirty="0"/>
              <a:t>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mployee </a:t>
            </a:r>
            <a:r>
              <a:rPr lang="en-US" dirty="0"/>
              <a:t>a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ccess </a:t>
            </a:r>
            <a:r>
              <a:rPr lang="en-US" dirty="0"/>
              <a:t>t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HR data </a:t>
            </a:r>
            <a:r>
              <a:rPr lang="en-US" dirty="0"/>
              <a:t>a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dirty="0"/>
              <a:t>t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dirty="0"/>
              <a:t>m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 </a:t>
            </a:r>
            <a:r>
              <a:rPr lang="en-US" dirty="0"/>
              <a:t>t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HRM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BIGGEST ADVANTAGES OF HRIS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228600" y="1447800"/>
            <a:ext cx="8540750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</a:t>
            </a:r>
            <a:r>
              <a:rPr lang="en-US" sz="3000" dirty="0"/>
              <a:t>h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andling </a:t>
            </a:r>
            <a:r>
              <a:rPr lang="en-US" sz="3000" dirty="0"/>
              <a:t>a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3000" dirty="0"/>
              <a:t>p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aperwork </a:t>
            </a:r>
            <a:endParaRPr lang="en-US"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000" b="0" i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Enables 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greater </a:t>
            </a:r>
            <a:r>
              <a:rPr lang="en-US" sz="3000" dirty="0"/>
              <a:t>i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mpact </a:t>
            </a:r>
            <a:r>
              <a:rPr lang="en-US" sz="3000" dirty="0"/>
              <a:t>o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3000" dirty="0"/>
              <a:t>p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aperwork </a:t>
            </a:r>
            <a:r>
              <a:rPr lang="en-US" sz="3000" dirty="0"/>
              <a:t>o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3000" dirty="0"/>
              <a:t>b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usiness </a:t>
            </a:r>
            <a:r>
              <a:rPr lang="en-US" sz="3000" dirty="0"/>
              <a:t>o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peration</a:t>
            </a:r>
            <a:endParaRPr lang="en-US"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Negotiations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Do 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</a:t>
            </a:r>
            <a:r>
              <a:rPr lang="en-US" sz="4000" dirty="0"/>
              <a:t>N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eed 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HRIS?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09600" y="990600"/>
            <a:ext cx="7772400" cy="37703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Providing a comprehensive information picture as a single, integrated database; this enables organizations to provide structural connectivity across units and activities and to increase the speed of information transactions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 competitiveness by improving HR operations and management processes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Collecting appropriate data and converting them to information and knowledge for improved timeliness and quality of decision making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Producing a greater number and variety of accurate and real-time HR-related reports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Streamlining and enhancing the efficiency and effectiveness of HR administrative functions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Shifting the focus of HR from the processing of transactions to strategic HRM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Reengineering HR processes and functions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Improving employee satisfaction by delivering HR services more </a:t>
            </a:r>
            <a:r>
              <a:rPr lang="en-US" sz="2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quickly</a:t>
            </a:r>
            <a:endParaRPr lang="en-US" sz="2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Harnessing the 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an HRIS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990600"/>
            <a:ext cx="83819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ability of any organization to gain effectiveness and efficiencies from </a:t>
            </a:r>
            <a:r>
              <a:rPr lang="en-US" sz="24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 </a:t>
            </a:r>
            <a:r>
              <a:rPr lang="en-US" sz="2400" dirty="0"/>
              <a:t>r</a:t>
            </a:r>
            <a:r>
              <a:rPr lang="en-US" sz="24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esources </a:t>
            </a:r>
            <a:r>
              <a:rPr lang="en-US" sz="2400" dirty="0"/>
              <a:t>t</a:t>
            </a:r>
            <a:r>
              <a:rPr lang="en-US" sz="24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echnology </a:t>
            </a:r>
            <a:r>
              <a:rPr lang="en-US" sz="24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 on </a:t>
            </a:r>
            <a:r>
              <a:rPr lang="en-US" sz="24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factors such as these:</a:t>
            </a:r>
            <a:endParaRPr lang="en-US" sz="2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size of the organization, with large firms generally reaping greater benefits;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amount of </a:t>
            </a:r>
            <a:r>
              <a:rPr lang="en-US" sz="2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top-management </a:t>
            </a: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and commitment;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availability of resources (time, money, and personnel);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HR philosophy of the </a:t>
            </a:r>
            <a:r>
              <a:rPr lang="en-US" sz="2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company, </a:t>
            </a: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well as its vision, organizational culture, structure, and systems;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managerial competence in cross-functional decision making, employee involvement, and coaching; and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ability and motivation of employees in adopting change, such as increased automation across and between functions (Ngai &amp; Wat, 2004).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SYSTEMS PROVIDING SUPPORT FOR HRM </a:t>
            </a:r>
            <a:r>
              <a:rPr lang="en-US" sz="3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(Table 1.1)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595" y="1586979"/>
            <a:ext cx="6804809" cy="46000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SYSTEMS PROVIDING SUPPORT FOR HRM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(Table 1.1 Cont.)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366" y="1563190"/>
            <a:ext cx="6376357" cy="17821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909" y="3356317"/>
            <a:ext cx="6366831" cy="29552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HISTORICAL ERAS IN HRIS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</a:t>
            </a:r>
            <a:r>
              <a:rPr lang="en-US" sz="2800" dirty="0" smtClean="0"/>
              <a:t>–W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orld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 II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Reactive,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“caretaker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role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Recordkeeping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“Scientific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philosophy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major </a:t>
            </a:r>
            <a:r>
              <a:rPr lang="en-US" dirty="0"/>
              <a:t>p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 of </a:t>
            </a:r>
            <a:r>
              <a:rPr lang="en-US" dirty="0"/>
              <a:t>b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usiness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government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regulations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 DEVELOPMENT LIFE CYCLE (SDLC)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Five General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Phases</a:t>
            </a:r>
            <a:endParaRPr lang="en-US" sz="3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(1) Planning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(2) Analysis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(3) Design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(4) Implementation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(5) Maintenance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Begins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</a:t>
            </a:r>
            <a:r>
              <a:rPr lang="en-US" dirty="0"/>
              <a:t>p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lanning </a:t>
            </a:r>
            <a:r>
              <a:rPr lang="en-US" dirty="0"/>
              <a:t>a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dirty="0"/>
              <a:t>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nds </a:t>
            </a:r>
            <a:r>
              <a:rPr lang="en-US" dirty="0"/>
              <a:t>w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ith </a:t>
            </a:r>
            <a:r>
              <a:rPr lang="en-US" dirty="0"/>
              <a:t>c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ontinuous </a:t>
            </a:r>
            <a:r>
              <a:rPr lang="en-US" dirty="0"/>
              <a:t>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valuation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/>
        </p:nvSpPr>
        <p:spPr>
          <a:xfrm>
            <a:off x="-17461" y="88900"/>
            <a:ext cx="8763000" cy="2124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SuccessFactors Employee Home </a:t>
            </a:r>
            <a:r>
              <a:rPr lang="en-US" sz="4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Screen</a:t>
            </a:r>
            <a:endParaRPr sz="12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				</a:t>
            </a: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7" name="Shape 187" descr="\\sagefs01\Departments\SagePub\Our Documents\Acq. Book Details\2014\Kavanagh, Human Resource Information Systems, 3e\Art\Figure_1-2.jpeg"/>
          <p:cNvPicPr preferRelativeResize="0"/>
          <p:nvPr/>
        </p:nvPicPr>
        <p:blipFill rotWithShape="1">
          <a:blip r:embed="rId3">
            <a:alphaModFix/>
          </a:blip>
          <a:srcRect r="6665"/>
          <a:stretch/>
        </p:blipFill>
        <p:spPr>
          <a:xfrm>
            <a:off x="152400" y="1371600"/>
            <a:ext cx="8534399" cy="499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0" y="0"/>
            <a:ext cx="8763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MODEL OF ORGANIZATIONAL FUNCTIONING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838200" y="1676400"/>
            <a:ext cx="7772400" cy="4117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Organic model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 is critical to the efficient operation of an organization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Interrelatedness between the strategic management system, the strategic HRM system, and the performance 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goals</a:t>
            </a:r>
            <a:endParaRPr lang="en-US" sz="3000" dirty="0"/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</a:t>
            </a: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HR are generated during the strategic planning 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 lang="en-US"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MODEL OF ORGANIZATIONAL FUNCTIONING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goals </a:t>
            </a:r>
            <a:r>
              <a:rPr lang="en-US" sz="2800" dirty="0"/>
              <a:t>d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rive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programs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hat </a:t>
            </a:r>
            <a:r>
              <a:rPr lang="en-US" sz="2800" dirty="0"/>
              <a:t>p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rovide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anagement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ools </a:t>
            </a:r>
            <a:r>
              <a:rPr lang="en-US" sz="2800" dirty="0"/>
              <a:t>f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fficient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ffective </a:t>
            </a:r>
            <a:r>
              <a:rPr lang="en-US" sz="2800" dirty="0"/>
              <a:t>u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mployees 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HRIS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</a:t>
            </a:r>
            <a:r>
              <a:rPr lang="en-US" sz="2800" dirty="0"/>
              <a:t>b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ecome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ncreasingly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mportant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upporting the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</a:t>
            </a:r>
            <a:r>
              <a:rPr lang="en-US" sz="2800" dirty="0" smtClean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ystem,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lang="en-US" sz="2800" dirty="0"/>
              <a:t>w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ell </a:t>
            </a:r>
            <a:r>
              <a:rPr lang="en-US" sz="2800" dirty="0" smtClean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in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trategic </a:t>
            </a:r>
            <a:r>
              <a:rPr lang="en-US" sz="2800" dirty="0"/>
              <a:t>p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lanning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metrics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800" dirty="0" smtClean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</a:t>
            </a:r>
            <a:r>
              <a:rPr lang="en-US" sz="2800" dirty="0"/>
              <a:t>–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benefit </a:t>
            </a:r>
            <a:r>
              <a:rPr lang="en-US" sz="2800" dirty="0"/>
              <a:t>r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esults (value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dded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800" b="1" dirty="0"/>
              <a:t>r</a:t>
            </a:r>
            <a:r>
              <a:rPr lang="en-US" sz="2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eturn </a:t>
            </a:r>
            <a:r>
              <a:rPr lang="en-US" sz="2800" b="1" dirty="0"/>
              <a:t>o</a:t>
            </a:r>
            <a:r>
              <a:rPr lang="en-US" sz="2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b="1" dirty="0"/>
              <a:t>i</a:t>
            </a:r>
            <a:r>
              <a:rPr lang="en-US" sz="2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nvestment </a:t>
            </a:r>
            <a:r>
              <a:rPr lang="en-US" sz="2800" dirty="0"/>
              <a:t>[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ROI]) are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ontinual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nteraction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1143000" y="152400"/>
            <a:ext cx="73152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MODEL OF ORGANIZATIONAL FUNCTIONING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9050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culture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mpacts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ntire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odel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hrough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trong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ffects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xternal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nvironment 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External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nfluences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nternal functioning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rganization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Interaction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trategic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anagement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ystem </a:t>
            </a:r>
            <a:r>
              <a:rPr lang="en-US" sz="2800" dirty="0"/>
              <a:t>a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trategic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HRM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mprove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800" dirty="0"/>
              <a:t>f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unctioning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rganization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POSTWAR: </a:t>
            </a:r>
            <a:r>
              <a:rPr lang="en-US" sz="3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1945–1960</a:t>
            </a:r>
            <a:endParaRPr lang="en-US" sz="3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762000" y="1523999"/>
            <a:ext cx="7772400" cy="4111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Importance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800" dirty="0"/>
              <a:t>e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mployee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orale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perating </a:t>
            </a:r>
            <a:r>
              <a:rPr lang="en-US" sz="2800" dirty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osts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m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ainstream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inions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established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Job descriptions gain popularity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Payroll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among the first for automation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Job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employee skills begin to be tracked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 &amp; D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election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Mainframe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usage </a:t>
            </a:r>
            <a:r>
              <a:rPr lang="en-US" sz="2800" dirty="0"/>
              <a:t>b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</a:t>
            </a:r>
            <a:r>
              <a:rPr lang="en-US" sz="2800" dirty="0"/>
              <a:t>d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efense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ndustry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ISSUES PERIOD: </a:t>
            </a:r>
            <a:r>
              <a:rPr lang="en-US" sz="36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1963–1980</a:t>
            </a:r>
            <a:endParaRPr lang="en-US" sz="3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issues </a:t>
            </a:r>
            <a:r>
              <a:rPr lang="en-US" dirty="0" smtClean="0"/>
              <a:t>l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egislation impact 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Protector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dirty="0"/>
              <a:t>e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mployees</a:t>
            </a:r>
            <a:endParaRPr lang="en-US" sz="3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IBM 360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Advent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Paperwork </a:t>
            </a:r>
            <a:r>
              <a:rPr lang="en-US" dirty="0" smtClean="0"/>
              <a:t>and r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eporting </a:t>
            </a:r>
            <a:r>
              <a:rPr lang="en-US" dirty="0"/>
              <a:t>i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ncreases</a:t>
            </a:r>
            <a:endParaRPr lang="en-US" sz="3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</a:t>
            </a:r>
            <a:r>
              <a:rPr lang="en-US" dirty="0"/>
              <a:t>m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ore </a:t>
            </a:r>
            <a:r>
              <a:rPr lang="en-US" dirty="0"/>
              <a:t>i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dirty="0"/>
              <a:t>m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ainstream </a:t>
            </a:r>
            <a:r>
              <a:rPr lang="en-US" dirty="0"/>
              <a:t>o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dirty="0"/>
              <a:t>o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perating </a:t>
            </a:r>
            <a:r>
              <a:rPr lang="en-US" dirty="0"/>
              <a:t>b</a:t>
            </a:r>
            <a:r>
              <a:rPr lang="en-US" sz="32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udget</a:t>
            </a:r>
            <a:endParaRPr lang="en-US" sz="32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COST-EFFECTIVENESS: 1980-1990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 justification activities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role due to paperwork required in legislation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Microcomputers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software advances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capabilities </a:t>
            </a:r>
            <a:r>
              <a:rPr lang="en-US" sz="2800" dirty="0"/>
              <a:t>l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ower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emphasis </a:t>
            </a:r>
            <a:r>
              <a:rPr lang="en-US" sz="2800" dirty="0"/>
              <a:t>o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R&amp;D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Utility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 </a:t>
            </a:r>
            <a:r>
              <a:rPr lang="en-US" sz="2800" dirty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ritical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Smaller companies can utilize HRIS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ADVANCEMENT ERA 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(’90s–TODAY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Internet-enabled 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services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HRIS more commonplace 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</a:t>
            </a:r>
            <a:r>
              <a:rPr lang="en-US" sz="2800" dirty="0"/>
              <a:t>r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-engineering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balanced </a:t>
            </a:r>
            <a:r>
              <a:rPr lang="en-US" sz="2800" dirty="0"/>
              <a:t>s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corecard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Strategic HR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becoming more visible as a “strategic business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partner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Globalization 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800" dirty="0"/>
              <a:t>c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ompanies </a:t>
            </a:r>
            <a:endParaRPr lang="en-US"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Hardware–software </a:t>
            </a:r>
            <a:r>
              <a:rPr lang="en-US" sz="2800" dirty="0"/>
              <a:t>t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ools </a:t>
            </a:r>
            <a:r>
              <a:rPr lang="en-US" sz="2800" dirty="0"/>
              <a:t>i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-US" sz="2800" dirty="0"/>
              <a:t>d</a:t>
            </a:r>
            <a:r>
              <a:rPr lang="en-US" sz="28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ecision</a:t>
            </a:r>
            <a:r>
              <a:rPr lang="en-US" sz="28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-making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8105775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EVOLUTION OF STRATEGIC HRM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762000" y="1219200"/>
            <a:ext cx="7772400" cy="4972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Contingency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perspective </a:t>
            </a:r>
            <a:r>
              <a:rPr lang="en-US" sz="2600" dirty="0"/>
              <a:t>a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600" dirty="0"/>
              <a:t>f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Resource-based </a:t>
            </a:r>
            <a:r>
              <a:rPr lang="en-US" sz="2600" dirty="0"/>
              <a:t>v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iew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600" dirty="0" smtClean="0"/>
              <a:t>f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irm and </a:t>
            </a:r>
            <a:r>
              <a:rPr lang="en-US" sz="2600" dirty="0"/>
              <a:t>s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ocial </a:t>
            </a:r>
            <a:r>
              <a:rPr lang="en-US" sz="2600" dirty="0" smtClean="0"/>
              <a:t>c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apital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 </a:t>
            </a:r>
            <a:r>
              <a:rPr lang="en-US" sz="2600" dirty="0"/>
              <a:t>c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omponents </a:t>
            </a:r>
            <a:r>
              <a:rPr lang="en-US" sz="2600" dirty="0"/>
              <a:t>a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600" dirty="0"/>
              <a:t>s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tructure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Expanding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2600" dirty="0"/>
              <a:t>s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cope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HRM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beyond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600" dirty="0"/>
              <a:t>f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ocal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rganization 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Achieving HR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 </a:t>
            </a:r>
            <a:r>
              <a:rPr lang="en-US" sz="2600" dirty="0"/>
              <a:t>a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n-US" sz="2600" dirty="0" smtClean="0"/>
              <a:t>e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xecution by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ranslating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600" dirty="0"/>
              <a:t>r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hetoric </a:t>
            </a:r>
            <a:r>
              <a:rPr lang="en-US" sz="2600" dirty="0"/>
              <a:t>i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nto </a:t>
            </a:r>
            <a:r>
              <a:rPr lang="en-US" sz="2600" dirty="0"/>
              <a:t>p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ractice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Measuring the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utcomes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SHRM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(</a:t>
            </a:r>
            <a:r>
              <a:rPr lang="en-US" sz="2600" dirty="0" smtClean="0"/>
              <a:t>e.g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balanced </a:t>
            </a:r>
            <a:r>
              <a:rPr lang="en-US" sz="2600" dirty="0"/>
              <a:t>s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corecard </a:t>
            </a:r>
            <a:r>
              <a:rPr lang="en-US" sz="2600" dirty="0"/>
              <a:t>a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pproach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methodological </a:t>
            </a:r>
            <a:r>
              <a:rPr lang="en-US" sz="2600" dirty="0"/>
              <a:t>i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ssues </a:t>
            </a:r>
            <a:r>
              <a:rPr lang="en-US" sz="2600" dirty="0" smtClean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hat stress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n-US" sz="2600" dirty="0"/>
              <a:t>i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mportance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dirty="0" smtClean="0"/>
              <a:t>e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vidence-based </a:t>
            </a:r>
            <a:r>
              <a:rPr lang="en-US" sz="2600" dirty="0"/>
              <a:t>m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anagement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Adoption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600" dirty="0"/>
              <a:t>u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lang="en-US" sz="2600" dirty="0"/>
              <a:t>o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metrics 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6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“Six 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Sigma” </a:t>
            </a:r>
            <a:r>
              <a:rPr lang="en-US" sz="2600" dirty="0"/>
              <a:t>p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rocesses </a:t>
            </a:r>
            <a:r>
              <a:rPr lang="en-US" sz="2600" dirty="0"/>
              <a:t>t</a:t>
            </a:r>
            <a:r>
              <a:rPr lang="en-US" sz="26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HRM </a:t>
            </a:r>
            <a:endParaRPr lang="en-US"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1143000" y="0"/>
            <a:ext cx="7178674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COMPETITIVE ADVANTAGE 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Categories </a:t>
            </a:r>
            <a:r>
              <a:rPr lang="en-US" sz="3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Resources</a:t>
            </a:r>
            <a:endParaRPr lang="en-US"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Organizational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			    </a:t>
            </a:r>
            <a:r>
              <a:rPr lang="en-US" sz="3000" b="0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Critical</a:t>
            </a:r>
          </a:p>
        </p:txBody>
      </p:sp>
      <p:sp>
        <p:nvSpPr>
          <p:cNvPr id="102" name="Shape 102"/>
          <p:cNvSpPr/>
          <p:nvPr/>
        </p:nvSpPr>
        <p:spPr>
          <a:xfrm>
            <a:off x="2133600" y="4648200"/>
            <a:ext cx="2286000" cy="457200"/>
          </a:xfrm>
          <a:prstGeom prst="leftArrow">
            <a:avLst>
              <a:gd name="adj1" fmla="val 216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ACTIVITIES OF HR</a:t>
            </a:r>
          </a:p>
        </p:txBody>
      </p:sp>
      <p:sp>
        <p:nvSpPr>
          <p:cNvPr id="108" name="Shape 108"/>
          <p:cNvSpPr/>
          <p:nvPr/>
        </p:nvSpPr>
        <p:spPr>
          <a:xfrm>
            <a:off x="1828800" y="990600"/>
            <a:ext cx="5333999" cy="4324349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A0BBDC"/>
              </a:gs>
              <a:gs pos="100000">
                <a:schemeClr val="accent1"/>
              </a:gs>
            </a:gsLst>
            <a:lin ang="5400000" scaled="0"/>
          </a:gra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9" name="Shape 109"/>
          <p:cNvCxnSpPr/>
          <p:nvPr/>
        </p:nvCxnSpPr>
        <p:spPr>
          <a:xfrm>
            <a:off x="2743200" y="4038600"/>
            <a:ext cx="35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10" name="Shape 110"/>
          <p:cNvCxnSpPr/>
          <p:nvPr/>
        </p:nvCxnSpPr>
        <p:spPr>
          <a:xfrm>
            <a:off x="3352800" y="3276600"/>
            <a:ext cx="228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11" name="Shape 111"/>
          <p:cNvSpPr txBox="1"/>
          <p:nvPr/>
        </p:nvSpPr>
        <p:spPr>
          <a:xfrm>
            <a:off x="3200400" y="4114800"/>
            <a:ext cx="2743199" cy="1004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Transactional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3429000" y="3429000"/>
            <a:ext cx="211455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Traditional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3200400" y="2667000"/>
            <a:ext cx="2514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Transformational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304800" y="5486400"/>
            <a:ext cx="8077199" cy="2619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10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Wright, McMahan, Snell, &amp; Gerhart, 1998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Kavanagh, Human Resource Information Systems 4e.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FD295-A3D3-420E-B3FE-5B6F4883D75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1303</Words>
  <Application>Microsoft Office PowerPoint</Application>
  <PresentationFormat>On-screen Show (4:3)</PresentationFormat>
  <Paragraphs>199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Times New Roman</vt:lpstr>
      <vt:lpstr>Tahoma</vt:lpstr>
      <vt:lpstr>Calibri</vt:lpstr>
      <vt:lpstr>Custom Design</vt:lpstr>
      <vt:lpstr>Chapter 1 </vt:lpstr>
      <vt:lpstr>HISTORICAL ERAS IN HRIS</vt:lpstr>
      <vt:lpstr>POSTWAR: 1945–1960</vt:lpstr>
      <vt:lpstr>SOCIAL ISSUES PERIOD: 1963–1980</vt:lpstr>
      <vt:lpstr>COST-EFFECTIVENESS: 1980-1990</vt:lpstr>
      <vt:lpstr>TECHNOLOGY ADVANCEMENT ERA (’90s–TODAY)</vt:lpstr>
      <vt:lpstr>THE EVOLUTION OF STRATEGIC HRM</vt:lpstr>
      <vt:lpstr>COMPETITIVE ADVANTAGE </vt:lpstr>
      <vt:lpstr>ACTIVITIES OF HR</vt:lpstr>
      <vt:lpstr>HR ACTIVITIES &amp; TIME SPENT</vt:lpstr>
      <vt:lpstr> INTERFACE BETWEEN HR AND TECHNOLOGY</vt:lpstr>
      <vt:lpstr>HRIS</vt:lpstr>
      <vt:lpstr>HRIS DEFINITION</vt:lpstr>
      <vt:lpstr>E-HRM &amp; HRIS</vt:lpstr>
      <vt:lpstr>BIGGEST ADVANTAGES OF HRIS</vt:lpstr>
      <vt:lpstr>Why Do We Need an HRIS?</vt:lpstr>
      <vt:lpstr>Harnessing the Potential of an HRIS</vt:lpstr>
      <vt:lpstr>INFORMATION SYSTEMS PROVIDING SUPPORT FOR HRM (Table 1.1)</vt:lpstr>
      <vt:lpstr>INFORMATION SYSTEMS PROVIDING SUPPORT FOR HRM (Table 1.1 Cont.)</vt:lpstr>
      <vt:lpstr>SYSTEM DEVELOPMENT LIFE CYCLE (SDLC)</vt:lpstr>
      <vt:lpstr>PowerPoint Presentation</vt:lpstr>
      <vt:lpstr> A MODEL OF ORGANIZATIONAL FUNCTIONING</vt:lpstr>
      <vt:lpstr> A MODEL OF ORGANIZATIONAL FUNCTIONING</vt:lpstr>
      <vt:lpstr>A MODEL OF ORGANIZATIONAL FUNCTIONING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Stephanie Palermini</dc:creator>
  <cp:lastModifiedBy>Stephanie Palermini</cp:lastModifiedBy>
  <cp:revision>12</cp:revision>
  <dcterms:modified xsi:type="dcterms:W3CDTF">2017-07-13T22:41:58Z</dcterms:modified>
</cp:coreProperties>
</file>