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9" r:id="rId1"/>
  </p:sldMasterIdLst>
  <p:notesMasterIdLst>
    <p:notesMasterId r:id="rId23"/>
  </p:notesMasterIdLst>
  <p:handoutMasterIdLst>
    <p:handoutMasterId r:id="rId24"/>
  </p:handoutMasterIdLst>
  <p:sldIdLst>
    <p:sldId id="256" r:id="rId2"/>
    <p:sldId id="305" r:id="rId3"/>
    <p:sldId id="330" r:id="rId4"/>
    <p:sldId id="313" r:id="rId5"/>
    <p:sldId id="331" r:id="rId6"/>
    <p:sldId id="319" r:id="rId7"/>
    <p:sldId id="332" r:id="rId8"/>
    <p:sldId id="323" r:id="rId9"/>
    <p:sldId id="333" r:id="rId10"/>
    <p:sldId id="334" r:id="rId11"/>
    <p:sldId id="324" r:id="rId12"/>
    <p:sldId id="316" r:id="rId13"/>
    <p:sldId id="328" r:id="rId14"/>
    <p:sldId id="317" r:id="rId15"/>
    <p:sldId id="340" r:id="rId16"/>
    <p:sldId id="325" r:id="rId17"/>
    <p:sldId id="336" r:id="rId18"/>
    <p:sldId id="337" r:id="rId19"/>
    <p:sldId id="341" r:id="rId20"/>
    <p:sldId id="339" r:id="rId21"/>
    <p:sldId id="342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CC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2" autoAdjust="0"/>
    <p:restoredTop sz="94660"/>
  </p:normalViewPr>
  <p:slideViewPr>
    <p:cSldViewPr>
      <p:cViewPr varScale="1">
        <p:scale>
          <a:sx n="87" d="100"/>
          <a:sy n="87" d="100"/>
        </p:scale>
        <p:origin x="111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542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dirty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INTRODUCTION TO IHRM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2647C9FF-9900-49CA-8528-BB4FE1C5FEA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52B9E0FA-0A4F-4068-BC86-6CBF3B00EDC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9A628B53-5B9D-4875-93F8-A1CB89EF11FF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87783E43-C89A-4E50-9749-C290A1BBABC0}" type="slidenum">
              <a:rPr lang="en-US" altLang="en-US" sz="1200">
                <a:latin typeface="Times New Roman" panose="02020603050405020304" pitchFamily="18" charset="0"/>
              </a:rPr>
              <a:pPr/>
              <a:t>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2E5B2D50-2712-4E57-B387-76A7B404A117}" type="slidenum">
              <a:rPr lang="en-US" altLang="en-US" sz="1200">
                <a:latin typeface="Times New Roman" panose="02020603050405020304" pitchFamily="18" charset="0"/>
              </a:rPr>
              <a:pPr/>
              <a:t>6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789238"/>
            <a:ext cx="5562600" cy="5407025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0488" tIns="44450" rIns="90488" bIns="44450"/>
          <a:lstStyle/>
          <a:p>
            <a:endParaRPr lang="en-AU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1331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6913" y="300038"/>
            <a:ext cx="3025775" cy="2268537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CF58AC98-E38F-495E-82F7-FD5AF912FFFE}" type="slidenum">
              <a:rPr lang="en-US" altLang="en-US" sz="1200">
                <a:latin typeface="Times New Roman" panose="02020603050405020304" pitchFamily="18" charset="0"/>
              </a:rPr>
              <a:pPr/>
              <a:t>8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789238"/>
            <a:ext cx="5562600" cy="5407025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0488" tIns="44450" rIns="90488" bIns="44450"/>
          <a:lstStyle/>
          <a:p>
            <a:endParaRPr lang="en-AU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1638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6913" y="300038"/>
            <a:ext cx="3025775" cy="2268537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D2754D09-F5CE-4BDB-8510-FA368B1FFF62}" type="slidenum">
              <a:rPr lang="en-US" altLang="en-US" sz="1200">
                <a:latin typeface="Times New Roman" panose="02020603050405020304" pitchFamily="18" charset="0"/>
              </a:rPr>
              <a:pPr/>
              <a:t>11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AU" altLang="en-US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A518AF25-475D-4EFC-BC1D-B6691A71E11D}" type="slidenum">
              <a:rPr lang="en-US" altLang="en-US" sz="1200">
                <a:latin typeface="Times New Roman" panose="02020603050405020304" pitchFamily="18" charset="0"/>
              </a:rPr>
              <a:pPr/>
              <a:t>12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789238"/>
            <a:ext cx="5562600" cy="5407025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0488" tIns="44450" rIns="90488" bIns="44450"/>
          <a:lstStyle/>
          <a:p>
            <a:endParaRPr lang="en-AU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2253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6913" y="300038"/>
            <a:ext cx="3025775" cy="2268537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BE176EE2-9236-48E3-A8F2-6113CE822801}" type="slidenum">
              <a:rPr lang="en-US" altLang="en-US" sz="1200">
                <a:latin typeface="Times New Roman" panose="02020603050405020304" pitchFamily="18" charset="0"/>
              </a:rPr>
              <a:pPr/>
              <a:t>13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789238"/>
            <a:ext cx="5562600" cy="5407025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0488" tIns="44450" rIns="90488" bIns="44450"/>
          <a:lstStyle/>
          <a:p>
            <a:endParaRPr lang="en-AU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2457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6913" y="300038"/>
            <a:ext cx="3025775" cy="2268537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A6423736-2749-417D-87D6-38973FCD51BC}" type="slidenum">
              <a:rPr lang="en-US" altLang="en-US" sz="1200">
                <a:latin typeface="Times New Roman" panose="02020603050405020304" pitchFamily="18" charset="0"/>
              </a:rPr>
              <a:pPr/>
              <a:t>14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789238"/>
            <a:ext cx="5562600" cy="5407025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0488" tIns="44450" rIns="90488" bIns="44450"/>
          <a:lstStyle/>
          <a:p>
            <a:endParaRPr lang="en-AU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2662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6913" y="300038"/>
            <a:ext cx="3025775" cy="2268537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07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097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93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152400" y="6477000"/>
            <a:ext cx="5486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800" b="1">
                <a:latin typeface="Calibri" panose="020F0502020204030204" pitchFamily="34" charset="0"/>
              </a:rPr>
              <a:t>Kavanagh, </a:t>
            </a:r>
            <a:r>
              <a:rPr lang="en-US" altLang="en-US" sz="800" b="1" i="1">
                <a:latin typeface="Calibri" panose="020F0502020204030204" pitchFamily="34" charset="0"/>
              </a:rPr>
              <a:t>Human Resource Information Systems</a:t>
            </a:r>
            <a:r>
              <a:rPr lang="en-US" altLang="en-US" sz="800" b="1">
                <a:latin typeface="Calibri" panose="020F0502020204030204" pitchFamily="34" charset="0"/>
              </a:rPr>
              <a:t>, Third Edition© 2015 SAGE Publications, Inc. 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8763000" y="0"/>
            <a:ext cx="381000" cy="3429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8763000" y="3429000"/>
            <a:ext cx="381000" cy="3429000"/>
          </a:xfrm>
          <a:prstGeom prst="rect">
            <a:avLst/>
          </a:prstGeom>
          <a:solidFill>
            <a:srgbClr val="33CCCC"/>
          </a:solidFill>
          <a:ln>
            <a:solidFill>
              <a:srgbClr val="33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991600" y="3962400"/>
            <a:ext cx="152400" cy="28956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8991600" y="0"/>
            <a:ext cx="152400" cy="2971800"/>
          </a:xfrm>
          <a:prstGeom prst="rect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7200" y="6324600"/>
            <a:ext cx="57912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r>
              <a:rPr lang="en-US" altLang="en-US" smtClean="0"/>
              <a:t>Kavanagh, Human Resource Information Systems 4e. SAGE Publications, 2018.</a:t>
            </a:r>
            <a:endParaRPr lang="en-US" alt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001000" y="6324600"/>
            <a:ext cx="685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5027911B-90BE-4C2E-BE47-D1BC819E6C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1762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810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4925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390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903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666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991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715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6094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8763000" y="0"/>
            <a:ext cx="381000" cy="3429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8763000" y="3429000"/>
            <a:ext cx="381000" cy="3429000"/>
          </a:xfrm>
          <a:prstGeom prst="rect">
            <a:avLst/>
          </a:prstGeom>
          <a:solidFill>
            <a:srgbClr val="33CCCC"/>
          </a:solidFill>
          <a:ln>
            <a:solidFill>
              <a:srgbClr val="33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991600" y="3962400"/>
            <a:ext cx="152400" cy="28956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8991600" y="0"/>
            <a:ext cx="152400" cy="2971800"/>
          </a:xfrm>
          <a:prstGeom prst="rect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448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B775B-DCDE-4BA5-9442-F3C908D14A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905000"/>
            <a:ext cx="7772400" cy="1295400"/>
          </a:xfrm>
        </p:spPr>
        <p:txBody>
          <a:bodyPr/>
          <a:lstStyle/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Chapter 2</a:t>
            </a:r>
            <a:br>
              <a:rPr lang="en-US" altLang="en-US" smtClean="0">
                <a:ea typeface="ＭＳ Ｐゴシック" panose="020B0600070205080204" pitchFamily="34" charset="-128"/>
              </a:rPr>
            </a:br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2743200"/>
            <a:ext cx="6705600" cy="838200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rgbClr val="0066CC"/>
                </a:solidFill>
                <a:ea typeface="ＭＳ Ｐゴシック" panose="020B0600070205080204" pitchFamily="34" charset="-128"/>
              </a:rPr>
              <a:t>Database Concepts and Applications in HRIS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5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RELATIONAL DBMS: DATA SHARING</a:t>
            </a:r>
            <a:endParaRPr lang="en-US" altLang="en-US" smtClean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Data sharing between different locations</a:t>
            </a:r>
          </a:p>
          <a:p>
            <a:pPr lvl="1"/>
            <a:r>
              <a:rPr lang="en-US" altLang="en-US" smtClean="0"/>
              <a:t>Manage time/day of transaction</a:t>
            </a:r>
          </a:p>
          <a:p>
            <a:pPr lvl="1"/>
            <a:r>
              <a:rPr lang="en-US" altLang="en-US" smtClean="0"/>
              <a:t>Determine where to store components</a:t>
            </a:r>
            <a:endParaRPr lang="en-US" alt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RELATIONAL </a:t>
            </a:r>
            <a:r>
              <a:rPr lang="en-US" dirty="0" smtClean="0"/>
              <a:t>DATABASE STRUCTURE</a:t>
            </a:r>
            <a:r>
              <a:rPr lang="en-US" dirty="0"/>
              <a:t> </a:t>
            </a:r>
            <a:r>
              <a:rPr lang="en-US" dirty="0" smtClean="0"/>
              <a:t>(Figure </a:t>
            </a:r>
            <a:r>
              <a:rPr lang="en-US" dirty="0"/>
              <a:t>2.3) </a:t>
            </a:r>
            <a:endParaRPr lang="en-US" sz="4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695" y="1691358"/>
            <a:ext cx="6650609" cy="427196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848600" cy="1066800"/>
          </a:xfrm>
        </p:spPr>
        <p:txBody>
          <a:bodyPr lIns="90488" tIns="44450" rIns="90488" bIns="44450"/>
          <a:lstStyle/>
          <a:p>
            <a:pPr eaLnBrk="1" hangingPunct="1"/>
            <a:r>
              <a:rPr lang="en-US" altLang="en-US" sz="4000" smtClean="0">
                <a:ea typeface="ＭＳ Ｐゴシック" panose="020B0600070205080204" pitchFamily="34" charset="-128"/>
              </a:rPr>
              <a:t>KEY RELATIONAL DATABASE TERMINOLOGY</a:t>
            </a:r>
            <a:endParaRPr lang="en-US" altLang="en-US" sz="4000" smtClean="0">
              <a:ea typeface="ＭＳ Ｐゴシック" panose="020B0600070205080204" pitchFamily="34" charset="-128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382000" cy="4648200"/>
          </a:xfrm>
        </p:spPr>
        <p:txBody>
          <a:bodyPr lIns="90488" tIns="44450" rIns="90488" bIns="44450"/>
          <a:lstStyle/>
          <a:p>
            <a:pPr eaLnBrk="1" hangingPunct="1">
              <a:lnSpc>
                <a:spcPct val="80000"/>
              </a:lnSpc>
            </a:pPr>
            <a:r>
              <a:rPr lang="en-US" altLang="en-US" sz="2800" b="1" smtClean="0">
                <a:ea typeface="ＭＳ Ｐゴシック" panose="020B0600070205080204" pitchFamily="34" charset="-128"/>
              </a:rPr>
              <a:t>Entities</a:t>
            </a:r>
            <a:r>
              <a:rPr lang="en-US" altLang="en-US" sz="2800" smtClean="0">
                <a:ea typeface="ＭＳ Ｐゴシック" panose="020B0600070205080204" pitchFamily="34" charset="-128"/>
              </a:rPr>
              <a:t> are things such as employees, jobs, promotion transactions, positions in a company, and so on.  </a:t>
            </a:r>
          </a:p>
          <a:p>
            <a:pPr eaLnBrk="1" hangingPunct="1">
              <a:lnSpc>
                <a:spcPct val="80000"/>
              </a:lnSpc>
            </a:pPr>
            <a:endParaRPr lang="en-US" altLang="en-US" sz="1800" smtClean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800" smtClean="0">
                <a:ea typeface="ＭＳ Ｐゴシック" panose="020B0600070205080204" pitchFamily="34" charset="-128"/>
              </a:rPr>
              <a:t>An </a:t>
            </a:r>
            <a:r>
              <a:rPr lang="en-US" altLang="en-US" sz="2800" b="1" smtClean="0">
                <a:ea typeface="ＭＳ Ｐゴシック" panose="020B0600070205080204" pitchFamily="34" charset="-128"/>
              </a:rPr>
              <a:t>attribute</a:t>
            </a:r>
            <a:r>
              <a:rPr lang="en-US" altLang="en-US" sz="2800" smtClean="0">
                <a:ea typeface="ＭＳ Ｐゴシック" panose="020B0600070205080204" pitchFamily="34" charset="-128"/>
              </a:rPr>
              <a:t> is a characteristic of an entity.</a:t>
            </a:r>
          </a:p>
          <a:p>
            <a:pPr eaLnBrk="1" hangingPunct="1">
              <a:lnSpc>
                <a:spcPct val="80000"/>
              </a:lnSpc>
            </a:pPr>
            <a:endParaRPr lang="en-US" altLang="en-US" sz="1800" b="1" smtClean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800" b="1" smtClean="0">
                <a:ea typeface="ＭＳ Ｐゴシック" panose="020B0600070205080204" pitchFamily="34" charset="-128"/>
              </a:rPr>
              <a:t>Tables </a:t>
            </a:r>
            <a:r>
              <a:rPr lang="en-US" altLang="en-US" sz="2800" smtClean="0">
                <a:ea typeface="ＭＳ Ｐゴシック" panose="020B0600070205080204" pitchFamily="34" charset="-128"/>
              </a:rPr>
              <a:t>are used to store information about entities. One table is created for each entity. Attributes are stored as the columns (also called fields) in the table. Each table in a database contains rows.</a:t>
            </a:r>
          </a:p>
          <a:p>
            <a:pPr eaLnBrk="1" hangingPunct="1">
              <a:lnSpc>
                <a:spcPct val="80000"/>
              </a:lnSpc>
            </a:pPr>
            <a:endParaRPr lang="en-US" altLang="en-US" sz="1800" smtClean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800" smtClean="0">
                <a:ea typeface="ＭＳ Ｐゴシック" panose="020B0600070205080204" pitchFamily="34" charset="-128"/>
              </a:rPr>
              <a:t>A row in a table is referred to as a </a:t>
            </a:r>
            <a:r>
              <a:rPr lang="en-US" altLang="en-US" sz="2800" b="1" smtClean="0">
                <a:ea typeface="ＭＳ Ｐゴシック" panose="020B0600070205080204" pitchFamily="34" charset="-128"/>
              </a:rPr>
              <a:t>record </a:t>
            </a:r>
            <a:r>
              <a:rPr lang="en-US" altLang="en-US" sz="2800" smtClean="0">
                <a:ea typeface="ＭＳ Ｐゴシック" panose="020B0600070205080204" pitchFamily="34" charset="-128"/>
              </a:rPr>
              <a:t>and represents an instance of the entity.</a:t>
            </a:r>
          </a:p>
          <a:p>
            <a:pPr eaLnBrk="1" hangingPunct="1">
              <a:lnSpc>
                <a:spcPct val="80000"/>
              </a:lnSpc>
            </a:pPr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828800"/>
            <a:ext cx="8193088" cy="324008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2400"/>
              </a:spcAft>
            </a:pPr>
            <a:r>
              <a:rPr lang="en-US" altLang="en-US" sz="2800" b="1" smtClean="0">
                <a:ea typeface="ＭＳ Ｐゴシック" panose="020B0600070205080204" pitchFamily="34" charset="-128"/>
              </a:rPr>
              <a:t>Relationships </a:t>
            </a:r>
            <a:r>
              <a:rPr lang="en-US" altLang="en-US" sz="2800" smtClean="0">
                <a:ea typeface="ＭＳ Ｐゴシック" panose="020B0600070205080204" pitchFamily="34" charset="-128"/>
              </a:rPr>
              <a:t>are created by having same attribute in each table with the value of the attribute being the same in each table.</a:t>
            </a:r>
          </a:p>
          <a:p>
            <a:pPr eaLnBrk="1" hangingPunct="1">
              <a:spcBef>
                <a:spcPct val="0"/>
              </a:spcBef>
              <a:spcAft>
                <a:spcPts val="2400"/>
              </a:spcAft>
            </a:pPr>
            <a:r>
              <a:rPr lang="en-US" altLang="en-US" sz="2800" smtClean="0">
                <a:ea typeface="ＭＳ Ｐゴシック" panose="020B0600070205080204" pitchFamily="34" charset="-128"/>
              </a:rPr>
              <a:t>A </a:t>
            </a:r>
            <a:r>
              <a:rPr lang="en-US" altLang="en-US" sz="2800" b="1" smtClean="0">
                <a:ea typeface="ＭＳ Ｐゴシック" panose="020B0600070205080204" pitchFamily="34" charset="-128"/>
              </a:rPr>
              <a:t>primary key </a:t>
            </a:r>
            <a:r>
              <a:rPr lang="en-US" altLang="en-US" sz="2800" smtClean="0">
                <a:ea typeface="ＭＳ Ｐゴシック" panose="020B0600070205080204" pitchFamily="34" charset="-128"/>
              </a:rPr>
              <a:t>uniquely identifies the record.</a:t>
            </a:r>
          </a:p>
          <a:p>
            <a:pPr eaLnBrk="1" hangingPunct="1">
              <a:spcBef>
                <a:spcPct val="0"/>
              </a:spcBef>
              <a:spcAft>
                <a:spcPts val="2400"/>
              </a:spcAft>
            </a:pPr>
            <a:r>
              <a:rPr lang="en-US" altLang="en-US" sz="2800" smtClean="0">
                <a:ea typeface="ＭＳ Ｐゴシック" panose="020B0600070205080204" pitchFamily="34" charset="-128"/>
              </a:rPr>
              <a:t>A </a:t>
            </a:r>
            <a:r>
              <a:rPr lang="en-US" altLang="en-US" sz="2800" b="1" smtClean="0">
                <a:ea typeface="ＭＳ Ｐゴシック" panose="020B0600070205080204" pitchFamily="34" charset="-128"/>
              </a:rPr>
              <a:t>foreign key </a:t>
            </a:r>
            <a:r>
              <a:rPr lang="en-US" altLang="en-US" sz="2800" smtClean="0">
                <a:ea typeface="ＭＳ Ｐゴシック" panose="020B0600070205080204" pitchFamily="34" charset="-128"/>
              </a:rPr>
              <a:t>is a primary key from one table stored as an attribute of another table.</a:t>
            </a:r>
            <a:endParaRPr lang="en-US" altLang="en-US" sz="2800" smtClean="0">
              <a:ea typeface="ＭＳ Ｐゴシック" panose="020B0600070205080204" pitchFamily="34" charset="-128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762000" y="38100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 anchor="b"/>
          <a:lstStyle/>
          <a:p>
            <a:pPr algn="ctr">
              <a:defRPr/>
            </a:pPr>
            <a:r>
              <a:rPr lang="en-US" sz="4000" kern="0" dirty="0">
                <a:latin typeface="+mj-lt"/>
                <a:ea typeface="+mj-ea"/>
                <a:cs typeface="+mj-cs"/>
              </a:rPr>
              <a:t>KEY RELATIONAL DATABASE TERMINOLOGY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47800"/>
            <a:ext cx="7989888" cy="4419600"/>
          </a:xfrm>
        </p:spPr>
        <p:txBody>
          <a:bodyPr lIns="90488" tIns="44450" rIns="90488" bIns="44450"/>
          <a:lstStyle/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en-US" altLang="en-US" sz="2800" b="1" smtClean="0">
                <a:ea typeface="ＭＳ Ｐゴシック" panose="020B0600070205080204" pitchFamily="34" charset="-128"/>
              </a:rPr>
              <a:t>Query</a:t>
            </a:r>
            <a:r>
              <a:rPr lang="en-US" altLang="en-US" sz="2800" smtClean="0">
                <a:ea typeface="ＭＳ Ｐゴシック" panose="020B0600070205080204" pitchFamily="34" charset="-128"/>
              </a:rPr>
              <a:t> – A question you ask about the data stored in a database</a:t>
            </a:r>
            <a:endParaRPr lang="en-AU" altLang="en-US" sz="2800" smtClean="0">
              <a:ea typeface="ＭＳ Ｐゴシック" panose="020B0600070205080204" pitchFamily="34" charset="-128"/>
            </a:endParaRPr>
          </a:p>
          <a:p>
            <a:pPr lvl="1" eaLnBrk="1" hangingPunct="1">
              <a:spcBef>
                <a:spcPct val="0"/>
              </a:spcBef>
              <a:spcAft>
                <a:spcPts val="1800"/>
              </a:spcAft>
            </a:pPr>
            <a:r>
              <a:rPr lang="en-AU" altLang="en-US" smtClean="0">
                <a:ea typeface="ＭＳ Ｐゴシック" panose="020B0600070205080204" pitchFamily="34" charset="-128"/>
              </a:rPr>
              <a:t>A </a:t>
            </a:r>
            <a:r>
              <a:rPr lang="en-AU" altLang="en-US" b="1" smtClean="0">
                <a:ea typeface="ＭＳ Ｐゴシック" panose="020B0600070205080204" pitchFamily="34" charset="-128"/>
              </a:rPr>
              <a:t>select query </a:t>
            </a:r>
            <a:r>
              <a:rPr lang="en-AU" altLang="en-US" smtClean="0">
                <a:ea typeface="ＭＳ Ｐゴシック" panose="020B0600070205080204" pitchFamily="34" charset="-128"/>
              </a:rPr>
              <a:t>allows you to ask a question based on one or more tables in a database.</a:t>
            </a:r>
          </a:p>
          <a:p>
            <a:pPr lvl="1" eaLnBrk="1" hangingPunct="1">
              <a:spcBef>
                <a:spcPct val="0"/>
              </a:spcBef>
              <a:spcAft>
                <a:spcPts val="1800"/>
              </a:spcAft>
            </a:pPr>
            <a:r>
              <a:rPr lang="en-AU" altLang="en-US" smtClean="0">
                <a:ea typeface="ＭＳ Ｐゴシック" panose="020B0600070205080204" pitchFamily="34" charset="-128"/>
              </a:rPr>
              <a:t>An </a:t>
            </a:r>
            <a:r>
              <a:rPr lang="en-AU" altLang="en-US" b="1" smtClean="0">
                <a:ea typeface="ＭＳ Ｐゴシック" panose="020B0600070205080204" pitchFamily="34" charset="-128"/>
              </a:rPr>
              <a:t>action query </a:t>
            </a:r>
            <a:r>
              <a:rPr lang="en-AU" altLang="en-US" smtClean="0">
                <a:ea typeface="ＭＳ Ｐゴシック" panose="020B0600070205080204" pitchFamily="34" charset="-128"/>
              </a:rPr>
              <a:t>performs an action on the table on which it is based.</a:t>
            </a:r>
          </a:p>
          <a:p>
            <a:pPr lvl="1" eaLnBrk="1" hangingPunct="1">
              <a:spcBef>
                <a:spcPct val="0"/>
              </a:spcBef>
              <a:spcAft>
                <a:spcPts val="1800"/>
              </a:spcAft>
            </a:pPr>
            <a:r>
              <a:rPr lang="en-AU" altLang="en-US" smtClean="0">
                <a:ea typeface="ＭＳ Ｐゴシック" panose="020B0600070205080204" pitchFamily="34" charset="-128"/>
              </a:rPr>
              <a:t>A </a:t>
            </a:r>
            <a:r>
              <a:rPr lang="en-AU" altLang="en-US" b="1" smtClean="0">
                <a:ea typeface="ＭＳ Ｐゴシック" panose="020B0600070205080204" pitchFamily="34" charset="-128"/>
              </a:rPr>
              <a:t>cross-tab query</a:t>
            </a:r>
            <a:r>
              <a:rPr lang="en-AU" altLang="en-US" smtClean="0">
                <a:ea typeface="ＭＳ Ｐゴシック" panose="020B0600070205080204" pitchFamily="34" charset="-128"/>
              </a:rPr>
              <a:t> performs calculations on the values in a field and displays the results in a datasheet.</a:t>
            </a:r>
          </a:p>
          <a:p>
            <a:pPr eaLnBrk="1" hangingPunct="1"/>
            <a:endParaRPr lang="en-US" altLang="en-US" sz="2400" smtClean="0">
              <a:ea typeface="ＭＳ Ｐゴシック" panose="020B0600070205080204" pitchFamily="34" charset="-128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62000" y="30480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 anchor="b"/>
          <a:lstStyle/>
          <a:p>
            <a:pPr algn="ctr">
              <a:defRPr/>
            </a:pPr>
            <a:r>
              <a:rPr lang="en-US" sz="4000" kern="0" dirty="0">
                <a:latin typeface="+mj-lt"/>
                <a:ea typeface="+mj-ea"/>
                <a:cs typeface="+mj-cs"/>
              </a:rPr>
              <a:t>KEY RELATIONAL DATABASE TERMINOLOGY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>
                <a:ea typeface="ＭＳ Ｐゴシック" panose="020B0600070205080204" pitchFamily="34" charset="-128"/>
              </a:rPr>
              <a:t>KEY RELATIONAL DATABASE TERMINOLOGY</a:t>
            </a:r>
          </a:p>
        </p:txBody>
      </p:sp>
      <p:sp>
        <p:nvSpPr>
          <p:cNvPr id="27650" name="Content Placeholder 5"/>
          <p:cNvSpPr>
            <a:spLocks noGrp="1"/>
          </p:cNvSpPr>
          <p:nvPr>
            <p:ph idx="1"/>
          </p:nvPr>
        </p:nvSpPr>
        <p:spPr>
          <a:xfrm>
            <a:off x="762000" y="1905000"/>
            <a:ext cx="7772400" cy="369728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2400"/>
              </a:spcAft>
            </a:pPr>
            <a:r>
              <a:rPr lang="en-US" altLang="en-US" sz="3000" smtClean="0">
                <a:ea typeface="ＭＳ Ｐゴシック" panose="020B0600070205080204" pitchFamily="34" charset="-128"/>
              </a:rPr>
              <a:t>A </a:t>
            </a:r>
            <a:r>
              <a:rPr lang="en-US" altLang="en-US" sz="3000" b="1" smtClean="0">
                <a:ea typeface="ＭＳ Ｐゴシック" panose="020B0600070205080204" pitchFamily="34" charset="-128"/>
              </a:rPr>
              <a:t>form</a:t>
            </a:r>
            <a:r>
              <a:rPr lang="en-US" altLang="en-US" sz="3000" smtClean="0">
                <a:ea typeface="ＭＳ Ｐゴシック" panose="020B0600070205080204" pitchFamily="34" charset="-128"/>
              </a:rPr>
              <a:t> is an object in a database that you can use to maintain, view, and print records in a database in a more structured manner.</a:t>
            </a:r>
          </a:p>
          <a:p>
            <a:pPr eaLnBrk="1" hangingPunct="1">
              <a:spcBef>
                <a:spcPct val="0"/>
              </a:spcBef>
              <a:spcAft>
                <a:spcPts val="2400"/>
              </a:spcAft>
            </a:pPr>
            <a:r>
              <a:rPr lang="en-US" altLang="en-US" sz="3000" smtClean="0">
                <a:ea typeface="ＭＳ Ｐゴシック" panose="020B0600070205080204" pitchFamily="34" charset="-128"/>
              </a:rPr>
              <a:t>A</a:t>
            </a:r>
            <a:r>
              <a:rPr lang="en-US" altLang="en-US" sz="3000" b="1" smtClean="0">
                <a:ea typeface="ＭＳ Ｐゴシック" panose="020B0600070205080204" pitchFamily="34" charset="-128"/>
              </a:rPr>
              <a:t> report</a:t>
            </a:r>
            <a:r>
              <a:rPr lang="en-US" altLang="en-US" sz="3000" smtClean="0">
                <a:ea typeface="ＭＳ Ｐゴシック" panose="020B0600070205080204" pitchFamily="34" charset="-128"/>
              </a:rPr>
              <a:t> is a formatted presentation of data from a table, multiple tables, or queries that is created as a printout or to be viewed on screen.</a:t>
            </a:r>
          </a:p>
          <a:p>
            <a:pPr eaLnBrk="1" hangingPunct="1"/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ea typeface="ＭＳ Ｐゴシック" panose="020B0600070205080204" pitchFamily="34" charset="-128"/>
              </a:rPr>
              <a:t>REVIEW – </a:t>
            </a:r>
            <a:br>
              <a:rPr lang="en-US" altLang="en-US" sz="4000" smtClean="0">
                <a:ea typeface="ＭＳ Ｐゴシック" panose="020B0600070205080204" pitchFamily="34" charset="-128"/>
              </a:rPr>
            </a:br>
            <a:r>
              <a:rPr lang="en-US" altLang="en-US" sz="4000" smtClean="0">
                <a:ea typeface="ＭＳ Ｐゴシック" panose="020B0600070205080204" pitchFamily="34" charset="-128"/>
              </a:rPr>
              <a:t>COMPARISON OF DATABASE MODELS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 eaLnBrk="1" hangingPunct="1"/>
            <a:r>
              <a:rPr lang="en-US" altLang="en-US" sz="3000" smtClean="0">
                <a:ea typeface="ＭＳ Ｐゴシック" panose="020B0600070205080204" pitchFamily="34" charset="-128"/>
              </a:rPr>
              <a:t>Hierarchical model</a:t>
            </a:r>
          </a:p>
          <a:p>
            <a:pPr lvl="1" eaLnBrk="1" hangingPunct="1"/>
            <a:r>
              <a:rPr lang="en-US" altLang="en-US" sz="2600" smtClean="0">
                <a:ea typeface="ＭＳ Ｐゴシック" panose="020B0600070205080204" pitchFamily="34" charset="-128"/>
              </a:rPr>
              <a:t>Primary advantage: processing efficiency</a:t>
            </a:r>
          </a:p>
          <a:p>
            <a:pPr eaLnBrk="1" hangingPunct="1"/>
            <a:r>
              <a:rPr lang="en-US" altLang="en-US" sz="3000" smtClean="0">
                <a:ea typeface="ＭＳ Ｐゴシック" panose="020B0600070205080204" pitchFamily="34" charset="-128"/>
              </a:rPr>
              <a:t>Network model</a:t>
            </a:r>
          </a:p>
          <a:p>
            <a:pPr lvl="1" eaLnBrk="1" hangingPunct="1"/>
            <a:r>
              <a:rPr lang="en-US" altLang="en-US" sz="2600" smtClean="0">
                <a:ea typeface="ＭＳ Ｐゴシック" panose="020B0600070205080204" pitchFamily="34" charset="-128"/>
              </a:rPr>
              <a:t>More flexible than hierarchical models in terms of organizing data</a:t>
            </a:r>
          </a:p>
          <a:p>
            <a:pPr eaLnBrk="1" hangingPunct="1"/>
            <a:r>
              <a:rPr lang="en-US" altLang="en-US" sz="3000" smtClean="0">
                <a:ea typeface="ＭＳ Ｐゴシック" panose="020B0600070205080204" pitchFamily="34" charset="-128"/>
              </a:rPr>
              <a:t>Relational database model</a:t>
            </a:r>
          </a:p>
          <a:p>
            <a:pPr lvl="1" eaLnBrk="1" hangingPunct="1"/>
            <a:r>
              <a:rPr lang="en-US" altLang="en-US" sz="2600" smtClean="0">
                <a:ea typeface="ＭＳ Ｐゴシック" panose="020B0600070205080204" pitchFamily="34" charset="-128"/>
              </a:rPr>
              <a:t>Easier to control, more flexible, and more intuitive</a:t>
            </a:r>
          </a:p>
          <a:p>
            <a:pPr lvl="1" eaLnBrk="1" hangingPunct="1"/>
            <a:r>
              <a:rPr lang="en-US" altLang="en-US" sz="2600" smtClean="0">
                <a:ea typeface="ＭＳ Ｐゴシック" panose="020B0600070205080204" pitchFamily="34" charset="-128"/>
              </a:rPr>
              <a:t>By far the most widely used</a:t>
            </a:r>
          </a:p>
          <a:p>
            <a:pPr lvl="1" eaLnBrk="1" hangingPunct="1"/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ea typeface="ＭＳ Ｐゴシック" panose="020B0600070205080204" pitchFamily="34" charset="-128"/>
              </a:rPr>
              <a:t>MS ACCESS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7772400" cy="41910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2400"/>
              </a:spcAft>
            </a:pPr>
            <a:r>
              <a:rPr lang="en-US" altLang="en-US" sz="3000" smtClean="0">
                <a:ea typeface="ＭＳ Ｐゴシック" panose="020B0600070205080204" pitchFamily="34" charset="-128"/>
              </a:rPr>
              <a:t>Integrates both database application and DBMS into one</a:t>
            </a:r>
          </a:p>
          <a:p>
            <a:pPr eaLnBrk="1" hangingPunct="1">
              <a:spcBef>
                <a:spcPct val="0"/>
              </a:spcBef>
              <a:spcAft>
                <a:spcPts val="2400"/>
              </a:spcAft>
            </a:pPr>
            <a:r>
              <a:rPr lang="en-US" altLang="en-US" sz="3000" smtClean="0">
                <a:ea typeface="ＭＳ Ｐゴシック" panose="020B0600070205080204" pitchFamily="34" charset="-128"/>
              </a:rPr>
              <a:t>Relational DBMS</a:t>
            </a:r>
          </a:p>
          <a:p>
            <a:pPr eaLnBrk="1" hangingPunct="1">
              <a:spcBef>
                <a:spcPct val="0"/>
              </a:spcBef>
              <a:spcAft>
                <a:spcPts val="2400"/>
              </a:spcAft>
            </a:pPr>
            <a:r>
              <a:rPr lang="en-US" altLang="en-US" sz="3000" smtClean="0">
                <a:ea typeface="ＭＳ Ｐゴシック" panose="020B0600070205080204" pitchFamily="34" charset="-128"/>
              </a:rPr>
              <a:t>Handles substantially more data than spreadsheet software programs</a:t>
            </a:r>
          </a:p>
          <a:p>
            <a:pPr eaLnBrk="1" hangingPunct="1">
              <a:spcBef>
                <a:spcPct val="0"/>
              </a:spcBef>
              <a:spcAft>
                <a:spcPts val="2400"/>
              </a:spcAft>
            </a:pPr>
            <a:r>
              <a:rPr lang="en-US" altLang="en-US" sz="3000" smtClean="0">
                <a:ea typeface="ＭＳ Ｐゴシック" panose="020B0600070205080204" pitchFamily="34" charset="-128"/>
              </a:rPr>
              <a:t>Can model relationships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ea typeface="ＭＳ Ｐゴシック" panose="020B0600070205080204" pitchFamily="34" charset="-128"/>
              </a:rPr>
              <a:t>DESIGNING AN MS ACCESS DATABASE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47800"/>
            <a:ext cx="4267200" cy="4114800"/>
          </a:xfrm>
        </p:spPr>
        <p:txBody>
          <a:bodyPr/>
          <a:lstStyle/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Determine user needs</a:t>
            </a:r>
          </a:p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Identify data fields</a:t>
            </a:r>
          </a:p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Group related fields into tables</a:t>
            </a:r>
          </a:p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Determine each table’s primary key</a:t>
            </a:r>
          </a:p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Normalize the data</a:t>
            </a:r>
          </a:p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Determine relationships</a:t>
            </a:r>
          </a:p>
          <a:p>
            <a:pPr eaLnBrk="1" hangingPunct="1"/>
            <a:endParaRPr lang="en-US" altLang="en-US" sz="2400" smtClean="0">
              <a:ea typeface="ＭＳ Ｐゴシック" panose="020B0600070205080204" pitchFamily="34" charset="-128"/>
            </a:endParaRPr>
          </a:p>
        </p:txBody>
      </p:sp>
      <p:sp>
        <p:nvSpPr>
          <p:cNvPr id="30723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447800"/>
            <a:ext cx="4267200" cy="4114800"/>
          </a:xfrm>
        </p:spPr>
        <p:txBody>
          <a:bodyPr/>
          <a:lstStyle/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Create relationships</a:t>
            </a:r>
          </a:p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Create forms</a:t>
            </a:r>
          </a:p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Create queries</a:t>
            </a:r>
          </a:p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Create reports</a:t>
            </a:r>
          </a:p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Enter test data</a:t>
            </a:r>
          </a:p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Test the system</a:t>
            </a:r>
          </a:p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Enter or populate the database</a:t>
            </a:r>
          </a:p>
          <a:p>
            <a:pPr eaLnBrk="1" hangingPunct="1"/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ea typeface="ＭＳ Ｐゴシック" panose="020B0600070205080204" pitchFamily="34" charset="-128"/>
              </a:rPr>
              <a:t>HR APPLICATIONS USING DB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8001000" cy="5029200"/>
          </a:xfrm>
        </p:spPr>
        <p:txBody>
          <a:bodyPr/>
          <a:lstStyle/>
          <a:p>
            <a:pPr eaLnBrk="1" hangingPunct="1"/>
            <a:r>
              <a:rPr lang="en-US" altLang="en-US" sz="2800" smtClean="0">
                <a:ea typeface="ＭＳ Ｐゴシック" panose="020B0600070205080204" pitchFamily="34" charset="-128"/>
              </a:rPr>
              <a:t>HR software using MS Access</a:t>
            </a:r>
          </a:p>
          <a:p>
            <a:pPr lvl="1" eaLnBrk="1" hangingPunct="1"/>
            <a:r>
              <a:rPr lang="en-US" altLang="en-US" sz="2200" smtClean="0">
                <a:ea typeface="ＭＳ Ｐゴシック" panose="020B0600070205080204" pitchFamily="34" charset="-128"/>
              </a:rPr>
              <a:t>e.g., HRSource</a:t>
            </a:r>
            <a:r>
              <a:rPr lang="en-US" altLang="en-US" sz="2200" baseline="30000" smtClean="0">
                <a:ea typeface="ＭＳ Ｐゴシック" panose="020B0600070205080204" pitchFamily="34" charset="-128"/>
              </a:rPr>
              <a:t>TM</a:t>
            </a:r>
            <a:r>
              <a:rPr lang="en-US" altLang="en-US" sz="2200" smtClean="0">
                <a:ea typeface="ＭＳ Ｐゴシック" panose="020B0600070205080204" pitchFamily="34" charset="-128"/>
              </a:rPr>
              <a:t> from Auxillium West, HR Vantage from Spectrum HR Systems Corporation</a:t>
            </a:r>
          </a:p>
          <a:p>
            <a:pPr lvl="2" eaLnBrk="1" hangingPunct="1"/>
            <a:r>
              <a:rPr lang="en-US" altLang="en-US" sz="2200" smtClean="0">
                <a:ea typeface="ＭＳ Ｐゴシック" panose="020B0600070205080204" pitchFamily="34" charset="-128"/>
              </a:rPr>
              <a:t>Focus is on small companies</a:t>
            </a:r>
          </a:p>
          <a:p>
            <a:pPr lvl="2" eaLnBrk="1" hangingPunct="1"/>
            <a:r>
              <a:rPr lang="en-US" altLang="en-US" sz="2200" smtClean="0">
                <a:ea typeface="ＭＳ Ｐゴシック" panose="020B0600070205080204" pitchFamily="34" charset="-128"/>
              </a:rPr>
              <a:t>Goal is breadth of functionality </a:t>
            </a:r>
          </a:p>
          <a:p>
            <a:pPr lvl="2" eaLnBrk="1" hangingPunct="1"/>
            <a:r>
              <a:rPr lang="en-US" altLang="en-US" sz="2200" smtClean="0">
                <a:ea typeface="ＭＳ Ｐゴシック" panose="020B0600070205080204" pitchFamily="34" charset="-128"/>
              </a:rPr>
              <a:t>Ability to create ad hoc queries and reports</a:t>
            </a:r>
          </a:p>
          <a:p>
            <a:pPr eaLnBrk="1" hangingPunct="1"/>
            <a:r>
              <a:rPr lang="en-US" altLang="en-US" sz="2800" smtClean="0">
                <a:ea typeface="ＭＳ Ｐゴシック" panose="020B0600070205080204" pitchFamily="34" charset="-128"/>
              </a:rPr>
              <a:t>Other HR Databases</a:t>
            </a:r>
          </a:p>
          <a:p>
            <a:pPr lvl="1" eaLnBrk="1" hangingPunct="1"/>
            <a:r>
              <a:rPr lang="en-US" altLang="en-US" sz="2200" smtClean="0">
                <a:ea typeface="ＭＳ Ｐゴシック" panose="020B0600070205080204" pitchFamily="34" charset="-128"/>
              </a:rPr>
              <a:t>Built upon large-scale databases such as Oracle, DB2, and SQL server</a:t>
            </a:r>
          </a:p>
          <a:p>
            <a:pPr lvl="1" eaLnBrk="1" hangingPunct="1"/>
            <a:r>
              <a:rPr lang="en-US" altLang="en-US" sz="2200" smtClean="0">
                <a:ea typeface="ＭＳ Ｐゴシック" panose="020B0600070205080204" pitchFamily="34" charset="-128"/>
              </a:rPr>
              <a:t>Can be leased or purchased</a:t>
            </a:r>
          </a:p>
          <a:p>
            <a:pPr lvl="2" eaLnBrk="1" hangingPunct="1"/>
            <a:r>
              <a:rPr lang="en-US" altLang="en-US" sz="2200" smtClean="0">
                <a:ea typeface="ＭＳ Ｐゴシック" panose="020B0600070205080204" pitchFamily="34" charset="-128"/>
              </a:rPr>
              <a:t>ex., PeopleSoft Enterprise HCM, mySAP ERP HCM, Lawson HCM, Epicor HCM, Ultipro, SuccessFactors (SAP), Workday</a:t>
            </a:r>
          </a:p>
          <a:p>
            <a:pPr lvl="1" eaLnBrk="1" hangingPunct="1"/>
            <a:endParaRPr lang="en-US" altLang="en-US" sz="1800" smtClean="0">
              <a:ea typeface="ＭＳ Ｐゴシック" panose="020B0600070205080204" pitchFamily="34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153400" cy="1143000"/>
          </a:xfrm>
        </p:spPr>
        <p:txBody>
          <a:bodyPr/>
          <a:lstStyle/>
          <a:p>
            <a:pPr eaLnBrk="1" hangingPunct="1"/>
            <a:r>
              <a:rPr lang="en-US" altLang="en-US" sz="3200" smtClean="0">
                <a:ea typeface="ＭＳ Ｐゴシック" panose="020B0600070205080204" pitchFamily="34" charset="-128"/>
              </a:rPr>
              <a:t/>
            </a:r>
            <a:br>
              <a:rPr lang="en-US" altLang="en-US" sz="3200" smtClean="0">
                <a:ea typeface="ＭＳ Ｐゴシック" panose="020B0600070205080204" pitchFamily="34" charset="-128"/>
              </a:rPr>
            </a:br>
            <a:r>
              <a:rPr lang="en-US" altLang="en-US" sz="4000" smtClean="0">
                <a:ea typeface="ＭＳ Ｐゴシック" panose="020B0600070205080204" pitchFamily="34" charset="-128"/>
              </a:rPr>
              <a:t>DATA, INFORMATION, AND KNOWLEDGE</a:t>
            </a:r>
            <a:endParaRPr lang="en-US" altLang="en-US" sz="4000" smtClean="0">
              <a:ea typeface="ＭＳ Ｐゴシック" panose="020B0600070205080204" pitchFamily="34" charset="-128"/>
            </a:endParaRP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534400" cy="4002088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ea typeface="ＭＳ Ｐゴシック" panose="020B0600070205080204" pitchFamily="34" charset="-128"/>
              </a:rPr>
              <a:t>Data</a:t>
            </a:r>
            <a:r>
              <a:rPr lang="en-US" altLang="en-US" smtClean="0">
                <a:ea typeface="ＭＳ Ｐゴシック" panose="020B0600070205080204" pitchFamily="34" charset="-128"/>
              </a:rPr>
              <a:t> are the “facts”</a:t>
            </a:r>
          </a:p>
          <a:p>
            <a:pPr eaLnBrk="1" hangingPunct="1"/>
            <a:r>
              <a:rPr lang="en-US" altLang="en-US" b="1" smtClean="0">
                <a:ea typeface="ＭＳ Ｐゴシック" panose="020B0600070205080204" pitchFamily="34" charset="-128"/>
              </a:rPr>
              <a:t>Information</a:t>
            </a:r>
            <a:r>
              <a:rPr lang="en-US" altLang="en-US" smtClean="0">
                <a:ea typeface="ＭＳ Ｐゴシック" panose="020B0600070205080204" pitchFamily="34" charset="-128"/>
              </a:rPr>
              <a:t> is the interpretation of data</a:t>
            </a:r>
          </a:p>
          <a:p>
            <a:pPr eaLnBrk="1" hangingPunct="1"/>
            <a:r>
              <a:rPr lang="en-US" altLang="en-US" b="1" smtClean="0">
                <a:ea typeface="ＭＳ Ｐゴシック" panose="020B0600070205080204" pitchFamily="34" charset="-128"/>
              </a:rPr>
              <a:t>Knowledge</a:t>
            </a:r>
            <a:r>
              <a:rPr lang="en-US" altLang="en-US" smtClean="0">
                <a:ea typeface="ＭＳ Ｐゴシック" panose="020B0600070205080204" pitchFamily="34" charset="-128"/>
              </a:rPr>
              <a:t> is information that has been given meaning </a:t>
            </a:r>
            <a:r>
              <a:rPr lang="en-US" altLang="en-US" sz="1800" smtClean="0">
                <a:ea typeface="ＭＳ Ｐゴシック" panose="020B0600070205080204" pitchFamily="34" charset="-128"/>
              </a:rPr>
              <a:t>(Whitehill, 1997)</a:t>
            </a:r>
          </a:p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HR professionals use the data and information about employees and jobs to make strategic HR recommendations and decisions</a:t>
            </a:r>
          </a:p>
          <a:p>
            <a:pPr lvl="1" eaLnBrk="1" hangingPunct="1">
              <a:buClr>
                <a:schemeClr val="tx1"/>
              </a:buClr>
              <a:buFontTx/>
              <a:buNone/>
            </a:pPr>
            <a:endParaRPr lang="en-US" altLang="en-US" smtClean="0">
              <a:ea typeface="ＭＳ Ｐゴシック" panose="020B0600070205080204" pitchFamily="34" charset="-128"/>
            </a:endParaRPr>
          </a:p>
        </p:txBody>
      </p:sp>
      <p:cxnSp>
        <p:nvCxnSpPr>
          <p:cNvPr id="7171" name="Straight Arrow Connector 7"/>
          <p:cNvCxnSpPr>
            <a:cxnSpLocks noChangeShapeType="1"/>
          </p:cNvCxnSpPr>
          <p:nvPr/>
        </p:nvCxnSpPr>
        <p:spPr bwMode="auto">
          <a:xfrm>
            <a:off x="2438400" y="5791200"/>
            <a:ext cx="6096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2" name="Straight Arrow Connector 8"/>
          <p:cNvCxnSpPr>
            <a:cxnSpLocks noChangeShapeType="1"/>
          </p:cNvCxnSpPr>
          <p:nvPr/>
        </p:nvCxnSpPr>
        <p:spPr bwMode="auto">
          <a:xfrm>
            <a:off x="5181600" y="5791200"/>
            <a:ext cx="7620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37" name="TextBox 11"/>
          <p:cNvSpPr txBox="1">
            <a:spLocks noChangeArrowheads="1"/>
          </p:cNvSpPr>
          <p:nvPr/>
        </p:nvSpPr>
        <p:spPr bwMode="auto">
          <a:xfrm>
            <a:off x="1447800" y="5486400"/>
            <a:ext cx="1143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3200" dirty="0">
                <a:solidFill>
                  <a:srgbClr val="0070C0"/>
                </a:solidFill>
                <a:latin typeface="+mn-lt"/>
                <a:ea typeface="+mn-ea"/>
              </a:rPr>
              <a:t>Data</a:t>
            </a:r>
          </a:p>
        </p:txBody>
      </p:sp>
      <p:sp>
        <p:nvSpPr>
          <p:cNvPr id="18438" name="TextBox 12"/>
          <p:cNvSpPr txBox="1">
            <a:spLocks noChangeArrowheads="1"/>
          </p:cNvSpPr>
          <p:nvPr/>
        </p:nvSpPr>
        <p:spPr bwMode="auto">
          <a:xfrm>
            <a:off x="3048000" y="5486400"/>
            <a:ext cx="2362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3200" dirty="0">
                <a:solidFill>
                  <a:srgbClr val="0070C0"/>
                </a:solidFill>
                <a:latin typeface="+mn-lt"/>
                <a:ea typeface="+mn-ea"/>
              </a:rPr>
              <a:t>Information</a:t>
            </a:r>
          </a:p>
        </p:txBody>
      </p:sp>
      <p:sp>
        <p:nvSpPr>
          <p:cNvPr id="18439" name="TextBox 13"/>
          <p:cNvSpPr txBox="1">
            <a:spLocks noChangeArrowheads="1"/>
          </p:cNvSpPr>
          <p:nvPr/>
        </p:nvSpPr>
        <p:spPr bwMode="auto">
          <a:xfrm>
            <a:off x="5943600" y="5486400"/>
            <a:ext cx="2438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3200" dirty="0">
                <a:solidFill>
                  <a:srgbClr val="0070C0"/>
                </a:solidFill>
                <a:latin typeface="+mn-lt"/>
                <a:ea typeface="+mn-ea"/>
              </a:rPr>
              <a:t>Knowledge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-152400" y="533400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ea typeface="ＭＳ Ｐゴシック" panose="020B0600070205080204" pitchFamily="34" charset="-128"/>
              </a:rPr>
              <a:t>DATA INTEGRATION: DATA WAREHOUSES, BUSINESS INTELLIGENCE, AND DATA MINING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762000" y="2209800"/>
            <a:ext cx="7732713" cy="4038600"/>
          </a:xfrm>
        </p:spPr>
        <p:txBody>
          <a:bodyPr/>
          <a:lstStyle/>
          <a:p>
            <a:pPr eaLnBrk="1" hangingPunct="1"/>
            <a:r>
              <a:rPr lang="en-US" altLang="en-US" sz="3000" smtClean="0">
                <a:ea typeface="ＭＳ Ｐゴシック" panose="020B0600070205080204" pitchFamily="34" charset="-128"/>
              </a:rPr>
              <a:t>An organization’s ability to generate meaningful information to make good decisions is only as good as its underlying database.</a:t>
            </a:r>
          </a:p>
          <a:p>
            <a:pPr lvl="1" eaLnBrk="1" hangingPunct="1"/>
            <a:r>
              <a:rPr lang="en-US" altLang="en-US" sz="2200" smtClean="0">
                <a:ea typeface="ＭＳ Ｐゴシック" panose="020B0600070205080204" pitchFamily="34" charset="-128"/>
              </a:rPr>
              <a:t>HR metrics are derived from the organization’s data warehouse</a:t>
            </a:r>
          </a:p>
          <a:p>
            <a:pPr lvl="1" eaLnBrk="1" hangingPunct="1"/>
            <a:r>
              <a:rPr lang="en-US" altLang="en-US" sz="2200" smtClean="0">
                <a:ea typeface="ＭＳ Ｐゴシック" panose="020B0600070205080204" pitchFamily="34" charset="-128"/>
              </a:rPr>
              <a:t>Business intelligence aids in the creation of data warehouses</a:t>
            </a:r>
          </a:p>
          <a:p>
            <a:pPr lvl="1" eaLnBrk="1" hangingPunct="1"/>
            <a:r>
              <a:rPr lang="en-US" altLang="en-US" sz="2200" smtClean="0">
                <a:ea typeface="ＭＳ Ｐゴシック" panose="020B0600070205080204" pitchFamily="34" charset="-128"/>
              </a:rPr>
              <a:t>Data mining identifies underlying relationships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anose="020B0600070205080204" pitchFamily="34" charset="-128"/>
              </a:rPr>
              <a:t>Big Data and NOSQL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 smtClean="0">
                <a:ea typeface="ＭＳ Ｐゴシック" panose="020B0600070205080204" pitchFamily="34" charset="-128"/>
              </a:rPr>
              <a:t>Big Data is a term that illustrates the challenges faced by organizations. </a:t>
            </a:r>
          </a:p>
          <a:p>
            <a:pPr lvl="1"/>
            <a:r>
              <a:rPr lang="en-US" altLang="en-US" sz="2400" b="1" dirty="0" smtClean="0">
                <a:ea typeface="ＭＳ Ｐゴシック" panose="020B0600070205080204" pitchFamily="34" charset="-128"/>
              </a:rPr>
              <a:t>Volume</a:t>
            </a:r>
            <a:r>
              <a:rPr lang="en-US" altLang="en-US" sz="2400" dirty="0" smtClean="0">
                <a:ea typeface="ＭＳ Ｐゴシック" panose="020B0600070205080204" pitchFamily="34" charset="-128"/>
              </a:rPr>
              <a:t> refers to the amount of data, often measured in terabytes that organizations collect today. </a:t>
            </a:r>
          </a:p>
          <a:p>
            <a:pPr lvl="1"/>
            <a:r>
              <a:rPr lang="en-US" altLang="en-US" sz="2400" b="1" dirty="0" smtClean="0">
                <a:ea typeface="ＭＳ Ｐゴシック" panose="020B0600070205080204" pitchFamily="34" charset="-128"/>
              </a:rPr>
              <a:t>Variety</a:t>
            </a:r>
            <a:r>
              <a:rPr lang="en-US" altLang="en-US" sz="2400" dirty="0" smtClean="0">
                <a:ea typeface="ＭＳ Ｐゴシック" panose="020B0600070205080204" pitchFamily="34" charset="-128"/>
              </a:rPr>
              <a:t> refers to the different forms of data. </a:t>
            </a:r>
          </a:p>
          <a:p>
            <a:pPr lvl="1"/>
            <a:r>
              <a:rPr lang="en-US" altLang="en-US" sz="2400" b="1" dirty="0" smtClean="0">
                <a:ea typeface="ＭＳ Ｐゴシック" panose="020B0600070205080204" pitchFamily="34" charset="-128"/>
              </a:rPr>
              <a:t>Velocity</a:t>
            </a:r>
            <a:r>
              <a:rPr lang="en-US" altLang="en-US" sz="2400" dirty="0" smtClean="0">
                <a:ea typeface="ＭＳ Ｐゴシック" panose="020B0600070205080204" pitchFamily="34" charset="-128"/>
              </a:rPr>
              <a:t> refers to the speed at which data is coming into the organization.    </a:t>
            </a:r>
          </a:p>
          <a:p>
            <a:pPr lvl="1"/>
            <a:r>
              <a:rPr lang="en-US" altLang="en-US" sz="2400" b="1" dirty="0" smtClean="0">
                <a:ea typeface="ＭＳ Ｐゴシック" panose="020B0600070205080204" pitchFamily="34" charset="-128"/>
              </a:rPr>
              <a:t>Veracity</a:t>
            </a:r>
            <a:r>
              <a:rPr lang="en-US" altLang="en-US" sz="2400" dirty="0" smtClean="0">
                <a:ea typeface="ＭＳ Ｐゴシック" panose="020B0600070205080204" pitchFamily="34" charset="-128"/>
              </a:rPr>
              <a:t> refers to the quality of the data collected by the organizations.</a:t>
            </a:r>
          </a:p>
          <a:p>
            <a:r>
              <a:rPr lang="en-US" altLang="en-US" sz="2400" dirty="0" smtClean="0">
                <a:ea typeface="ＭＳ Ｐゴシック" panose="020B0600070205080204" pitchFamily="34" charset="-128"/>
              </a:rPr>
              <a:t>NOSQL are databases where data are stored and retrieved using different methods than SQL</a:t>
            </a:r>
            <a:r>
              <a:rPr lang="en-US" altLang="en-US" sz="2400" dirty="0" smtClean="0">
                <a:ea typeface="ＭＳ Ｐゴシック" panose="020B0600070205080204" pitchFamily="34" charset="-128"/>
              </a:rPr>
              <a:t>.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 </a:t>
            </a: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>
                <a:ea typeface="ＭＳ Ｐゴシック" panose="020B0600070205080204" pitchFamily="34" charset="-128"/>
              </a:rPr>
              <a:t>DATABASE MANAGEMENT SYSTEMS (DBMS)</a:t>
            </a:r>
            <a:endParaRPr lang="en-US" altLang="en-US" sz="4000" smtClean="0">
              <a:ea typeface="ＭＳ Ｐゴシック" panose="020B0600070205080204" pitchFamily="34" charset="-128"/>
            </a:endParaRPr>
          </a:p>
        </p:txBody>
      </p:sp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685800" y="2017713"/>
            <a:ext cx="8269288" cy="4687887"/>
          </a:xfrm>
        </p:spPr>
        <p:txBody>
          <a:bodyPr/>
          <a:lstStyle/>
          <a:p>
            <a:pPr eaLnBrk="1" hangingPunct="1"/>
            <a:r>
              <a:rPr lang="en-US" altLang="en-US" sz="3000" smtClean="0">
                <a:ea typeface="ＭＳ Ｐゴシック" panose="020B0600070205080204" pitchFamily="34" charset="-128"/>
              </a:rPr>
              <a:t>Set of software applications combined with a database</a:t>
            </a:r>
          </a:p>
          <a:p>
            <a:pPr eaLnBrk="1" hangingPunct="1"/>
            <a:r>
              <a:rPr lang="en-US" altLang="en-US" sz="3000" smtClean="0">
                <a:ea typeface="ＭＳ Ｐゴシック" panose="020B0600070205080204" pitchFamily="34" charset="-128"/>
              </a:rPr>
              <a:t>Enables effective management of data electronically</a:t>
            </a:r>
          </a:p>
          <a:p>
            <a:pPr lvl="1" eaLnBrk="1" hangingPunct="1"/>
            <a:r>
              <a:rPr lang="en-US" altLang="en-US" sz="2200" smtClean="0">
                <a:ea typeface="ＭＳ Ｐゴシック" panose="020B0600070205080204" pitchFamily="34" charset="-128"/>
              </a:rPr>
              <a:t>Identifying the data necessary to make HR decisions</a:t>
            </a:r>
          </a:p>
          <a:p>
            <a:pPr lvl="1" eaLnBrk="1" hangingPunct="1"/>
            <a:r>
              <a:rPr lang="en-US" altLang="en-US" sz="2200" smtClean="0">
                <a:ea typeface="ＭＳ Ｐゴシック" panose="020B0600070205080204" pitchFamily="34" charset="-128"/>
              </a:rPr>
              <a:t>Defining the characteristics of those data (e.g., number data vs. character data),</a:t>
            </a:r>
          </a:p>
          <a:p>
            <a:pPr lvl="1" eaLnBrk="1" hangingPunct="1"/>
            <a:r>
              <a:rPr lang="en-US" altLang="en-US" sz="2200" smtClean="0">
                <a:ea typeface="ＭＳ Ｐゴシック" panose="020B0600070205080204" pitchFamily="34" charset="-128"/>
              </a:rPr>
              <a:t>Organizing those data</a:t>
            </a:r>
          </a:p>
          <a:p>
            <a:pPr lvl="1" eaLnBrk="1" hangingPunct="1"/>
            <a:r>
              <a:rPr lang="en-US" altLang="en-US" sz="2200" smtClean="0">
                <a:ea typeface="ＭＳ Ｐゴシック" panose="020B0600070205080204" pitchFamily="34" charset="-128"/>
              </a:rPr>
              <a:t>Restricting access to the data</a:t>
            </a:r>
          </a:p>
          <a:p>
            <a:pPr eaLnBrk="1" hangingPunct="1"/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0" smtClean="0"/>
              <a:t>DATABASE, DBMS, AND BUSINESS APPLICATIONS </a:t>
            </a:r>
            <a:r>
              <a:rPr lang="en-US" sz="4800" kern="0" smtClean="0"/>
              <a:t>(Figure 2.1)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262" y="1729188"/>
            <a:ext cx="5705475" cy="43156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ea typeface="ＭＳ Ｐゴシック" panose="020B0600070205080204" pitchFamily="34" charset="-128"/>
              </a:rPr>
              <a:t>EARLY FILE STRUCTURES</a:t>
            </a:r>
            <a:endParaRPr lang="en-US" altLang="en-US" sz="4000" smtClean="0">
              <a:ea typeface="ＭＳ Ｐゴシック" panose="020B0600070205080204" pitchFamily="34" charset="-128"/>
            </a:endParaRPr>
          </a:p>
        </p:txBody>
      </p:sp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305800" cy="5029200"/>
          </a:xfrm>
        </p:spPr>
        <p:txBody>
          <a:bodyPr/>
          <a:lstStyle/>
          <a:p>
            <a:pPr eaLnBrk="1" hangingPunct="1"/>
            <a:r>
              <a:rPr lang="en-US" altLang="en-US" sz="2600" smtClean="0">
                <a:ea typeface="ＭＳ Ｐゴシック" panose="020B0600070205080204" pitchFamily="34" charset="-128"/>
              </a:rPr>
              <a:t>File-oriented data structures</a:t>
            </a:r>
          </a:p>
          <a:p>
            <a:pPr lvl="1" eaLnBrk="1" hangingPunct="1"/>
            <a:r>
              <a:rPr lang="en-US" altLang="en-US" sz="2600" smtClean="0">
                <a:ea typeface="ＭＳ Ｐゴシック" panose="020B0600070205080204" pitchFamily="34" charset="-128"/>
              </a:rPr>
              <a:t>Record structure matches manual forms and procedures</a:t>
            </a:r>
          </a:p>
          <a:p>
            <a:pPr lvl="1" eaLnBrk="1" hangingPunct="1"/>
            <a:r>
              <a:rPr lang="en-US" altLang="en-US" sz="2600" smtClean="0">
                <a:ea typeface="ＭＳ Ｐゴシック" panose="020B0600070205080204" pitchFamily="34" charset="-128"/>
              </a:rPr>
              <a:t>Separate files are created, stored, and maintained for each particular problem or application</a:t>
            </a:r>
          </a:p>
          <a:p>
            <a:pPr eaLnBrk="1" hangingPunct="1"/>
            <a:r>
              <a:rPr lang="en-AU" altLang="en-US" sz="2600" smtClean="0">
                <a:ea typeface="ＭＳ Ｐゴシック" panose="020B0600070205080204" pitchFamily="34" charset="-128"/>
              </a:rPr>
              <a:t>Problems with file-oriented data structures </a:t>
            </a:r>
          </a:p>
          <a:p>
            <a:pPr lvl="1" eaLnBrk="1" hangingPunct="1"/>
            <a:r>
              <a:rPr lang="en-AU" altLang="en-US" sz="2600" smtClean="0">
                <a:ea typeface="ＭＳ Ｐゴシック" panose="020B0600070205080204" pitchFamily="34" charset="-128"/>
              </a:rPr>
              <a:t>Multiple files result in data redundancy and inconsistency</a:t>
            </a:r>
          </a:p>
          <a:p>
            <a:pPr lvl="1" eaLnBrk="1" hangingPunct="1"/>
            <a:r>
              <a:rPr lang="en-AU" altLang="en-US" sz="2600" smtClean="0">
                <a:ea typeface="ＭＳ Ｐゴシック" panose="020B0600070205080204" pitchFamily="34" charset="-128"/>
              </a:rPr>
              <a:t>Poor data control: Access to file gives a person access to all data in the file</a:t>
            </a:r>
          </a:p>
          <a:p>
            <a:pPr lvl="1" eaLnBrk="1" hangingPunct="1"/>
            <a:r>
              <a:rPr lang="en-AU" altLang="en-US" sz="2600" smtClean="0">
                <a:ea typeface="ＭＳ Ｐゴシック" panose="020B0600070205080204" pitchFamily="34" charset="-128"/>
              </a:rPr>
              <a:t>Inadequate data manipulation</a:t>
            </a:r>
          </a:p>
          <a:p>
            <a:pPr lvl="1" eaLnBrk="1" hangingPunct="1"/>
            <a:r>
              <a:rPr lang="en-AU" altLang="en-US" sz="2600" smtClean="0">
                <a:ea typeface="ＭＳ Ｐゴシック" panose="020B0600070205080204" pitchFamily="34" charset="-128"/>
              </a:rPr>
              <a:t>Excessive programming effort </a:t>
            </a:r>
            <a:endParaRPr lang="en-US" altLang="en-US" sz="2600" smtClean="0">
              <a:ea typeface="ＭＳ Ｐゴシック" panose="020B0600070205080204" pitchFamily="34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ea typeface="ＭＳ Ｐゴシック" panose="020B0600070205080204" pitchFamily="34" charset="-128"/>
              </a:rPr>
              <a:t>EARLY DBMS </a:t>
            </a:r>
            <a:endParaRPr lang="en-US" altLang="en-US" sz="4000" smtClean="0">
              <a:ea typeface="ＭＳ Ｐゴシック" panose="020B0600070205080204" pitchFamily="34" charset="-128"/>
            </a:endParaRPr>
          </a:p>
        </p:txBody>
      </p:sp>
      <p:sp>
        <p:nvSpPr>
          <p:cNvPr id="12290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3000" smtClean="0">
                <a:ea typeface="ＭＳ Ｐゴシック" panose="020B0600070205080204" pitchFamily="34" charset="-128"/>
              </a:rPr>
              <a:t>Hierarchical database model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2600" smtClean="0">
                <a:ea typeface="ＭＳ Ｐゴシック" panose="020B0600070205080204" pitchFamily="34" charset="-128"/>
              </a:rPr>
              <a:t>A database model in which the data is organized in a top-down or inverted tree-like structure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3000" smtClean="0">
                <a:ea typeface="ＭＳ Ｐゴシック" panose="020B0600070205080204" pitchFamily="34" charset="-128"/>
              </a:rPr>
              <a:t>Network database model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2600" smtClean="0">
                <a:ea typeface="ＭＳ Ｐゴシック" panose="020B0600070205080204" pitchFamily="34" charset="-128"/>
              </a:rPr>
              <a:t>An extension of the hierarchical model or tree model.  Instead of having only levels of one to many relationships, the network model is an owner–member relationship in which a member may have many owners.</a:t>
            </a:r>
            <a:endParaRPr lang="en-US" altLang="en-US" sz="2600" smtClean="0">
              <a:ea typeface="ＭＳ Ｐゴシック" panose="020B0600070205080204" pitchFamily="34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HIERARCHICAL AND NETWORK DBMS (Figure 2.2)</a:t>
            </a:r>
            <a:endParaRPr lang="en-US" alt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647" y="1617662"/>
            <a:ext cx="7974756" cy="453866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RELATIONAL DATABASE MODEL</a:t>
            </a:r>
            <a:endParaRPr lang="en-US" dirty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Relational model – The overall purpose of the relational model is to describe data using a standard tabular format</a:t>
            </a:r>
          </a:p>
          <a:p>
            <a:r>
              <a:rPr lang="en-US" altLang="en-US" smtClean="0"/>
              <a:t>All data elements are placed in two-dimensional tables, called relations</a:t>
            </a:r>
          </a:p>
          <a:p>
            <a:endParaRPr lang="en-US" altLang="en-US" smtClean="0"/>
          </a:p>
          <a:p>
            <a:endParaRPr lang="en-US" alt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RELATIONAL DBMS: DATA SHARING</a:t>
            </a:r>
            <a:endParaRPr lang="en-US" altLang="en-US" smtClean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Data sharing between different functions</a:t>
            </a:r>
          </a:p>
          <a:p>
            <a:pPr lvl="1"/>
            <a:r>
              <a:rPr lang="en-US" altLang="en-US" smtClean="0"/>
              <a:t>Increased use of integrated business applications (e.g., enterprise resource planning)</a:t>
            </a:r>
          </a:p>
          <a:p>
            <a:r>
              <a:rPr lang="en-US" altLang="en-US" smtClean="0"/>
              <a:t>Data sharing between different levels</a:t>
            </a:r>
          </a:p>
          <a:p>
            <a:pPr lvl="1"/>
            <a:r>
              <a:rPr lang="en-US" altLang="en-US" smtClean="0"/>
              <a:t>Three levels: operational employees, managers, and executives</a:t>
            </a:r>
          </a:p>
          <a:p>
            <a:pPr lvl="1"/>
            <a:r>
              <a:rPr lang="en-US" altLang="en-US" smtClean="0"/>
              <a:t>Three types of software systems: transaction processing, management reporting, and decision support systems</a:t>
            </a:r>
          </a:p>
          <a:p>
            <a:pPr lvl="1"/>
            <a:endParaRPr lang="en-US" alt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B775B-DCDE-4BA5-9442-F3C908D14AD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1263</Words>
  <Application>Microsoft Office PowerPoint</Application>
  <PresentationFormat>On-screen Show (4:3)</PresentationFormat>
  <Paragraphs>164</Paragraphs>
  <Slides>21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Tahoma</vt:lpstr>
      <vt:lpstr>ＭＳ Ｐゴシック</vt:lpstr>
      <vt:lpstr>Arial</vt:lpstr>
      <vt:lpstr>Calibri</vt:lpstr>
      <vt:lpstr>Times New Roman</vt:lpstr>
      <vt:lpstr>Wingdings</vt:lpstr>
      <vt:lpstr>Custom Design</vt:lpstr>
      <vt:lpstr>Chapter 2 </vt:lpstr>
      <vt:lpstr> DATA, INFORMATION, AND KNOWLEDGE</vt:lpstr>
      <vt:lpstr>DATABASE MANAGEMENT SYSTEMS (DBMS)</vt:lpstr>
      <vt:lpstr>DATABASE, DBMS, AND BUSINESS APPLICATIONS (Figure 2.1)</vt:lpstr>
      <vt:lpstr>EARLY FILE STRUCTURES</vt:lpstr>
      <vt:lpstr>EARLY DBMS </vt:lpstr>
      <vt:lpstr>HIERARCHICAL AND NETWORK DBMS (Figure 2.2)</vt:lpstr>
      <vt:lpstr>RELATIONAL DATABASE MODEL</vt:lpstr>
      <vt:lpstr>RELATIONAL DBMS: DATA SHARING</vt:lpstr>
      <vt:lpstr>RELATIONAL DBMS: DATA SHARING</vt:lpstr>
      <vt:lpstr>RELATIONAL DATABASE STRUCTURE (Figure 2.3) </vt:lpstr>
      <vt:lpstr>KEY RELATIONAL DATABASE TERMINOLOGY</vt:lpstr>
      <vt:lpstr>PowerPoint Presentation</vt:lpstr>
      <vt:lpstr>PowerPoint Presentation</vt:lpstr>
      <vt:lpstr>KEY RELATIONAL DATABASE TERMINOLOGY</vt:lpstr>
      <vt:lpstr>REVIEW –  COMPARISON OF DATABASE MODELS</vt:lpstr>
      <vt:lpstr>MS ACCESS</vt:lpstr>
      <vt:lpstr>DESIGNING AN MS ACCESS DATABASE</vt:lpstr>
      <vt:lpstr>HR APPLICATIONS USING DB</vt:lpstr>
      <vt:lpstr>DATA INTEGRATION: DATA WAREHOUSES, BUSINESS INTELLIGENCE, AND DATA MINING</vt:lpstr>
      <vt:lpstr>Big Data and NOSQL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creator>Sheila Boysen-Rotelli</dc:creator>
  <cp:lastModifiedBy>Stephanie Palermini</cp:lastModifiedBy>
  <cp:revision>13</cp:revision>
  <cp:lastPrinted>1601-01-01T00:00:00Z</cp:lastPrinted>
  <dcterms:created xsi:type="dcterms:W3CDTF">2017-04-22T19:08:49Z</dcterms:created>
  <dcterms:modified xsi:type="dcterms:W3CDTF">2017-07-13T22:55:23Z</dcterms:modified>
</cp:coreProperties>
</file>