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6" r:id="rId1"/>
  </p:sldMasterIdLst>
  <p:notesMasterIdLst>
    <p:notesMasterId r:id="rId20"/>
  </p:notesMasterIdLst>
  <p:handoutMasterIdLst>
    <p:handoutMasterId r:id="rId21"/>
  </p:handoutMasterIdLst>
  <p:sldIdLst>
    <p:sldId id="256" r:id="rId2"/>
    <p:sldId id="305" r:id="rId3"/>
    <p:sldId id="315" r:id="rId4"/>
    <p:sldId id="306" r:id="rId5"/>
    <p:sldId id="307" r:id="rId6"/>
    <p:sldId id="308" r:id="rId7"/>
    <p:sldId id="311" r:id="rId8"/>
    <p:sldId id="321" r:id="rId9"/>
    <p:sldId id="317" r:id="rId10"/>
    <p:sldId id="324" r:id="rId11"/>
    <p:sldId id="323" r:id="rId12"/>
    <p:sldId id="322" r:id="rId13"/>
    <p:sldId id="309" r:id="rId14"/>
    <p:sldId id="310" r:id="rId15"/>
    <p:sldId id="318" r:id="rId16"/>
    <p:sldId id="313" r:id="rId17"/>
    <p:sldId id="312" r:id="rId18"/>
    <p:sldId id="314" r:id="rId19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anose="020B0604030504040204" pitchFamily="34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anose="020B0604030504040204" pitchFamily="34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anose="020B0604030504040204" pitchFamily="34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anose="020B0604030504040204" pitchFamily="34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anose="020B060403050404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anose="020B060403050404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anose="020B060403050404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anose="020B060403050404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anose="020B060403050404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66CC"/>
    <a:srgbClr val="FFFF66"/>
    <a:srgbClr val="FFCC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092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630"/>
    </p:cViewPr>
  </p:sorterViewPr>
  <p:notesViewPr>
    <p:cSldViewPr>
      <p:cViewPr varScale="1">
        <p:scale>
          <a:sx n="40" d="100"/>
          <a:sy n="40" d="100"/>
        </p:scale>
        <p:origin x="-1542" y="-10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INTRODUCTION TO IHRM</a:t>
            </a:r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anose="02020603050405020304" pitchFamily="18" charset="0"/>
              </a:defRPr>
            </a:lvl1pPr>
          </a:lstStyle>
          <a:p>
            <a:fld id="{5E0FC3F4-9E40-4E90-AA36-7FFEE227D81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anose="02020603050405020304" pitchFamily="18" charset="0"/>
              </a:defRPr>
            </a:lvl1pPr>
          </a:lstStyle>
          <a:p>
            <a:fld id="{2EA37D0D-04FF-441F-BC07-BFE846FC95F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MS PGothic" panose="020B0600070205080204" pitchFamily="34" charset="-128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fld id="{436A6D59-4283-43A5-957B-5FB92C10BE27}" type="slidenum">
              <a:rPr lang="en-US" altLang="en-US" sz="1200">
                <a:latin typeface="Times New Roman" panose="02020603050405020304" pitchFamily="18" charset="0"/>
              </a:rPr>
              <a:pPr/>
              <a:t>1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5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algn="r"/>
            <a:fld id="{CC6BF94B-1865-47A4-AA76-CFBE5AC4F36A}" type="slidenum">
              <a:rPr lang="en-US" altLang="en-US" sz="1200">
                <a:latin typeface="Times New Roman" panose="02020603050405020304" pitchFamily="18" charset="0"/>
              </a:rPr>
              <a:pPr algn="r"/>
              <a:t>10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fld id="{4F030874-8CC2-4D66-A0BB-42664B0F7A4E}" type="slidenum">
              <a:rPr lang="en-US" altLang="en-US" sz="1200">
                <a:latin typeface="Times New Roman" panose="02020603050405020304" pitchFamily="18" charset="0"/>
              </a:rPr>
              <a:pPr/>
              <a:t>11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fld id="{F3D85863-7F82-48A4-A1E1-2A35410ACE19}" type="slidenum">
              <a:rPr lang="en-US" altLang="en-US" sz="1200">
                <a:latin typeface="Times New Roman" panose="02020603050405020304" pitchFamily="18" charset="0"/>
              </a:rPr>
              <a:pPr/>
              <a:t>12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fld id="{94B887F7-F33B-4237-B8D9-1E2ECEF3537C}" type="slidenum">
              <a:rPr lang="en-US" altLang="en-US" sz="1200">
                <a:latin typeface="Times New Roman" panose="02020603050405020304" pitchFamily="18" charset="0"/>
              </a:rPr>
              <a:pPr/>
              <a:t>13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fld id="{AC244EE9-F125-4F9A-B9F5-4D3C633C71E9}" type="slidenum">
              <a:rPr lang="en-US" altLang="en-US" sz="1200">
                <a:latin typeface="Times New Roman" panose="02020603050405020304" pitchFamily="18" charset="0"/>
              </a:rPr>
              <a:pPr/>
              <a:t>14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fld id="{02F3E910-9BA4-48A1-86A5-BC7B6AD9BE25}" type="slidenum">
              <a:rPr lang="en-US" altLang="en-US" sz="1200">
                <a:latin typeface="Times New Roman" panose="02020603050405020304" pitchFamily="18" charset="0"/>
              </a:rPr>
              <a:pPr/>
              <a:t>15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fld id="{C2213880-AD13-4C71-AA65-3F80D7075715}" type="slidenum">
              <a:rPr lang="en-US" altLang="en-US" sz="1200">
                <a:latin typeface="Times New Roman" panose="02020603050405020304" pitchFamily="18" charset="0"/>
              </a:rPr>
              <a:pPr/>
              <a:t>16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fld id="{83149C9E-9F5F-4725-B136-12A52CAA4642}" type="slidenum">
              <a:rPr lang="en-US" altLang="en-US" sz="1200">
                <a:latin typeface="Times New Roman" panose="02020603050405020304" pitchFamily="18" charset="0"/>
              </a:rPr>
              <a:pPr/>
              <a:t>17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fld id="{E70AD709-F6C8-45A4-B0CC-3B08CC49BB2A}" type="slidenum">
              <a:rPr lang="en-US" altLang="en-US" sz="1200">
                <a:latin typeface="Times New Roman" panose="02020603050405020304" pitchFamily="18" charset="0"/>
              </a:rPr>
              <a:pPr/>
              <a:t>18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fld id="{CF719043-39D6-4C13-98B7-E22098D6F304}" type="slidenum">
              <a:rPr lang="en-US" altLang="en-US" sz="1200">
                <a:latin typeface="Times New Roman" panose="02020603050405020304" pitchFamily="18" charset="0"/>
              </a:rPr>
              <a:pPr/>
              <a:t>2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fld id="{6534CBB0-A174-44BA-8905-62CF424C7834}" type="slidenum">
              <a:rPr lang="en-US" altLang="en-US" sz="1200">
                <a:latin typeface="Times New Roman" panose="02020603050405020304" pitchFamily="18" charset="0"/>
              </a:rPr>
              <a:pPr/>
              <a:t>3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fld id="{79902506-2C92-4D60-8838-B40908F43473}" type="slidenum">
              <a:rPr lang="en-US" altLang="en-US" sz="1200">
                <a:latin typeface="Times New Roman" panose="02020603050405020304" pitchFamily="18" charset="0"/>
              </a:rPr>
              <a:pPr/>
              <a:t>4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fld id="{4301114D-4C9B-4809-8511-FF539DBD5CC8}" type="slidenum">
              <a:rPr lang="en-US" altLang="en-US" sz="1200">
                <a:latin typeface="Times New Roman" panose="02020603050405020304" pitchFamily="18" charset="0"/>
              </a:rPr>
              <a:pPr/>
              <a:t>5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1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fld id="{DD8C77C6-76E6-4DF7-B001-1FA352D25DD3}" type="slidenum">
              <a:rPr lang="en-US" altLang="en-US" sz="1200">
                <a:latin typeface="Times New Roman" panose="02020603050405020304" pitchFamily="18" charset="0"/>
              </a:rPr>
              <a:pPr/>
              <a:t>6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fld id="{5DE5036C-26D7-4D2C-8111-EF49B5815C2D}" type="slidenum">
              <a:rPr lang="en-US" altLang="en-US" sz="1200">
                <a:latin typeface="Times New Roman" panose="02020603050405020304" pitchFamily="18" charset="0"/>
              </a:rPr>
              <a:pPr/>
              <a:t>7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fld id="{F012C04E-A75B-495D-82F2-5030FFEBB028}" type="slidenum">
              <a:rPr lang="en-US" altLang="en-US" sz="1200">
                <a:latin typeface="Times New Roman" panose="02020603050405020304" pitchFamily="18" charset="0"/>
              </a:rPr>
              <a:pPr/>
              <a:t>8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fld id="{FD87A7FB-A7E9-4937-A92B-52367A8DF1A1}" type="slidenum">
              <a:rPr lang="en-US" altLang="en-US" sz="1200">
                <a:latin typeface="Times New Roman" panose="02020603050405020304" pitchFamily="18" charset="0"/>
              </a:rPr>
              <a:pPr/>
              <a:t>9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7128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B020F-2BF5-4BCF-BA9F-77391F55D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7507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B020F-2BF5-4BCF-BA9F-77391F55D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140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B020F-2BF5-4BCF-BA9F-77391F55D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3382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27414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B020F-2BF5-4BCF-BA9F-77391F55D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05619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B020F-2BF5-4BCF-BA9F-77391F55D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08278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B020F-2BF5-4BCF-BA9F-77391F55D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057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B020F-2BF5-4BCF-BA9F-77391F55D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452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B020F-2BF5-4BCF-BA9F-77391F55D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74398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B020F-2BF5-4BCF-BA9F-77391F55D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414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8763000" y="0"/>
            <a:ext cx="381000" cy="3429000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>
              <a:solidFill>
                <a:srgbClr val="FFFFFF"/>
              </a:solidFill>
              <a:ea typeface="ＭＳ Ｐゴシック" charset="0"/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8763000" y="3429000"/>
            <a:ext cx="381000" cy="3429000"/>
          </a:xfrm>
          <a:prstGeom prst="rect">
            <a:avLst/>
          </a:prstGeom>
          <a:solidFill>
            <a:srgbClr val="33CCCC"/>
          </a:solidFill>
          <a:ln>
            <a:solidFill>
              <a:srgbClr val="33CC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>
              <a:solidFill>
                <a:srgbClr val="FFFFFF"/>
              </a:solidFill>
              <a:ea typeface="ＭＳ Ｐゴシック" charset="0"/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8991600" y="3962400"/>
            <a:ext cx="152400" cy="2895600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>
              <a:solidFill>
                <a:srgbClr val="FFFFFF"/>
              </a:solidFill>
              <a:ea typeface="ＭＳ Ｐゴシック" charset="0"/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8991600" y="0"/>
            <a:ext cx="152400" cy="2971800"/>
          </a:xfrm>
          <a:prstGeom prst="rect">
            <a:avLst/>
          </a:prstGeom>
          <a:solidFill>
            <a:srgbClr val="FF9900"/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>
              <a:solidFill>
                <a:srgbClr val="FFFFFF"/>
              </a:solidFill>
              <a:ea typeface="ＭＳ Ｐゴシック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2743200" y="6356350"/>
            <a:ext cx="3371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Kavanagh, Human Resource Information Systems 4e. SAGE Publications, 2018.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3B020F-2BF5-4BCF-BA9F-77391F55D2E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anose="020B0600070205080204" pitchFamily="34" charset="-128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anose="020B0600070205080204" pitchFamily="34" charset="-128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anose="020B0600070205080204" pitchFamily="34" charset="-128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anose="020B0600070205080204" pitchFamily="34" charset="-128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anose="020B0600070205080204" pitchFamily="34" charset="-128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MS PGothic" panose="020B0600070205080204" pitchFamily="34" charset="-128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0" y="1752600"/>
            <a:ext cx="9144000" cy="1676400"/>
          </a:xfrm>
        </p:spPr>
        <p:txBody>
          <a:bodyPr/>
          <a:lstStyle/>
          <a:p>
            <a:pPr eaLnBrk="1" hangingPunct="1"/>
            <a:r>
              <a:rPr lang="en-US" altLang="en-US" smtClean="0"/>
              <a:t>Chapter 3</a:t>
            </a:r>
            <a:r>
              <a:rPr lang="en-US" altLang="en-US" sz="3200" smtClean="0"/>
              <a:t/>
            </a:r>
            <a:br>
              <a:rPr lang="en-US" altLang="en-US" sz="3200" smtClean="0"/>
            </a:br>
            <a:endParaRPr lang="en-US" altLang="en-US" sz="3200" smtClean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895600"/>
            <a:ext cx="6705600" cy="457200"/>
          </a:xfrm>
        </p:spPr>
        <p:txBody>
          <a:bodyPr/>
          <a:lstStyle/>
          <a:p>
            <a:pPr eaLnBrk="1" hangingPunct="1"/>
            <a:r>
              <a:rPr lang="en-US" altLang="en-US" sz="4000" smtClean="0">
                <a:solidFill>
                  <a:srgbClr val="0066CC"/>
                </a:solidFill>
              </a:rPr>
              <a:t>Systems Considerations in the Design of an HRIS: Planning for Implementations</a:t>
            </a:r>
            <a:r>
              <a:rPr lang="en-US" altLang="en-US" sz="3600" smtClean="0">
                <a:solidFill>
                  <a:srgbClr val="898989"/>
                </a:solidFill>
              </a:rPr>
              <a:t/>
            </a:r>
            <a:br>
              <a:rPr lang="en-US" altLang="en-US" sz="3600" smtClean="0">
                <a:solidFill>
                  <a:srgbClr val="898989"/>
                </a:solidFill>
              </a:rPr>
            </a:br>
            <a:r>
              <a:rPr lang="en-US" altLang="en-US" sz="2000" smtClean="0">
                <a:solidFill>
                  <a:srgbClr val="898989"/>
                </a:solidFill>
              </a:rPr>
              <a:t/>
            </a:r>
            <a:br>
              <a:rPr lang="en-US" altLang="en-US" sz="2000" smtClean="0">
                <a:solidFill>
                  <a:srgbClr val="898989"/>
                </a:solidFill>
              </a:rPr>
            </a:br>
            <a:endParaRPr lang="en-US" altLang="en-US" sz="2000" smtClean="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5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CLOUD COMPUTING</a:t>
            </a:r>
            <a:endParaRPr lang="en-US" altLang="en-US" dirty="0" smtClean="0"/>
          </a:p>
        </p:txBody>
      </p:sp>
      <p:sp>
        <p:nvSpPr>
          <p:cNvPr id="757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There exist three general service categories commonly recognized in cloud computing.</a:t>
            </a:r>
          </a:p>
          <a:p>
            <a:pPr lvl="1"/>
            <a:r>
              <a:rPr lang="en-US" altLang="en-US" dirty="0" smtClean="0"/>
              <a:t> Infrastructure as a service (IaaS)</a:t>
            </a:r>
          </a:p>
          <a:p>
            <a:pPr lvl="1"/>
            <a:r>
              <a:rPr lang="en-US" altLang="en-US" dirty="0" smtClean="0"/>
              <a:t> Platform as a service (PaaS)</a:t>
            </a:r>
          </a:p>
          <a:p>
            <a:pPr lvl="1"/>
            <a:r>
              <a:rPr lang="en-US" altLang="en-US" dirty="0" smtClean="0"/>
              <a:t> Software as a service (SaaS) </a:t>
            </a:r>
          </a:p>
          <a:p>
            <a:r>
              <a:rPr lang="en-US" altLang="en-US" dirty="0" smtClean="0"/>
              <a:t>Reduces software and equipment capital outlays</a:t>
            </a:r>
          </a:p>
          <a:p>
            <a:r>
              <a:rPr lang="en-US" altLang="en-US" dirty="0" smtClean="0"/>
              <a:t>Evaluation process must include a thorough security analysis</a:t>
            </a:r>
            <a:endParaRPr lang="en-US" altLang="en-US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B020F-2BF5-4BCF-BA9F-77391F55D2ED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11" name="AutoShape 10"/>
          <p:cNvSpPr>
            <a:spLocks noChangeArrowheads="1"/>
          </p:cNvSpPr>
          <p:nvPr/>
        </p:nvSpPr>
        <p:spPr bwMode="auto">
          <a:xfrm>
            <a:off x="7010400" y="274638"/>
            <a:ext cx="1676400" cy="1493838"/>
          </a:xfrm>
          <a:prstGeom prst="cloudCallout">
            <a:avLst>
              <a:gd name="adj1" fmla="val -167909"/>
              <a:gd name="adj2" fmla="val 32338"/>
            </a:avLst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69897" tIns="34949" rIns="69897" bIns="34949" anchor="ctr"/>
          <a:lstStyle/>
          <a:p>
            <a:pPr algn="ctr" eaLnBrk="1" hangingPunct="1">
              <a:spcAft>
                <a:spcPts val="1000"/>
              </a:spcAft>
              <a:defRPr/>
            </a:pPr>
            <a:r>
              <a:rPr lang="en-US" sz="1400" dirty="0">
                <a:solidFill>
                  <a:srgbClr val="000000"/>
                </a:solidFill>
              </a:rPr>
              <a:t>External </a:t>
            </a:r>
          </a:p>
          <a:p>
            <a:pPr algn="ctr" eaLnBrk="1" hangingPunct="1">
              <a:spcAft>
                <a:spcPts val="1000"/>
              </a:spcAft>
              <a:defRPr/>
            </a:pPr>
            <a:r>
              <a:rPr lang="en-US" sz="1400" dirty="0">
                <a:solidFill>
                  <a:srgbClr val="000000"/>
                </a:solidFill>
              </a:rPr>
              <a:t>Web </a:t>
            </a:r>
          </a:p>
          <a:p>
            <a:pPr algn="ctr" eaLnBrk="1" hangingPunct="1">
              <a:spcAft>
                <a:spcPts val="1000"/>
              </a:spcAft>
              <a:defRPr/>
            </a:pPr>
            <a:r>
              <a:rPr lang="en-US" sz="1400" dirty="0">
                <a:solidFill>
                  <a:srgbClr val="000000"/>
                </a:solidFill>
              </a:rPr>
              <a:t>Services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5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5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5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5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57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57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57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57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57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57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79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altLang="en-US" dirty="0" smtClean="0"/>
              <a:t>BEST OF BREED</a:t>
            </a:r>
            <a:endParaRPr lang="en-US" altLang="en-US" dirty="0" smtClean="0"/>
          </a:p>
        </p:txBody>
      </p:sp>
      <p:sp>
        <p:nvSpPr>
          <p:cNvPr id="757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AU" altLang="en-US" smtClean="0"/>
              <a:t>Architecture that combines products from multiple vendors</a:t>
            </a:r>
          </a:p>
          <a:p>
            <a:r>
              <a:rPr lang="en-AU" altLang="en-US" smtClean="0"/>
              <a:t>Plug-and-play technology based on universally agreed guidelines and common computer language</a:t>
            </a:r>
            <a:endParaRPr lang="en-AU" altLang="en-US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B020F-2BF5-4BCF-BA9F-77391F55D2ED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5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5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79" grpId="0" build="p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SECURITY</a:t>
            </a:r>
            <a:endParaRPr lang="en-US" altLang="en-US" dirty="0" smtClean="0"/>
          </a:p>
        </p:txBody>
      </p:sp>
      <p:sp>
        <p:nvSpPr>
          <p:cNvPr id="2662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AU" altLang="en-US" smtClean="0"/>
              <a:t>Top priority for any HRIS</a:t>
            </a:r>
          </a:p>
          <a:p>
            <a:r>
              <a:rPr lang="en-AU" altLang="en-US" smtClean="0"/>
              <a:t>Must be maintained on a variety of levels (i.e., VPN, firewall, column level, and row level)</a:t>
            </a:r>
            <a:endParaRPr lang="en-AU" altLang="en-US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B020F-2BF5-4BCF-BA9F-77391F55D2ED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altLang="en-US" dirty="0" smtClean="0"/>
              <a:t>BEST OF BREED</a:t>
            </a:r>
            <a:endParaRPr lang="en-US" altLang="en-US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B020F-2BF5-4BCF-BA9F-77391F55D2ED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574" y="1415802"/>
            <a:ext cx="7889101" cy="46243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PLANNING  </a:t>
            </a:r>
            <a:r>
              <a:rPr lang="en-AU" altLang="en-US" smtClean="0"/>
              <a:t>SYSTEM IMPLEMENTATION: ROLES</a:t>
            </a:r>
            <a:endParaRPr lang="en-US" altLang="en-US" smtClean="0"/>
          </a:p>
        </p:txBody>
      </p:sp>
      <p:sp>
        <p:nvSpPr>
          <p:cNvPr id="757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AU" altLang="en-US" smtClean="0"/>
              <a:t>Project manager</a:t>
            </a:r>
          </a:p>
          <a:p>
            <a:r>
              <a:rPr lang="en-AU" altLang="en-US" smtClean="0"/>
              <a:t>Steering committee/project charter</a:t>
            </a:r>
          </a:p>
          <a:p>
            <a:r>
              <a:rPr lang="en-AU" altLang="en-US" smtClean="0"/>
              <a:t>Implementation team</a:t>
            </a:r>
          </a:p>
          <a:p>
            <a:r>
              <a:rPr lang="en-AU" altLang="en-US" smtClean="0"/>
              <a:t>Project scope</a:t>
            </a:r>
          </a:p>
          <a:p>
            <a:r>
              <a:rPr lang="en-AU" altLang="en-US" smtClean="0"/>
              <a:t>Management sponsorship</a:t>
            </a:r>
            <a:endParaRPr lang="en-AU" altLang="en-US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B020F-2BF5-4BCF-BA9F-77391F55D2ED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5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5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5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5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57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57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57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57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79" grpId="0" build="p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PLANNING </a:t>
            </a:r>
            <a:r>
              <a:rPr lang="en-AU" altLang="en-US" dirty="0" smtClean="0"/>
              <a:t>SYSTEM IMPLEMENTATION: KEY ACTIVITIES</a:t>
            </a:r>
            <a:endParaRPr lang="en-US" altLang="en-US" dirty="0" smtClean="0"/>
          </a:p>
        </p:txBody>
      </p:sp>
      <p:sp>
        <p:nvSpPr>
          <p:cNvPr id="75779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r>
              <a:rPr lang="en-AU" altLang="en-US" smtClean="0"/>
              <a:t>Management sponsorship</a:t>
            </a:r>
          </a:p>
          <a:p>
            <a:r>
              <a:rPr lang="en-AU" altLang="en-US" smtClean="0"/>
              <a:t>Process mapping</a:t>
            </a:r>
          </a:p>
          <a:p>
            <a:r>
              <a:rPr lang="en-AU" altLang="en-US" smtClean="0"/>
              <a:t>Software implementation</a:t>
            </a:r>
          </a:p>
          <a:p>
            <a:r>
              <a:rPr lang="en-AU" altLang="en-US" smtClean="0"/>
              <a:t>Customization</a:t>
            </a:r>
            <a:endParaRPr lang="en-AU" altLang="en-US" smtClean="0"/>
          </a:p>
        </p:txBody>
      </p:sp>
      <p:sp>
        <p:nvSpPr>
          <p:cNvPr id="32771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AU" altLang="en-US" smtClean="0"/>
              <a:t>Change management</a:t>
            </a:r>
          </a:p>
          <a:p>
            <a:r>
              <a:rPr lang="en-AU" altLang="en-US" smtClean="0"/>
              <a:t>Go live!</a:t>
            </a:r>
          </a:p>
          <a:p>
            <a:r>
              <a:rPr lang="en-AU" altLang="en-US" smtClean="0"/>
              <a:t>Project evaluation</a:t>
            </a:r>
          </a:p>
          <a:p>
            <a:r>
              <a:rPr lang="en-AU" altLang="en-US" smtClean="0"/>
              <a:t>Potential pitfalls</a:t>
            </a:r>
          </a:p>
          <a:p>
            <a:endParaRPr lang="en-US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5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5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5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5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57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57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79" grpId="0" build="p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altLang="en-US" dirty="0" smtClean="0"/>
              <a:t>PROJECT MANAGER OPTIONS</a:t>
            </a:r>
            <a:endParaRPr lang="en-US" altLang="en-US" dirty="0" smtClean="0"/>
          </a:p>
        </p:txBody>
      </p:sp>
      <p:sp>
        <p:nvSpPr>
          <p:cNvPr id="757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Hire a consultant to be the project manager </a:t>
            </a:r>
          </a:p>
          <a:p>
            <a:r>
              <a:rPr lang="en-US" altLang="en-US" dirty="0" smtClean="0"/>
              <a:t>Hire a full-time project manager who has presumably been certified by the project management institute</a:t>
            </a:r>
          </a:p>
          <a:p>
            <a:r>
              <a:rPr lang="en-US" altLang="en-US" dirty="0" smtClean="0"/>
              <a:t>Select someone who is involved in the project and temporarily move him or her into a project management role</a:t>
            </a:r>
          </a:p>
          <a:p>
            <a:pPr marL="0" indent="0">
              <a:buNone/>
            </a:pPr>
            <a:r>
              <a:rPr lang="en-US" altLang="en-US" dirty="0" smtClean="0"/>
              <a:t>		</a:t>
            </a:r>
            <a:r>
              <a:rPr lang="en-US" altLang="en-US" dirty="0" smtClean="0">
                <a:solidFill>
                  <a:srgbClr val="FF0000"/>
                </a:solidFill>
              </a:rPr>
              <a:t>Pros and cons of each option!</a:t>
            </a:r>
            <a:endParaRPr lang="en-US" altLang="en-US" dirty="0" smtClean="0">
              <a:solidFill>
                <a:srgbClr val="FF0000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B020F-2BF5-4BCF-BA9F-77391F55D2ED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5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5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5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5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57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57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79" grpId="0" build="p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“</a:t>
            </a:r>
            <a:r>
              <a:rPr lang="en-AU" altLang="ja-JP" dirty="0" smtClean="0"/>
              <a:t>GO LIVE!</a:t>
            </a:r>
            <a:r>
              <a:rPr lang="en-AU" altLang="en-US" dirty="0" smtClean="0"/>
              <a:t>”</a:t>
            </a:r>
            <a:r>
              <a:rPr lang="en-AU" altLang="ja-JP" dirty="0" smtClean="0"/>
              <a:t> </a:t>
            </a:r>
            <a:endParaRPr lang="en-US" altLang="en-US" dirty="0" smtClean="0"/>
          </a:p>
        </p:txBody>
      </p:sp>
      <p:sp>
        <p:nvSpPr>
          <p:cNvPr id="757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AU" altLang="en-US" dirty="0" smtClean="0"/>
              <a:t>Option 1: Immediate Conversion</a:t>
            </a:r>
          </a:p>
          <a:p>
            <a:endParaRPr lang="en-AU" altLang="en-US" dirty="0" smtClean="0"/>
          </a:p>
          <a:p>
            <a:r>
              <a:rPr lang="en-AU" altLang="en-US" dirty="0" smtClean="0"/>
              <a:t>Option 2: Parallel Conversion</a:t>
            </a:r>
          </a:p>
          <a:p>
            <a:endParaRPr lang="en-AU" altLang="en-US" dirty="0" smtClean="0"/>
          </a:p>
          <a:p>
            <a:r>
              <a:rPr lang="en-AU" altLang="en-US" dirty="0" smtClean="0">
                <a:solidFill>
                  <a:srgbClr val="FF0000"/>
                </a:solidFill>
              </a:rPr>
              <a:t>For both options: Critical to have support for training and software in place</a:t>
            </a:r>
            <a:endParaRPr lang="en-AU" altLang="en-US" dirty="0" smtClean="0">
              <a:solidFill>
                <a:srgbClr val="FF0000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B020F-2BF5-4BCF-BA9F-77391F55D2ED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5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5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57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57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79" grpId="0" build="p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altLang="en-US" dirty="0" smtClean="0"/>
              <a:t>POTENTIAL PITFALLS</a:t>
            </a:r>
            <a:endParaRPr lang="en-US" altLang="en-US" dirty="0" smtClean="0"/>
          </a:p>
        </p:txBody>
      </p:sp>
      <p:sp>
        <p:nvSpPr>
          <p:cNvPr id="757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2400" dirty="0" smtClean="0"/>
              <a:t>Poor planning</a:t>
            </a:r>
          </a:p>
          <a:p>
            <a:r>
              <a:rPr lang="en-US" altLang="en-US" sz="2400" dirty="0" smtClean="0"/>
              <a:t>Incomplete steering committee or steering committee without top-management support</a:t>
            </a:r>
          </a:p>
          <a:p>
            <a:r>
              <a:rPr lang="en-US" altLang="en-US" sz="2400" dirty="0" smtClean="0"/>
              <a:t>Implementation team problems or incomplete implementation team</a:t>
            </a:r>
          </a:p>
          <a:p>
            <a:r>
              <a:rPr lang="en-US" altLang="en-US" sz="2400" dirty="0" smtClean="0"/>
              <a:t>Failure to assess the politics of the organization adequately </a:t>
            </a:r>
          </a:p>
          <a:p>
            <a:r>
              <a:rPr lang="en-US" altLang="en-US" sz="2400" dirty="0" smtClean="0"/>
              <a:t>Insufficient process mapping</a:t>
            </a:r>
          </a:p>
          <a:p>
            <a:r>
              <a:rPr lang="en-US" altLang="en-US" sz="2400" dirty="0" smtClean="0"/>
              <a:t>Scope creep</a:t>
            </a:r>
          </a:p>
          <a:p>
            <a:r>
              <a:rPr lang="en-US" altLang="en-US" sz="2400" dirty="0" smtClean="0"/>
              <a:t>Poor implementation of or insufficient change management</a:t>
            </a:r>
            <a:endParaRPr lang="en-US" altLang="en-US" sz="2400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B020F-2BF5-4BCF-BA9F-77391F55D2ED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5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5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5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5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57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57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57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57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57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57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57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57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79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altLang="en-US" dirty="0" smtClean="0"/>
              <a:t>HRIS CUSTOMERS/USERS</a:t>
            </a:r>
            <a:endParaRPr lang="en-US" altLang="en-US" dirty="0" smtClean="0"/>
          </a:p>
        </p:txBody>
      </p:sp>
      <p:sp>
        <p:nvSpPr>
          <p:cNvPr id="75779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r>
              <a:rPr lang="en-AU" altLang="en-US" smtClean="0"/>
              <a:t>Employees</a:t>
            </a:r>
          </a:p>
          <a:p>
            <a:pPr lvl="1"/>
            <a:r>
              <a:rPr lang="en-AU" altLang="en-US" smtClean="0"/>
              <a:t>Managers</a:t>
            </a:r>
          </a:p>
          <a:p>
            <a:pPr lvl="1"/>
            <a:r>
              <a:rPr lang="en-AU" altLang="en-US" smtClean="0"/>
              <a:t>Analysts (power users)</a:t>
            </a:r>
          </a:p>
          <a:p>
            <a:pPr lvl="1"/>
            <a:r>
              <a:rPr lang="en-AU" altLang="en-US" smtClean="0"/>
              <a:t>Technicians (HRIS experts)</a:t>
            </a:r>
          </a:p>
          <a:p>
            <a:pPr lvl="1"/>
            <a:r>
              <a:rPr lang="en-AU" altLang="en-US" smtClean="0"/>
              <a:t>Clerical employees</a:t>
            </a:r>
          </a:p>
          <a:p>
            <a:pPr lvl="1"/>
            <a:r>
              <a:rPr lang="en-AU" altLang="en-US" smtClean="0"/>
              <a:t>Organizational employees</a:t>
            </a:r>
            <a:endParaRPr lang="en-AU" altLang="en-US" smtClean="0"/>
          </a:p>
        </p:txBody>
      </p:sp>
      <p:sp>
        <p:nvSpPr>
          <p:cNvPr id="6147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AU" altLang="en-US" smtClean="0"/>
              <a:t>Nonemployees</a:t>
            </a:r>
          </a:p>
          <a:p>
            <a:pPr lvl="1"/>
            <a:r>
              <a:rPr lang="en-AU" altLang="en-US" smtClean="0"/>
              <a:t>Job seekers</a:t>
            </a:r>
          </a:p>
          <a:p>
            <a:pPr lvl="1"/>
            <a:r>
              <a:rPr lang="en-AU" altLang="en-US" smtClean="0"/>
              <a:t>Sourcing partner organizations</a:t>
            </a:r>
          </a:p>
          <a:p>
            <a:endParaRPr lang="en-US" altLang="en-US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B020F-2BF5-4BCF-BA9F-77391F55D2ED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5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5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5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5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57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57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57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57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57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57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79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CATEGORIES OF DATA</a:t>
            </a:r>
            <a:endParaRPr lang="en-US" altLang="en-US" smtClean="0"/>
          </a:p>
        </p:txBody>
      </p:sp>
      <p:sp>
        <p:nvSpPr>
          <p:cNvPr id="757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Information about people</a:t>
            </a:r>
          </a:p>
          <a:p>
            <a:endParaRPr lang="en-US" altLang="en-US" smtClean="0"/>
          </a:p>
          <a:p>
            <a:r>
              <a:rPr lang="en-US" altLang="en-US" smtClean="0"/>
              <a:t>Information about the organization</a:t>
            </a:r>
          </a:p>
          <a:p>
            <a:endParaRPr lang="en-US" altLang="en-US" smtClean="0"/>
          </a:p>
          <a:p>
            <a:r>
              <a:rPr lang="en-US" altLang="en-US" smtClean="0"/>
              <a:t>Data that are created as a result of the interaction of the first two categories</a:t>
            </a:r>
            <a:endParaRPr lang="en-US" altLang="en-US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B020F-2BF5-4BCF-BA9F-77391F55D2ED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5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5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57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57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79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TWO-TIER (CLIENT–SERVER) ARCHITECTURE</a:t>
            </a:r>
            <a:endParaRPr lang="en-US" altLang="en-US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B020F-2BF5-4BCF-BA9F-77391F55D2ED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0385" y="1481328"/>
            <a:ext cx="7243230" cy="47672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altLang="en-US" dirty="0" smtClean="0"/>
              <a:t>THREE-TIER ARCHITECTURE</a:t>
            </a:r>
            <a:endParaRPr lang="en-US" altLang="en-US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B020F-2BF5-4BCF-BA9F-77391F55D2ED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334" y="2209800"/>
            <a:ext cx="7976016" cy="2667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altLang="en-US" dirty="0" smtClean="0"/>
              <a:t>N-TIER ARCHITECTURE</a:t>
            </a:r>
            <a:endParaRPr lang="en-US" altLang="en-US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B020F-2BF5-4BCF-BA9F-77391F55D2ED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4338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3500" y="1295400"/>
            <a:ext cx="6911249" cy="49339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HRIS ARCHITECTURE</a:t>
            </a:r>
            <a:endParaRPr lang="en-US" altLang="en-US" dirty="0" smtClean="0"/>
          </a:p>
        </p:txBody>
      </p:sp>
      <p:sp>
        <p:nvSpPr>
          <p:cNvPr id="757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AU" altLang="en-US" dirty="0" smtClean="0"/>
              <a:t>One-tier architecture (Mainframe)</a:t>
            </a:r>
          </a:p>
          <a:p>
            <a:pPr lvl="1"/>
            <a:r>
              <a:rPr lang="en-AU" altLang="en-US" dirty="0" smtClean="0"/>
              <a:t>All software functionality accessed via the mainframe</a:t>
            </a:r>
          </a:p>
          <a:p>
            <a:r>
              <a:rPr lang="en-AU" altLang="en-US" dirty="0" smtClean="0"/>
              <a:t>Two-tier architecture (client–server)</a:t>
            </a:r>
          </a:p>
          <a:p>
            <a:pPr lvl="1"/>
            <a:r>
              <a:rPr lang="en-AU" altLang="en-US" dirty="0" smtClean="0"/>
              <a:t>Spread of low-powered processing power through PCs and high-powered processing through mainframe</a:t>
            </a:r>
          </a:p>
          <a:p>
            <a:pPr lvl="1"/>
            <a:r>
              <a:rPr lang="en-AU" altLang="en-US" dirty="0" smtClean="0"/>
              <a:t>Separation of application technology from database technology</a:t>
            </a:r>
          </a:p>
          <a:p>
            <a:endParaRPr lang="en-AU" altLang="en-US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B020F-2BF5-4BCF-BA9F-77391F55D2ED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5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5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5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5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57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57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57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57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79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HRIS ARCHITECTURE</a:t>
            </a:r>
            <a:endParaRPr lang="en-US" altLang="en-US" dirty="0" smtClean="0"/>
          </a:p>
        </p:txBody>
      </p:sp>
      <p:sp>
        <p:nvSpPr>
          <p:cNvPr id="757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AU" altLang="en-US" smtClean="0"/>
              <a:t>Three-tier architecture (middleware)</a:t>
            </a:r>
          </a:p>
          <a:p>
            <a:pPr lvl="1"/>
            <a:r>
              <a:rPr lang="en-AU" altLang="en-US" smtClean="0"/>
              <a:t>Middleware is a software that manages data and transactions prior to being saved to the database</a:t>
            </a:r>
          </a:p>
          <a:p>
            <a:r>
              <a:rPr lang="en-AU" altLang="en-US" smtClean="0"/>
              <a:t>N-tier architecture</a:t>
            </a:r>
          </a:p>
          <a:p>
            <a:pPr lvl="1"/>
            <a:r>
              <a:rPr lang="en-AU" altLang="en-US" smtClean="0"/>
              <a:t>Expandable to multiple Web and application servers that can be geographically dispersed for load balancing and worldwide access</a:t>
            </a:r>
          </a:p>
          <a:p>
            <a:pPr lvl="1"/>
            <a:r>
              <a:rPr lang="en-AU" altLang="en-US" smtClean="0"/>
              <a:t>Additional print servers and process schedulers</a:t>
            </a:r>
          </a:p>
          <a:p>
            <a:endParaRPr lang="en-AU" altLang="en-US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B020F-2BF5-4BCF-BA9F-77391F55D2ED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5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5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5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5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57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57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57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57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79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CLOUD COMPUTING</a:t>
            </a:r>
            <a:endParaRPr lang="en-US" altLang="en-US" dirty="0" smtClean="0"/>
          </a:p>
        </p:txBody>
      </p:sp>
      <p:sp>
        <p:nvSpPr>
          <p:cNvPr id="757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2800" dirty="0" smtClean="0"/>
              <a:t>“Server cloud” operated off-site – Applications are delivered or accessed over the Web, anyplace, anytime, with multiple choices of devices, especially iPhone and iPad</a:t>
            </a:r>
          </a:p>
          <a:p>
            <a:r>
              <a:rPr lang="en-US" altLang="en-US" sz="2800" dirty="0" smtClean="0"/>
              <a:t>Cloud computing technology allows businesses to use applications without having to install software</a:t>
            </a:r>
          </a:p>
          <a:p>
            <a:r>
              <a:rPr lang="en-US" altLang="en-US" sz="2800" dirty="0" smtClean="0"/>
              <a:t>Cloud computing can be sold on demand, by the minute or the hour, and is elastic—meaning that an enterprise can consume as much or as little of a service as it wants at any given time.</a:t>
            </a:r>
          </a:p>
          <a:p>
            <a:endParaRPr lang="en-US" altLang="en-US" sz="2800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B020F-2BF5-4BCF-BA9F-77391F55D2ED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11270" name="AutoShape 10"/>
          <p:cNvSpPr>
            <a:spLocks noChangeArrowheads="1"/>
          </p:cNvSpPr>
          <p:nvPr/>
        </p:nvSpPr>
        <p:spPr bwMode="auto">
          <a:xfrm>
            <a:off x="7010400" y="274638"/>
            <a:ext cx="1676400" cy="1493838"/>
          </a:xfrm>
          <a:prstGeom prst="cloudCallout">
            <a:avLst>
              <a:gd name="adj1" fmla="val -167909"/>
              <a:gd name="adj2" fmla="val 32338"/>
            </a:avLst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69897" tIns="34949" rIns="69897" bIns="34949" anchor="ctr"/>
          <a:lstStyle/>
          <a:p>
            <a:pPr algn="ctr" eaLnBrk="1" hangingPunct="1">
              <a:spcAft>
                <a:spcPts val="1000"/>
              </a:spcAft>
              <a:defRPr/>
            </a:pPr>
            <a:r>
              <a:rPr lang="en-US" sz="1400" dirty="0">
                <a:solidFill>
                  <a:srgbClr val="000000"/>
                </a:solidFill>
              </a:rPr>
              <a:t>External </a:t>
            </a:r>
          </a:p>
          <a:p>
            <a:pPr algn="ctr" eaLnBrk="1" hangingPunct="1">
              <a:spcAft>
                <a:spcPts val="1000"/>
              </a:spcAft>
              <a:defRPr/>
            </a:pPr>
            <a:r>
              <a:rPr lang="en-US" sz="1400" dirty="0">
                <a:solidFill>
                  <a:srgbClr val="000000"/>
                </a:solidFill>
              </a:rPr>
              <a:t>Web </a:t>
            </a:r>
          </a:p>
          <a:p>
            <a:pPr algn="ctr" eaLnBrk="1" hangingPunct="1">
              <a:spcAft>
                <a:spcPts val="1000"/>
              </a:spcAft>
              <a:defRPr/>
            </a:pPr>
            <a:r>
              <a:rPr lang="en-US" sz="1400" dirty="0">
                <a:solidFill>
                  <a:srgbClr val="000000"/>
                </a:solidFill>
              </a:rPr>
              <a:t>Services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5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5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5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5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79" grpId="0" build="p" autoUpdateAnimBg="0"/>
    </p:bldLst>
  </p:timing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</TotalTime>
  <Words>747</Words>
  <Application>Microsoft Office PowerPoint</Application>
  <PresentationFormat>On-screen Show (4:3)</PresentationFormat>
  <Paragraphs>141</Paragraphs>
  <Slides>18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Tahoma</vt:lpstr>
      <vt:lpstr>MS PGothic</vt:lpstr>
      <vt:lpstr>Arial</vt:lpstr>
      <vt:lpstr>Calibri</vt:lpstr>
      <vt:lpstr>Times New Roman</vt:lpstr>
      <vt:lpstr>Wingdings</vt:lpstr>
      <vt:lpstr>Custom Design</vt:lpstr>
      <vt:lpstr>Chapter 3 </vt:lpstr>
      <vt:lpstr>HRIS CUSTOMERS/USERS</vt:lpstr>
      <vt:lpstr>CATEGORIES OF DATA</vt:lpstr>
      <vt:lpstr>TWO-TIER (CLIENT–SERVER) ARCHITECTURE</vt:lpstr>
      <vt:lpstr>THREE-TIER ARCHITECTURE</vt:lpstr>
      <vt:lpstr>N-TIER ARCHITECTURE</vt:lpstr>
      <vt:lpstr>HRIS ARCHITECTURE</vt:lpstr>
      <vt:lpstr>HRIS ARCHITECTURE</vt:lpstr>
      <vt:lpstr>CLOUD COMPUTING</vt:lpstr>
      <vt:lpstr>CLOUD COMPUTING</vt:lpstr>
      <vt:lpstr>BEST OF BREED</vt:lpstr>
      <vt:lpstr>SECURITY</vt:lpstr>
      <vt:lpstr>BEST OF BREED</vt:lpstr>
      <vt:lpstr>PLANNING  SYSTEM IMPLEMENTATION: ROLES</vt:lpstr>
      <vt:lpstr>PLANNING SYSTEM IMPLEMENTATION: KEY ACTIVITIES</vt:lpstr>
      <vt:lpstr>PROJECT MANAGER OPTIONS</vt:lpstr>
      <vt:lpstr>“GO LIVE!” </vt:lpstr>
      <vt:lpstr>POTENTIAL PITFALLS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3</dc:title>
  <dc:creator>Sheila Boysen-Rotelli</dc:creator>
  <cp:lastModifiedBy>Stephanie Palermini</cp:lastModifiedBy>
  <cp:revision>13</cp:revision>
  <cp:lastPrinted>1601-01-01T00:00:00Z</cp:lastPrinted>
  <dcterms:created xsi:type="dcterms:W3CDTF">2017-05-03T23:13:20Z</dcterms:created>
  <dcterms:modified xsi:type="dcterms:W3CDTF">2017-07-19T15:49:10Z</dcterms:modified>
</cp:coreProperties>
</file>