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7" r:id="rId1"/>
  </p:sldMasterIdLst>
  <p:notesMasterIdLst>
    <p:notesMasterId r:id="rId17"/>
  </p:notesMasterIdLst>
  <p:handoutMasterIdLst>
    <p:handoutMasterId r:id="rId18"/>
  </p:handoutMasterIdLst>
  <p:sldIdLst>
    <p:sldId id="256" r:id="rId2"/>
    <p:sldId id="305" r:id="rId3"/>
    <p:sldId id="307" r:id="rId4"/>
    <p:sldId id="317" r:id="rId5"/>
    <p:sldId id="308" r:id="rId6"/>
    <p:sldId id="309" r:id="rId7"/>
    <p:sldId id="310" r:id="rId8"/>
    <p:sldId id="311" r:id="rId9"/>
    <p:sldId id="312" r:id="rId10"/>
    <p:sldId id="313" r:id="rId11"/>
    <p:sldId id="314" r:id="rId12"/>
    <p:sldId id="315" r:id="rId13"/>
    <p:sldId id="318" r:id="rId14"/>
    <p:sldId id="316" r:id="rId15"/>
    <p:sldId id="319" r:id="rId1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ahom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CC"/>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0" d="100"/>
          <a:sy n="40" d="100"/>
        </p:scale>
        <p:origin x="-154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charset="0"/>
                <a:ea typeface="ＭＳ Ｐゴシック" charset="0"/>
                <a:cs typeface="+mn-cs"/>
              </a:defRPr>
            </a:lvl1pPr>
          </a:lstStyle>
          <a:p>
            <a:pPr>
              <a:defRPr/>
            </a:pPr>
            <a:endParaRPr lang="en-US"/>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n-ea"/>
                <a:cs typeface="+mn-cs"/>
              </a:defRPr>
            </a:lvl1pPr>
          </a:lstStyle>
          <a:p>
            <a:pPr>
              <a:defRPr/>
            </a:pPr>
            <a:r>
              <a:rPr lang="en-US"/>
              <a:t>INTRODUCTION TO IHRM</a:t>
            </a:r>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C2B95E48-43D9-4A71-BCB2-79720C791FE0}"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charset="0"/>
                <a:ea typeface="ＭＳ Ｐゴシック" charset="0"/>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036E3746-0D86-44CD-98A9-88C85E75394A}"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7084C764-34F0-48C2-BEBA-60BF20E77754}" type="slidenum">
              <a:rPr lang="en-US" altLang="en-US" sz="1200">
                <a:latin typeface="Times New Roman" panose="02020603050405020304" pitchFamily="18" charset="0"/>
              </a:rPr>
              <a:pPr/>
              <a:t>1</a:t>
            </a:fld>
            <a:endParaRPr lang="en-US" altLang="en-US" sz="1200">
              <a:latin typeface="Times New Roman" panose="02020603050405020304" pitchFamily="18" charset="0"/>
            </a:endParaRPr>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fld id="{27B0D4B2-363B-48A6-B1FE-5C94C3A89B0A}" type="slidenum">
              <a:rPr lang="en-US" altLang="en-US" sz="1200">
                <a:latin typeface="Times New Roman" panose="02020603050405020304" pitchFamily="18" charset="0"/>
              </a:rPr>
              <a:pPr/>
              <a:t>2</a:t>
            </a:fld>
            <a:endParaRPr lang="en-US" altLang="en-US" sz="1200">
              <a:latin typeface="Times New Roman" panose="02020603050405020304" pitchFamily="18" charset="0"/>
            </a:endParaRPr>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1767008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202800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33470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948610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1431931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4176973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8" name="Slide Number Placeholder 7"/>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654047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4" name="Slide Number Placeholder 3"/>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2078265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3688719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1518290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a:t>
            </a:fld>
            <a:endParaRPr lang="en-US"/>
          </a:p>
        </p:txBody>
      </p:sp>
    </p:spTree>
    <p:extLst>
      <p:ext uri="{BB962C8B-B14F-4D97-AF65-F5344CB8AC3E}">
        <p14:creationId xmlns:p14="http://schemas.microsoft.com/office/powerpoint/2010/main" val="59847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US"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US" altLang="en-US" smtClean="0"/>
          </a:p>
        </p:txBody>
      </p:sp>
      <p:sp>
        <p:nvSpPr>
          <p:cNvPr id="9" name="Rectangle 8"/>
          <p:cNvSpPr/>
          <p:nvPr/>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1" name="Rectangle 10"/>
          <p:cNvSpPr/>
          <p:nvPr/>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0" name="Rectangle 9"/>
          <p:cNvSpPr/>
          <p:nvPr/>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8" name="Rectangle 7"/>
          <p:cNvSpPr/>
          <p:nvPr/>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2" name="Footer Placeholder 1"/>
          <p:cNvSpPr>
            <a:spLocks noGrp="1"/>
          </p:cNvSpPr>
          <p:nvPr>
            <p:ph type="ftr" sz="quarter" idx="3"/>
          </p:nvPr>
        </p:nvSpPr>
        <p:spPr>
          <a:xfrm>
            <a:off x="2743200" y="6356350"/>
            <a:ext cx="3371850" cy="365125"/>
          </a:xfrm>
          <a:prstGeom prst="rect">
            <a:avLst/>
          </a:prstGeom>
        </p:spPr>
        <p:txBody>
          <a:bodyPr vert="horz" lIns="91440" tIns="45720" rIns="91440" bIns="45720" rtlCol="0" anchor="ctr"/>
          <a:lstStyle>
            <a:lvl1pPr algn="ctr">
              <a:defRPr sz="1050">
                <a:solidFill>
                  <a:schemeClr val="tx1"/>
                </a:solidFill>
              </a:defRPr>
            </a:lvl1pPr>
          </a:lstStyle>
          <a:p>
            <a:r>
              <a:rPr lang="en-US" smtClean="0"/>
              <a:t>Kavanagh, Human Resource Information Systems 4e. SAGE Publications, 2018.</a:t>
            </a:r>
            <a:endParaRPr lang="en-US"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B020F-2BF5-4BCF-BA9F-77391F55D2ED}" type="slidenum">
              <a:rPr lang="en-US" smtClean="0"/>
              <a:t>‹#›</a:t>
            </a:fld>
            <a:endParaRPr lang="en-US"/>
          </a:p>
        </p:txBody>
      </p:sp>
      <p:sp>
        <p:nvSpPr>
          <p:cNvPr id="13" name="Rectangle 12"/>
          <p:cNvSpPr/>
          <p:nvPr userDrawn="1"/>
        </p:nvSpPr>
        <p:spPr>
          <a:xfrm>
            <a:off x="8763000" y="0"/>
            <a:ext cx="381000" cy="3429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4" name="Rectangle 13"/>
          <p:cNvSpPr/>
          <p:nvPr userDrawn="1"/>
        </p:nvSpPr>
        <p:spPr>
          <a:xfrm>
            <a:off x="8763000" y="3429000"/>
            <a:ext cx="381000" cy="3429000"/>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5" name="Rectangle 14"/>
          <p:cNvSpPr/>
          <p:nvPr userDrawn="1"/>
        </p:nvSpPr>
        <p:spPr>
          <a:xfrm>
            <a:off x="8991600" y="3962400"/>
            <a:ext cx="152400" cy="28956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
        <p:nvSpPr>
          <p:cNvPr id="16" name="Rectangle 15"/>
          <p:cNvSpPr/>
          <p:nvPr userDrawn="1"/>
        </p:nvSpPr>
        <p:spPr>
          <a:xfrm>
            <a:off x="8991600" y="0"/>
            <a:ext cx="152400" cy="297180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FFFF"/>
              </a:solidFill>
              <a:ea typeface="ＭＳ Ｐゴシック" charset="0"/>
            </a:endParaRPr>
          </a:p>
        </p:txBody>
      </p:sp>
    </p:spTree>
    <p:extLst>
      <p:ext uri="{BB962C8B-B14F-4D97-AF65-F5344CB8AC3E}">
        <p14:creationId xmlns:p14="http://schemas.microsoft.com/office/powerpoint/2010/main" val="133210623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dt="0"/>
  <p:txStyles>
    <p:titleStyle>
      <a:lvl1pPr algn="ctr" rtl="0" eaLnBrk="1" fontAlgn="base" hangingPunct="1">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1371600"/>
            <a:ext cx="7772400" cy="2133600"/>
          </a:xfrm>
        </p:spPr>
        <p:txBody>
          <a:bodyPr/>
          <a:lstStyle/>
          <a:p>
            <a:pPr eaLnBrk="1" hangingPunct="1"/>
            <a:r>
              <a:rPr lang="en-US" altLang="en-US" smtClean="0"/>
              <a:t>Chapter 4</a:t>
            </a:r>
          </a:p>
        </p:txBody>
      </p:sp>
      <p:sp>
        <p:nvSpPr>
          <p:cNvPr id="4101" name="Rectangle 5"/>
          <p:cNvSpPr>
            <a:spLocks noGrp="1" noChangeArrowheads="1"/>
          </p:cNvSpPr>
          <p:nvPr>
            <p:ph type="subTitle" idx="1"/>
          </p:nvPr>
        </p:nvSpPr>
        <p:spPr>
          <a:xfrm>
            <a:off x="914400" y="2971800"/>
            <a:ext cx="7467600" cy="1524000"/>
          </a:xfrm>
        </p:spPr>
        <p:txBody>
          <a:bodyPr/>
          <a:lstStyle/>
          <a:p>
            <a:pPr eaLnBrk="1" hangingPunct="1">
              <a:lnSpc>
                <a:spcPct val="90000"/>
              </a:lnSpc>
            </a:pPr>
            <a:r>
              <a:rPr lang="en-US" altLang="en-US" sz="4000" smtClean="0">
                <a:solidFill>
                  <a:srgbClr val="0066CC"/>
                </a:solidFill>
              </a:rPr>
              <a:t>The Systems Development Life Cycle and HRIS Needs Analysis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5" presetClass="entr" presetSubtype="5"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checkerboard(down)">
                                      <p:cBhvr>
                                        <p:cTn id="12"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en-US" smtClean="0"/>
              <a:t>Evaluation, Continued</a:t>
            </a:r>
            <a:endParaRPr lang="en-US" altLang="en-US" smtClean="0"/>
          </a:p>
        </p:txBody>
      </p:sp>
      <p:sp>
        <p:nvSpPr>
          <p:cNvPr id="14338" name="Rectangle 3"/>
          <p:cNvSpPr>
            <a:spLocks noGrp="1" noChangeArrowheads="1"/>
          </p:cNvSpPr>
          <p:nvPr>
            <p:ph idx="1"/>
          </p:nvPr>
        </p:nvSpPr>
        <p:spPr/>
        <p:txBody>
          <a:bodyPr/>
          <a:lstStyle/>
          <a:p>
            <a:r>
              <a:rPr lang="en-US" altLang="en-US" dirty="0" smtClean="0"/>
              <a:t>Priority Description Codes</a:t>
            </a:r>
          </a:p>
          <a:p>
            <a:pPr marL="514350" indent="-514350">
              <a:buFont typeface="+mj-lt"/>
              <a:buAutoNum type="arabicPeriod"/>
            </a:pPr>
            <a:r>
              <a:rPr lang="en-US" altLang="en-US" dirty="0" smtClean="0"/>
              <a:t>Must be present at implementation</a:t>
            </a:r>
          </a:p>
          <a:p>
            <a:pPr marL="514350" indent="-514350">
              <a:buFont typeface="+mj-lt"/>
              <a:buAutoNum type="arabicPeriod"/>
            </a:pPr>
            <a:r>
              <a:rPr lang="en-US" altLang="en-US" dirty="0" smtClean="0"/>
              <a:t>Must be present within 6 months of implementation</a:t>
            </a:r>
          </a:p>
          <a:p>
            <a:pPr marL="514350" indent="-514350">
              <a:buFont typeface="+mj-lt"/>
              <a:buAutoNum type="arabicPeriod"/>
            </a:pPr>
            <a:r>
              <a:rPr lang="en-US" altLang="en-US" dirty="0" smtClean="0"/>
              <a:t>Nice to have but not essential</a:t>
            </a:r>
          </a:p>
          <a:p>
            <a:pPr marL="514350" indent="-514350">
              <a:buFont typeface="+mj-lt"/>
              <a:buAutoNum type="arabicPeriod"/>
            </a:pPr>
            <a:r>
              <a:rPr lang="en-US" altLang="en-US" dirty="0" smtClean="0"/>
              <a:t>Not need in the near future but may be needed due to environmental changes</a:t>
            </a:r>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Grp="1" noChangeArrowheads="1"/>
          </p:cNvSpPr>
          <p:nvPr>
            <p:ph type="title"/>
          </p:nvPr>
        </p:nvSpPr>
        <p:spPr/>
        <p:txBody>
          <a:bodyPr/>
          <a:lstStyle/>
          <a:p>
            <a:r>
              <a:rPr lang="en-US" altLang="en-US" smtClean="0"/>
              <a:t>Evaluation, Continued</a:t>
            </a:r>
            <a:endParaRPr lang="en-US" altLang="en-US" smtClean="0"/>
          </a:p>
        </p:txBody>
      </p:sp>
      <p:sp>
        <p:nvSpPr>
          <p:cNvPr id="15362" name="Rectangle 3"/>
          <p:cNvSpPr>
            <a:spLocks noGrp="1" noChangeArrowheads="1"/>
          </p:cNvSpPr>
          <p:nvPr>
            <p:ph idx="1"/>
          </p:nvPr>
        </p:nvSpPr>
        <p:spPr/>
        <p:txBody>
          <a:bodyPr/>
          <a:lstStyle/>
          <a:p>
            <a:r>
              <a:rPr lang="en-US" altLang="en-US" dirty="0" smtClean="0"/>
              <a:t>Importance Level/ Description</a:t>
            </a:r>
          </a:p>
          <a:p>
            <a:pPr marL="514350" indent="-514350">
              <a:buFont typeface="+mj-lt"/>
              <a:buAutoNum type="arabicPeriod"/>
            </a:pPr>
            <a:r>
              <a:rPr lang="en-US" altLang="en-US" dirty="0" smtClean="0"/>
              <a:t>Mandatory</a:t>
            </a:r>
          </a:p>
          <a:p>
            <a:pPr marL="514350" indent="-514350">
              <a:buFont typeface="+mj-lt"/>
              <a:buAutoNum type="arabicPeriod"/>
            </a:pPr>
            <a:r>
              <a:rPr lang="en-US" altLang="en-US" dirty="0" smtClean="0"/>
              <a:t>Strongly desired</a:t>
            </a:r>
          </a:p>
          <a:p>
            <a:pPr marL="514350" indent="-514350">
              <a:buFont typeface="+mj-lt"/>
              <a:buAutoNum type="arabicPeriod"/>
            </a:pPr>
            <a:r>
              <a:rPr lang="en-US" altLang="en-US" dirty="0" smtClean="0"/>
              <a:t>Nice to have</a:t>
            </a:r>
            <a:endParaRPr lang="en-US" altLang="en-US" dirty="0" smtClean="0"/>
          </a:p>
        </p:txBody>
      </p:sp>
      <p:sp>
        <p:nvSpPr>
          <p:cNvPr id="15363" name="Text Box 5"/>
          <p:cNvSpPr txBox="1">
            <a:spLocks noChangeArrowheads="1"/>
          </p:cNvSpPr>
          <p:nvPr/>
        </p:nvSpPr>
        <p:spPr bwMode="auto">
          <a:xfrm>
            <a:off x="762000" y="3962400"/>
            <a:ext cx="7331075"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n-US" altLang="en-US">
                <a:latin typeface="Calibri" panose="020F0502020204030204" pitchFamily="34" charset="0"/>
              </a:rPr>
              <a:t>Later in the vendor evaluation process, each piece or item of functionality can have a calculated level, such as importance </a:t>
            </a:r>
            <a:r>
              <a:rPr lang="en-US" altLang="en-US" i="1">
                <a:latin typeface="Calibri" panose="020F0502020204030204" pitchFamily="34" charset="0"/>
              </a:rPr>
              <a:t>x</a:t>
            </a:r>
            <a:r>
              <a:rPr lang="en-US" altLang="en-US">
                <a:latin typeface="Calibri" panose="020F0502020204030204" pitchFamily="34" charset="0"/>
              </a:rPr>
              <a:t> immediacy. The resultant number can then be multiplied by a specific consensus score of any vendor’s capability to meet that need.</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r>
              <a:rPr lang="en-US" altLang="en-US" smtClean="0"/>
              <a:t>Reporting</a:t>
            </a:r>
            <a:endParaRPr lang="en-US" altLang="en-US" smtClean="0"/>
          </a:p>
        </p:txBody>
      </p:sp>
      <p:sp>
        <p:nvSpPr>
          <p:cNvPr id="16386" name="Rectangle 3"/>
          <p:cNvSpPr>
            <a:spLocks noGrp="1" noChangeArrowheads="1"/>
          </p:cNvSpPr>
          <p:nvPr>
            <p:ph idx="1"/>
          </p:nvPr>
        </p:nvSpPr>
        <p:spPr/>
        <p:txBody>
          <a:bodyPr/>
          <a:lstStyle/>
          <a:p>
            <a:r>
              <a:rPr lang="en-US" altLang="en-US" sz="2400" dirty="0" smtClean="0"/>
              <a:t>The final stage of the needs analysis process, reporting, involves preparing a report that summarizes the findings and presents recommendations for the design phase. The final report should include an overview of the current systems and processes, along with a description of how a new system could address the issues and weaknesses with which the function deals.</a:t>
            </a:r>
          </a:p>
          <a:p>
            <a:r>
              <a:rPr lang="en-US" altLang="en-US" sz="2400" dirty="0" smtClean="0"/>
              <a:t>This report should contain the formalized requirements definition, the document that lists each of the prioritized requirements for the new system.</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r>
              <a:rPr lang="en-US" altLang="en-US" smtClean="0"/>
              <a:t>Reporting</a:t>
            </a:r>
            <a:endParaRPr lang="en-US" altLang="en-US" smtClean="0"/>
          </a:p>
        </p:txBody>
      </p:sp>
      <p:sp>
        <p:nvSpPr>
          <p:cNvPr id="16386" name="Rectangle 3"/>
          <p:cNvSpPr>
            <a:spLocks noGrp="1" noChangeArrowheads="1"/>
          </p:cNvSpPr>
          <p:nvPr>
            <p:ph idx="1"/>
          </p:nvPr>
        </p:nvSpPr>
        <p:spPr/>
        <p:txBody>
          <a:bodyPr/>
          <a:lstStyle/>
          <a:p>
            <a:r>
              <a:rPr lang="en-US" altLang="en-US" sz="2400" dirty="0" smtClean="0"/>
              <a:t>The requirement definition can include specifications geared toward solving problems identified in the analysis, as well as any that focus on new functionality that HR requires in the new system. These requirements should be written in such a way that when the new system is tested, each requirement can be verified as being met. </a:t>
            </a:r>
          </a:p>
          <a:p>
            <a:endParaRPr lang="en-US" altLang="en-US" sz="24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13</a:t>
            </a:fld>
            <a:endParaRPr lang="en-US"/>
          </a:p>
        </p:txBody>
      </p:sp>
    </p:spTree>
    <p:extLst>
      <p:ext uri="{BB962C8B-B14F-4D97-AF65-F5344CB8AC3E}">
        <p14:creationId xmlns:p14="http://schemas.microsoft.com/office/powerpoint/2010/main" val="4125949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US" altLang="en-US" smtClean="0"/>
              <a:t>Reporting</a:t>
            </a:r>
            <a:endParaRPr lang="en-US" altLang="en-US" smtClean="0"/>
          </a:p>
        </p:txBody>
      </p:sp>
      <p:sp>
        <p:nvSpPr>
          <p:cNvPr id="17410" name="Rectangle 3"/>
          <p:cNvSpPr>
            <a:spLocks noGrp="1" noChangeArrowheads="1"/>
          </p:cNvSpPr>
          <p:nvPr>
            <p:ph sz="half" idx="1"/>
          </p:nvPr>
        </p:nvSpPr>
        <p:spPr/>
        <p:txBody>
          <a:bodyPr/>
          <a:lstStyle/>
          <a:p>
            <a:pPr marL="0" indent="0">
              <a:buNone/>
            </a:pPr>
            <a:r>
              <a:rPr lang="en-US" altLang="en-US" dirty="0" smtClean="0"/>
              <a:t>1.    Executive Summary</a:t>
            </a:r>
          </a:p>
          <a:p>
            <a:pPr marL="0" indent="0">
              <a:buNone/>
            </a:pPr>
            <a:r>
              <a:rPr lang="en-US" altLang="en-US" dirty="0" smtClean="0"/>
              <a:t>2.    Project Background</a:t>
            </a:r>
          </a:p>
          <a:p>
            <a:pPr marL="0" indent="0">
              <a:buNone/>
            </a:pPr>
            <a:r>
              <a:rPr lang="en-US" altLang="en-US" dirty="0" smtClean="0"/>
              <a:t>2.1. Project Initiation</a:t>
            </a:r>
          </a:p>
          <a:p>
            <a:pPr marL="0" indent="0">
              <a:buNone/>
            </a:pPr>
            <a:r>
              <a:rPr lang="en-US" altLang="en-US" dirty="0" smtClean="0"/>
              <a:t>2.2. Project Charter</a:t>
            </a:r>
          </a:p>
          <a:p>
            <a:pPr marL="0" indent="0">
              <a:buNone/>
            </a:pPr>
            <a:r>
              <a:rPr lang="en-US" altLang="en-US" dirty="0" smtClean="0"/>
              <a:t>2.3. Project Scope</a:t>
            </a:r>
          </a:p>
          <a:p>
            <a:pPr marL="0" indent="0">
              <a:buNone/>
            </a:pPr>
            <a:r>
              <a:rPr lang="en-US" altLang="en-US" dirty="0" smtClean="0"/>
              <a:t>2.4. Project Team</a:t>
            </a:r>
          </a:p>
          <a:p>
            <a:pPr marL="0" indent="0">
              <a:buNone/>
            </a:pPr>
            <a:r>
              <a:rPr lang="en-US" altLang="en-US" dirty="0" smtClean="0"/>
              <a:t>2.5. Steering Committee</a:t>
            </a:r>
          </a:p>
          <a:p>
            <a:pPr marL="0" indent="0">
              <a:buNone/>
            </a:pPr>
            <a:endParaRPr lang="en-US" altLang="en-US" dirty="0" smtClean="0"/>
          </a:p>
        </p:txBody>
      </p:sp>
      <p:sp>
        <p:nvSpPr>
          <p:cNvPr id="7" name="Content Placeholder 6"/>
          <p:cNvSpPr>
            <a:spLocks noGrp="1"/>
          </p:cNvSpPr>
          <p:nvPr>
            <p:ph sz="half" idx="2"/>
          </p:nvPr>
        </p:nvSpPr>
        <p:spPr/>
        <p:txBody>
          <a:bodyPr/>
          <a:lstStyle/>
          <a:p>
            <a:pPr marL="0" indent="0">
              <a:buNone/>
            </a:pPr>
            <a:r>
              <a:rPr lang="en-US" altLang="en-US" dirty="0"/>
              <a:t>2.6. Project Schedule</a:t>
            </a:r>
          </a:p>
          <a:p>
            <a:pPr marL="0" indent="0">
              <a:buNone/>
            </a:pPr>
            <a:r>
              <a:rPr lang="en-US" altLang="en-US" dirty="0"/>
              <a:t>3. </a:t>
            </a:r>
            <a:r>
              <a:rPr lang="en-US" altLang="en-US" dirty="0" smtClean="0"/>
              <a:t>   Current </a:t>
            </a:r>
            <a:r>
              <a:rPr lang="en-US" altLang="en-US" dirty="0"/>
              <a:t>Systems </a:t>
            </a:r>
          </a:p>
          <a:p>
            <a:pPr marL="0" indent="0">
              <a:buNone/>
            </a:pPr>
            <a:r>
              <a:rPr lang="en-US" altLang="en-US" dirty="0"/>
              <a:t>3.1. Description</a:t>
            </a:r>
          </a:p>
          <a:p>
            <a:pPr marL="0" indent="0">
              <a:buNone/>
            </a:pPr>
            <a:r>
              <a:rPr lang="en-US" altLang="en-US" dirty="0"/>
              <a:t>3.2. Components and Functions</a:t>
            </a:r>
          </a:p>
          <a:p>
            <a:pPr marL="0" indent="0">
              <a:buNone/>
            </a:pPr>
            <a:r>
              <a:rPr lang="en-US" altLang="en-US" dirty="0"/>
              <a:t>3.3. Interfaces</a:t>
            </a:r>
          </a:p>
          <a:p>
            <a:pPr marL="0" indent="0">
              <a:buNone/>
            </a:pPr>
            <a:r>
              <a:rPr lang="en-US" altLang="en-US" dirty="0"/>
              <a:t>3.4. Strengths and Weaknesses</a:t>
            </a:r>
            <a:endParaRPr lang="en-US" dirty="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6" name="Slide Number Placeholder 5"/>
          <p:cNvSpPr>
            <a:spLocks noGrp="1"/>
          </p:cNvSpPr>
          <p:nvPr>
            <p:ph type="sldNum" sz="quarter" idx="11"/>
          </p:nvPr>
        </p:nvSpPr>
        <p:spPr/>
        <p:txBody>
          <a:bodyPr/>
          <a:lstStyle/>
          <a:p>
            <a:fld id="{103B020F-2BF5-4BCF-BA9F-77391F55D2ED}"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US" altLang="en-US" smtClean="0"/>
              <a:t>Reporting</a:t>
            </a:r>
            <a:endParaRPr lang="en-US" altLang="en-US" smtClean="0"/>
          </a:p>
        </p:txBody>
      </p:sp>
      <p:sp>
        <p:nvSpPr>
          <p:cNvPr id="17410" name="Rectangle 3"/>
          <p:cNvSpPr>
            <a:spLocks noGrp="1" noChangeArrowheads="1"/>
          </p:cNvSpPr>
          <p:nvPr>
            <p:ph sz="half" idx="1"/>
          </p:nvPr>
        </p:nvSpPr>
        <p:spPr/>
        <p:txBody>
          <a:bodyPr/>
          <a:lstStyle/>
          <a:p>
            <a:pPr marL="0" indent="0">
              <a:buNone/>
              <a:defRPr/>
            </a:pPr>
            <a:r>
              <a:rPr lang="en-US" sz="2400" dirty="0"/>
              <a:t>4. </a:t>
            </a:r>
            <a:r>
              <a:rPr lang="en-US" sz="2400" dirty="0" smtClean="0"/>
              <a:t>General </a:t>
            </a:r>
            <a:r>
              <a:rPr lang="en-US" sz="2400" dirty="0"/>
              <a:t>Operational Requirements</a:t>
            </a:r>
          </a:p>
          <a:p>
            <a:pPr marL="0" indent="0">
              <a:buNone/>
              <a:defRPr/>
            </a:pPr>
            <a:r>
              <a:rPr lang="en-US" sz="2400" dirty="0"/>
              <a:t>5. </a:t>
            </a:r>
            <a:r>
              <a:rPr lang="en-US" sz="2400" dirty="0" smtClean="0"/>
              <a:t>Functional </a:t>
            </a:r>
            <a:r>
              <a:rPr lang="en-US" sz="2400" dirty="0"/>
              <a:t>Requirements</a:t>
            </a:r>
          </a:p>
          <a:p>
            <a:pPr marL="0" indent="0">
              <a:buNone/>
              <a:defRPr/>
            </a:pPr>
            <a:r>
              <a:rPr lang="en-US" sz="2400" dirty="0"/>
              <a:t>5.1. Function 1</a:t>
            </a:r>
          </a:p>
          <a:p>
            <a:pPr marL="0" indent="0">
              <a:buNone/>
              <a:defRPr/>
            </a:pPr>
            <a:r>
              <a:rPr lang="en-US" sz="2400" dirty="0"/>
              <a:t>5.1.1. Function 1 Description</a:t>
            </a:r>
          </a:p>
          <a:p>
            <a:pPr marL="0" indent="0">
              <a:buNone/>
              <a:defRPr/>
            </a:pPr>
            <a:r>
              <a:rPr lang="en-US" sz="2400" dirty="0"/>
              <a:t>5.1.2. Function 1 </a:t>
            </a:r>
            <a:r>
              <a:rPr lang="en-US" sz="2400" dirty="0" smtClean="0"/>
              <a:t>Requirements</a:t>
            </a:r>
          </a:p>
          <a:p>
            <a:pPr marL="0" indent="0">
              <a:buNone/>
              <a:defRPr/>
            </a:pPr>
            <a:r>
              <a:rPr lang="en-US" sz="2400" dirty="0"/>
              <a:t>5.2. Function 2</a:t>
            </a:r>
          </a:p>
          <a:p>
            <a:pPr marL="0" indent="0">
              <a:buNone/>
              <a:defRPr/>
            </a:pPr>
            <a:r>
              <a:rPr lang="en-US" sz="2400" dirty="0"/>
              <a:t>5.2.1. Function 2 </a:t>
            </a:r>
            <a:r>
              <a:rPr lang="en-US" sz="2400" dirty="0" smtClean="0"/>
              <a:t>Description</a:t>
            </a:r>
            <a:endParaRPr lang="en-US" sz="2400" dirty="0"/>
          </a:p>
        </p:txBody>
      </p:sp>
      <p:sp>
        <p:nvSpPr>
          <p:cNvPr id="7" name="Content Placeholder 6"/>
          <p:cNvSpPr>
            <a:spLocks noGrp="1"/>
          </p:cNvSpPr>
          <p:nvPr>
            <p:ph sz="half" idx="2"/>
          </p:nvPr>
        </p:nvSpPr>
        <p:spPr/>
        <p:txBody>
          <a:bodyPr/>
          <a:lstStyle/>
          <a:p>
            <a:pPr marL="0" indent="0">
              <a:buNone/>
              <a:defRPr/>
            </a:pPr>
            <a:r>
              <a:rPr lang="en-US" sz="2400" dirty="0"/>
              <a:t>5.2.2. Function 2 Requirements</a:t>
            </a:r>
          </a:p>
          <a:p>
            <a:pPr marL="0" indent="0">
              <a:buNone/>
              <a:defRPr/>
            </a:pPr>
            <a:r>
              <a:rPr lang="en-US" sz="2400" dirty="0" smtClean="0"/>
              <a:t>5.3</a:t>
            </a:r>
            <a:r>
              <a:rPr lang="en-US" sz="2400" dirty="0"/>
              <a:t>. Etc.</a:t>
            </a:r>
          </a:p>
          <a:p>
            <a:pPr marL="0" indent="0">
              <a:buNone/>
              <a:defRPr/>
            </a:pPr>
            <a:r>
              <a:rPr lang="en-US" sz="2400" dirty="0"/>
              <a:t>6. Information Technology Requirements</a:t>
            </a:r>
          </a:p>
          <a:p>
            <a:pPr marL="0" indent="0">
              <a:buNone/>
              <a:defRPr/>
            </a:pPr>
            <a:r>
              <a:rPr lang="en-US" sz="2400" dirty="0"/>
              <a:t>7. Support Requirements</a:t>
            </a:r>
          </a:p>
          <a:p>
            <a:pPr marL="0" indent="0">
              <a:buNone/>
              <a:defRPr/>
            </a:pPr>
            <a:r>
              <a:rPr lang="en-US" sz="2400" dirty="0"/>
              <a:t>8. Next Steps</a:t>
            </a:r>
          </a:p>
          <a:p>
            <a:pPr marL="0" indent="0">
              <a:buNone/>
              <a:defRPr/>
            </a:pPr>
            <a:r>
              <a:rPr lang="en-US" sz="2400" dirty="0"/>
              <a:t>9. </a:t>
            </a:r>
            <a:r>
              <a:rPr lang="en-US" sz="2400" dirty="0" smtClean="0"/>
              <a:t>Appendices</a:t>
            </a:r>
            <a:endParaRPr lang="en-US" sz="2400" dirty="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6" name="Slide Number Placeholder 5"/>
          <p:cNvSpPr>
            <a:spLocks noGrp="1"/>
          </p:cNvSpPr>
          <p:nvPr>
            <p:ph type="sldNum" sz="quarter" idx="11"/>
          </p:nvPr>
        </p:nvSpPr>
        <p:spPr/>
        <p:txBody>
          <a:bodyPr/>
          <a:lstStyle/>
          <a:p>
            <a:fld id="{103B020F-2BF5-4BCF-BA9F-77391F55D2ED}" type="slidenum">
              <a:rPr lang="en-US" smtClean="0"/>
              <a:t>15</a:t>
            </a:fld>
            <a:endParaRPr lang="en-US"/>
          </a:p>
        </p:txBody>
      </p:sp>
    </p:spTree>
    <p:extLst>
      <p:ext uri="{BB962C8B-B14F-4D97-AF65-F5344CB8AC3E}">
        <p14:creationId xmlns:p14="http://schemas.microsoft.com/office/powerpoint/2010/main" val="3721400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r>
              <a:rPr lang="en-US" altLang="en-US" smtClean="0"/>
              <a:t>SYSTEMS DEVELOPMENT LIFE CYCLE (SDLC)</a:t>
            </a:r>
            <a:endParaRPr lang="en-US" altLang="en-US" smtClean="0"/>
          </a:p>
        </p:txBody>
      </p:sp>
      <p:sp>
        <p:nvSpPr>
          <p:cNvPr id="6147"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endParaRPr lang="en-US" altLang="en-US"/>
          </a:p>
        </p:txBody>
      </p:sp>
      <p:pic>
        <p:nvPicPr>
          <p:cNvPr id="4" name="Picture 3"/>
          <p:cNvPicPr>
            <a:picLocks noChangeAspect="1"/>
          </p:cNvPicPr>
          <p:nvPr/>
        </p:nvPicPr>
        <p:blipFill>
          <a:blip r:embed="rId3"/>
          <a:stretch>
            <a:fillRect/>
          </a:stretch>
        </p:blipFill>
        <p:spPr>
          <a:xfrm>
            <a:off x="723900" y="1692275"/>
            <a:ext cx="7696200" cy="4343689"/>
          </a:xfrm>
          <a:prstGeom prst="rect">
            <a:avLst/>
          </a:prstGeom>
        </p:spPr>
      </p:pic>
      <p:sp>
        <p:nvSpPr>
          <p:cNvPr id="5" name="Footer Placeholder 4"/>
          <p:cNvSpPr>
            <a:spLocks noGrp="1"/>
          </p:cNvSpPr>
          <p:nvPr>
            <p:ph type="ftr" sz="quarter" idx="10"/>
          </p:nvPr>
        </p:nvSpPr>
        <p:spPr/>
        <p:txBody>
          <a:bodyPr/>
          <a:lstStyle/>
          <a:p>
            <a:r>
              <a:rPr lang="en-US" smtClean="0"/>
              <a:t>Kavanagh, Human Resource Information Systems 4e. SAGE Publications, 2018.</a:t>
            </a:r>
            <a:endParaRPr lang="en-US" dirty="0"/>
          </a:p>
        </p:txBody>
      </p:sp>
      <p:sp>
        <p:nvSpPr>
          <p:cNvPr id="6" name="Slide Number Placeholder 5"/>
          <p:cNvSpPr>
            <a:spLocks noGrp="1"/>
          </p:cNvSpPr>
          <p:nvPr>
            <p:ph type="sldNum" sz="quarter" idx="11"/>
          </p:nvPr>
        </p:nvSpPr>
        <p:spPr/>
        <p:txBody>
          <a:bodyPr/>
          <a:lstStyle/>
          <a:p>
            <a:fld id="{103B020F-2BF5-4BCF-BA9F-77391F55D2ED}" type="slidenum">
              <a:rPr lang="en-US" smtClean="0"/>
              <a:t>2</a:t>
            </a:fld>
            <a:endParaRPr lang="en-US"/>
          </a:p>
        </p:txBody>
      </p:sp>
      <p:sp>
        <p:nvSpPr>
          <p:cNvPr id="6146" name="TextBox 5"/>
          <p:cNvSpPr txBox="1">
            <a:spLocks noChangeArrowheads="1"/>
          </p:cNvSpPr>
          <p:nvPr/>
        </p:nvSpPr>
        <p:spPr bwMode="auto">
          <a:xfrm>
            <a:off x="304800" y="4051300"/>
            <a:ext cx="2971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panose="020B0604030504040204" pitchFamily="34" charset="0"/>
                <a:ea typeface="MS PGothic" panose="020B0600070205080204" pitchFamily="34" charset="-128"/>
              </a:defRPr>
            </a:lvl1pPr>
            <a:lvl2pPr marL="742950" indent="-285750">
              <a:defRPr sz="2400">
                <a:solidFill>
                  <a:schemeClr val="tx1"/>
                </a:solidFill>
                <a:latin typeface="Tahoma" panose="020B0604030504040204" pitchFamily="34" charset="0"/>
                <a:ea typeface="MS PGothic" panose="020B0600070205080204" pitchFamily="34" charset="-128"/>
              </a:defRPr>
            </a:lvl2pPr>
            <a:lvl3pPr marL="1143000" indent="-228600">
              <a:defRPr sz="2400">
                <a:solidFill>
                  <a:schemeClr val="tx1"/>
                </a:solidFill>
                <a:latin typeface="Tahoma" panose="020B0604030504040204" pitchFamily="34" charset="0"/>
                <a:ea typeface="MS PGothic" panose="020B0600070205080204" pitchFamily="34" charset="-128"/>
              </a:defRPr>
            </a:lvl3pPr>
            <a:lvl4pPr marL="1600200" indent="-228600">
              <a:defRPr sz="2400">
                <a:solidFill>
                  <a:schemeClr val="tx1"/>
                </a:solidFill>
                <a:latin typeface="Tahoma" panose="020B0604030504040204" pitchFamily="34" charset="0"/>
                <a:ea typeface="MS PGothic" panose="020B0600070205080204" pitchFamily="34" charset="-128"/>
              </a:defRPr>
            </a:lvl4pPr>
            <a:lvl5pPr marL="2057400" indent="-22860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n-US" altLang="en-US" sz="2800" dirty="0">
                <a:solidFill>
                  <a:srgbClr val="0070C0"/>
                </a:solidFill>
              </a:rPr>
              <a:t>Continuous and iterative nature of planning and analysis!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US" altLang="en-US" dirty="0" smtClean="0"/>
              <a:t>SYSTEMS DEVELOPMENT LIFE CYCLE (SDLC)</a:t>
            </a:r>
            <a:endParaRPr lang="en-US" altLang="en-US" dirty="0" smtClean="0"/>
          </a:p>
        </p:txBody>
      </p:sp>
      <p:sp>
        <p:nvSpPr>
          <p:cNvPr id="8194" name="Rectangle 3"/>
          <p:cNvSpPr>
            <a:spLocks noGrp="1" noChangeArrowheads="1"/>
          </p:cNvSpPr>
          <p:nvPr>
            <p:ph idx="1"/>
          </p:nvPr>
        </p:nvSpPr>
        <p:spPr/>
        <p:txBody>
          <a:bodyPr/>
          <a:lstStyle/>
          <a:p>
            <a:pPr marL="457200" indent="-457200">
              <a:buFont typeface="+mj-lt"/>
              <a:buAutoNum type="arabicPeriod"/>
            </a:pPr>
            <a:r>
              <a:rPr lang="en-US" altLang="en-US" sz="2400" dirty="0" smtClean="0"/>
              <a:t>Planning: The planning phase of the SDLC includes both long-range or strategic planning and short-range operational planning. </a:t>
            </a:r>
          </a:p>
          <a:p>
            <a:pPr marL="457200" indent="-457200">
              <a:buFont typeface="+mj-lt"/>
              <a:buAutoNum type="arabicPeriod"/>
            </a:pPr>
            <a:r>
              <a:rPr lang="en-US" altLang="en-US" sz="2400" dirty="0" smtClean="0"/>
              <a:t>Analysis: It is in the analysis phase that an organization’s current capabilities are documented, new needs are identified, and the scope of an HRIS is determined.</a:t>
            </a:r>
          </a:p>
          <a:p>
            <a:pPr marL="457200" indent="-457200">
              <a:buFont typeface="+mj-lt"/>
              <a:buAutoNum type="arabicPeriod"/>
            </a:pPr>
            <a:r>
              <a:rPr lang="en-US" altLang="en-US" sz="2400" dirty="0" smtClean="0"/>
              <a:t>Design: In the design phase, the “blueprint” for the system is finalized. (This topic is covered in detail in the next chapter.) </a:t>
            </a:r>
          </a:p>
          <a:p>
            <a:pPr marL="457200" indent="-457200">
              <a:buFont typeface="+mj-lt"/>
              <a:buAutoNum type="arabicPeriod"/>
            </a:pPr>
            <a:r>
              <a:rPr lang="en-US" altLang="en-US" sz="2400" dirty="0" smtClean="0"/>
              <a:t>Implementation: During the implementation, the HRIS system is built, tested, and readied for actual rollout or the “go live” stage—the point in the SDLC where the old system is turned off and the new system is put into operation.</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r>
              <a:rPr lang="en-US" altLang="en-US" dirty="0" smtClean="0"/>
              <a:t>SYSTEMS DEVELOPMENT LIFE CYCLE (SDLC)</a:t>
            </a:r>
            <a:endParaRPr lang="en-US" altLang="en-US" dirty="0" smtClean="0"/>
          </a:p>
        </p:txBody>
      </p:sp>
      <p:sp>
        <p:nvSpPr>
          <p:cNvPr id="8194" name="Rectangle 3"/>
          <p:cNvSpPr>
            <a:spLocks noGrp="1" noChangeArrowheads="1"/>
          </p:cNvSpPr>
          <p:nvPr>
            <p:ph idx="1"/>
          </p:nvPr>
        </p:nvSpPr>
        <p:spPr/>
        <p:txBody>
          <a:bodyPr/>
          <a:lstStyle/>
          <a:p>
            <a:pPr marL="457200" indent="-457200">
              <a:buFont typeface="+mj-lt"/>
              <a:buAutoNum type="arabicPeriod" startAt="5"/>
            </a:pPr>
            <a:r>
              <a:rPr lang="en-US" altLang="en-US" sz="2400" dirty="0" smtClean="0"/>
              <a:t>Maintenance: The SDLC does not end once the “go live” date arrives. The maintenance phase, sometimes referred to as the “forgotten phase” (Smith, 2001), is that phase in the life of an HRIS where the primary objective is to prolong the useful life of the HRIS, and it begins once the new system is put into operation.</a:t>
            </a:r>
          </a:p>
          <a:p>
            <a:pPr marL="457200" lvl="1" indent="0">
              <a:buNone/>
            </a:pPr>
            <a:r>
              <a:rPr lang="en-US" altLang="en-US" sz="2000" dirty="0" smtClean="0"/>
              <a:t>In addition, maintenance serves four main purposes: </a:t>
            </a:r>
          </a:p>
          <a:p>
            <a:pPr lvl="1"/>
            <a:r>
              <a:rPr lang="en-US" altLang="en-US" sz="2000" dirty="0" smtClean="0"/>
              <a:t>corrective maintenance</a:t>
            </a:r>
          </a:p>
          <a:p>
            <a:pPr lvl="1"/>
            <a:r>
              <a:rPr lang="en-US" altLang="en-US" sz="2000" dirty="0" smtClean="0"/>
              <a:t>adaptive maintenance</a:t>
            </a:r>
          </a:p>
          <a:p>
            <a:pPr lvl="1"/>
            <a:r>
              <a:rPr lang="en-US" altLang="en-US" sz="2000" dirty="0" smtClean="0"/>
              <a:t>perfective maintenance</a:t>
            </a:r>
          </a:p>
          <a:p>
            <a:pPr lvl="1"/>
            <a:r>
              <a:rPr lang="en-US" altLang="en-US" sz="2000" dirty="0" smtClean="0"/>
              <a:t>preventative maintenance</a:t>
            </a:r>
            <a:endParaRPr lang="en-US" altLang="en-US" sz="20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4</a:t>
            </a:fld>
            <a:endParaRPr lang="en-US"/>
          </a:p>
        </p:txBody>
      </p:sp>
    </p:spTree>
    <p:extLst>
      <p:ext uri="{BB962C8B-B14F-4D97-AF65-F5344CB8AC3E}">
        <p14:creationId xmlns:p14="http://schemas.microsoft.com/office/powerpoint/2010/main" val="4050912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r>
              <a:rPr lang="en-US" altLang="en-US" dirty="0" smtClean="0"/>
              <a:t>Needs Analysis</a:t>
            </a:r>
            <a:endParaRPr lang="en-US" altLang="en-US" dirty="0" smtClean="0"/>
          </a:p>
        </p:txBody>
      </p:sp>
      <p:sp>
        <p:nvSpPr>
          <p:cNvPr id="9218" name="Rectangle 3"/>
          <p:cNvSpPr>
            <a:spLocks noGrp="1" noChangeArrowheads="1"/>
          </p:cNvSpPr>
          <p:nvPr>
            <p:ph idx="1"/>
          </p:nvPr>
        </p:nvSpPr>
        <p:spPr/>
        <p:txBody>
          <a:bodyPr/>
          <a:lstStyle/>
          <a:p>
            <a:r>
              <a:rPr lang="en-US" altLang="en-US" sz="2400" dirty="0" smtClean="0"/>
              <a:t>Purpose: to collect and document information related to making changes connected to the following:</a:t>
            </a:r>
          </a:p>
          <a:p>
            <a:pPr lvl="1"/>
            <a:r>
              <a:rPr lang="en-US" altLang="en-US" sz="2000" dirty="0" smtClean="0"/>
              <a:t>Current system performance issues</a:t>
            </a:r>
          </a:p>
          <a:p>
            <a:pPr lvl="1"/>
            <a:r>
              <a:rPr lang="en-US" altLang="en-US" sz="2000" dirty="0" smtClean="0"/>
              <a:t>The introduction of a new system, application, task, or technology</a:t>
            </a:r>
          </a:p>
          <a:p>
            <a:pPr lvl="1"/>
            <a:r>
              <a:rPr lang="en-US" altLang="en-US" sz="2000" dirty="0" smtClean="0"/>
              <a:t>Any opportunities perceived to benefit the organization.</a:t>
            </a:r>
          </a:p>
          <a:p>
            <a:r>
              <a:rPr lang="en-US" altLang="en-US" sz="2400" dirty="0" smtClean="0"/>
              <a:t>An effective needs analysis consists of five main stages, each of which has activities that will be discussed in detail</a:t>
            </a:r>
          </a:p>
          <a:p>
            <a:pPr lvl="1"/>
            <a:r>
              <a:rPr lang="en-US" altLang="en-US" sz="2000" dirty="0" smtClean="0"/>
              <a:t>NEEDS ANALYSIS PLANNING</a:t>
            </a:r>
          </a:p>
          <a:p>
            <a:pPr lvl="1"/>
            <a:r>
              <a:rPr lang="en-US" altLang="en-US" sz="2000" dirty="0" smtClean="0"/>
              <a:t>OBSERVATION</a:t>
            </a:r>
          </a:p>
          <a:p>
            <a:pPr lvl="1"/>
            <a:r>
              <a:rPr lang="en-US" altLang="en-US" sz="2000" dirty="0" smtClean="0"/>
              <a:t>EXPLORATION</a:t>
            </a:r>
          </a:p>
          <a:p>
            <a:pPr lvl="1"/>
            <a:r>
              <a:rPr lang="en-US" altLang="en-US" sz="2000" dirty="0" smtClean="0"/>
              <a:t>EVALUATION</a:t>
            </a:r>
          </a:p>
          <a:p>
            <a:pPr lvl="1"/>
            <a:r>
              <a:rPr lang="en-US" altLang="en-US" sz="2000" dirty="0" smtClean="0"/>
              <a:t>REPORTING</a:t>
            </a:r>
            <a:endParaRPr lang="en-US" altLang="en-US" sz="20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r>
              <a:rPr lang="en-US" altLang="en-US" smtClean="0"/>
              <a:t>Needs Analysis Planning</a:t>
            </a:r>
            <a:endParaRPr lang="en-US" altLang="en-US" smtClean="0"/>
          </a:p>
        </p:txBody>
      </p:sp>
      <p:sp>
        <p:nvSpPr>
          <p:cNvPr id="10242" name="Rectangle 3"/>
          <p:cNvSpPr>
            <a:spLocks noGrp="1" noChangeArrowheads="1"/>
          </p:cNvSpPr>
          <p:nvPr>
            <p:ph idx="1"/>
          </p:nvPr>
        </p:nvSpPr>
        <p:spPr/>
        <p:txBody>
          <a:bodyPr/>
          <a:lstStyle/>
          <a:p>
            <a:r>
              <a:rPr lang="en-US" altLang="en-US" dirty="0" smtClean="0"/>
              <a:t>Determine tools and techniques to be used</a:t>
            </a:r>
          </a:p>
          <a:p>
            <a:r>
              <a:rPr lang="en-US" altLang="en-US" dirty="0" smtClean="0"/>
              <a:t>Determine management’s role</a:t>
            </a:r>
          </a:p>
          <a:p>
            <a:r>
              <a:rPr lang="en-US" altLang="en-US" dirty="0" smtClean="0"/>
              <a:t>Define the goals</a:t>
            </a:r>
          </a:p>
          <a:p>
            <a:r>
              <a:rPr lang="en-US" altLang="en-US" dirty="0" smtClean="0"/>
              <a:t>Organize the needs analysis team</a:t>
            </a:r>
          </a:p>
          <a:p>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ChangeArrowheads="1"/>
          </p:cNvSpPr>
          <p:nvPr>
            <p:ph type="title"/>
          </p:nvPr>
        </p:nvSpPr>
        <p:spPr/>
        <p:txBody>
          <a:bodyPr/>
          <a:lstStyle/>
          <a:p>
            <a:r>
              <a:rPr lang="en-US" altLang="en-US" smtClean="0"/>
              <a:t>Observation</a:t>
            </a:r>
            <a:endParaRPr lang="en-US" altLang="en-US" smtClean="0"/>
          </a:p>
        </p:txBody>
      </p:sp>
      <p:sp>
        <p:nvSpPr>
          <p:cNvPr id="11266" name="Rectangle 3"/>
          <p:cNvSpPr>
            <a:spLocks noGrp="1" noChangeArrowheads="1"/>
          </p:cNvSpPr>
          <p:nvPr>
            <p:ph idx="1"/>
          </p:nvPr>
        </p:nvSpPr>
        <p:spPr/>
        <p:txBody>
          <a:bodyPr/>
          <a:lstStyle/>
          <a:p>
            <a:r>
              <a:rPr lang="en-US" altLang="en-US" dirty="0" smtClean="0"/>
              <a:t>Review with management</a:t>
            </a:r>
          </a:p>
          <a:p>
            <a:r>
              <a:rPr lang="en-US" altLang="en-US" dirty="0" smtClean="0"/>
              <a:t>Define the needs </a:t>
            </a:r>
          </a:p>
          <a:p>
            <a:r>
              <a:rPr lang="en-US" altLang="en-US" dirty="0" smtClean="0"/>
              <a:t>Identify performance gaps</a:t>
            </a:r>
          </a:p>
          <a:p>
            <a:r>
              <a:rPr lang="en-US" altLang="en-US" dirty="0" smtClean="0"/>
              <a:t>Classify the data</a:t>
            </a:r>
          </a:p>
          <a:p>
            <a:r>
              <a:rPr lang="en-US" altLang="en-US" dirty="0" smtClean="0"/>
              <a:t>Determine the priorities</a:t>
            </a:r>
          </a:p>
          <a:p>
            <a:r>
              <a:rPr lang="en-US" altLang="en-US" dirty="0" smtClean="0"/>
              <a:t>Analyze the current situation</a:t>
            </a:r>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r>
              <a:rPr lang="en-US" altLang="en-US" smtClean="0"/>
              <a:t>Exploration</a:t>
            </a:r>
            <a:endParaRPr lang="en-US" altLang="en-US" smtClean="0"/>
          </a:p>
        </p:txBody>
      </p:sp>
      <p:sp>
        <p:nvSpPr>
          <p:cNvPr id="12290" name="Rectangle 3"/>
          <p:cNvSpPr>
            <a:spLocks noGrp="1" noChangeArrowheads="1"/>
          </p:cNvSpPr>
          <p:nvPr>
            <p:ph idx="1"/>
          </p:nvPr>
        </p:nvSpPr>
        <p:spPr/>
        <p:txBody>
          <a:bodyPr/>
          <a:lstStyle/>
          <a:p>
            <a:r>
              <a:rPr lang="en-US" altLang="en-US" dirty="0" smtClean="0"/>
              <a:t>Interviews</a:t>
            </a:r>
          </a:p>
          <a:p>
            <a:r>
              <a:rPr lang="en-US" altLang="en-US" dirty="0" smtClean="0"/>
              <a:t>Questionnaires</a:t>
            </a:r>
          </a:p>
          <a:p>
            <a:r>
              <a:rPr lang="en-US" altLang="en-US" dirty="0" smtClean="0"/>
              <a:t>Observation</a:t>
            </a:r>
          </a:p>
          <a:p>
            <a:r>
              <a:rPr lang="en-US" altLang="en-US" dirty="0" smtClean="0"/>
              <a:t>Focus groups</a:t>
            </a:r>
            <a:endParaRPr lang="en-US" altLang="en-US"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US" altLang="en-US" smtClean="0"/>
              <a:t>Evaluation</a:t>
            </a:r>
            <a:endParaRPr lang="en-US" altLang="en-US" smtClean="0"/>
          </a:p>
        </p:txBody>
      </p:sp>
      <p:sp>
        <p:nvSpPr>
          <p:cNvPr id="13314" name="Rectangle 3"/>
          <p:cNvSpPr>
            <a:spLocks noGrp="1" noChangeArrowheads="1"/>
          </p:cNvSpPr>
          <p:nvPr>
            <p:ph idx="1"/>
          </p:nvPr>
        </p:nvSpPr>
        <p:spPr/>
        <p:txBody>
          <a:bodyPr/>
          <a:lstStyle/>
          <a:p>
            <a:r>
              <a:rPr lang="en-US" altLang="en-US" sz="2200" dirty="0" smtClean="0"/>
              <a:t>Several activities occur during the evaluation stage of needs analysis.</a:t>
            </a:r>
          </a:p>
          <a:p>
            <a:r>
              <a:rPr lang="en-US" altLang="en-US" sz="2200" dirty="0" smtClean="0"/>
              <a:t>Once the data have been collected, they must be reviewed and assessed to create a clear picture of the current and desired processes, data sources, and issues.</a:t>
            </a:r>
          </a:p>
          <a:p>
            <a:r>
              <a:rPr lang="en-US" altLang="en-US" sz="2200" dirty="0" smtClean="0"/>
              <a:t>Next, the data should be arranged in a format useful for the next phase of the SDLC: design.</a:t>
            </a:r>
          </a:p>
          <a:p>
            <a:r>
              <a:rPr lang="en-US" altLang="en-US" sz="2200" dirty="0" smtClean="0"/>
              <a:t>Third, the data should be reviewed by the project team to gain additional perspective and encourage suggestions, noting any duplications or omissions.</a:t>
            </a:r>
          </a:p>
          <a:p>
            <a:r>
              <a:rPr lang="en-US" altLang="en-US" sz="2200" dirty="0" smtClean="0"/>
              <a:t>When this information is organized, it can then be prioritized according to the immediacy of need and the level of importance of the functionality the data represent.</a:t>
            </a:r>
          </a:p>
          <a:p>
            <a:endParaRPr lang="en-US" altLang="en-US" sz="2200" dirty="0" smtClean="0"/>
          </a:p>
        </p:txBody>
      </p:sp>
      <p:sp>
        <p:nvSpPr>
          <p:cNvPr id="4" name="Footer Placeholder 3"/>
          <p:cNvSpPr>
            <a:spLocks noGrp="1"/>
          </p:cNvSpPr>
          <p:nvPr>
            <p:ph type="ftr" sz="quarter" idx="10"/>
          </p:nvPr>
        </p:nvSpPr>
        <p:spPr/>
        <p:txBody>
          <a:bodyPr/>
          <a:lstStyle/>
          <a:p>
            <a:r>
              <a:rPr lang="en-US" smtClean="0"/>
              <a:t>Kavanagh, Human Resource Information Systems 4e. SAGE Publications, 2018.</a:t>
            </a:r>
            <a:endParaRPr lang="en-US"/>
          </a:p>
        </p:txBody>
      </p:sp>
      <p:sp>
        <p:nvSpPr>
          <p:cNvPr id="5" name="Slide Number Placeholder 4"/>
          <p:cNvSpPr>
            <a:spLocks noGrp="1"/>
          </p:cNvSpPr>
          <p:nvPr>
            <p:ph type="sldNum" sz="quarter" idx="11"/>
          </p:nvPr>
        </p:nvSpPr>
        <p:spPr/>
        <p:txBody>
          <a:bodyPr/>
          <a:lstStyle/>
          <a:p>
            <a:fld id="{103B020F-2BF5-4BCF-BA9F-77391F55D2ED}" type="slidenum">
              <a:rPr lang="en-US" smtClean="0"/>
              <a:t>9</a:t>
            </a:fld>
            <a:endParaRPr lang="en-US"/>
          </a:p>
        </p:txBody>
      </p:sp>
    </p:spTree>
  </p:cSld>
  <p:clrMapOvr>
    <a:masterClrMapping/>
  </p:clrMapOvr>
</p:sld>
</file>

<file path=ppt/theme/theme1.xml><?xml version="1.0" encoding="utf-8"?>
<a:theme xmlns:a="http://schemas.openxmlformats.org/drawingml/2006/main" name="Kavanag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vanagh" id="{A85EBC22-2498-4F1D-A19D-A85C40C90245}" vid="{243FF9DB-DB78-487A-A842-2E82D5B2DC1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TotalTime>
  <Words>1039</Words>
  <Application>Microsoft Office PowerPoint</Application>
  <PresentationFormat>On-screen Show (4:3)</PresentationFormat>
  <Paragraphs>125</Paragraphs>
  <Slides>15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Tahoma</vt:lpstr>
      <vt:lpstr>MS PGothic</vt:lpstr>
      <vt:lpstr>Arial</vt:lpstr>
      <vt:lpstr>Calibri</vt:lpstr>
      <vt:lpstr>Times New Roman</vt:lpstr>
      <vt:lpstr>Wingdings</vt:lpstr>
      <vt:lpstr>Kavanagh</vt:lpstr>
      <vt:lpstr>Chapter 4</vt:lpstr>
      <vt:lpstr>SYSTEMS DEVELOPMENT LIFE CYCLE (SDLC)</vt:lpstr>
      <vt:lpstr>SYSTEMS DEVELOPMENT LIFE CYCLE (SDLC)</vt:lpstr>
      <vt:lpstr>SYSTEMS DEVELOPMENT LIFE CYCLE (SDLC)</vt:lpstr>
      <vt:lpstr>Needs Analysis</vt:lpstr>
      <vt:lpstr>Needs Analysis Planning</vt:lpstr>
      <vt:lpstr>Observation</vt:lpstr>
      <vt:lpstr>Exploration</vt:lpstr>
      <vt:lpstr>Evaluation</vt:lpstr>
      <vt:lpstr>Evaluation, Continued</vt:lpstr>
      <vt:lpstr>Evaluation, Continued</vt:lpstr>
      <vt:lpstr>Reporting</vt:lpstr>
      <vt:lpstr>Reporting</vt:lpstr>
      <vt:lpstr>Reporting</vt:lpstr>
      <vt:lpstr>Reporting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dc:title>
  <dc:creator>Sheila Boysen-Rotelli</dc:creator>
  <cp:lastModifiedBy>Stephanie Palermini</cp:lastModifiedBy>
  <cp:revision>4</cp:revision>
  <cp:lastPrinted>1601-01-01T00:00:00Z</cp:lastPrinted>
  <dcterms:created xsi:type="dcterms:W3CDTF">2017-05-04T01:19:34Z</dcterms:created>
  <dcterms:modified xsi:type="dcterms:W3CDTF">2017-07-19T16:36:48Z</dcterms:modified>
</cp:coreProperties>
</file>