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5" r:id="rId3"/>
    <p:sldId id="305" r:id="rId4"/>
    <p:sldId id="306" r:id="rId5"/>
    <p:sldId id="307" r:id="rId6"/>
    <p:sldId id="314" r:id="rId7"/>
    <p:sldId id="316" r:id="rId8"/>
    <p:sldId id="317" r:id="rId9"/>
    <p:sldId id="318" r:id="rId10"/>
    <p:sldId id="308" r:id="rId11"/>
    <p:sldId id="309" r:id="rId12"/>
    <p:sldId id="310" r:id="rId13"/>
    <p:sldId id="311" r:id="rId14"/>
    <p:sldId id="319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4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INTRODUCTION TO IHRM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5CB8EB19-36EA-4B02-9F5E-6DB967CF708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34D3F47D-0929-4177-80D0-F1593C87F1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7CB0B236-6B8F-4F1F-9CDB-C0543052FD90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9BAB0B7-677D-402E-A4DA-A9BCAE004E2F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6E01096A-0F8C-489D-806D-B02F33F4F1AA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7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0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8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0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7828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37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1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7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2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9" name="Rectangle 8"/>
          <p:cNvSpPr/>
          <p:nvPr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4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905000"/>
            <a:ext cx="9144000" cy="914400"/>
          </a:xfrm>
        </p:spPr>
        <p:txBody>
          <a:bodyPr/>
          <a:lstStyle/>
          <a:p>
            <a:r>
              <a:rPr lang="en-US" altLang="en-US" smtClean="0"/>
              <a:t>Chapter 5</a:t>
            </a:r>
            <a:endParaRPr lang="en-US" altLang="en-US" sz="360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2819400"/>
            <a:ext cx="9144000" cy="8382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solidFill>
                  <a:srgbClr val="0066CC"/>
                </a:solidFill>
              </a:rPr>
              <a:t>System Design and Acquisition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THREE CHOICES IN PHYSICAL DESIGN</a:t>
            </a:r>
            <a:endParaRPr lang="en-US" altLang="en-US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z="2800" dirty="0" smtClean="0"/>
              <a:t>Do nothing</a:t>
            </a:r>
          </a:p>
          <a:p>
            <a:r>
              <a:rPr lang="en-AU" altLang="en-US" sz="2800" dirty="0" smtClean="0"/>
              <a:t>Make changes to HR processes without new/ upgraded technology (which is only a tool, not a solution)</a:t>
            </a:r>
          </a:p>
          <a:p>
            <a:r>
              <a:rPr lang="en-AU" altLang="en-US" sz="2800" dirty="0" smtClean="0"/>
              <a:t>Implement changes with new or upgraded technology</a:t>
            </a:r>
          </a:p>
          <a:p>
            <a:pPr lvl="1"/>
            <a:r>
              <a:rPr lang="en-AU" altLang="en-US" sz="2400" dirty="0" smtClean="0"/>
              <a:t>Build in-house</a:t>
            </a:r>
          </a:p>
          <a:p>
            <a:pPr lvl="1"/>
            <a:r>
              <a:rPr lang="en-AU" altLang="en-US" sz="2400" dirty="0" smtClean="0"/>
              <a:t>Buy it (commercial off the shelf [COTS]) </a:t>
            </a:r>
          </a:p>
          <a:p>
            <a:pPr lvl="1"/>
            <a:r>
              <a:rPr lang="en-AU" altLang="en-US" sz="2400" dirty="0" smtClean="0"/>
              <a:t>Outsource development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6248400" y="5075238"/>
            <a:ext cx="762000" cy="334962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6934200" y="5185569"/>
            <a:ext cx="1371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rgbClr val="0070C0"/>
                </a:solidFill>
              </a:rPr>
              <a:t>Most common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WORKING WITH VENDORS</a:t>
            </a:r>
            <a:endParaRPr lang="en-US" alt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Request for proposal (RFP)</a:t>
            </a:r>
          </a:p>
          <a:p>
            <a:pPr lvl="1"/>
            <a:r>
              <a:rPr lang="en-AU" altLang="en-US" smtClean="0"/>
              <a:t>Document that solicits proposals and bids for proposed work from potential consultants or vendors</a:t>
            </a:r>
          </a:p>
          <a:p>
            <a:r>
              <a:rPr lang="en-AU" altLang="en-US" smtClean="0"/>
              <a:t>RFP recommendations </a:t>
            </a:r>
          </a:p>
          <a:p>
            <a:pPr lvl="1"/>
            <a:r>
              <a:rPr lang="en-AU" altLang="en-US" smtClean="0"/>
              <a:t>Focus on the business requirements</a:t>
            </a:r>
          </a:p>
          <a:p>
            <a:pPr lvl="1"/>
            <a:r>
              <a:rPr lang="en-AU" altLang="en-US" smtClean="0"/>
              <a:t>Be specific</a:t>
            </a:r>
          </a:p>
          <a:p>
            <a:pPr lvl="1"/>
            <a:r>
              <a:rPr lang="en-AU" altLang="en-US" smtClean="0"/>
              <a:t>Keep it simple</a:t>
            </a:r>
          </a:p>
          <a:p>
            <a:pPr lvl="1"/>
            <a:r>
              <a:rPr lang="en-AU" altLang="en-US" smtClean="0"/>
              <a:t>Work closely with HR and IT staff</a:t>
            </a:r>
          </a:p>
          <a:p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WORKING WITH VENDORS</a:t>
            </a:r>
            <a:endParaRPr lang="en-US" alt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Vendor selection considerations</a:t>
            </a:r>
          </a:p>
          <a:p>
            <a:pPr lvl="1"/>
            <a:r>
              <a:rPr lang="en-AU" altLang="en-US" smtClean="0"/>
              <a:t>Functionality</a:t>
            </a:r>
          </a:p>
          <a:p>
            <a:pPr lvl="1"/>
            <a:r>
              <a:rPr lang="en-AU" altLang="en-US" smtClean="0"/>
              <a:t>IT architecture and integration</a:t>
            </a:r>
          </a:p>
          <a:p>
            <a:pPr lvl="1"/>
            <a:r>
              <a:rPr lang="en-AU" altLang="en-US" smtClean="0"/>
              <a:t>Price</a:t>
            </a:r>
          </a:p>
          <a:p>
            <a:pPr lvl="1"/>
            <a:r>
              <a:rPr lang="en-AU" altLang="en-US" smtClean="0"/>
              <a:t>Vendor longevity and viability</a:t>
            </a:r>
          </a:p>
          <a:p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ASSESSING SYSTEM FEASIBILITY</a:t>
            </a:r>
            <a:endParaRPr lang="en-US" alt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Technical</a:t>
            </a:r>
          </a:p>
          <a:p>
            <a:pPr lvl="1"/>
            <a:r>
              <a:rPr lang="en-AU" altLang="en-US" smtClean="0"/>
              <a:t>Focuses on current technological capabilities of the organization and the technological capabilities required for the implementation of the proposed system</a:t>
            </a:r>
          </a:p>
          <a:p>
            <a:r>
              <a:rPr lang="en-AU" altLang="en-US" smtClean="0"/>
              <a:t>Operational</a:t>
            </a:r>
          </a:p>
          <a:p>
            <a:pPr lvl="1"/>
            <a:r>
              <a:rPr lang="en-AU" altLang="en-US" smtClean="0"/>
              <a:t>Focuses on how well the proposed system fits in with the current and future organizational environment</a:t>
            </a:r>
          </a:p>
          <a:p>
            <a:endParaRPr lang="en-AU" altLang="en-US" smtClean="0"/>
          </a:p>
          <a:p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ASSESSING SYSTEM FEASIBILITY</a:t>
            </a:r>
            <a:endParaRPr lang="en-US" alt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Legal </a:t>
            </a:r>
          </a:p>
          <a:p>
            <a:pPr lvl="1"/>
            <a:r>
              <a:rPr lang="en-AU" altLang="en-US" smtClean="0"/>
              <a:t>Focuses on adhering to existing laws and regulations</a:t>
            </a:r>
          </a:p>
          <a:p>
            <a:r>
              <a:rPr lang="en-AU" altLang="en-US" smtClean="0"/>
              <a:t>Political</a:t>
            </a:r>
          </a:p>
          <a:p>
            <a:pPr lvl="1"/>
            <a:r>
              <a:rPr lang="en-AU" altLang="en-US" smtClean="0"/>
              <a:t>Focuses on the political environment of the organization in which the HRIS is being implemented </a:t>
            </a:r>
          </a:p>
          <a:p>
            <a:r>
              <a:rPr lang="en-AU" altLang="en-US" smtClean="0"/>
              <a:t>Economic</a:t>
            </a:r>
          </a:p>
          <a:p>
            <a:pPr lvl="1"/>
            <a:r>
              <a:rPr lang="en-AU" altLang="en-US" smtClean="0"/>
              <a:t>Focuses on the costs and benefits of the new system</a:t>
            </a:r>
            <a:endParaRPr lang="en-AU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SYSTEMS DEVELOPMENT LIFE CYCLE (SDLC) AND HRIS DESIGN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692275"/>
            <a:ext cx="7631774" cy="43073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" y="3962400"/>
            <a:ext cx="35052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AU" sz="2800" dirty="0">
                <a:latin typeface="+mn-lt"/>
                <a:ea typeface="+mn-ea"/>
              </a:rPr>
              <a:t>SDLC </a:t>
            </a:r>
            <a:r>
              <a:rPr lang="en-AU" sz="2800" dirty="0">
                <a:latin typeface="+mn-lt"/>
                <a:ea typeface="+mn-ea"/>
              </a:rPr>
              <a:t>provides </a:t>
            </a:r>
            <a:r>
              <a:rPr lang="en-AU" sz="2800" dirty="0">
                <a:latin typeface="+mn-lt"/>
                <a:ea typeface="+mn-ea"/>
              </a:rPr>
              <a:t>a</a:t>
            </a:r>
            <a:r>
              <a:rPr lang="en-AU" sz="2800" dirty="0">
                <a:latin typeface="+mn-lt"/>
                <a:ea typeface="+mn-ea"/>
              </a:rPr>
              <a:t> </a:t>
            </a:r>
            <a:r>
              <a:rPr lang="en-AU" sz="2800" dirty="0">
                <a:latin typeface="+mn-lt"/>
                <a:ea typeface="+mn-ea"/>
              </a:rPr>
              <a:t>s</a:t>
            </a:r>
            <a:r>
              <a:rPr lang="en-AU" sz="2800" dirty="0">
                <a:latin typeface="+mn-lt"/>
                <a:ea typeface="+mn-ea"/>
              </a:rPr>
              <a:t>tructured </a:t>
            </a:r>
            <a:r>
              <a:rPr lang="en-AU" sz="2800" dirty="0">
                <a:latin typeface="+mn-lt"/>
                <a:ea typeface="+mn-ea"/>
              </a:rPr>
              <a:t>a</a:t>
            </a:r>
            <a:r>
              <a:rPr lang="en-AU" sz="2800" dirty="0">
                <a:latin typeface="+mn-lt"/>
                <a:ea typeface="+mn-ea"/>
              </a:rPr>
              <a:t>pproach </a:t>
            </a:r>
            <a:r>
              <a:rPr lang="en-AU" sz="2800" dirty="0">
                <a:latin typeface="+mn-lt"/>
                <a:ea typeface="+mn-ea"/>
              </a:rPr>
              <a:t>t</a:t>
            </a:r>
            <a:r>
              <a:rPr lang="en-AU" sz="2800" dirty="0">
                <a:latin typeface="+mn-lt"/>
                <a:ea typeface="+mn-ea"/>
              </a:rPr>
              <a:t>o the design </a:t>
            </a:r>
            <a:r>
              <a:rPr lang="en-AU" sz="2800" dirty="0">
                <a:latin typeface="+mn-lt"/>
                <a:ea typeface="+mn-ea"/>
              </a:rPr>
              <a:t>o</a:t>
            </a:r>
            <a:r>
              <a:rPr lang="en-AU" sz="2800" dirty="0">
                <a:latin typeface="+mn-lt"/>
                <a:ea typeface="+mn-ea"/>
              </a:rPr>
              <a:t>f </a:t>
            </a:r>
            <a:r>
              <a:rPr lang="en-AU" sz="2800" dirty="0">
                <a:latin typeface="+mn-lt"/>
                <a:ea typeface="+mn-ea"/>
              </a:rPr>
              <a:t>t</a:t>
            </a:r>
            <a:r>
              <a:rPr lang="en-AU" sz="2800" dirty="0">
                <a:latin typeface="+mn-lt"/>
                <a:ea typeface="+mn-ea"/>
              </a:rPr>
              <a:t>he </a:t>
            </a:r>
            <a:r>
              <a:rPr lang="en-AU" sz="2800" dirty="0">
                <a:latin typeface="+mn-lt"/>
                <a:ea typeface="+mn-ea"/>
              </a:rPr>
              <a:t>HRIS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DESIGN CONSIDERATIONS</a:t>
            </a:r>
            <a:endParaRPr lang="en-US" altLang="en-US" dirty="0" smtClean="0"/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Logical design</a:t>
            </a:r>
          </a:p>
          <a:p>
            <a:pPr lvl="1"/>
            <a:r>
              <a:rPr lang="en-AU" altLang="en-US" smtClean="0"/>
              <a:t>Translation of business requirements into improved business processes, irrespective of any technological implementation</a:t>
            </a:r>
          </a:p>
          <a:p>
            <a:r>
              <a:rPr lang="en-AU" altLang="en-US" smtClean="0"/>
              <a:t>Physical design </a:t>
            </a:r>
          </a:p>
          <a:p>
            <a:pPr lvl="1"/>
            <a:r>
              <a:rPr lang="en-AU" altLang="en-US" smtClean="0"/>
              <a:t>Determining the most effective means of translating business processes into a physical system that includes hardware and software</a:t>
            </a:r>
          </a:p>
          <a:p>
            <a:pPr lvl="1"/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LOGICAL DESIGN: </a:t>
            </a:r>
            <a:br>
              <a:rPr lang="en-US" altLang="en-US" smtClean="0"/>
            </a:br>
            <a:r>
              <a:rPr lang="en-US" altLang="en-US" smtClean="0"/>
              <a:t>DATA VS. PROCESS PERSPECTIVE</a:t>
            </a:r>
            <a:endParaRPr lang="en-US" altLang="en-US" smtClean="0"/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Data perspective </a:t>
            </a:r>
          </a:p>
          <a:p>
            <a:pPr lvl="1"/>
            <a:r>
              <a:rPr lang="en-US" altLang="en-US" sz="2400" dirty="0" smtClean="0"/>
              <a:t>Focuses on an analysis of what data the organization captures and uses, its definitions and relationships </a:t>
            </a:r>
            <a:endParaRPr lang="en-AU" altLang="en-US" sz="2400" dirty="0" smtClean="0"/>
          </a:p>
          <a:p>
            <a:r>
              <a:rPr lang="en-US" altLang="en-US" sz="2800" dirty="0" smtClean="0"/>
              <a:t>Process perspective</a:t>
            </a:r>
          </a:p>
          <a:p>
            <a:pPr lvl="1"/>
            <a:r>
              <a:rPr lang="en-US" altLang="en-US" sz="2400" dirty="0" smtClean="0"/>
              <a:t>Focuses on business processes and activities in which the organization engages and how data flow through the HRIS</a:t>
            </a:r>
            <a:endParaRPr lang="en-AU" altLang="en-US" sz="2400" dirty="0" smtClean="0"/>
          </a:p>
          <a:p>
            <a:r>
              <a:rPr lang="en-AU" altLang="en-US" sz="2800" dirty="0" smtClean="0"/>
              <a:t>Both are essential to understand </a:t>
            </a:r>
          </a:p>
          <a:p>
            <a:r>
              <a:rPr lang="en-AU" altLang="en-US" sz="2800" dirty="0" smtClean="0"/>
              <a:t>the complete picture of an HRIS!</a:t>
            </a:r>
          </a:p>
          <a:p>
            <a:endParaRPr lang="en-US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DATA FLOW DIAGRAM (DFD)</a:t>
            </a:r>
            <a:endParaRPr lang="en-US" altLang="en-US" dirty="0" smtClean="0"/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Graphical representation of key business activities/processes conducted by the organization</a:t>
            </a:r>
            <a:endParaRPr lang="en-AU" altLang="en-US" smtClean="0"/>
          </a:p>
          <a:p>
            <a:endParaRPr lang="en-US" altLang="en-US" smtClean="0"/>
          </a:p>
          <a:p>
            <a:r>
              <a:rPr lang="en-US" altLang="en-US" smtClean="0"/>
              <a:t>Focus is on the transformation and movement of organizational data</a:t>
            </a:r>
          </a:p>
          <a:p>
            <a:pPr lvl="1"/>
            <a:r>
              <a:rPr lang="en-US" altLang="en-US" smtClean="0"/>
              <a:t>Can move to and from external entities (such as a job applicant), processes (the applicant tracking process), and data stores</a:t>
            </a:r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SYMBOLS OF THE DFD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19200"/>
            <a:ext cx="7772400" cy="49949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DFD: CONTEXT-LEVEL DIAGRAM</a:t>
            </a:r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2275"/>
            <a:ext cx="7467600" cy="375724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DFD: LEVEL 0 DIAGRAM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262" y="1231634"/>
            <a:ext cx="5705475" cy="51247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PHYSICAL DESIGN</a:t>
            </a:r>
            <a:endParaRPr lang="en-US" altLang="en-US" dirty="0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Major activities</a:t>
            </a:r>
          </a:p>
          <a:p>
            <a:pPr lvl="1"/>
            <a:r>
              <a:rPr lang="en-US" altLang="en-US" smtClean="0"/>
              <a:t>Determine if value in moving forward with implementation of new system </a:t>
            </a:r>
          </a:p>
          <a:p>
            <a:pPr lvl="1"/>
            <a:r>
              <a:rPr lang="en-US" altLang="en-US" smtClean="0"/>
              <a:t>Determine hardware and software options and requirements</a:t>
            </a:r>
          </a:p>
          <a:p>
            <a:pPr lvl="1"/>
            <a:r>
              <a:rPr lang="en-US" altLang="en-US" smtClean="0"/>
              <a:t>Determine where to obtain hardware and software</a:t>
            </a:r>
          </a:p>
          <a:p>
            <a:pPr lvl="1"/>
            <a:r>
              <a:rPr lang="en-US" altLang="en-US" smtClean="0"/>
              <a:t>Develop implementation schedule</a:t>
            </a:r>
          </a:p>
          <a:p>
            <a:pPr lvl="1"/>
            <a:r>
              <a:rPr lang="en-US" altLang="en-US" smtClean="0"/>
              <a:t>Work with potential vendors, and select software, if obtained externally</a:t>
            </a:r>
          </a:p>
          <a:p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vanag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vanagh" id="{A85EBC22-2498-4F1D-A19D-A85C40C90245}" vid="{243FF9DB-DB78-487A-A842-2E82D5B2DC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600</Words>
  <Application>Microsoft Office PowerPoint</Application>
  <PresentationFormat>On-screen Show (4:3)</PresentationFormat>
  <Paragraphs>94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Tahoma</vt:lpstr>
      <vt:lpstr>MS PGothic</vt:lpstr>
      <vt:lpstr>Arial</vt:lpstr>
      <vt:lpstr>Calibri</vt:lpstr>
      <vt:lpstr>Times New Roman</vt:lpstr>
      <vt:lpstr>Wingdings</vt:lpstr>
      <vt:lpstr>Kavanagh</vt:lpstr>
      <vt:lpstr>Chapter 5</vt:lpstr>
      <vt:lpstr>SYSTEMS DEVELOPMENT LIFE CYCLE (SDLC) AND HRIS DESIGN</vt:lpstr>
      <vt:lpstr>DESIGN CONSIDERATIONS</vt:lpstr>
      <vt:lpstr>LOGICAL DESIGN:  DATA VS. PROCESS PERSPECTIVE</vt:lpstr>
      <vt:lpstr>DATA FLOW DIAGRAM (DFD)</vt:lpstr>
      <vt:lpstr>SYMBOLS OF THE DFD</vt:lpstr>
      <vt:lpstr>DFD: CONTEXT-LEVEL DIAGRAM</vt:lpstr>
      <vt:lpstr>DFD: LEVEL 0 DIAGRAM</vt:lpstr>
      <vt:lpstr>PHYSICAL DESIGN</vt:lpstr>
      <vt:lpstr>THREE CHOICES IN PHYSICAL DESIGN</vt:lpstr>
      <vt:lpstr>WORKING WITH VENDORS</vt:lpstr>
      <vt:lpstr>WORKING WITH VENDORS</vt:lpstr>
      <vt:lpstr>ASSESSING SYSTEM FEASIBILITY</vt:lpstr>
      <vt:lpstr>ASSESSING SYSTEM FEASIBILITY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Sheila Boysen-Rotelli</dc:creator>
  <cp:lastModifiedBy>Stephanie Palermini</cp:lastModifiedBy>
  <cp:revision>11</cp:revision>
  <cp:lastPrinted>1601-01-01T00:00:00Z</cp:lastPrinted>
  <dcterms:created xsi:type="dcterms:W3CDTF">2017-05-04T01:38:51Z</dcterms:created>
  <dcterms:modified xsi:type="dcterms:W3CDTF">2017-07-19T16:43:54Z</dcterms:modified>
</cp:coreProperties>
</file>