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1"/>
  </p:sldMasterIdLst>
  <p:notesMasterIdLst>
    <p:notesMasterId r:id="rId27"/>
  </p:notesMasterIdLst>
  <p:handoutMasterIdLst>
    <p:handoutMasterId r:id="rId28"/>
  </p:handoutMasterIdLst>
  <p:sldIdLst>
    <p:sldId id="256" r:id="rId2"/>
    <p:sldId id="305" r:id="rId3"/>
    <p:sldId id="362" r:id="rId4"/>
    <p:sldId id="338" r:id="rId5"/>
    <p:sldId id="337" r:id="rId6"/>
    <p:sldId id="307" r:id="rId7"/>
    <p:sldId id="329" r:id="rId8"/>
    <p:sldId id="342" r:id="rId9"/>
    <p:sldId id="343" r:id="rId10"/>
    <p:sldId id="323" r:id="rId11"/>
    <p:sldId id="361" r:id="rId12"/>
    <p:sldId id="276" r:id="rId13"/>
    <p:sldId id="277" r:id="rId14"/>
    <p:sldId id="345" r:id="rId15"/>
    <p:sldId id="279" r:id="rId16"/>
    <p:sldId id="346" r:id="rId17"/>
    <p:sldId id="347" r:id="rId18"/>
    <p:sldId id="348" r:id="rId19"/>
    <p:sldId id="280" r:id="rId20"/>
    <p:sldId id="278" r:id="rId21"/>
    <p:sldId id="325" r:id="rId22"/>
    <p:sldId id="349" r:id="rId23"/>
    <p:sldId id="351" r:id="rId24"/>
    <p:sldId id="352" r:id="rId25"/>
    <p:sldId id="328" r:id="rId26"/>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0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0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0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0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0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0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0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0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 Johnson" initials="RJ" lastIdx="2" clrIdx="0"/>
  <p:cmAuthor id="2" name="Stephanie Palermini" initials="SP" lastIdx="1" clrIdx="1">
    <p:extLst>
      <p:ext uri="{19B8F6BF-5375-455C-9EA6-DF929625EA0E}">
        <p15:presenceInfo xmlns:p15="http://schemas.microsoft.com/office/powerpoint/2012/main" userId="S-1-5-21-602089608-2055347256-1435325219-40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0" d="100"/>
          <a:sy n="40" d="100"/>
        </p:scale>
        <p:origin x="-154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7.xml"/><Relationship Id="rId1" Type="http://schemas.openxmlformats.org/officeDocument/2006/relationships/slide" Target="slides/slide6.xml"/><Relationship Id="rId5" Type="http://schemas.openxmlformats.org/officeDocument/2006/relationships/slide" Target="slides/slide10.xml"/><Relationship Id="rId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mn-cs"/>
              </a:defRPr>
            </a:lvl1pPr>
          </a:lstStyle>
          <a:p>
            <a:pPr>
              <a:defRPr/>
            </a:pPr>
            <a:r>
              <a:rPr lang="en-US"/>
              <a:t>INTRODUCTION TO IHRM</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A8B1BAC6-2453-4AC0-A815-A89061A251E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A8C44251-75CE-4EEF-8A7D-2F9C22BF02D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1314FFDC-BC1C-4F56-A442-10F9FFEF1031}"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8DC136B2-2EFF-4270-A06B-DCA723628DE6}" type="slidenum">
              <a:rPr lang="en-US" altLang="en-US" sz="1200">
                <a:latin typeface="Times New Roman" panose="02020603050405020304" pitchFamily="18" charset="0"/>
              </a:rPr>
              <a:pPr/>
              <a:t>13</a:t>
            </a:fld>
            <a:endParaRPr lang="en-US" altLang="en-US" sz="1200">
              <a:latin typeface="Times New Roman" panose="02020603050405020304" pitchFamily="18"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283BE4BE-DD71-430C-B3AA-299AAB066DA8}" type="slidenum">
              <a:rPr lang="en-US" altLang="en-US" sz="1200">
                <a:latin typeface="Times New Roman" panose="02020603050405020304" pitchFamily="18" charset="0"/>
              </a:rPr>
              <a:pPr/>
              <a:t>14</a:t>
            </a:fld>
            <a:endParaRPr lang="en-US" altLang="en-US" sz="1200">
              <a:latin typeface="Times New Roman" panose="02020603050405020304" pitchFamily="18"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37CFCAC0-5B59-44FE-8864-C627F9EBFEE6}" type="slidenum">
              <a:rPr lang="en-US" altLang="en-US" sz="1200">
                <a:latin typeface="Times New Roman" panose="02020603050405020304" pitchFamily="18" charset="0"/>
              </a:rPr>
              <a:pPr/>
              <a:t>15</a:t>
            </a:fld>
            <a:endParaRPr lang="en-US" altLang="en-US" sz="1200">
              <a:latin typeface="Times New Roman" panose="02020603050405020304" pitchFamily="18"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DF8D6B37-BE15-426E-9597-DC1A6AD5E91B}" type="slidenum">
              <a:rPr lang="en-US" altLang="en-US" sz="1200">
                <a:latin typeface="Times New Roman" panose="02020603050405020304" pitchFamily="18" charset="0"/>
              </a:rPr>
              <a:pPr/>
              <a:t>19</a:t>
            </a:fld>
            <a:endParaRPr lang="en-US" altLang="en-US" sz="1200">
              <a:latin typeface="Times New Roman" panose="02020603050405020304" pitchFamily="18"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06220762-CA63-4581-91F6-300D2ACEC011}" type="slidenum">
              <a:rPr lang="en-US" altLang="en-US" sz="1200">
                <a:latin typeface="Times New Roman" panose="02020603050405020304" pitchFamily="18" charset="0"/>
              </a:rPr>
              <a:pPr/>
              <a:t>20</a:t>
            </a:fld>
            <a:endParaRPr lang="en-US" altLang="en-US" sz="1200">
              <a:latin typeface="Times New Roman" panose="02020603050405020304" pitchFamily="18"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35187CDF-9ED6-4E4D-9A14-638C60322CCF}" type="slidenum">
              <a:rPr lang="en-US" altLang="en-US" sz="1200">
                <a:latin typeface="Times New Roman" panose="02020603050405020304" pitchFamily="18" charset="0"/>
              </a:rPr>
              <a:pPr/>
              <a:t>2</a:t>
            </a:fld>
            <a:endParaRPr lang="en-US" altLang="en-US" sz="1200">
              <a:latin typeface="Times New Roman" panose="02020603050405020304" pitchFamily="18" charset="0"/>
            </a:endParaRP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35187CDF-9ED6-4E4D-9A14-638C60322CCF}" type="slidenum">
              <a:rPr lang="en-US" altLang="en-US" sz="1200">
                <a:latin typeface="Times New Roman" panose="02020603050405020304" pitchFamily="18" charset="0"/>
              </a:rPr>
              <a:pPr/>
              <a:t>3</a:t>
            </a:fld>
            <a:endParaRPr lang="en-US" altLang="en-US" sz="1200">
              <a:latin typeface="Times New Roman" panose="02020603050405020304" pitchFamily="18" charset="0"/>
            </a:endParaRP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extLst>
      <p:ext uri="{BB962C8B-B14F-4D97-AF65-F5344CB8AC3E}">
        <p14:creationId xmlns:p14="http://schemas.microsoft.com/office/powerpoint/2010/main" val="1939426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E7B03DB7-F930-4B92-82E7-0A55807C91A7}" type="slidenum">
              <a:rPr lang="en-US" altLang="en-US" sz="1200">
                <a:latin typeface="Times New Roman" panose="02020603050405020304" pitchFamily="18" charset="0"/>
              </a:rPr>
              <a:pPr/>
              <a:t>6</a:t>
            </a:fld>
            <a:endParaRPr lang="en-US" altLang="en-US" sz="1200">
              <a:latin typeface="Times New Roman" panose="02020603050405020304" pitchFamily="18" charset="0"/>
            </a:endParaRPr>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pPr algn="r"/>
            <a:fld id="{8653B27E-297E-4658-935B-DEDF86868B33}" type="slidenum">
              <a:rPr lang="en-US" altLang="en-US" sz="1200">
                <a:latin typeface="Times New Roman" panose="02020603050405020304" pitchFamily="18" charset="0"/>
              </a:rPr>
              <a:pPr algn="r"/>
              <a:t>7</a:t>
            </a:fld>
            <a:endParaRPr lang="en-US" altLang="en-US" sz="1200">
              <a:latin typeface="Times New Roman" panose="02020603050405020304" pitchFamily="18" charset="0"/>
            </a:endParaRPr>
          </a:p>
        </p:txBody>
      </p:sp>
      <p:sp>
        <p:nvSpPr>
          <p:cNvPr id="14338" name="Rectangle 2"/>
          <p:cNvSpPr>
            <a:spLocks noGrp="1" noRot="1" noChangeAspect="1" noChangeArrowheads="1" noTextEdit="1"/>
          </p:cNvSpPr>
          <p:nvPr>
            <p:ph type="sldImg"/>
          </p:nvPr>
        </p:nvSpPr>
        <p:spPr>
          <a:solidFill>
            <a:srgbClr val="FFFFFF"/>
          </a:solidFill>
          <a:ln/>
        </p:spPr>
      </p:sp>
      <p:sp>
        <p:nvSpPr>
          <p:cNvPr id="14339"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pPr algn="r"/>
            <a:fld id="{3997BA2E-FCC9-49B4-BDA0-0629FEB89F5F}" type="slidenum">
              <a:rPr lang="en-US" altLang="en-US" sz="1200">
                <a:latin typeface="Times New Roman" panose="02020603050405020304" pitchFamily="18" charset="0"/>
              </a:rPr>
              <a:pPr algn="r"/>
              <a:t>8</a:t>
            </a:fld>
            <a:endParaRPr lang="en-US" altLang="en-US" sz="1200">
              <a:latin typeface="Times New Roman" panose="02020603050405020304" pitchFamily="18" charset="0"/>
            </a:endParaRPr>
          </a:p>
        </p:txBody>
      </p:sp>
      <p:sp>
        <p:nvSpPr>
          <p:cNvPr id="16386" name="Rectangle 2"/>
          <p:cNvSpPr>
            <a:spLocks noGrp="1" noRot="1" noChangeAspect="1" noChangeArrowheads="1" noTextEdit="1"/>
          </p:cNvSpPr>
          <p:nvPr>
            <p:ph type="sldImg"/>
          </p:nvPr>
        </p:nvSpPr>
        <p:spPr>
          <a:solidFill>
            <a:srgbClr val="FFFFFF"/>
          </a:solidFill>
          <a:ln/>
        </p:spPr>
      </p:sp>
      <p:sp>
        <p:nvSpPr>
          <p:cNvPr id="16387"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b"/>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pPr algn="r"/>
            <a:fld id="{07269A0F-52A9-4BE6-951C-FB920DA806E2}" type="slidenum">
              <a:rPr lang="en-US" altLang="en-US" sz="1200">
                <a:latin typeface="Times New Roman" panose="02020603050405020304" pitchFamily="18" charset="0"/>
              </a:rPr>
              <a:pPr algn="r"/>
              <a:t>9</a:t>
            </a:fld>
            <a:endParaRPr lang="en-US" altLang="en-US" sz="1200">
              <a:latin typeface="Times New Roman" panose="02020603050405020304" pitchFamily="18" charset="0"/>
            </a:endParaRPr>
          </a:p>
        </p:txBody>
      </p:sp>
      <p:sp>
        <p:nvSpPr>
          <p:cNvPr id="18434" name="Rectangle 2"/>
          <p:cNvSpPr>
            <a:spLocks noGrp="1" noRot="1" noChangeAspect="1" noChangeArrowheads="1" noTextEdit="1"/>
          </p:cNvSpPr>
          <p:nvPr>
            <p:ph type="sldImg"/>
          </p:nvPr>
        </p:nvSpPr>
        <p:spPr>
          <a:solidFill>
            <a:srgbClr val="FFFFFF"/>
          </a:solidFill>
          <a:ln/>
        </p:spPr>
      </p:sp>
      <p:sp>
        <p:nvSpPr>
          <p:cNvPr id="18435"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8A41CA32-B29A-4B53-B97E-3C3B8E0D2A37}" type="slidenum">
              <a:rPr lang="en-US" altLang="en-US" sz="1200">
                <a:latin typeface="Times New Roman" panose="02020603050405020304" pitchFamily="18" charset="0"/>
              </a:rPr>
              <a:pPr/>
              <a:t>10</a:t>
            </a:fld>
            <a:endParaRPr lang="en-US" altLang="en-US" sz="1200">
              <a:latin typeface="Times New Roman" panose="02020603050405020304" pitchFamily="18"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fld id="{0C83757A-5684-4A28-8DAF-C7717FF29ECF}" type="slidenum">
              <a:rPr lang="en-US" altLang="en-US" sz="1200">
                <a:latin typeface="Times New Roman" panose="02020603050405020304" pitchFamily="18" charset="0"/>
              </a:rPr>
              <a:pPr/>
              <a:t>12</a:t>
            </a:fld>
            <a:endParaRPr lang="en-US" altLang="en-US" sz="1200">
              <a:latin typeface="Times New Roman" panose="02020603050405020304" pitchFamily="18"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815986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784038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54510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64321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15167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059015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9970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45488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42541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150067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02220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spTree>
    <p:extLst>
      <p:ext uri="{BB962C8B-B14F-4D97-AF65-F5344CB8AC3E}">
        <p14:creationId xmlns:p14="http://schemas.microsoft.com/office/powerpoint/2010/main" val="98242436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0" y="1295400"/>
            <a:ext cx="9144000" cy="1905000"/>
          </a:xfrm>
        </p:spPr>
        <p:txBody>
          <a:bodyPr/>
          <a:lstStyle/>
          <a:p>
            <a:pPr eaLnBrk="1" hangingPunct="1"/>
            <a:r>
              <a:rPr lang="en-US" altLang="en-US" smtClean="0"/>
              <a:t>Chapter 6</a:t>
            </a:r>
            <a:endParaRPr lang="en-US" altLang="en-US" sz="3200" smtClean="0"/>
          </a:p>
        </p:txBody>
      </p:sp>
      <p:sp>
        <p:nvSpPr>
          <p:cNvPr id="4101" name="Rectangle 5"/>
          <p:cNvSpPr>
            <a:spLocks noGrp="1" noChangeArrowheads="1"/>
          </p:cNvSpPr>
          <p:nvPr>
            <p:ph type="subTitle" idx="1"/>
          </p:nvPr>
        </p:nvSpPr>
        <p:spPr>
          <a:xfrm>
            <a:off x="1219200" y="2667000"/>
            <a:ext cx="6934200" cy="3048000"/>
          </a:xfrm>
        </p:spPr>
        <p:txBody>
          <a:bodyPr/>
          <a:lstStyle/>
          <a:p>
            <a:pPr eaLnBrk="1" hangingPunct="1"/>
            <a:r>
              <a:rPr lang="en-US" altLang="en-US" sz="4000" smtClean="0">
                <a:solidFill>
                  <a:srgbClr val="0066CC"/>
                </a:solidFill>
              </a:rPr>
              <a:t>Change Management and System Implementation</a:t>
            </a:r>
            <a:endParaRPr lang="en-US" altLang="en-US" sz="4000" i="1" smtClean="0">
              <a:solidFill>
                <a:srgbClr val="0066CC"/>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5" presetClass="entr" presetSubtype="5"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checkerboard(down)">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altLang="en-US" smtClean="0"/>
              <a:t>NADLER’S CONGRUENCE MODEL</a:t>
            </a:r>
          </a:p>
        </p:txBody>
      </p:sp>
      <p:sp>
        <p:nvSpPr>
          <p:cNvPr id="19458" name="Rectangle 3"/>
          <p:cNvSpPr>
            <a:spLocks noGrp="1" noChangeArrowheads="1"/>
          </p:cNvSpPr>
          <p:nvPr>
            <p:ph idx="1"/>
          </p:nvPr>
        </p:nvSpPr>
        <p:spPr/>
        <p:txBody>
          <a:bodyPr/>
          <a:lstStyle/>
          <a:p>
            <a:r>
              <a:rPr lang="en-AU" altLang="en-US" smtClean="0"/>
              <a:t>Need congruence (“fit”) between the various organizational subsystems for optimal performance</a:t>
            </a:r>
          </a:p>
          <a:p>
            <a:r>
              <a:rPr lang="en-AU" altLang="en-US" smtClean="0"/>
              <a:t>Components </a:t>
            </a:r>
          </a:p>
          <a:p>
            <a:pPr lvl="1"/>
            <a:r>
              <a:rPr lang="en-AU" altLang="en-US" smtClean="0"/>
              <a:t>Input, strategy, output, and operating organization</a:t>
            </a:r>
          </a:p>
          <a:p>
            <a:r>
              <a:rPr lang="en-AU" altLang="en-US" smtClean="0"/>
              <a:t>Transformation processes</a:t>
            </a:r>
          </a:p>
          <a:p>
            <a:pPr lvl="1"/>
            <a:r>
              <a:rPr lang="en-AU" altLang="en-US" smtClean="0"/>
              <a:t>Strategy, work, people, formal organization (structure), and informal organization (culture)</a:t>
            </a:r>
          </a:p>
          <a:p>
            <a:endParaRPr lang="en-US" altLang="en-US" smtClean="0"/>
          </a:p>
          <a:p>
            <a:pPr lvl="1"/>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Text Box 31"/>
          <p:cNvSpPr txBox="1">
            <a:spLocks noChangeArrowheads="1"/>
          </p:cNvSpPr>
          <p:nvPr/>
        </p:nvSpPr>
        <p:spPr bwMode="auto">
          <a:xfrm>
            <a:off x="3435350" y="5113338"/>
            <a:ext cx="1104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ahoma" panose="020B0604030504040204" pitchFamily="34" charset="0"/>
                <a:ea typeface="MS PGothic" panose="020B0600070205080204" pitchFamily="34" charset="-128"/>
              </a:defRPr>
            </a:lvl1pPr>
            <a:lvl2pPr marL="742950" indent="-285750">
              <a:defRPr sz="2000">
                <a:solidFill>
                  <a:schemeClr val="tx1"/>
                </a:solidFill>
                <a:latin typeface="Tahoma" panose="020B0604030504040204" pitchFamily="34" charset="0"/>
                <a:ea typeface="MS PGothic" panose="020B0600070205080204" pitchFamily="34" charset="-128"/>
              </a:defRPr>
            </a:lvl2pPr>
            <a:lvl3pPr marL="1143000" indent="-228600">
              <a:defRPr sz="2000">
                <a:solidFill>
                  <a:schemeClr val="tx1"/>
                </a:solidFill>
                <a:latin typeface="Tahoma" panose="020B0604030504040204" pitchFamily="34" charset="0"/>
                <a:ea typeface="MS PGothic" panose="020B0600070205080204" pitchFamily="34" charset="-128"/>
              </a:defRPr>
            </a:lvl3pPr>
            <a:lvl4pPr marL="1600200" indent="-228600">
              <a:defRPr sz="2000">
                <a:solidFill>
                  <a:schemeClr val="tx1"/>
                </a:solidFill>
                <a:latin typeface="Tahoma" panose="020B0604030504040204" pitchFamily="34" charset="0"/>
                <a:ea typeface="MS PGothic" panose="020B0600070205080204" pitchFamily="34" charset="-128"/>
              </a:defRPr>
            </a:lvl4pPr>
            <a:lvl5pPr marL="2057400" indent="-228600">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MS PGothic" panose="020B0600070205080204" pitchFamily="34" charset="-128"/>
              </a:defRPr>
            </a:lvl9pPr>
          </a:lstStyle>
          <a:p>
            <a:pPr algn="ctr" eaLnBrk="1" hangingPunct="1">
              <a:spcAft>
                <a:spcPts val="1000"/>
              </a:spcAft>
            </a:pPr>
            <a:r>
              <a:rPr lang="en-US" altLang="en-US" sz="1100" b="1">
                <a:solidFill>
                  <a:srgbClr val="FFFFFF"/>
                </a:solidFill>
                <a:latin typeface="Calibri" panose="020F0502020204030204" pitchFamily="34" charset="0"/>
              </a:rPr>
              <a:t>People</a:t>
            </a:r>
            <a:endParaRPr lang="en-US" altLang="en-US">
              <a:latin typeface="Calibri" panose="020F0502020204030204" pitchFamily="34" charset="0"/>
            </a:endParaRPr>
          </a:p>
        </p:txBody>
      </p:sp>
      <p:sp>
        <p:nvSpPr>
          <p:cNvPr id="7" name="Title 6"/>
          <p:cNvSpPr>
            <a:spLocks noGrp="1"/>
          </p:cNvSpPr>
          <p:nvPr>
            <p:ph type="title"/>
          </p:nvPr>
        </p:nvSpPr>
        <p:spPr/>
        <p:txBody>
          <a:bodyPr/>
          <a:lstStyle/>
          <a:p>
            <a:r>
              <a:rPr lang="en-US" altLang="en-US" dirty="0">
                <a:latin typeface="Calibri" panose="020F0502020204030204" pitchFamily="34" charset="0"/>
              </a:rPr>
              <a:t>NADLER’S CONGRUENCE </a:t>
            </a:r>
            <a:r>
              <a:rPr lang="en-US" altLang="en-US" dirty="0" smtClean="0">
                <a:latin typeface="Calibri" panose="020F0502020204030204" pitchFamily="34" charset="0"/>
              </a:rPr>
              <a:t>MODEL</a:t>
            </a:r>
            <a:endParaRPr lang="en-US" dirty="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pPr/>
              <a:t>11</a:t>
            </a:fld>
            <a:endParaRPr lang="en-US"/>
          </a:p>
        </p:txBody>
      </p:sp>
      <p:pic>
        <p:nvPicPr>
          <p:cNvPr id="6" name="Picture 5"/>
          <p:cNvPicPr>
            <a:picLocks noChangeAspect="1"/>
          </p:cNvPicPr>
          <p:nvPr/>
        </p:nvPicPr>
        <p:blipFill>
          <a:blip r:embed="rId2"/>
          <a:stretch>
            <a:fillRect/>
          </a:stretch>
        </p:blipFill>
        <p:spPr>
          <a:xfrm>
            <a:off x="496490" y="1684337"/>
            <a:ext cx="7865269" cy="352857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Rectangle 1026"/>
          <p:cNvSpPr>
            <a:spLocks noGrp="1" noChangeArrowheads="1"/>
          </p:cNvSpPr>
          <p:nvPr>
            <p:ph type="title"/>
          </p:nvPr>
        </p:nvSpPr>
        <p:spPr/>
        <p:txBody>
          <a:bodyPr/>
          <a:lstStyle/>
          <a:p>
            <a:r>
              <a:rPr lang="en-US" altLang="en-US" smtClean="0"/>
              <a:t>KOTTER’S EIGHT-STAGE MODEL</a:t>
            </a:r>
          </a:p>
        </p:txBody>
      </p:sp>
      <p:sp>
        <p:nvSpPr>
          <p:cNvPr id="22530" name="Rectangle 1027"/>
          <p:cNvSpPr>
            <a:spLocks noGrp="1" noChangeArrowheads="1"/>
          </p:cNvSpPr>
          <p:nvPr>
            <p:ph idx="1"/>
          </p:nvPr>
        </p:nvSpPr>
        <p:spPr/>
        <p:txBody>
          <a:bodyPr/>
          <a:lstStyle/>
          <a:p>
            <a:r>
              <a:rPr lang="en-AU" altLang="en-US" smtClean="0"/>
              <a:t>First four stages focus on “unfreezing”</a:t>
            </a:r>
          </a:p>
          <a:p>
            <a:pPr lvl="1"/>
            <a:r>
              <a:rPr lang="en-AU" altLang="en-US" smtClean="0"/>
              <a:t>Establishing a greater sense of urgency</a:t>
            </a:r>
          </a:p>
          <a:p>
            <a:pPr lvl="1"/>
            <a:r>
              <a:rPr lang="en-AU" altLang="en-US" smtClean="0"/>
              <a:t>Creating the guiding coalition</a:t>
            </a:r>
          </a:p>
          <a:p>
            <a:pPr lvl="1"/>
            <a:r>
              <a:rPr lang="en-AU" altLang="en-US" smtClean="0"/>
              <a:t>Developing a transformational vision and strategy</a:t>
            </a:r>
          </a:p>
          <a:p>
            <a:pPr lvl="1"/>
            <a:r>
              <a:rPr lang="en-AU" altLang="en-US" smtClean="0"/>
              <a:t>Communicating the change vision</a:t>
            </a:r>
          </a:p>
          <a:p>
            <a:endParaRPr lang="en-AU" altLang="en-US" smtClean="0"/>
          </a:p>
          <a:p>
            <a:endParaRPr lang="en-AU" altLang="en-US" smtClean="0"/>
          </a:p>
          <a:p>
            <a:pPr lvl="1"/>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altLang="en-US" smtClean="0"/>
              <a:t>KOTTER’S EIGHT-STAGE MODEL</a:t>
            </a:r>
          </a:p>
        </p:txBody>
      </p:sp>
      <p:sp>
        <p:nvSpPr>
          <p:cNvPr id="44035" name="Rectangle 3"/>
          <p:cNvSpPr>
            <a:spLocks noGrp="1" noChangeArrowheads="1"/>
          </p:cNvSpPr>
          <p:nvPr>
            <p:ph idx="1"/>
          </p:nvPr>
        </p:nvSpPr>
        <p:spPr/>
        <p:txBody>
          <a:bodyPr/>
          <a:lstStyle/>
          <a:p>
            <a:r>
              <a:rPr lang="en-AU" altLang="en-US" smtClean="0"/>
              <a:t>The next three stages introduce many new practices (“change/transition”</a:t>
            </a:r>
            <a:r>
              <a:rPr lang="en-AU" altLang="ja-JP" smtClean="0"/>
              <a:t>)</a:t>
            </a:r>
          </a:p>
          <a:p>
            <a:pPr lvl="1"/>
            <a:r>
              <a:rPr lang="en-AU" altLang="en-US" smtClean="0"/>
              <a:t>Empowering a broad base of people to take action</a:t>
            </a:r>
          </a:p>
          <a:p>
            <a:pPr lvl="1"/>
            <a:r>
              <a:rPr lang="en-AU" altLang="en-US" smtClean="0"/>
              <a:t>Generating short-term wins</a:t>
            </a:r>
          </a:p>
          <a:p>
            <a:pPr lvl="1"/>
            <a:r>
              <a:rPr lang="en-AU" altLang="en-US" smtClean="0"/>
              <a:t>Consolidating gains and producing even more change</a:t>
            </a:r>
          </a:p>
          <a:p>
            <a:endParaRPr lang="en-AU" altLang="en-US" smtClean="0"/>
          </a:p>
          <a:p>
            <a:endParaRPr lang="en-AU"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strVal val="(6*min(max(#ppt_w*#ppt_h,.3),1)-7.4)/-.7*#ppt_w"/>
                                          </p:val>
                                        </p:tav>
                                        <p:tav tm="100000">
                                          <p:val>
                                            <p:strVal val="#ppt_w"/>
                                          </p:val>
                                        </p:tav>
                                      </p:tavLst>
                                    </p:anim>
                                    <p:anim calcmode="lin" valueType="num">
                                      <p:cBhvr>
                                        <p:cTn id="8" dur="500" fill="hold"/>
                                        <p:tgtEl>
                                          <p:spTgt spid="44035">
                                            <p:txEl>
                                              <p:pRg st="0" end="0"/>
                                            </p:txEl>
                                          </p:spTgt>
                                        </p:tgtEl>
                                        <p:attrNameLst>
                                          <p:attrName>ppt_h</p:attrName>
                                        </p:attrNameLst>
                                      </p:cBhvr>
                                      <p:tavLst>
                                        <p:tav tm="0">
                                          <p:val>
                                            <p:strVal val="(6*min(max(#ppt_w*#ppt_h,.3),1)-7.4)/-.7*#ppt_h"/>
                                          </p:val>
                                        </p:tav>
                                        <p:tav tm="100000">
                                          <p:val>
                                            <p:strVal val="#ppt_h"/>
                                          </p:val>
                                        </p:tav>
                                      </p:tavLst>
                                    </p:anim>
                                    <p:anim calcmode="lin" valueType="num">
                                      <p:cBhvr>
                                        <p:cTn id="9" dur="500" fill="hold"/>
                                        <p:tgtEl>
                                          <p:spTgt spid="4403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44035">
                                            <p:txEl>
                                              <p:pRg st="0" end="0"/>
                                            </p:txEl>
                                          </p:spTgt>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p:cTn id="13" dur="500" fill="hold"/>
                                        <p:tgtEl>
                                          <p:spTgt spid="44035">
                                            <p:txEl>
                                              <p:pRg st="1" end="1"/>
                                            </p:txEl>
                                          </p:spTgt>
                                        </p:tgtEl>
                                        <p:attrNameLst>
                                          <p:attrName>ppt_w</p:attrName>
                                        </p:attrNameLst>
                                      </p:cBhvr>
                                      <p:tavLst>
                                        <p:tav tm="0">
                                          <p:val>
                                            <p:strVal val="(6*min(max(#ppt_w*#ppt_h,.3),1)-7.4)/-.7*#ppt_w"/>
                                          </p:val>
                                        </p:tav>
                                        <p:tav tm="100000">
                                          <p:val>
                                            <p:strVal val="#ppt_w"/>
                                          </p:val>
                                        </p:tav>
                                      </p:tavLst>
                                    </p:anim>
                                    <p:anim calcmode="lin" valueType="num">
                                      <p:cBhvr>
                                        <p:cTn id="14" dur="500" fill="hold"/>
                                        <p:tgtEl>
                                          <p:spTgt spid="44035">
                                            <p:txEl>
                                              <p:pRg st="1" end="1"/>
                                            </p:txEl>
                                          </p:spTgt>
                                        </p:tgtEl>
                                        <p:attrNameLst>
                                          <p:attrName>ppt_h</p:attrName>
                                        </p:attrNameLst>
                                      </p:cBhvr>
                                      <p:tavLst>
                                        <p:tav tm="0">
                                          <p:val>
                                            <p:strVal val="(6*min(max(#ppt_w*#ppt_h,.3),1)-7.4)/-.7*#ppt_h"/>
                                          </p:val>
                                        </p:tav>
                                        <p:tav tm="100000">
                                          <p:val>
                                            <p:strVal val="#ppt_h"/>
                                          </p:val>
                                        </p:tav>
                                      </p:tavLst>
                                    </p:anim>
                                    <p:anim calcmode="lin" valueType="num">
                                      <p:cBhvr>
                                        <p:cTn id="15" dur="500" fill="hold"/>
                                        <p:tgtEl>
                                          <p:spTgt spid="44035">
                                            <p:txEl>
                                              <p:pRg st="1" end="1"/>
                                            </p:txEl>
                                          </p:spTgt>
                                        </p:tgtEl>
                                        <p:attrNameLst>
                                          <p:attrName>ppt_x</p:attrName>
                                        </p:attrNameLst>
                                      </p:cBhvr>
                                      <p:tavLst>
                                        <p:tav tm="0">
                                          <p:val>
                                            <p:fltVal val="0.5"/>
                                          </p:val>
                                        </p:tav>
                                        <p:tav tm="100000">
                                          <p:val>
                                            <p:strVal val="#ppt_x"/>
                                          </p:val>
                                        </p:tav>
                                      </p:tavLst>
                                    </p:anim>
                                    <p:anim calcmode="lin" valueType="num">
                                      <p:cBhvr>
                                        <p:cTn id="16" dur="500" fill="hold"/>
                                        <p:tgtEl>
                                          <p:spTgt spid="44035">
                                            <p:txEl>
                                              <p:pRg st="1" end="1"/>
                                            </p:txEl>
                                          </p:spTgt>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p:cTn id="19" dur="500" fill="hold"/>
                                        <p:tgtEl>
                                          <p:spTgt spid="44035">
                                            <p:txEl>
                                              <p:pRg st="2" end="2"/>
                                            </p:txEl>
                                          </p:spTgt>
                                        </p:tgtEl>
                                        <p:attrNameLst>
                                          <p:attrName>ppt_w</p:attrName>
                                        </p:attrNameLst>
                                      </p:cBhvr>
                                      <p:tavLst>
                                        <p:tav tm="0">
                                          <p:val>
                                            <p:strVal val="(6*min(max(#ppt_w*#ppt_h,.3),1)-7.4)/-.7*#ppt_w"/>
                                          </p:val>
                                        </p:tav>
                                        <p:tav tm="100000">
                                          <p:val>
                                            <p:strVal val="#ppt_w"/>
                                          </p:val>
                                        </p:tav>
                                      </p:tavLst>
                                    </p:anim>
                                    <p:anim calcmode="lin" valueType="num">
                                      <p:cBhvr>
                                        <p:cTn id="20" dur="500" fill="hold"/>
                                        <p:tgtEl>
                                          <p:spTgt spid="44035">
                                            <p:txEl>
                                              <p:pRg st="2" end="2"/>
                                            </p:txEl>
                                          </p:spTgt>
                                        </p:tgtEl>
                                        <p:attrNameLst>
                                          <p:attrName>ppt_h</p:attrName>
                                        </p:attrNameLst>
                                      </p:cBhvr>
                                      <p:tavLst>
                                        <p:tav tm="0">
                                          <p:val>
                                            <p:strVal val="(6*min(max(#ppt_w*#ppt_h,.3),1)-7.4)/-.7*#ppt_h"/>
                                          </p:val>
                                        </p:tav>
                                        <p:tav tm="100000">
                                          <p:val>
                                            <p:strVal val="#ppt_h"/>
                                          </p:val>
                                        </p:tav>
                                      </p:tavLst>
                                    </p:anim>
                                    <p:anim calcmode="lin" valueType="num">
                                      <p:cBhvr>
                                        <p:cTn id="21" dur="500" fill="hold"/>
                                        <p:tgtEl>
                                          <p:spTgt spid="44035">
                                            <p:txEl>
                                              <p:pRg st="2" end="2"/>
                                            </p:txEl>
                                          </p:spTgt>
                                        </p:tgtEl>
                                        <p:attrNameLst>
                                          <p:attrName>ppt_x</p:attrName>
                                        </p:attrNameLst>
                                      </p:cBhvr>
                                      <p:tavLst>
                                        <p:tav tm="0">
                                          <p:val>
                                            <p:fltVal val="0.5"/>
                                          </p:val>
                                        </p:tav>
                                        <p:tav tm="100000">
                                          <p:val>
                                            <p:strVal val="#ppt_x"/>
                                          </p:val>
                                        </p:tav>
                                      </p:tavLst>
                                    </p:anim>
                                    <p:anim calcmode="lin" valueType="num">
                                      <p:cBhvr>
                                        <p:cTn id="22" dur="500" fill="hold"/>
                                        <p:tgtEl>
                                          <p:spTgt spid="44035">
                                            <p:txEl>
                                              <p:pRg st="2" end="2"/>
                                            </p:txEl>
                                          </p:spTgt>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44035">
                                            <p:txEl>
                                              <p:pRg st="3" end="3"/>
                                            </p:txEl>
                                          </p:spTgt>
                                        </p:tgtEl>
                                        <p:attrNameLst>
                                          <p:attrName>style.visibility</p:attrName>
                                        </p:attrNameLst>
                                      </p:cBhvr>
                                      <p:to>
                                        <p:strVal val="visible"/>
                                      </p:to>
                                    </p:set>
                                    <p:anim calcmode="lin" valueType="num">
                                      <p:cBhvr>
                                        <p:cTn id="25" dur="500" fill="hold"/>
                                        <p:tgtEl>
                                          <p:spTgt spid="44035">
                                            <p:txEl>
                                              <p:pRg st="3" end="3"/>
                                            </p:txEl>
                                          </p:spTgt>
                                        </p:tgtEl>
                                        <p:attrNameLst>
                                          <p:attrName>ppt_w</p:attrName>
                                        </p:attrNameLst>
                                      </p:cBhvr>
                                      <p:tavLst>
                                        <p:tav tm="0">
                                          <p:val>
                                            <p:strVal val="(6*min(max(#ppt_w*#ppt_h,.3),1)-7.4)/-.7*#ppt_w"/>
                                          </p:val>
                                        </p:tav>
                                        <p:tav tm="100000">
                                          <p:val>
                                            <p:strVal val="#ppt_w"/>
                                          </p:val>
                                        </p:tav>
                                      </p:tavLst>
                                    </p:anim>
                                    <p:anim calcmode="lin" valueType="num">
                                      <p:cBhvr>
                                        <p:cTn id="26" dur="500" fill="hold"/>
                                        <p:tgtEl>
                                          <p:spTgt spid="44035">
                                            <p:txEl>
                                              <p:pRg st="3" end="3"/>
                                            </p:txEl>
                                          </p:spTgt>
                                        </p:tgtEl>
                                        <p:attrNameLst>
                                          <p:attrName>ppt_h</p:attrName>
                                        </p:attrNameLst>
                                      </p:cBhvr>
                                      <p:tavLst>
                                        <p:tav tm="0">
                                          <p:val>
                                            <p:strVal val="(6*min(max(#ppt_w*#ppt_h,.3),1)-7.4)/-.7*#ppt_h"/>
                                          </p:val>
                                        </p:tav>
                                        <p:tav tm="100000">
                                          <p:val>
                                            <p:strVal val="#ppt_h"/>
                                          </p:val>
                                        </p:tav>
                                      </p:tavLst>
                                    </p:anim>
                                    <p:anim calcmode="lin" valueType="num">
                                      <p:cBhvr>
                                        <p:cTn id="27" dur="500" fill="hold"/>
                                        <p:tgtEl>
                                          <p:spTgt spid="44035">
                                            <p:txEl>
                                              <p:pRg st="3" end="3"/>
                                            </p:txEl>
                                          </p:spTgt>
                                        </p:tgtEl>
                                        <p:attrNameLst>
                                          <p:attrName>ppt_x</p:attrName>
                                        </p:attrNameLst>
                                      </p:cBhvr>
                                      <p:tavLst>
                                        <p:tav tm="0">
                                          <p:val>
                                            <p:fltVal val="0.5"/>
                                          </p:val>
                                        </p:tav>
                                        <p:tav tm="100000">
                                          <p:val>
                                            <p:strVal val="#ppt_x"/>
                                          </p:val>
                                        </p:tav>
                                      </p:tavLst>
                                    </p:anim>
                                    <p:anim calcmode="lin" valueType="num">
                                      <p:cBhvr>
                                        <p:cTn id="28" dur="500" fill="hold"/>
                                        <p:tgtEl>
                                          <p:spTgt spid="44035">
                                            <p:txEl>
                                              <p:pRg st="3" end="3"/>
                                            </p:txEl>
                                          </p:spTgt>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altLang="en-US" smtClean="0"/>
              <a:t>KOTTER’S EIGHT-STAGE MODEL</a:t>
            </a:r>
          </a:p>
        </p:txBody>
      </p:sp>
      <p:sp>
        <p:nvSpPr>
          <p:cNvPr id="44035" name="Rectangle 3"/>
          <p:cNvSpPr>
            <a:spLocks noGrp="1" noChangeArrowheads="1"/>
          </p:cNvSpPr>
          <p:nvPr>
            <p:ph idx="1"/>
          </p:nvPr>
        </p:nvSpPr>
        <p:spPr/>
        <p:txBody>
          <a:bodyPr/>
          <a:lstStyle/>
          <a:p>
            <a:r>
              <a:rPr lang="en-AU" altLang="en-US" dirty="0" smtClean="0"/>
              <a:t>The last stage is required to ground the changes in the corporate culture (“</a:t>
            </a:r>
            <a:r>
              <a:rPr lang="en-AU" altLang="ja-JP" dirty="0" smtClean="0"/>
              <a:t>refreezing</a:t>
            </a:r>
            <a:r>
              <a:rPr lang="en-AU" altLang="en-US" dirty="0" smtClean="0"/>
              <a:t>”</a:t>
            </a:r>
            <a:r>
              <a:rPr lang="en-AU" altLang="ja-JP" dirty="0" smtClean="0"/>
              <a:t>) and make them stick.</a:t>
            </a:r>
          </a:p>
          <a:p>
            <a:pPr lvl="1"/>
            <a:r>
              <a:rPr lang="en-AU" altLang="en-US" dirty="0" smtClean="0"/>
              <a:t>Institutionalizing new approaches in the culture</a:t>
            </a:r>
          </a:p>
          <a:p>
            <a:r>
              <a:rPr lang="en-US" altLang="en-US" dirty="0" smtClean="0"/>
              <a:t>The model requires that all the stages must be worked through in order—and completely—to effect change successfully.</a:t>
            </a:r>
          </a:p>
          <a:p>
            <a:pPr lvl="1"/>
            <a:r>
              <a:rPr lang="en-US" altLang="en-US" dirty="0" smtClean="0"/>
              <a:t>More than one step may be activated at any one time.</a:t>
            </a:r>
          </a:p>
          <a:p>
            <a:endParaRPr lang="en-AU" altLang="en-US"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strVal val="(6*min(max(#ppt_w*#ppt_h,.3),1)-7.4)/-.7*#ppt_w"/>
                                          </p:val>
                                        </p:tav>
                                        <p:tav tm="100000">
                                          <p:val>
                                            <p:strVal val="#ppt_w"/>
                                          </p:val>
                                        </p:tav>
                                      </p:tavLst>
                                    </p:anim>
                                    <p:anim calcmode="lin" valueType="num">
                                      <p:cBhvr>
                                        <p:cTn id="8" dur="500" fill="hold"/>
                                        <p:tgtEl>
                                          <p:spTgt spid="44035">
                                            <p:txEl>
                                              <p:pRg st="0" end="0"/>
                                            </p:txEl>
                                          </p:spTgt>
                                        </p:tgtEl>
                                        <p:attrNameLst>
                                          <p:attrName>ppt_h</p:attrName>
                                        </p:attrNameLst>
                                      </p:cBhvr>
                                      <p:tavLst>
                                        <p:tav tm="0">
                                          <p:val>
                                            <p:strVal val="(6*min(max(#ppt_w*#ppt_h,.3),1)-7.4)/-.7*#ppt_h"/>
                                          </p:val>
                                        </p:tav>
                                        <p:tav tm="100000">
                                          <p:val>
                                            <p:strVal val="#ppt_h"/>
                                          </p:val>
                                        </p:tav>
                                      </p:tavLst>
                                    </p:anim>
                                    <p:anim calcmode="lin" valueType="num">
                                      <p:cBhvr>
                                        <p:cTn id="9" dur="500" fill="hold"/>
                                        <p:tgtEl>
                                          <p:spTgt spid="4403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44035">
                                            <p:txEl>
                                              <p:pRg st="0" end="0"/>
                                            </p:txEl>
                                          </p:spTgt>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p:cTn id="13" dur="500" fill="hold"/>
                                        <p:tgtEl>
                                          <p:spTgt spid="44035">
                                            <p:txEl>
                                              <p:pRg st="1" end="1"/>
                                            </p:txEl>
                                          </p:spTgt>
                                        </p:tgtEl>
                                        <p:attrNameLst>
                                          <p:attrName>ppt_w</p:attrName>
                                        </p:attrNameLst>
                                      </p:cBhvr>
                                      <p:tavLst>
                                        <p:tav tm="0">
                                          <p:val>
                                            <p:strVal val="(6*min(max(#ppt_w*#ppt_h,.3),1)-7.4)/-.7*#ppt_w"/>
                                          </p:val>
                                        </p:tav>
                                        <p:tav tm="100000">
                                          <p:val>
                                            <p:strVal val="#ppt_w"/>
                                          </p:val>
                                        </p:tav>
                                      </p:tavLst>
                                    </p:anim>
                                    <p:anim calcmode="lin" valueType="num">
                                      <p:cBhvr>
                                        <p:cTn id="14" dur="500" fill="hold"/>
                                        <p:tgtEl>
                                          <p:spTgt spid="44035">
                                            <p:txEl>
                                              <p:pRg st="1" end="1"/>
                                            </p:txEl>
                                          </p:spTgt>
                                        </p:tgtEl>
                                        <p:attrNameLst>
                                          <p:attrName>ppt_h</p:attrName>
                                        </p:attrNameLst>
                                      </p:cBhvr>
                                      <p:tavLst>
                                        <p:tav tm="0">
                                          <p:val>
                                            <p:strVal val="(6*min(max(#ppt_w*#ppt_h,.3),1)-7.4)/-.7*#ppt_h"/>
                                          </p:val>
                                        </p:tav>
                                        <p:tav tm="100000">
                                          <p:val>
                                            <p:strVal val="#ppt_h"/>
                                          </p:val>
                                        </p:tav>
                                      </p:tavLst>
                                    </p:anim>
                                    <p:anim calcmode="lin" valueType="num">
                                      <p:cBhvr>
                                        <p:cTn id="15" dur="500" fill="hold"/>
                                        <p:tgtEl>
                                          <p:spTgt spid="44035">
                                            <p:txEl>
                                              <p:pRg st="1" end="1"/>
                                            </p:txEl>
                                          </p:spTgt>
                                        </p:tgtEl>
                                        <p:attrNameLst>
                                          <p:attrName>ppt_x</p:attrName>
                                        </p:attrNameLst>
                                      </p:cBhvr>
                                      <p:tavLst>
                                        <p:tav tm="0">
                                          <p:val>
                                            <p:fltVal val="0.5"/>
                                          </p:val>
                                        </p:tav>
                                        <p:tav tm="100000">
                                          <p:val>
                                            <p:strVal val="#ppt_x"/>
                                          </p:val>
                                        </p:tav>
                                      </p:tavLst>
                                    </p:anim>
                                    <p:anim calcmode="lin" valueType="num">
                                      <p:cBhvr>
                                        <p:cTn id="16" dur="500" fill="hold"/>
                                        <p:tgtEl>
                                          <p:spTgt spid="44035">
                                            <p:txEl>
                                              <p:pRg st="1" end="1"/>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36" fill="hold" grpId="0" nodeType="clickEffect">
                                  <p:stCondLst>
                                    <p:cond delay="0"/>
                                  </p:stCondLst>
                                  <p:childTnLst>
                                    <p:set>
                                      <p:cBhvr>
                                        <p:cTn id="20" dur="1" fill="hold">
                                          <p:stCondLst>
                                            <p:cond delay="0"/>
                                          </p:stCondLst>
                                        </p:cTn>
                                        <p:tgtEl>
                                          <p:spTgt spid="44035">
                                            <p:txEl>
                                              <p:pRg st="2" end="2"/>
                                            </p:txEl>
                                          </p:spTgt>
                                        </p:tgtEl>
                                        <p:attrNameLst>
                                          <p:attrName>style.visibility</p:attrName>
                                        </p:attrNameLst>
                                      </p:cBhvr>
                                      <p:to>
                                        <p:strVal val="visible"/>
                                      </p:to>
                                    </p:set>
                                    <p:anim calcmode="lin" valueType="num">
                                      <p:cBhvr>
                                        <p:cTn id="21" dur="500" fill="hold"/>
                                        <p:tgtEl>
                                          <p:spTgt spid="44035">
                                            <p:txEl>
                                              <p:pRg st="2" end="2"/>
                                            </p:txEl>
                                          </p:spTgt>
                                        </p:tgtEl>
                                        <p:attrNameLst>
                                          <p:attrName>ppt_w</p:attrName>
                                        </p:attrNameLst>
                                      </p:cBhvr>
                                      <p:tavLst>
                                        <p:tav tm="0">
                                          <p:val>
                                            <p:strVal val="(6*min(max(#ppt_w*#ppt_h,.3),1)-7.4)/-.7*#ppt_w"/>
                                          </p:val>
                                        </p:tav>
                                        <p:tav tm="100000">
                                          <p:val>
                                            <p:strVal val="#ppt_w"/>
                                          </p:val>
                                        </p:tav>
                                      </p:tavLst>
                                    </p:anim>
                                    <p:anim calcmode="lin" valueType="num">
                                      <p:cBhvr>
                                        <p:cTn id="22" dur="500" fill="hold"/>
                                        <p:tgtEl>
                                          <p:spTgt spid="44035">
                                            <p:txEl>
                                              <p:pRg st="2" end="2"/>
                                            </p:txEl>
                                          </p:spTgt>
                                        </p:tgtEl>
                                        <p:attrNameLst>
                                          <p:attrName>ppt_h</p:attrName>
                                        </p:attrNameLst>
                                      </p:cBhvr>
                                      <p:tavLst>
                                        <p:tav tm="0">
                                          <p:val>
                                            <p:strVal val="(6*min(max(#ppt_w*#ppt_h,.3),1)-7.4)/-.7*#ppt_h"/>
                                          </p:val>
                                        </p:tav>
                                        <p:tav tm="100000">
                                          <p:val>
                                            <p:strVal val="#ppt_h"/>
                                          </p:val>
                                        </p:tav>
                                      </p:tavLst>
                                    </p:anim>
                                    <p:anim calcmode="lin" valueType="num">
                                      <p:cBhvr>
                                        <p:cTn id="23" dur="500" fill="hold"/>
                                        <p:tgtEl>
                                          <p:spTgt spid="44035">
                                            <p:txEl>
                                              <p:pRg st="2" end="2"/>
                                            </p:txEl>
                                          </p:spTgt>
                                        </p:tgtEl>
                                        <p:attrNameLst>
                                          <p:attrName>ppt_x</p:attrName>
                                        </p:attrNameLst>
                                      </p:cBhvr>
                                      <p:tavLst>
                                        <p:tav tm="0">
                                          <p:val>
                                            <p:fltVal val="0.5"/>
                                          </p:val>
                                        </p:tav>
                                        <p:tav tm="100000">
                                          <p:val>
                                            <p:strVal val="#ppt_x"/>
                                          </p:val>
                                        </p:tav>
                                      </p:tavLst>
                                    </p:anim>
                                    <p:anim calcmode="lin" valueType="num">
                                      <p:cBhvr>
                                        <p:cTn id="24" dur="500" fill="hold"/>
                                        <p:tgtEl>
                                          <p:spTgt spid="44035">
                                            <p:txEl>
                                              <p:pRg st="2" end="2"/>
                                            </p:txEl>
                                          </p:spTgt>
                                        </p:tgtEl>
                                        <p:attrNameLst>
                                          <p:attrName>ppt_y</p:attrName>
                                        </p:attrNameLst>
                                      </p:cBhvr>
                                      <p:tavLst>
                                        <p:tav tm="0">
                                          <p:val>
                                            <p:strVal val="1+(6*min(max(#ppt_w*#ppt_h,.3),1)-7.4)/-.7*#ppt_h/2"/>
                                          </p:val>
                                        </p:tav>
                                        <p:tav tm="100000">
                                          <p:val>
                                            <p:strVal val="#ppt_y"/>
                                          </p:val>
                                        </p:tav>
                                      </p:tavLst>
                                    </p:anim>
                                  </p:childTnLst>
                                </p:cTn>
                              </p:par>
                              <p:par>
                                <p:cTn id="25" presetID="23" presetClass="entr" presetSubtype="36" fill="hold" grpId="0" nodeType="withEffect">
                                  <p:stCondLst>
                                    <p:cond delay="0"/>
                                  </p:stCondLst>
                                  <p:childTnLst>
                                    <p:set>
                                      <p:cBhvr>
                                        <p:cTn id="26" dur="1" fill="hold">
                                          <p:stCondLst>
                                            <p:cond delay="0"/>
                                          </p:stCondLst>
                                        </p:cTn>
                                        <p:tgtEl>
                                          <p:spTgt spid="44035">
                                            <p:txEl>
                                              <p:pRg st="3" end="3"/>
                                            </p:txEl>
                                          </p:spTgt>
                                        </p:tgtEl>
                                        <p:attrNameLst>
                                          <p:attrName>style.visibility</p:attrName>
                                        </p:attrNameLst>
                                      </p:cBhvr>
                                      <p:to>
                                        <p:strVal val="visible"/>
                                      </p:to>
                                    </p:set>
                                    <p:anim calcmode="lin" valueType="num">
                                      <p:cBhvr>
                                        <p:cTn id="27" dur="500" fill="hold"/>
                                        <p:tgtEl>
                                          <p:spTgt spid="44035">
                                            <p:txEl>
                                              <p:pRg st="3" end="3"/>
                                            </p:txEl>
                                          </p:spTgt>
                                        </p:tgtEl>
                                        <p:attrNameLst>
                                          <p:attrName>ppt_w</p:attrName>
                                        </p:attrNameLst>
                                      </p:cBhvr>
                                      <p:tavLst>
                                        <p:tav tm="0">
                                          <p:val>
                                            <p:strVal val="(6*min(max(#ppt_w*#ppt_h,.3),1)-7.4)/-.7*#ppt_w"/>
                                          </p:val>
                                        </p:tav>
                                        <p:tav tm="100000">
                                          <p:val>
                                            <p:strVal val="#ppt_w"/>
                                          </p:val>
                                        </p:tav>
                                      </p:tavLst>
                                    </p:anim>
                                    <p:anim calcmode="lin" valueType="num">
                                      <p:cBhvr>
                                        <p:cTn id="28" dur="500" fill="hold"/>
                                        <p:tgtEl>
                                          <p:spTgt spid="44035">
                                            <p:txEl>
                                              <p:pRg st="3" end="3"/>
                                            </p:txEl>
                                          </p:spTgt>
                                        </p:tgtEl>
                                        <p:attrNameLst>
                                          <p:attrName>ppt_h</p:attrName>
                                        </p:attrNameLst>
                                      </p:cBhvr>
                                      <p:tavLst>
                                        <p:tav tm="0">
                                          <p:val>
                                            <p:strVal val="(6*min(max(#ppt_w*#ppt_h,.3),1)-7.4)/-.7*#ppt_h"/>
                                          </p:val>
                                        </p:tav>
                                        <p:tav tm="100000">
                                          <p:val>
                                            <p:strVal val="#ppt_h"/>
                                          </p:val>
                                        </p:tav>
                                      </p:tavLst>
                                    </p:anim>
                                    <p:anim calcmode="lin" valueType="num">
                                      <p:cBhvr>
                                        <p:cTn id="29" dur="500" fill="hold"/>
                                        <p:tgtEl>
                                          <p:spTgt spid="44035">
                                            <p:txEl>
                                              <p:pRg st="3" end="3"/>
                                            </p:txEl>
                                          </p:spTgt>
                                        </p:tgtEl>
                                        <p:attrNameLst>
                                          <p:attrName>ppt_x</p:attrName>
                                        </p:attrNameLst>
                                      </p:cBhvr>
                                      <p:tavLst>
                                        <p:tav tm="0">
                                          <p:val>
                                            <p:fltVal val="0.5"/>
                                          </p:val>
                                        </p:tav>
                                        <p:tav tm="100000">
                                          <p:val>
                                            <p:strVal val="#ppt_x"/>
                                          </p:val>
                                        </p:tav>
                                      </p:tavLst>
                                    </p:anim>
                                    <p:anim calcmode="lin" valueType="num">
                                      <p:cBhvr>
                                        <p:cTn id="30" dur="500" fill="hold"/>
                                        <p:tgtEl>
                                          <p:spTgt spid="44035">
                                            <p:txEl>
                                              <p:pRg st="3" end="3"/>
                                            </p:txEl>
                                          </p:spTgt>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altLang="en-US" smtClean="0"/>
              <a:t>REASONS FOR SYSTEMS FAILURE</a:t>
            </a:r>
          </a:p>
        </p:txBody>
      </p:sp>
      <p:sp>
        <p:nvSpPr>
          <p:cNvPr id="46083" name="Rectangle 3"/>
          <p:cNvSpPr>
            <a:spLocks noGrp="1" noChangeArrowheads="1"/>
          </p:cNvSpPr>
          <p:nvPr>
            <p:ph idx="1"/>
          </p:nvPr>
        </p:nvSpPr>
        <p:spPr/>
        <p:txBody>
          <a:bodyPr/>
          <a:lstStyle/>
          <a:p>
            <a:r>
              <a:rPr lang="en-AU" altLang="en-US" smtClean="0"/>
              <a:t>Leadership</a:t>
            </a:r>
          </a:p>
          <a:p>
            <a:r>
              <a:rPr lang="en-AU" altLang="en-US" smtClean="0"/>
              <a:t>Planning</a:t>
            </a:r>
          </a:p>
          <a:p>
            <a:r>
              <a:rPr lang="en-AU" altLang="en-US" smtClean="0"/>
              <a:t>Change management</a:t>
            </a:r>
          </a:p>
          <a:p>
            <a:r>
              <a:rPr lang="en-AU" altLang="en-US" smtClean="0"/>
              <a:t>Communication</a:t>
            </a:r>
          </a:p>
          <a:p>
            <a:r>
              <a:rPr lang="en-AU" altLang="en-US" smtClean="0"/>
              <a:t>Training</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p:cTn id="7" dur="500" fill="hold"/>
                                        <p:tgtEl>
                                          <p:spTgt spid="4608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608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6083">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46083">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46083">
                                            <p:txEl>
                                              <p:pRg st="1" end="1"/>
                                            </p:txEl>
                                          </p:spTgt>
                                        </p:tgtEl>
                                        <p:attrNameLst>
                                          <p:attrName>style.visibility</p:attrName>
                                        </p:attrNameLst>
                                      </p:cBhvr>
                                      <p:to>
                                        <p:strVal val="visible"/>
                                      </p:to>
                                    </p:set>
                                    <p:anim calcmode="lin" valueType="num">
                                      <p:cBhvr>
                                        <p:cTn id="15" dur="500" fill="hold"/>
                                        <p:tgtEl>
                                          <p:spTgt spid="4608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4608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46083">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46083">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46083">
                                            <p:txEl>
                                              <p:pRg st="2" end="2"/>
                                            </p:txEl>
                                          </p:spTgt>
                                        </p:tgtEl>
                                        <p:attrNameLst>
                                          <p:attrName>style.visibility</p:attrName>
                                        </p:attrNameLst>
                                      </p:cBhvr>
                                      <p:to>
                                        <p:strVal val="visible"/>
                                      </p:to>
                                    </p:set>
                                    <p:anim calcmode="lin" valueType="num">
                                      <p:cBhvr>
                                        <p:cTn id="23" dur="500" fill="hold"/>
                                        <p:tgtEl>
                                          <p:spTgt spid="4608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4608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46083">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46083">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46083">
                                            <p:txEl>
                                              <p:pRg st="3" end="3"/>
                                            </p:txEl>
                                          </p:spTgt>
                                        </p:tgtEl>
                                        <p:attrNameLst>
                                          <p:attrName>style.visibility</p:attrName>
                                        </p:attrNameLst>
                                      </p:cBhvr>
                                      <p:to>
                                        <p:strVal val="visible"/>
                                      </p:to>
                                    </p:set>
                                    <p:anim calcmode="lin" valueType="num">
                                      <p:cBhvr>
                                        <p:cTn id="31" dur="500" fill="hold"/>
                                        <p:tgtEl>
                                          <p:spTgt spid="4608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4608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46083">
                                            <p:txEl>
                                              <p:pRg st="3" end="3"/>
                                            </p:txEl>
                                          </p:spTgt>
                                        </p:tgtEl>
                                        <p:attrNameLst>
                                          <p:attrName>ppt_x</p:attrName>
                                        </p:attrNameLst>
                                      </p:cBhvr>
                                      <p:tavLst>
                                        <p:tav tm="0">
                                          <p:val>
                                            <p:fltVal val="0.5"/>
                                          </p:val>
                                        </p:tav>
                                        <p:tav tm="100000">
                                          <p:val>
                                            <p:strVal val="#ppt_x"/>
                                          </p:val>
                                        </p:tav>
                                      </p:tavLst>
                                    </p:anim>
                                    <p:anim calcmode="lin" valueType="num">
                                      <p:cBhvr>
                                        <p:cTn id="34" dur="500" fill="hold"/>
                                        <p:tgtEl>
                                          <p:spTgt spid="46083">
                                            <p:txEl>
                                              <p:pRg st="3" end="3"/>
                                            </p:txEl>
                                          </p:spTgt>
                                        </p:tgtEl>
                                        <p:attrNameLst>
                                          <p:attrName>ppt_y</p:attrName>
                                        </p:attrNameLst>
                                      </p:cBhvr>
                                      <p:tavLst>
                                        <p:tav tm="0">
                                          <p:val>
                                            <p:fltVal val="0.5"/>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46083">
                                            <p:txEl>
                                              <p:pRg st="4" end="4"/>
                                            </p:txEl>
                                          </p:spTgt>
                                        </p:tgtEl>
                                        <p:attrNameLst>
                                          <p:attrName>style.visibility</p:attrName>
                                        </p:attrNameLst>
                                      </p:cBhvr>
                                      <p:to>
                                        <p:strVal val="visible"/>
                                      </p:to>
                                    </p:set>
                                    <p:anim calcmode="lin" valueType="num">
                                      <p:cBhvr>
                                        <p:cTn id="39" dur="500" fill="hold"/>
                                        <p:tgtEl>
                                          <p:spTgt spid="4608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4608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46083">
                                            <p:txEl>
                                              <p:pRg st="4" end="4"/>
                                            </p:txEl>
                                          </p:spTgt>
                                        </p:tgtEl>
                                        <p:attrNameLst>
                                          <p:attrName>ppt_x</p:attrName>
                                        </p:attrNameLst>
                                      </p:cBhvr>
                                      <p:tavLst>
                                        <p:tav tm="0">
                                          <p:val>
                                            <p:fltVal val="0.5"/>
                                          </p:val>
                                        </p:tav>
                                        <p:tav tm="100000">
                                          <p:val>
                                            <p:strVal val="#ppt_x"/>
                                          </p:val>
                                        </p:tav>
                                      </p:tavLst>
                                    </p:anim>
                                    <p:anim calcmode="lin" valueType="num">
                                      <p:cBhvr>
                                        <p:cTn id="42" dur="500" fill="hold"/>
                                        <p:tgtEl>
                                          <p:spTgt spid="46083">
                                            <p:txEl>
                                              <p:pRg st="4" end="4"/>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tLang="en-US" smtClean="0"/>
              <a:t>Reasons for Systems Failure:</a:t>
            </a:r>
            <a:br>
              <a:rPr lang="en-US" altLang="en-US" smtClean="0"/>
            </a:br>
            <a:r>
              <a:rPr lang="en-US" altLang="en-US" smtClean="0"/>
              <a:t>LEADERSHIP</a:t>
            </a:r>
          </a:p>
        </p:txBody>
      </p:sp>
      <p:sp>
        <p:nvSpPr>
          <p:cNvPr id="30722" name="Content Placeholder 2"/>
          <p:cNvSpPr>
            <a:spLocks noGrp="1"/>
          </p:cNvSpPr>
          <p:nvPr>
            <p:ph idx="1"/>
          </p:nvPr>
        </p:nvSpPr>
        <p:spPr/>
        <p:txBody>
          <a:bodyPr/>
          <a:lstStyle/>
          <a:p>
            <a:r>
              <a:rPr lang="en-US" altLang="en-US" smtClean="0"/>
              <a:t>Lack of executive support</a:t>
            </a:r>
          </a:p>
          <a:p>
            <a:r>
              <a:rPr lang="en-US" altLang="en-US" smtClean="0"/>
              <a:t>Project managers lacking in leadership skills</a:t>
            </a:r>
          </a:p>
          <a:p>
            <a:r>
              <a:rPr lang="en-US" altLang="en-US" smtClean="0"/>
              <a:t>Team of individuals committed to change</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Reasons for Systems Failure:</a:t>
            </a:r>
            <a:br>
              <a:rPr lang="en-US" dirty="0"/>
            </a:br>
            <a:r>
              <a:rPr lang="en-US" dirty="0" smtClean="0"/>
              <a:t>PLANNING</a:t>
            </a:r>
            <a:endParaRPr lang="en-US" dirty="0"/>
          </a:p>
        </p:txBody>
      </p:sp>
      <p:sp>
        <p:nvSpPr>
          <p:cNvPr id="31745" name="Content Placeholder 2"/>
          <p:cNvSpPr>
            <a:spLocks noGrp="1"/>
          </p:cNvSpPr>
          <p:nvPr>
            <p:ph idx="1"/>
          </p:nvPr>
        </p:nvSpPr>
        <p:spPr/>
        <p:txBody>
          <a:bodyPr/>
          <a:lstStyle/>
          <a:p>
            <a:r>
              <a:rPr lang="en-US" altLang="en-US" dirty="0" smtClean="0"/>
              <a:t>Clearly identified scope and strategy</a:t>
            </a:r>
          </a:p>
          <a:p>
            <a:r>
              <a:rPr lang="en-US" altLang="en-US" dirty="0" smtClean="0"/>
              <a:t>Adequate funding</a:t>
            </a:r>
          </a:p>
          <a:p>
            <a:r>
              <a:rPr lang="en-US" altLang="en-US" dirty="0" smtClean="0"/>
              <a:t>Adequate staff to manage the project</a:t>
            </a:r>
          </a:p>
          <a:p>
            <a:r>
              <a:rPr lang="en-US" altLang="en-US" dirty="0" smtClean="0"/>
              <a:t>Time requirements estimated properly</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altLang="en-US" smtClean="0"/>
              <a:t>Reasons for Systems Failure:</a:t>
            </a:r>
            <a:br>
              <a:rPr lang="en-US" altLang="en-US" smtClean="0"/>
            </a:br>
            <a:r>
              <a:rPr lang="en-US" altLang="en-US" smtClean="0"/>
              <a:t>CHANGE MANAGEMENT</a:t>
            </a:r>
          </a:p>
        </p:txBody>
      </p:sp>
      <p:sp>
        <p:nvSpPr>
          <p:cNvPr id="32770" name="Content Placeholder 2"/>
          <p:cNvSpPr>
            <a:spLocks noGrp="1"/>
          </p:cNvSpPr>
          <p:nvPr>
            <p:ph idx="1"/>
          </p:nvPr>
        </p:nvSpPr>
        <p:spPr/>
        <p:txBody>
          <a:bodyPr/>
          <a:lstStyle/>
          <a:p>
            <a:r>
              <a:rPr lang="en-US" altLang="en-US" smtClean="0"/>
              <a:t>Ongoing challenge for HR leaders and organizations</a:t>
            </a:r>
          </a:p>
          <a:p>
            <a:r>
              <a:rPr lang="en-US" altLang="en-US" smtClean="0"/>
              <a:t>A review of the research literature on change suggests that a large percentage of change efforts end in discouraging results. </a:t>
            </a:r>
          </a:p>
          <a:p>
            <a:pPr lvl="1"/>
            <a:r>
              <a:rPr lang="en-US" altLang="en-US" smtClean="0"/>
              <a:t>Experts suggest that the figure may be as high as 70% (Mourier &amp; Smith, 2001; Pascale &amp; Millemann, 1997)</a:t>
            </a:r>
          </a:p>
          <a:p>
            <a:r>
              <a:rPr lang="en-US" altLang="en-US" smtClean="0"/>
              <a:t>Considerable room for improvement</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AU" altLang="en-US" smtClean="0"/>
              <a:t>Reasons for Systems Failure:</a:t>
            </a:r>
            <a:br>
              <a:rPr lang="en-AU" altLang="en-US" smtClean="0"/>
            </a:br>
            <a:r>
              <a:rPr lang="en-AU" altLang="en-US" smtClean="0"/>
              <a:t>COMMUNICATION</a:t>
            </a:r>
            <a:endParaRPr lang="en-US" altLang="en-US" smtClean="0"/>
          </a:p>
        </p:txBody>
      </p:sp>
      <p:sp>
        <p:nvSpPr>
          <p:cNvPr id="47107" name="Rectangle 3"/>
          <p:cNvSpPr>
            <a:spLocks noGrp="1" noChangeArrowheads="1"/>
          </p:cNvSpPr>
          <p:nvPr>
            <p:ph idx="1"/>
          </p:nvPr>
        </p:nvSpPr>
        <p:spPr/>
        <p:txBody>
          <a:bodyPr/>
          <a:lstStyle/>
          <a:p>
            <a:r>
              <a:rPr lang="en-US" altLang="en-US" smtClean="0"/>
              <a:t>Makes the difference between success and failure</a:t>
            </a:r>
          </a:p>
          <a:p>
            <a:r>
              <a:rPr lang="en-US" altLang="en-US" smtClean="0"/>
              <a:t>Getting people “unstuck” is a huge communication challenge</a:t>
            </a:r>
          </a:p>
          <a:p>
            <a:r>
              <a:rPr lang="en-US" altLang="en-US" smtClean="0"/>
              <a:t>Ideally, people participate from beginning to end</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p:cTn id="7" dur="500" fill="hold"/>
                                        <p:tgtEl>
                                          <p:spTgt spid="4710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710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p:cTn id="13" dur="500" fill="hold"/>
                                        <p:tgtEl>
                                          <p:spTgt spid="4710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710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p:cTn id="19" dur="500" fill="hold"/>
                                        <p:tgtEl>
                                          <p:spTgt spid="4710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710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CHANGE MANAGEMENT</a:t>
            </a:r>
          </a:p>
        </p:txBody>
      </p:sp>
      <p:sp>
        <p:nvSpPr>
          <p:cNvPr id="75779" name="Rectangle 3"/>
          <p:cNvSpPr>
            <a:spLocks noGrp="1" noChangeArrowheads="1"/>
          </p:cNvSpPr>
          <p:nvPr>
            <p:ph idx="1"/>
          </p:nvPr>
        </p:nvSpPr>
        <p:spPr/>
        <p:txBody>
          <a:bodyPr/>
          <a:lstStyle/>
          <a:p>
            <a:r>
              <a:rPr lang="en-AU" altLang="en-US" sz="2400" dirty="0" smtClean="0"/>
              <a:t>“Systematic process of applying the knowledge, tools, and resources needed to effect change in transforming an organization from its current state to some future desired state as defined by its vision”</a:t>
            </a:r>
          </a:p>
          <a:p>
            <a:r>
              <a:rPr lang="en-AU" altLang="en-US" sz="2400" dirty="0" smtClean="0"/>
              <a:t>Must also consider altering behavior patterns of people within the organization</a:t>
            </a:r>
          </a:p>
          <a:p>
            <a:r>
              <a:rPr lang="en-AU" altLang="en-US" sz="2400" dirty="0" smtClean="0"/>
              <a:t>Includes both a vision and a plan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5779">
                                            <p:txEl>
                                              <p:pRg st="1" end="1"/>
                                            </p:txEl>
                                          </p:spTgt>
                                        </p:tgtEl>
                                        <p:attrNameLst>
                                          <p:attrName>style.visibility</p:attrName>
                                        </p:attrNameLst>
                                      </p:cBhvr>
                                      <p:to>
                                        <p:strVal val="visible"/>
                                      </p:to>
                                    </p:set>
                                    <p:anim calcmode="lin" valueType="num">
                                      <p:cBhvr additive="base">
                                        <p:cTn id="13" dur="5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7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5779">
                                            <p:txEl>
                                              <p:pRg st="2" end="2"/>
                                            </p:txEl>
                                          </p:spTgt>
                                        </p:tgtEl>
                                        <p:attrNameLst>
                                          <p:attrName>style.visibility</p:attrName>
                                        </p:attrNameLst>
                                      </p:cBhvr>
                                      <p:to>
                                        <p:strVal val="visible"/>
                                      </p:to>
                                    </p:set>
                                    <p:anim calcmode="lin" valueType="num">
                                      <p:cBhvr additive="base">
                                        <p:cTn id="19" dur="500" fill="hold"/>
                                        <p:tgtEl>
                                          <p:spTgt spid="757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57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altLang="en-US" dirty="0" smtClean="0"/>
              <a:t>TRAINING</a:t>
            </a:r>
          </a:p>
        </p:txBody>
      </p:sp>
      <p:sp>
        <p:nvSpPr>
          <p:cNvPr id="45059" name="Rectangle 3"/>
          <p:cNvSpPr>
            <a:spLocks noGrp="1" noChangeArrowheads="1"/>
          </p:cNvSpPr>
          <p:nvPr>
            <p:ph idx="1"/>
          </p:nvPr>
        </p:nvSpPr>
        <p:spPr/>
        <p:txBody>
          <a:bodyPr/>
          <a:lstStyle/>
          <a:p>
            <a:r>
              <a:rPr lang="en-AU" altLang="en-US" smtClean="0"/>
              <a:t>Ongoing, effective training is essential</a:t>
            </a:r>
          </a:p>
          <a:p>
            <a:r>
              <a:rPr lang="en-AU" altLang="en-US" smtClean="0"/>
              <a:t>Training plan in the beginning with full training just before system will be used</a:t>
            </a:r>
          </a:p>
          <a:p>
            <a:r>
              <a:rPr lang="en-AU" altLang="en-US" smtClean="0"/>
              <a:t>Advanced training in phases</a:t>
            </a:r>
          </a:p>
          <a:p>
            <a:r>
              <a:rPr lang="en-AU" altLang="en-US" smtClean="0"/>
              <a:t>Involve power users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p:cTn id="13" dur="500" fill="hold"/>
                                        <p:tgtEl>
                                          <p:spTgt spid="45059">
                                            <p:txEl>
                                              <p:pRg st="1" end="1"/>
                                            </p:txEl>
                                          </p:spTgt>
                                        </p:tgtEl>
                                        <p:attrNameLst>
                                          <p:attrName>ppt_w</p:attrName>
                                        </p:attrNameLst>
                                      </p:cBhvr>
                                      <p:tavLst>
                                        <p:tav tm="0">
                                          <p:val>
                                            <p:strVal val="4*#ppt_w"/>
                                          </p:val>
                                        </p:tav>
                                        <p:tav tm="100000">
                                          <p:val>
                                            <p:strVal val="#ppt_w"/>
                                          </p:val>
                                        </p:tav>
                                      </p:tavLst>
                                    </p:anim>
                                    <p:anim calcmode="lin" valueType="num">
                                      <p:cBhvr>
                                        <p:cTn id="14" dur="500" fill="hold"/>
                                        <p:tgtEl>
                                          <p:spTgt spid="45059">
                                            <p:txEl>
                                              <p:pRg st="1" end="1"/>
                                            </p:txEl>
                                          </p:spTgt>
                                        </p:tgtEl>
                                        <p:attrNameLst>
                                          <p:attrName>ppt_h</p:attrName>
                                        </p:attrNameLst>
                                      </p:cBhvr>
                                      <p:tavLst>
                                        <p:tav tm="0">
                                          <p:val>
                                            <p:strVal val="4*#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p:cTn id="19" dur="500" fill="hold"/>
                                        <p:tgtEl>
                                          <p:spTgt spid="45059">
                                            <p:txEl>
                                              <p:pRg st="2" end="2"/>
                                            </p:txEl>
                                          </p:spTgt>
                                        </p:tgtEl>
                                        <p:attrNameLst>
                                          <p:attrName>ppt_w</p:attrName>
                                        </p:attrNameLst>
                                      </p:cBhvr>
                                      <p:tavLst>
                                        <p:tav tm="0">
                                          <p:val>
                                            <p:strVal val="4*#ppt_w"/>
                                          </p:val>
                                        </p:tav>
                                        <p:tav tm="100000">
                                          <p:val>
                                            <p:strVal val="#ppt_w"/>
                                          </p:val>
                                        </p:tav>
                                      </p:tavLst>
                                    </p:anim>
                                    <p:anim calcmode="lin" valueType="num">
                                      <p:cBhvr>
                                        <p:cTn id="20" dur="500" fill="hold"/>
                                        <p:tgtEl>
                                          <p:spTgt spid="45059">
                                            <p:txEl>
                                              <p:pRg st="2" end="2"/>
                                            </p:txEl>
                                          </p:spTgt>
                                        </p:tgtEl>
                                        <p:attrNameLst>
                                          <p:attrName>ppt_h</p:attrName>
                                        </p:attrNameLst>
                                      </p:cBhvr>
                                      <p:tavLst>
                                        <p:tav tm="0">
                                          <p:val>
                                            <p:strVal val="4*#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45059">
                                            <p:txEl>
                                              <p:pRg st="3" end="3"/>
                                            </p:txEl>
                                          </p:spTgt>
                                        </p:tgtEl>
                                        <p:attrNameLst>
                                          <p:attrName>style.visibility</p:attrName>
                                        </p:attrNameLst>
                                      </p:cBhvr>
                                      <p:to>
                                        <p:strVal val="visible"/>
                                      </p:to>
                                    </p:set>
                                    <p:anim calcmode="lin" valueType="num">
                                      <p:cBhvr>
                                        <p:cTn id="25" dur="500" fill="hold"/>
                                        <p:tgtEl>
                                          <p:spTgt spid="45059">
                                            <p:txEl>
                                              <p:pRg st="3" end="3"/>
                                            </p:txEl>
                                          </p:spTgt>
                                        </p:tgtEl>
                                        <p:attrNameLst>
                                          <p:attrName>ppt_w</p:attrName>
                                        </p:attrNameLst>
                                      </p:cBhvr>
                                      <p:tavLst>
                                        <p:tav tm="0">
                                          <p:val>
                                            <p:strVal val="4*#ppt_w"/>
                                          </p:val>
                                        </p:tav>
                                        <p:tav tm="100000">
                                          <p:val>
                                            <p:strVal val="#ppt_w"/>
                                          </p:val>
                                        </p:tav>
                                      </p:tavLst>
                                    </p:anim>
                                    <p:anim calcmode="lin" valueType="num">
                                      <p:cBhvr>
                                        <p:cTn id="26" dur="500" fill="hold"/>
                                        <p:tgtEl>
                                          <p:spTgt spid="45059">
                                            <p:txEl>
                                              <p:pRg st="3" end="3"/>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altLang="en-US" smtClean="0"/>
              <a:t>CULTURAL ISSUES IN HRIS IMPLEMENTATION</a:t>
            </a:r>
          </a:p>
        </p:txBody>
      </p:sp>
      <p:sp>
        <p:nvSpPr>
          <p:cNvPr id="37890" name="Content Placeholder 2"/>
          <p:cNvSpPr>
            <a:spLocks noGrp="1"/>
          </p:cNvSpPr>
          <p:nvPr>
            <p:ph idx="1"/>
          </p:nvPr>
        </p:nvSpPr>
        <p:spPr/>
        <p:txBody>
          <a:bodyPr/>
          <a:lstStyle/>
          <a:p>
            <a:r>
              <a:rPr lang="en-US" altLang="en-US" smtClean="0"/>
              <a:t>Can be helpful or harmful to the change efforts</a:t>
            </a:r>
          </a:p>
          <a:p>
            <a:r>
              <a:rPr lang="en-US" altLang="en-US" smtClean="0"/>
              <a:t>Defined as a complex set of shared beliefs, guiding values, behavioral norms, and basic assumptions acquired over time that shape our thinking and behavior</a:t>
            </a:r>
          </a:p>
          <a:p>
            <a:r>
              <a:rPr lang="en-US" altLang="en-US" smtClean="0"/>
              <a:t>Need to understand the organization’s cultural profile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en-US" smtClean="0"/>
              <a:t>CULTURAL ISSUES</a:t>
            </a:r>
          </a:p>
        </p:txBody>
      </p:sp>
      <p:sp>
        <p:nvSpPr>
          <p:cNvPr id="38914" name="Content Placeholder 2"/>
          <p:cNvSpPr>
            <a:spLocks noGrp="1"/>
          </p:cNvSpPr>
          <p:nvPr>
            <p:ph idx="1"/>
          </p:nvPr>
        </p:nvSpPr>
        <p:spPr/>
        <p:txBody>
          <a:bodyPr/>
          <a:lstStyle/>
          <a:p>
            <a:r>
              <a:rPr lang="en-US" altLang="en-US" smtClean="0"/>
              <a:t>Whenever there is an incongruity between the current culture and the goals of the change initiative, the culture always wins (Conner, 1998, p. 207)</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t>RESISTANCE TO CHANGE</a:t>
            </a:r>
            <a:endParaRPr lang="en-US" dirty="0" smtClean="0"/>
          </a:p>
        </p:txBody>
      </p:sp>
      <p:sp>
        <p:nvSpPr>
          <p:cNvPr id="39938" name="Content Placeholder 2"/>
          <p:cNvSpPr>
            <a:spLocks noGrp="1"/>
          </p:cNvSpPr>
          <p:nvPr>
            <p:ph idx="1"/>
          </p:nvPr>
        </p:nvSpPr>
        <p:spPr/>
        <p:txBody>
          <a:bodyPr/>
          <a:lstStyle/>
          <a:p>
            <a:r>
              <a:rPr lang="en-US" altLang="en-US" smtClean="0"/>
              <a:t>Groups and individuals resist change</a:t>
            </a:r>
          </a:p>
          <a:p>
            <a:r>
              <a:rPr lang="en-US" altLang="en-US" smtClean="0"/>
              <a:t>Loss of control over their lives</a:t>
            </a:r>
          </a:p>
          <a:p>
            <a:pPr lvl="1"/>
            <a:r>
              <a:rPr lang="en-US" altLang="en-US" smtClean="0"/>
              <a:t>Leads to uncertainty about their future</a:t>
            </a:r>
          </a:p>
          <a:p>
            <a:pPr lvl="1"/>
            <a:r>
              <a:rPr lang="en-US" altLang="en-US" smtClean="0"/>
              <a:t>Need effective two-way communication</a:t>
            </a:r>
          </a:p>
          <a:p>
            <a:r>
              <a:rPr lang="en-US" altLang="en-US" smtClean="0"/>
              <a:t>Comfort level with current organizational performance</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tLang="en-US" smtClean="0"/>
              <a:t>RESISTANCE TO CHANGE</a:t>
            </a:r>
          </a:p>
        </p:txBody>
      </p:sp>
      <p:sp>
        <p:nvSpPr>
          <p:cNvPr id="40962" name="Content Placeholder 2"/>
          <p:cNvSpPr>
            <a:spLocks noGrp="1"/>
          </p:cNvSpPr>
          <p:nvPr>
            <p:ph idx="1"/>
          </p:nvPr>
        </p:nvSpPr>
        <p:spPr/>
        <p:txBody>
          <a:bodyPr/>
          <a:lstStyle/>
          <a:p>
            <a:r>
              <a:rPr lang="en-US" altLang="en-US" smtClean="0"/>
              <a:t>Employee burnout and cynicism from series of failed change initiatives</a:t>
            </a:r>
          </a:p>
          <a:p>
            <a:r>
              <a:rPr lang="en-US" altLang="en-US" smtClean="0"/>
              <a:t>Should be anticipated and addressed</a:t>
            </a:r>
          </a:p>
          <a:p>
            <a:pPr lvl="1"/>
            <a:r>
              <a:rPr lang="en-US" altLang="en-US" smtClean="0"/>
              <a:t>Proactive, continuous communication and effective, ongoing training</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altLang="en-US" smtClean="0"/>
              <a:t>USER ACCEPTANCE</a:t>
            </a:r>
          </a:p>
        </p:txBody>
      </p:sp>
      <p:sp>
        <p:nvSpPr>
          <p:cNvPr id="41986" name="Content Placeholder 2"/>
          <p:cNvSpPr>
            <a:spLocks noGrp="1"/>
          </p:cNvSpPr>
          <p:nvPr>
            <p:ph idx="1"/>
          </p:nvPr>
        </p:nvSpPr>
        <p:spPr/>
        <p:txBody>
          <a:bodyPr/>
          <a:lstStyle/>
          <a:p>
            <a:r>
              <a:rPr lang="en-US" altLang="en-US" smtClean="0"/>
              <a:t>Ultimately, acceptance represents project success</a:t>
            </a:r>
          </a:p>
          <a:p>
            <a:r>
              <a:rPr lang="en-US" altLang="en-US" smtClean="0"/>
              <a:t>Understand users</a:t>
            </a:r>
          </a:p>
          <a:p>
            <a:r>
              <a:rPr lang="en-US" altLang="en-US" smtClean="0"/>
              <a:t>Involve end users</a:t>
            </a:r>
          </a:p>
          <a:p>
            <a:r>
              <a:rPr lang="en-US" altLang="en-US" smtClean="0"/>
              <a:t>Involve resistant users</a:t>
            </a:r>
          </a:p>
          <a:p>
            <a:r>
              <a:rPr lang="en-US" altLang="en-US" smtClean="0"/>
              <a:t>Institute phased implementation plan</a:t>
            </a:r>
          </a:p>
          <a:p>
            <a:r>
              <a:rPr lang="en-US" altLang="en-US" smtClean="0"/>
              <a:t>Offer rewards to encourage user participation in new system</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25</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CHANGE MANAGEMENT</a:t>
            </a:r>
          </a:p>
        </p:txBody>
      </p:sp>
      <p:sp>
        <p:nvSpPr>
          <p:cNvPr id="75779" name="Rectangle 3"/>
          <p:cNvSpPr>
            <a:spLocks noGrp="1" noChangeArrowheads="1"/>
          </p:cNvSpPr>
          <p:nvPr>
            <p:ph idx="1"/>
          </p:nvPr>
        </p:nvSpPr>
        <p:spPr/>
        <p:txBody>
          <a:bodyPr/>
          <a:lstStyle/>
          <a:p>
            <a:r>
              <a:rPr lang="en-US" altLang="en-US" sz="2400" dirty="0" smtClean="0"/>
              <a:t>Change management is focused more on changing employees’ attitudes and behavior than OD, which is also interested in changing employees’ attitudes and behaviors. But CM is only one part of an OD intervention.</a:t>
            </a:r>
          </a:p>
          <a:p>
            <a:r>
              <a:rPr lang="en-US" altLang="en-US" sz="2400" dirty="0" smtClean="0"/>
              <a:t>Change management can be used on projects, which can be either larger or smaller in scope, because it is only focused on changing the attitudes and behaviors of the individuals in that organization, which are important in any OD project. </a:t>
            </a:r>
          </a:p>
          <a:p>
            <a:r>
              <a:rPr lang="en-US" altLang="en-US" sz="2400" dirty="0" smtClean="0"/>
              <a:t>Change management must  consider altering the mindset and behavior patterns of the people within that organization.</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3</a:t>
            </a:fld>
            <a:endParaRPr lang="en-US"/>
          </a:p>
        </p:txBody>
      </p:sp>
    </p:spTree>
    <p:extLst>
      <p:ext uri="{BB962C8B-B14F-4D97-AF65-F5344CB8AC3E}">
        <p14:creationId xmlns:p14="http://schemas.microsoft.com/office/powerpoint/2010/main" val="39988326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5779">
                                            <p:txEl>
                                              <p:pRg st="1" end="1"/>
                                            </p:txEl>
                                          </p:spTgt>
                                        </p:tgtEl>
                                        <p:attrNameLst>
                                          <p:attrName>style.visibility</p:attrName>
                                        </p:attrNameLst>
                                      </p:cBhvr>
                                      <p:to>
                                        <p:strVal val="visible"/>
                                      </p:to>
                                    </p:set>
                                    <p:anim calcmode="lin" valueType="num">
                                      <p:cBhvr additive="base">
                                        <p:cTn id="13" dur="5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7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5779">
                                            <p:txEl>
                                              <p:pRg st="2" end="2"/>
                                            </p:txEl>
                                          </p:spTgt>
                                        </p:tgtEl>
                                        <p:attrNameLst>
                                          <p:attrName>style.visibility</p:attrName>
                                        </p:attrNameLst>
                                      </p:cBhvr>
                                      <p:to>
                                        <p:strVal val="visible"/>
                                      </p:to>
                                    </p:set>
                                    <p:anim calcmode="lin" valueType="num">
                                      <p:cBhvr additive="base">
                                        <p:cTn id="19" dur="500" fill="hold"/>
                                        <p:tgtEl>
                                          <p:spTgt spid="757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57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p:txBody>
          <a:bodyPr/>
          <a:lstStyle/>
          <a:p>
            <a:r>
              <a:rPr lang="en-US" altLang="en-US" smtClean="0"/>
              <a:t>CHANGE MANAGEMENT TERMINOLOGY</a:t>
            </a:r>
          </a:p>
        </p:txBody>
      </p:sp>
      <p:sp>
        <p:nvSpPr>
          <p:cNvPr id="8194" name="Content Placeholder 2"/>
          <p:cNvSpPr>
            <a:spLocks noGrp="1"/>
          </p:cNvSpPr>
          <p:nvPr>
            <p:ph idx="1"/>
          </p:nvPr>
        </p:nvSpPr>
        <p:spPr/>
        <p:txBody>
          <a:bodyPr/>
          <a:lstStyle/>
          <a:p>
            <a:r>
              <a:rPr lang="en-US" altLang="en-US" smtClean="0"/>
              <a:t>External and internal forces for change</a:t>
            </a:r>
          </a:p>
          <a:p>
            <a:r>
              <a:rPr lang="en-US" altLang="en-US" smtClean="0"/>
              <a:t>Change agent or change leader</a:t>
            </a:r>
          </a:p>
          <a:p>
            <a:r>
              <a:rPr lang="en-US" altLang="en-US" smtClean="0"/>
              <a:t>Gap analysis</a:t>
            </a:r>
          </a:p>
          <a:p>
            <a:r>
              <a:rPr lang="en-US" altLang="en-US" smtClean="0"/>
              <a:t>Resistance to change</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p:txBody>
          <a:bodyPr/>
          <a:lstStyle/>
          <a:p>
            <a:r>
              <a:rPr lang="en-US" altLang="en-US" smtClean="0"/>
              <a:t>MODELS OF THE CHANGE PROCESS</a:t>
            </a:r>
          </a:p>
        </p:txBody>
      </p:sp>
      <p:sp>
        <p:nvSpPr>
          <p:cNvPr id="9218" name="Content Placeholder 2"/>
          <p:cNvSpPr>
            <a:spLocks noGrp="1"/>
          </p:cNvSpPr>
          <p:nvPr>
            <p:ph idx="1"/>
          </p:nvPr>
        </p:nvSpPr>
        <p:spPr/>
        <p:txBody>
          <a:bodyPr/>
          <a:lstStyle/>
          <a:p>
            <a:r>
              <a:rPr lang="en-US" altLang="en-US" smtClean="0"/>
              <a:t>Action research model</a:t>
            </a:r>
          </a:p>
          <a:p>
            <a:r>
              <a:rPr lang="en-US" altLang="en-US" smtClean="0"/>
              <a:t>Lewin’s change model</a:t>
            </a:r>
          </a:p>
          <a:p>
            <a:r>
              <a:rPr lang="en-US" altLang="en-US" smtClean="0"/>
              <a:t>Gleicher’s change formula</a:t>
            </a:r>
          </a:p>
          <a:p>
            <a:r>
              <a:rPr lang="en-US" altLang="en-US" smtClean="0"/>
              <a:t>Nadler’s congruence model</a:t>
            </a:r>
          </a:p>
          <a:p>
            <a:r>
              <a:rPr lang="en-US" altLang="en-US" smtClean="0"/>
              <a:t>Kotter’s eight-stage change model</a:t>
            </a:r>
          </a:p>
          <a:p>
            <a:endParaRPr lang="en-US" altLang="en-US"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r>
              <a:rPr lang="en-AU" altLang="en-US" smtClean="0"/>
              <a:t>ACTION RESEARCH MODEL</a:t>
            </a:r>
            <a:endParaRPr lang="en-US" altLang="en-US" smtClean="0"/>
          </a:p>
        </p:txBody>
      </p:sp>
      <p:sp>
        <p:nvSpPr>
          <p:cNvPr id="10242" name="Rectangle 3"/>
          <p:cNvSpPr>
            <a:spLocks noGrp="1" noChangeArrowheads="1"/>
          </p:cNvSpPr>
          <p:nvPr>
            <p:ph idx="1"/>
          </p:nvPr>
        </p:nvSpPr>
        <p:spPr/>
        <p:txBody>
          <a:bodyPr/>
          <a:lstStyle/>
          <a:p>
            <a:r>
              <a:rPr lang="en-US" altLang="en-US" dirty="0" smtClean="0"/>
              <a:t>General perspective to use in any planned change effort</a:t>
            </a:r>
          </a:p>
          <a:p>
            <a:pPr lvl="1"/>
            <a:r>
              <a:rPr lang="en-US" altLang="en-US" dirty="0" smtClean="0"/>
              <a:t>Approach to the management of change</a:t>
            </a:r>
          </a:p>
          <a:p>
            <a:r>
              <a:rPr lang="en-AU" altLang="en-US" dirty="0" smtClean="0"/>
              <a:t>Interaction of managerial or organizational action and research that both evaluates the action taken and provides data for future planning of the change effort</a:t>
            </a:r>
          </a:p>
          <a:p>
            <a:pPr lvl="1"/>
            <a:endParaRPr lang="en-US" altLang="en-US" dirty="0" smtClean="0"/>
          </a:p>
          <a:p>
            <a:pPr lvl="1"/>
            <a:endParaRPr lang="en-US" altLang="en-US"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AU" altLang="en-US" smtClean="0"/>
              <a:t>LEWIN’S CHANGE MODEL</a:t>
            </a:r>
            <a:endParaRPr lang="en-US" altLang="en-US" smtClean="0"/>
          </a:p>
        </p:txBody>
      </p:sp>
      <p:sp>
        <p:nvSpPr>
          <p:cNvPr id="77827" name="Rectangle 3"/>
          <p:cNvSpPr>
            <a:spLocks noGrp="1" noChangeArrowheads="1"/>
          </p:cNvSpPr>
          <p:nvPr>
            <p:ph idx="1"/>
          </p:nvPr>
        </p:nvSpPr>
        <p:spPr/>
        <p:txBody>
          <a:bodyPr/>
          <a:lstStyle/>
          <a:p>
            <a:r>
              <a:rPr lang="en-US" altLang="en-US" smtClean="0"/>
              <a:t>Unfreezing</a:t>
            </a:r>
          </a:p>
          <a:p>
            <a:r>
              <a:rPr lang="en-US" altLang="en-US" smtClean="0"/>
              <a:t>Destabilize (unfreeze) the old ways of doing things</a:t>
            </a:r>
          </a:p>
          <a:p>
            <a:r>
              <a:rPr lang="en-US" altLang="en-US" smtClean="0"/>
              <a:t>People need to know what drives the change</a:t>
            </a:r>
          </a:p>
          <a:p>
            <a:r>
              <a:rPr lang="en-US" altLang="en-US" smtClean="0"/>
              <a:t>Kotter’s (1996) sense of urgency</a:t>
            </a:r>
          </a:p>
          <a:p>
            <a:r>
              <a:rPr lang="en-US" altLang="en-US" smtClean="0"/>
              <a:t>Psychological safety </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AU" altLang="en-US" smtClean="0"/>
              <a:t>LEWIN’S CHANGE MODEL</a:t>
            </a:r>
            <a:endParaRPr lang="en-US" altLang="en-US" smtClean="0"/>
          </a:p>
        </p:txBody>
      </p:sp>
      <p:sp>
        <p:nvSpPr>
          <p:cNvPr id="77827" name="Rectangle 3"/>
          <p:cNvSpPr>
            <a:spLocks noGrp="1" noChangeArrowheads="1"/>
          </p:cNvSpPr>
          <p:nvPr>
            <p:ph idx="1"/>
          </p:nvPr>
        </p:nvSpPr>
        <p:spPr/>
        <p:txBody>
          <a:bodyPr/>
          <a:lstStyle/>
          <a:p>
            <a:r>
              <a:rPr lang="en-US" altLang="en-US" smtClean="0"/>
              <a:t>Changing/Transition</a:t>
            </a:r>
          </a:p>
          <a:p>
            <a:pPr lvl="1"/>
            <a:r>
              <a:rPr lang="en-US" altLang="en-US" smtClean="0"/>
              <a:t>Focus on helping change the behavior</a:t>
            </a:r>
          </a:p>
          <a:p>
            <a:pPr lvl="1"/>
            <a:r>
              <a:rPr lang="en-US" altLang="en-US" smtClean="0"/>
              <a:t>Ending </a:t>
            </a:r>
            <a:r>
              <a:rPr lang="en-US" altLang="en-US" smtClean="0">
                <a:sym typeface="Wingdings" panose="05000000000000000000" pitchFamily="2" charset="2"/>
              </a:rPr>
              <a:t> </a:t>
            </a:r>
            <a:r>
              <a:rPr lang="en-US" altLang="en-US" smtClean="0"/>
              <a:t>Neutral Zone </a:t>
            </a:r>
            <a:r>
              <a:rPr lang="en-US" altLang="en-US" smtClean="0">
                <a:sym typeface="Wingdings" panose="05000000000000000000" pitchFamily="2" charset="2"/>
              </a:rPr>
              <a:t> </a:t>
            </a:r>
            <a:r>
              <a:rPr lang="en-US" altLang="en-US" smtClean="0"/>
              <a:t>New Beginnings</a:t>
            </a:r>
          </a:p>
          <a:p>
            <a:endParaRPr lang="en-US" altLang="en-US" smtClean="0"/>
          </a:p>
          <a:p>
            <a:r>
              <a:rPr lang="en-US" altLang="en-US" smtClean="0"/>
              <a:t>Refreezing</a:t>
            </a:r>
          </a:p>
          <a:p>
            <a:pPr lvl="1"/>
            <a:r>
              <a:rPr lang="en-US" altLang="en-US" smtClean="0"/>
              <a:t>Stabilize the organization</a:t>
            </a:r>
          </a:p>
          <a:p>
            <a:pPr lvl="1"/>
            <a:r>
              <a:rPr lang="en-US" altLang="en-US" smtClean="0"/>
              <a:t>Often requires changes in organization’s culture and norms, policies, and practices</a:t>
            </a:r>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anim calcmode="lin" valueType="num">
                                      <p:cBhvr additive="base">
                                        <p:cTn id="11"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7827">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anim calcmode="lin" valueType="num">
                                      <p:cBhvr additive="base">
                                        <p:cTn id="15"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9" fill="hold" grpId="0" nodeType="clickEffect">
                                  <p:stCondLst>
                                    <p:cond delay="0"/>
                                  </p:stCondLst>
                                  <p:childTnLst>
                                    <p:set>
                                      <p:cBhvr>
                                        <p:cTn id="20" dur="1" fill="hold">
                                          <p:stCondLst>
                                            <p:cond delay="0"/>
                                          </p:stCondLst>
                                        </p:cTn>
                                        <p:tgtEl>
                                          <p:spTgt spid="77827">
                                            <p:txEl>
                                              <p:pRg st="4" end="4"/>
                                            </p:txEl>
                                          </p:spTgt>
                                        </p:tgtEl>
                                        <p:attrNameLst>
                                          <p:attrName>style.visibility</p:attrName>
                                        </p:attrNameLst>
                                      </p:cBhvr>
                                      <p:to>
                                        <p:strVal val="visible"/>
                                      </p:to>
                                    </p:set>
                                    <p:anim calcmode="lin" valueType="num">
                                      <p:cBhvr additive="base">
                                        <p:cTn id="21" dur="500" fill="hold"/>
                                        <p:tgtEl>
                                          <p:spTgt spid="77827">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4" end="4"/>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77827">
                                            <p:txEl>
                                              <p:pRg st="5" end="5"/>
                                            </p:txEl>
                                          </p:spTgt>
                                        </p:tgtEl>
                                        <p:attrNameLst>
                                          <p:attrName>style.visibility</p:attrName>
                                        </p:attrNameLst>
                                      </p:cBhvr>
                                      <p:to>
                                        <p:strVal val="visible"/>
                                      </p:to>
                                    </p:set>
                                    <p:anim calcmode="lin" valueType="num">
                                      <p:cBhvr additive="base">
                                        <p:cTn id="25" dur="500" fill="hold"/>
                                        <p:tgtEl>
                                          <p:spTgt spid="77827">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5" end="5"/>
                                            </p:txEl>
                                          </p:spTgt>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77827">
                                            <p:txEl>
                                              <p:pRg st="6" end="6"/>
                                            </p:txEl>
                                          </p:spTgt>
                                        </p:tgtEl>
                                        <p:attrNameLst>
                                          <p:attrName>style.visibility</p:attrName>
                                        </p:attrNameLst>
                                      </p:cBhvr>
                                      <p:to>
                                        <p:strVal val="visible"/>
                                      </p:to>
                                    </p:set>
                                    <p:anim calcmode="lin" valueType="num">
                                      <p:cBhvr additive="base">
                                        <p:cTn id="29" dur="500" fill="hold"/>
                                        <p:tgtEl>
                                          <p:spTgt spid="77827">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7827">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AU" altLang="en-US" smtClean="0"/>
              <a:t>GEICHER’S CHANGE EQUATION FORMULA</a:t>
            </a:r>
            <a:endParaRPr lang="en-US" altLang="en-US" smtClean="0"/>
          </a:p>
        </p:txBody>
      </p:sp>
      <p:sp>
        <p:nvSpPr>
          <p:cNvPr id="77827" name="Rectangle 3"/>
          <p:cNvSpPr>
            <a:spLocks noGrp="1" noChangeArrowheads="1"/>
          </p:cNvSpPr>
          <p:nvPr>
            <p:ph idx="1"/>
          </p:nvPr>
        </p:nvSpPr>
        <p:spPr/>
        <p:txBody>
          <a:bodyPr/>
          <a:lstStyle/>
          <a:p>
            <a:r>
              <a:rPr lang="en-US" altLang="en-US" sz="2800" dirty="0" smtClean="0"/>
              <a:t>Helps us assess this degree of readiness as follows 		C = (D × V × F) &gt; R</a:t>
            </a:r>
          </a:p>
          <a:p>
            <a:r>
              <a:rPr lang="en-US" altLang="en-US" sz="2800" dirty="0" smtClean="0"/>
              <a:t>C is the change, D the dissatisfaction with status quo, V the vision, F the first steps (feasibility), and R the resistance to change (costs)</a:t>
            </a:r>
          </a:p>
          <a:p>
            <a:r>
              <a:rPr lang="en-US" altLang="en-US" sz="2800" dirty="0" smtClean="0"/>
              <a:t>All three forces for change must be active to offset the forces against the change</a:t>
            </a:r>
          </a:p>
          <a:p>
            <a:r>
              <a:rPr lang="en-US" altLang="en-US" sz="2800" dirty="0" smtClean="0"/>
              <a:t>If any one of the three is missing, the product of the equation will tend toward zero, and resistance to change will dominate.</a:t>
            </a:r>
          </a:p>
          <a:p>
            <a:endParaRPr lang="en-US" altLang="en-US" sz="2800" dirty="0" smtClean="0"/>
          </a:p>
        </p:txBody>
      </p:sp>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a:p>
        </p:txBody>
      </p:sp>
      <p:sp>
        <p:nvSpPr>
          <p:cNvPr id="3" name="Slide Number Placeholder 2"/>
          <p:cNvSpPr>
            <a:spLocks noGrp="1"/>
          </p:cNvSpPr>
          <p:nvPr>
            <p:ph type="sldNum" sz="quarter" idx="11"/>
          </p:nvPr>
        </p:nvSpPr>
        <p:spPr/>
        <p:txBody>
          <a:bodyPr/>
          <a:lstStyle/>
          <a:p>
            <a:fld id="{103B020F-2BF5-4BCF-BA9F-77391F55D2ED}"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anim calcmode="lin" valueType="num">
                                      <p:cBhvr additive="base">
                                        <p:cTn id="25"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TotalTime>
  <Words>1185</Words>
  <Application>Microsoft Office PowerPoint</Application>
  <PresentationFormat>On-screen Show (4:3)</PresentationFormat>
  <Paragraphs>183</Paragraphs>
  <Slides>25</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ＭＳ Ｐゴシック</vt:lpstr>
      <vt:lpstr>ＭＳ Ｐゴシック</vt:lpstr>
      <vt:lpstr>Arial</vt:lpstr>
      <vt:lpstr>Calibri</vt:lpstr>
      <vt:lpstr>Tahoma</vt:lpstr>
      <vt:lpstr>Times New Roman</vt:lpstr>
      <vt:lpstr>Wingdings</vt:lpstr>
      <vt:lpstr>Kavanagh</vt:lpstr>
      <vt:lpstr>Chapter 6</vt:lpstr>
      <vt:lpstr>CHANGE MANAGEMENT</vt:lpstr>
      <vt:lpstr>CHANGE MANAGEMENT</vt:lpstr>
      <vt:lpstr>CHANGE MANAGEMENT TERMINOLOGY</vt:lpstr>
      <vt:lpstr>MODELS OF THE CHANGE PROCESS</vt:lpstr>
      <vt:lpstr>ACTION RESEARCH MODEL</vt:lpstr>
      <vt:lpstr>LEWIN’S CHANGE MODEL</vt:lpstr>
      <vt:lpstr>LEWIN’S CHANGE MODEL</vt:lpstr>
      <vt:lpstr>GEICHER’S CHANGE EQUATION FORMULA</vt:lpstr>
      <vt:lpstr>NADLER’S CONGRUENCE MODEL</vt:lpstr>
      <vt:lpstr>NADLER’S CONGRUENCE MODEL</vt:lpstr>
      <vt:lpstr>KOTTER’S EIGHT-STAGE MODEL</vt:lpstr>
      <vt:lpstr>KOTTER’S EIGHT-STAGE MODEL</vt:lpstr>
      <vt:lpstr>KOTTER’S EIGHT-STAGE MODEL</vt:lpstr>
      <vt:lpstr>REASONS FOR SYSTEMS FAILURE</vt:lpstr>
      <vt:lpstr>Reasons for Systems Failure: LEADERSHIP</vt:lpstr>
      <vt:lpstr>Reasons for Systems Failure: PLANNING</vt:lpstr>
      <vt:lpstr>Reasons for Systems Failure: CHANGE MANAGEMENT</vt:lpstr>
      <vt:lpstr>Reasons for Systems Failure: COMMUNICATION</vt:lpstr>
      <vt:lpstr>TRAINING</vt:lpstr>
      <vt:lpstr>CULTURAL ISSUES IN HRIS IMPLEMENTATION</vt:lpstr>
      <vt:lpstr>CULTURAL ISSUES</vt:lpstr>
      <vt:lpstr>RESISTANCE TO CHANGE</vt:lpstr>
      <vt:lpstr>RESISTANCE TO CHANGE</vt:lpstr>
      <vt:lpstr>USER ACCEPTANCE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Sheila Boysen-Rotelli</dc:creator>
  <cp:lastModifiedBy>Stephanie Palermini</cp:lastModifiedBy>
  <cp:revision>21</cp:revision>
  <cp:lastPrinted>1601-01-01T00:00:00Z</cp:lastPrinted>
  <dcterms:created xsi:type="dcterms:W3CDTF">2017-05-04T02:01:13Z</dcterms:created>
  <dcterms:modified xsi:type="dcterms:W3CDTF">2017-07-28T16:44:19Z</dcterms:modified>
</cp:coreProperties>
</file>