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0" r:id="rId3"/>
    <p:sldId id="262" r:id="rId4"/>
    <p:sldId id="271" r:id="rId5"/>
    <p:sldId id="257" r:id="rId6"/>
    <p:sldId id="258" r:id="rId7"/>
    <p:sldId id="261" r:id="rId8"/>
    <p:sldId id="266" r:id="rId9"/>
    <p:sldId id="259" r:id="rId10"/>
    <p:sldId id="267" r:id="rId11"/>
    <p:sldId id="285" r:id="rId12"/>
    <p:sldId id="263" r:id="rId13"/>
    <p:sldId id="264" r:id="rId14"/>
    <p:sldId id="286" r:id="rId15"/>
    <p:sldId id="278" r:id="rId16"/>
    <p:sldId id="279" r:id="rId17"/>
    <p:sldId id="280" r:id="rId18"/>
    <p:sldId id="281" r:id="rId19"/>
    <p:sldId id="282" r:id="rId20"/>
    <p:sldId id="283" r:id="rId21"/>
    <p:sldId id="284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1874417-EBCA-4865-9FC1-F492187F45D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2B140AF-6433-4431-A656-12F4D5ED4B6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207726AC-4E7E-420A-8B64-CBB5F68B12B4}" type="slidenum">
              <a:rPr lang="en-US" altLang="en-US" sz="1200"/>
              <a:pPr/>
              <a:t>17</a:t>
            </a:fld>
            <a:endParaRPr lang="en-US" altLang="en-US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3D32F815-176A-4ABA-B162-CAC23F2D2671}" type="slidenum">
              <a:rPr lang="en-US" altLang="en-US" sz="1200"/>
              <a:pPr/>
              <a:t>18</a:t>
            </a:fld>
            <a:endParaRPr lang="en-US" altLang="en-US" sz="120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A9E0BDBC-EEF4-45EE-A190-CFA0775A3CCE}" type="slidenum">
              <a:rPr lang="en-US" altLang="en-US" sz="1200"/>
              <a:pPr/>
              <a:t>19</a:t>
            </a:fld>
            <a:endParaRPr lang="en-US" altLang="en-US" sz="120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804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19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288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9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2193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34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18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26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36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08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28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9" name="Rectangle 8"/>
          <p:cNvSpPr/>
          <p:nvPr/>
        </p:nvSpPr>
        <p:spPr>
          <a:xfrm>
            <a:off x="8763000" y="0"/>
            <a:ext cx="381000" cy="3429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763000" y="3429000"/>
            <a:ext cx="381000" cy="3429000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991600" y="3962400"/>
            <a:ext cx="152400" cy="28956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91600" y="0"/>
            <a:ext cx="152400" cy="2971800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8763000" y="0"/>
            <a:ext cx="381000" cy="3429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8763000" y="3429000"/>
            <a:ext cx="381000" cy="3429000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8991600" y="3962400"/>
            <a:ext cx="152400" cy="28956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8991600" y="0"/>
            <a:ext cx="152400" cy="2971800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378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8288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Chapter 7</a:t>
            </a:r>
          </a:p>
        </p:txBody>
      </p:sp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971800"/>
            <a:ext cx="7239000" cy="17526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0066CC"/>
                </a:solidFill>
              </a:rPr>
              <a:t>Cost Justifying HRIS </a:t>
            </a:r>
          </a:p>
          <a:p>
            <a:pPr eaLnBrk="1" hangingPunct="1"/>
            <a:r>
              <a:rPr lang="en-US" altLang="en-US" sz="4000" smtClean="0">
                <a:solidFill>
                  <a:srgbClr val="0066CC"/>
                </a:solidFill>
              </a:rPr>
              <a:t>Investments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 OF AN E-LEARNING CBA MATRIX</a:t>
            </a:r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825" y="1557023"/>
            <a:ext cx="6610350" cy="463790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 OF AN E-LEARNING CBA MATRIX</a:t>
            </a:r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825" y="2286000"/>
            <a:ext cx="6610350" cy="241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720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mtClean="0"/>
              <a:t>ESTIMATING INDIRECT BENEFITS </a:t>
            </a:r>
            <a:endParaRPr lang="en-AU" altLang="en-US" smtClean="0"/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mtClean="0"/>
              <a:t>Estimating benefit magnitude</a:t>
            </a:r>
          </a:p>
          <a:p>
            <a:r>
              <a:rPr lang="en-AU" altLang="en-US" smtClean="0"/>
              <a:t>Mapping benefits to cost or revenue changes</a:t>
            </a:r>
          </a:p>
          <a:p>
            <a:r>
              <a:rPr lang="en-AU" altLang="en-US" smtClean="0"/>
              <a:t>Converting magnitude estimates to dollars</a:t>
            </a:r>
          </a:p>
          <a:p>
            <a:pPr lvl="1"/>
            <a:r>
              <a:rPr lang="en-AU" altLang="en-US" smtClean="0"/>
              <a:t>e.g., estimating the value of exit interviews in reducing turnover</a:t>
            </a:r>
            <a:endParaRPr lang="en-AU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APPROACHES TO ESTIMATING BENEFITS</a:t>
            </a:r>
            <a:endParaRPr lang="en-AU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7" y="1525838"/>
            <a:ext cx="7858125" cy="472231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APPROACHES TO ESTIMATING BENEFITS</a:t>
            </a:r>
            <a:endParaRPr lang="en-AU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772" y="1905000"/>
            <a:ext cx="7856289" cy="353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458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/>
              <a:t>GENERAL CATEGORIES OF COSTS OF HUMAN BEHAVIOR IN ORGANIZATIONS</a:t>
            </a:r>
            <a:endParaRPr lang="en-US" altLang="en-US" sz="3600" dirty="0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 numCol="2"/>
          <a:lstStyle/>
          <a:p>
            <a:r>
              <a:rPr lang="en-US" altLang="en-US" dirty="0" smtClean="0"/>
              <a:t>Turnover</a:t>
            </a:r>
          </a:p>
          <a:p>
            <a:r>
              <a:rPr lang="en-US" altLang="en-US" dirty="0" smtClean="0"/>
              <a:t>Absenteeism and sick leave</a:t>
            </a:r>
          </a:p>
          <a:p>
            <a:r>
              <a:rPr lang="en-US" altLang="en-US" dirty="0" smtClean="0"/>
              <a:t>Effects of smoking in workplace</a:t>
            </a:r>
          </a:p>
          <a:p>
            <a:r>
              <a:rPr lang="en-US" altLang="en-US" dirty="0" smtClean="0"/>
              <a:t>EAP and wellness programs</a:t>
            </a:r>
          </a:p>
          <a:p>
            <a:r>
              <a:rPr lang="en-US" altLang="en-US" dirty="0" smtClean="0"/>
              <a:t>Employee attitudes</a:t>
            </a:r>
          </a:p>
          <a:p>
            <a:r>
              <a:rPr lang="en-US" altLang="en-US" dirty="0" smtClean="0"/>
              <a:t>Labor contract costing</a:t>
            </a:r>
          </a:p>
          <a:p>
            <a:r>
              <a:rPr lang="en-US" altLang="en-US" dirty="0" smtClean="0"/>
              <a:t>Recruiting</a:t>
            </a:r>
          </a:p>
          <a:p>
            <a:r>
              <a:rPr lang="en-US" altLang="en-US" dirty="0" smtClean="0"/>
              <a:t>Selection</a:t>
            </a:r>
          </a:p>
          <a:p>
            <a:r>
              <a:rPr lang="en-US" altLang="en-US" dirty="0" smtClean="0"/>
              <a:t>Job performance</a:t>
            </a:r>
          </a:p>
          <a:p>
            <a:r>
              <a:rPr lang="en-US" altLang="en-US" dirty="0" smtClean="0"/>
              <a:t>Training</a:t>
            </a:r>
          </a:p>
          <a:p>
            <a:r>
              <a:rPr lang="en-US" altLang="en-US" dirty="0" smtClean="0"/>
              <a:t>Career development</a:t>
            </a:r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" fill="hold"/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" fill="hold"/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" fill="hold"/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" fill="hold"/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" fill="hold"/>
                                        <p:tgtEl>
                                          <p:spTgt spid="46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" fill="hold"/>
                                        <p:tgtEl>
                                          <p:spTgt spid="46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COSTING THE EFFECTS OF SMOKING</a:t>
            </a:r>
            <a:endParaRPr lang="en-US" altLang="en-US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Incremental absenteeism </a:t>
            </a:r>
          </a:p>
          <a:p>
            <a:r>
              <a:rPr lang="en-US" altLang="en-US" sz="2800" dirty="0" smtClean="0"/>
              <a:t>Incremental medical care</a:t>
            </a:r>
          </a:p>
          <a:p>
            <a:r>
              <a:rPr lang="en-US" altLang="en-US" sz="2800" dirty="0" smtClean="0"/>
              <a:t>Incremental morbidity and premature morbidity</a:t>
            </a:r>
          </a:p>
          <a:p>
            <a:r>
              <a:rPr lang="en-US" altLang="en-US" sz="2800" dirty="0" smtClean="0"/>
              <a:t>Incremental insurance</a:t>
            </a:r>
          </a:p>
          <a:p>
            <a:r>
              <a:rPr lang="en-US" altLang="en-US" sz="2800" dirty="0" smtClean="0"/>
              <a:t>Incremental on-the-job time lost</a:t>
            </a:r>
          </a:p>
          <a:p>
            <a:r>
              <a:rPr lang="en-US" altLang="en-US" sz="2800" dirty="0" smtClean="0"/>
              <a:t>Property damage and depreciation: Burns and odors</a:t>
            </a:r>
          </a:p>
          <a:p>
            <a:r>
              <a:rPr lang="en-US" altLang="en-US" sz="2800" dirty="0" smtClean="0"/>
              <a:t>Reduced maintenance</a:t>
            </a:r>
          </a:p>
          <a:p>
            <a:r>
              <a:rPr lang="en-US" altLang="en-US" sz="2800" dirty="0" smtClean="0"/>
              <a:t>Involuntary smoking – secondhand smoke</a:t>
            </a:r>
            <a:endParaRPr lang="en-US" alt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COSTING EMPLOYEE TURNOVER</a:t>
            </a:r>
            <a:endParaRPr lang="en-US" altLang="en-US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Three components of costing employee turnover</a:t>
            </a:r>
          </a:p>
          <a:p>
            <a:pPr lvl="1"/>
            <a:r>
              <a:rPr lang="en-US" altLang="en-US" smtClean="0"/>
              <a:t>Separation costs</a:t>
            </a:r>
          </a:p>
          <a:p>
            <a:pPr lvl="1"/>
            <a:r>
              <a:rPr lang="en-US" altLang="en-US" smtClean="0"/>
              <a:t>Replacement costs</a:t>
            </a:r>
          </a:p>
          <a:p>
            <a:pPr lvl="1"/>
            <a:r>
              <a:rPr lang="en-US" altLang="en-US" smtClean="0"/>
              <a:t>Training costs</a:t>
            </a:r>
          </a:p>
          <a:p>
            <a:pPr lvl="1"/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SEPARATION COSTS</a:t>
            </a:r>
            <a:endParaRPr lang="en-US" altLang="en-US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Exit Interview</a:t>
            </a:r>
          </a:p>
          <a:p>
            <a:pPr lvl="1"/>
            <a:r>
              <a:rPr lang="en-US" altLang="en-US" sz="2400" dirty="0" smtClean="0"/>
              <a:t>Interviewer’s time</a:t>
            </a:r>
          </a:p>
          <a:p>
            <a:pPr lvl="1"/>
            <a:r>
              <a:rPr lang="en-US" altLang="en-US" sz="2400" dirty="0" smtClean="0"/>
              <a:t>Termination time</a:t>
            </a:r>
          </a:p>
          <a:p>
            <a:r>
              <a:rPr lang="en-US" altLang="en-US" sz="2800" dirty="0" smtClean="0"/>
              <a:t>Administrative functions related to termination</a:t>
            </a:r>
          </a:p>
          <a:p>
            <a:pPr lvl="1"/>
            <a:r>
              <a:rPr lang="en-US" altLang="en-US" sz="2400" dirty="0" smtClean="0"/>
              <a:t>Removal of employee from payroll</a:t>
            </a:r>
          </a:p>
          <a:p>
            <a:pPr lvl="1"/>
            <a:r>
              <a:rPr lang="en-US" altLang="en-US" sz="2400" dirty="0" smtClean="0"/>
              <a:t>Termination of employee benefits</a:t>
            </a:r>
          </a:p>
          <a:p>
            <a:pPr lvl="1"/>
            <a:r>
              <a:rPr lang="en-US" altLang="en-US" sz="2400" dirty="0" smtClean="0"/>
              <a:t>Turn-in of company equipment</a:t>
            </a:r>
          </a:p>
          <a:p>
            <a:r>
              <a:rPr lang="en-US" altLang="en-US" sz="2800" dirty="0" smtClean="0"/>
              <a:t>Separation pay</a:t>
            </a:r>
          </a:p>
          <a:p>
            <a:pPr lvl="1"/>
            <a:r>
              <a:rPr lang="en-US" altLang="en-US" sz="2400" dirty="0" smtClean="0"/>
              <a:t>Severance packages</a:t>
            </a:r>
          </a:p>
          <a:p>
            <a:r>
              <a:rPr lang="en-US" altLang="en-US" sz="2800" dirty="0" smtClean="0"/>
              <a:t>Increase in unemployment tax</a:t>
            </a:r>
            <a:endParaRPr lang="en-US" alt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REPLACEMENT COSTS</a:t>
            </a:r>
            <a:endParaRPr lang="en-US" altLang="en-US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Replacement costs consist of eight components:</a:t>
            </a:r>
          </a:p>
          <a:p>
            <a:pPr lvl="1"/>
            <a:r>
              <a:rPr lang="en-US" altLang="en-US" sz="2400" dirty="0" smtClean="0"/>
              <a:t>Communication of job availability</a:t>
            </a:r>
          </a:p>
          <a:p>
            <a:pPr lvl="1"/>
            <a:r>
              <a:rPr lang="en-US" altLang="en-US" sz="2400" dirty="0" smtClean="0"/>
              <a:t>Pre-employment administrative functions</a:t>
            </a:r>
          </a:p>
          <a:p>
            <a:pPr lvl="1"/>
            <a:r>
              <a:rPr lang="en-US" altLang="en-US" sz="2400" dirty="0" smtClean="0"/>
              <a:t>Entrance interviews</a:t>
            </a:r>
          </a:p>
          <a:p>
            <a:pPr lvl="1"/>
            <a:r>
              <a:rPr lang="en-US" altLang="en-US" sz="2400" dirty="0" smtClean="0"/>
              <a:t>Testing</a:t>
            </a:r>
          </a:p>
          <a:p>
            <a:pPr lvl="1"/>
            <a:r>
              <a:rPr lang="en-US" altLang="en-US" sz="2400" dirty="0" smtClean="0"/>
              <a:t>Staff meetings</a:t>
            </a:r>
          </a:p>
          <a:p>
            <a:pPr lvl="1"/>
            <a:r>
              <a:rPr lang="en-US" altLang="en-US" sz="2400" dirty="0" smtClean="0"/>
              <a:t>Travel and moving expenses</a:t>
            </a:r>
          </a:p>
          <a:p>
            <a:pPr lvl="1"/>
            <a:r>
              <a:rPr lang="en-US" altLang="en-US" sz="2400" dirty="0" smtClean="0"/>
              <a:t>Postemployment acquisition and dissemination of information</a:t>
            </a:r>
          </a:p>
          <a:p>
            <a:pPr lvl="1"/>
            <a:r>
              <a:rPr lang="en-US" altLang="en-US" sz="2400" dirty="0" smtClean="0"/>
              <a:t>Medical examination</a:t>
            </a:r>
            <a:endParaRPr lang="en-US" alt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MEASURING HUMAN RESOURCE EFFECTIVENESS: WHY DO IT? </a:t>
            </a:r>
            <a:endParaRPr lang="en-US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dirty="0"/>
              <a:t> Market the function</a:t>
            </a:r>
          </a:p>
          <a:p>
            <a:pPr>
              <a:lnSpc>
                <a:spcPct val="90000"/>
              </a:lnSpc>
              <a:defRPr/>
            </a:pPr>
            <a:r>
              <a:rPr lang="en-US" dirty="0"/>
              <a:t> Provides accountability</a:t>
            </a:r>
          </a:p>
          <a:p>
            <a:pPr>
              <a:lnSpc>
                <a:spcPct val="90000"/>
              </a:lnSpc>
              <a:defRPr/>
            </a:pPr>
            <a:r>
              <a:rPr lang="en-US" dirty="0"/>
              <a:t> Demonstrate contribution to bottom line</a:t>
            </a:r>
          </a:p>
          <a:p>
            <a:pPr>
              <a:lnSpc>
                <a:spcPct val="90000"/>
              </a:lnSpc>
              <a:defRPr/>
            </a:pPr>
            <a:r>
              <a:rPr lang="en-US" dirty="0"/>
              <a:t> Cost justify HRM programs</a:t>
            </a:r>
          </a:p>
          <a:p>
            <a:pPr>
              <a:lnSpc>
                <a:spcPct val="90000"/>
              </a:lnSpc>
              <a:defRPr/>
            </a:pPr>
            <a:r>
              <a:rPr lang="en-US" dirty="0"/>
              <a:t> Tie to strategic planning</a:t>
            </a: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endParaRPr lang="en-US" dirty="0"/>
          </a:p>
        </p:txBody>
      </p:sp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250825" y="582613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 sz="1400">
              <a:solidFill>
                <a:srgbClr val="363656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/>
              <a:t>METHODS FOR ESTIMATING THE VALUE OF INDIRECT BENEFITS: EMPLOYEE TIME SAVED  </a:t>
            </a:r>
            <a:endParaRPr lang="en-US" altLang="en-US" sz="3200" dirty="0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Average employee contribution (AEC)</a:t>
            </a:r>
          </a:p>
          <a:p>
            <a:pPr lvl="1"/>
            <a:r>
              <a:rPr lang="en-US" altLang="en-US" sz="2400" dirty="0" smtClean="0"/>
              <a:t>Baseline contribution value by jobs that is consistent with the actual financial performance of the organization. </a:t>
            </a:r>
          </a:p>
          <a:p>
            <a:pPr lvl="1"/>
            <a:r>
              <a:rPr lang="en-US" altLang="en-US" sz="2400" dirty="0" smtClean="0"/>
              <a:t>AEC = (Net revenues – Cost of goods sold)/No. of employees </a:t>
            </a:r>
          </a:p>
          <a:p>
            <a:r>
              <a:rPr lang="en-US" altLang="en-US" sz="2800" dirty="0" smtClean="0"/>
              <a:t>Individual employee differences (variance) in work outcomes </a:t>
            </a:r>
          </a:p>
          <a:p>
            <a:pPr lvl="1"/>
            <a:r>
              <a:rPr lang="en-US" altLang="en-US" sz="2400" dirty="0" smtClean="0"/>
              <a:t>Variance differences are produced by a large number of individuals holding equivalent positions</a:t>
            </a:r>
          </a:p>
          <a:p>
            <a:pPr lvl="1"/>
            <a:r>
              <a:rPr lang="en-US" altLang="en-US" sz="2400" dirty="0" smtClean="0"/>
              <a:t>Basis for utility analyses for developing contrasting cost–benefit ratios  </a:t>
            </a:r>
            <a:endParaRPr lang="en-US" alt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/>
              <a:t>PROBLEM AVOIDANCE: KEEP IN MIND THESE THREE ISSUES WHEN DOING A CBA</a:t>
            </a:r>
            <a:endParaRPr lang="en-US" altLang="en-US" sz="3600" dirty="0" smtClean="0"/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DO NOT ignore HR’s more strategic role in improving organizational effectiveness </a:t>
            </a:r>
          </a:p>
          <a:p>
            <a:r>
              <a:rPr lang="en-US" altLang="en-US" smtClean="0"/>
              <a:t>CAREFULLY EXAMINE YOUR COST AVOIDANCE, AND MAKE SURE WHICH ARE DIRECT AND WHICH ARE INDIRECT. Document your assumptions for later use. </a:t>
            </a:r>
          </a:p>
          <a:p>
            <a:r>
              <a:rPr lang="en-US" altLang="en-US" smtClean="0"/>
              <a:t>Be sure that value estimates assigned to time saved are reasonable 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mtClean="0"/>
              <a:t>IDENTIFYING HRIS VALUE</a:t>
            </a:r>
            <a:endParaRPr lang="en-AU" altLang="en-US" smtClean="0"/>
          </a:p>
        </p:txBody>
      </p:sp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z="2800" dirty="0" smtClean="0"/>
              <a:t>HR moving from being a cost </a:t>
            </a:r>
            <a:r>
              <a:rPr lang="en-AU" altLang="en-US" sz="2800" dirty="0" err="1" smtClean="0"/>
              <a:t>center</a:t>
            </a:r>
            <a:r>
              <a:rPr lang="en-AU" altLang="en-US" sz="2800" dirty="0" smtClean="0"/>
              <a:t> to profit </a:t>
            </a:r>
            <a:r>
              <a:rPr lang="en-AU" altLang="en-US" sz="2800" dirty="0" err="1" smtClean="0"/>
              <a:t>center</a:t>
            </a:r>
            <a:r>
              <a:rPr lang="en-AU" altLang="en-US" sz="2800" dirty="0" smtClean="0"/>
              <a:t> (</a:t>
            </a:r>
            <a:r>
              <a:rPr lang="en-AU" altLang="en-US" sz="2800" dirty="0" err="1" smtClean="0"/>
              <a:t>Cascio</a:t>
            </a:r>
            <a:r>
              <a:rPr lang="en-AU" altLang="en-US" sz="2800" dirty="0" smtClean="0"/>
              <a:t>, 2000)</a:t>
            </a:r>
          </a:p>
          <a:p>
            <a:r>
              <a:rPr lang="en-AU" altLang="en-US" sz="2800" dirty="0" smtClean="0"/>
              <a:t>Traditional financial measures not sufficient—many HR outcomes are intangible (e.g., employee engagement)</a:t>
            </a:r>
          </a:p>
          <a:p>
            <a:r>
              <a:rPr lang="en-AU" altLang="en-US" sz="2800" dirty="0" smtClean="0"/>
              <a:t>Direct (hard) and indirect (soft) benefits</a:t>
            </a:r>
          </a:p>
          <a:p>
            <a:r>
              <a:rPr lang="en-AU" altLang="en-US" sz="2800" dirty="0" smtClean="0"/>
              <a:t>Implementation costs: direct (h/w, s/w, customization); indirect (lost productivity)</a:t>
            </a:r>
          </a:p>
          <a:p>
            <a:r>
              <a:rPr lang="en-AU" altLang="en-US" sz="2800" dirty="0" smtClean="0"/>
              <a:t>Timing of benefits (short and long term)</a:t>
            </a:r>
            <a:endParaRPr lang="en-AU" alt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EVALUATING HUMAN RESOURCE PRACTICES: APPROACHES</a:t>
            </a:r>
            <a:endParaRPr lang="en-US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000" dirty="0">
                <a:latin typeface="Calibri" panose="020F0502020204030204" pitchFamily="34" charset="0"/>
              </a:rPr>
              <a:t>Audit approach – key indicators</a:t>
            </a:r>
          </a:p>
          <a:p>
            <a:pPr lvl="1"/>
            <a:r>
              <a:rPr lang="en-US" altLang="en-US" dirty="0">
                <a:latin typeface="Calibri" panose="020F0502020204030204" pitchFamily="34" charset="0"/>
              </a:rPr>
              <a:t>	</a:t>
            </a:r>
            <a:r>
              <a:rPr lang="en-US" altLang="en-US" sz="2600" dirty="0">
                <a:latin typeface="Calibri" panose="020F0502020204030204" pitchFamily="34" charset="0"/>
              </a:rPr>
              <a:t>reviews outcomes of HR functions</a:t>
            </a:r>
          </a:p>
          <a:p>
            <a:pPr lvl="1"/>
            <a:r>
              <a:rPr lang="en-US" altLang="en-US" sz="2600" dirty="0">
                <a:latin typeface="Calibri" panose="020F0502020204030204" pitchFamily="34" charset="0"/>
              </a:rPr>
              <a:t>	benchmarking</a:t>
            </a:r>
          </a:p>
          <a:p>
            <a:r>
              <a:rPr lang="en-US" altLang="en-US" sz="3000" dirty="0">
                <a:latin typeface="Calibri" panose="020F0502020204030204" pitchFamily="34" charset="0"/>
              </a:rPr>
              <a:t>Analytic approaches – best </a:t>
            </a:r>
            <a:r>
              <a:rPr lang="en-US" altLang="en-US" sz="3000" dirty="0" smtClean="0">
                <a:latin typeface="Calibri" panose="020F0502020204030204" pitchFamily="34" charset="0"/>
              </a:rPr>
              <a:t>practices</a:t>
            </a:r>
          </a:p>
          <a:p>
            <a:pPr lvl="1"/>
            <a:r>
              <a:rPr lang="en-US" altLang="en-US" sz="2600" dirty="0" smtClean="0">
                <a:latin typeface="Calibri" panose="020F0502020204030204" pitchFamily="34" charset="0"/>
              </a:rPr>
              <a:t>determines </a:t>
            </a:r>
            <a:r>
              <a:rPr lang="en-US" altLang="en-US" sz="2600" dirty="0">
                <a:latin typeface="Calibri" panose="020F0502020204030204" pitchFamily="34" charset="0"/>
              </a:rPr>
              <a:t>whether program had intended effect/impact: </a:t>
            </a:r>
            <a:r>
              <a:rPr lang="en-US" altLang="en-US" sz="2600" dirty="0" smtClean="0">
                <a:latin typeface="Calibri" panose="020F0502020204030204" pitchFamily="34" charset="0"/>
              </a:rPr>
              <a:t>Fitz-</a:t>
            </a:r>
            <a:r>
              <a:rPr lang="en-US" altLang="en-US" sz="2600" dirty="0" err="1" smtClean="0">
                <a:latin typeface="Calibri" panose="020F0502020204030204" pitchFamily="34" charset="0"/>
              </a:rPr>
              <a:t>Enz</a:t>
            </a:r>
            <a:endParaRPr lang="en-US" altLang="en-US" sz="2600" dirty="0" smtClean="0">
              <a:latin typeface="Calibri" panose="020F0502020204030204" pitchFamily="34" charset="0"/>
            </a:endParaRPr>
          </a:p>
          <a:p>
            <a:pPr lvl="1"/>
            <a:r>
              <a:rPr lang="en-US" altLang="en-US" sz="2600" dirty="0" smtClean="0">
                <a:latin typeface="Calibri" panose="020F0502020204030204" pitchFamily="34" charset="0"/>
              </a:rPr>
              <a:t>estimates </a:t>
            </a:r>
            <a:r>
              <a:rPr lang="en-US" altLang="en-US" sz="2600" dirty="0">
                <a:latin typeface="Calibri" panose="020F0502020204030204" pitchFamily="34" charset="0"/>
              </a:rPr>
              <a:t>costs and benefits of program</a:t>
            </a:r>
            <a:r>
              <a:rPr lang="en-US" altLang="en-US" sz="2600" b="1" dirty="0">
                <a:latin typeface="Calibri" panose="020F0502020204030204" pitchFamily="34" charset="0"/>
              </a:rPr>
              <a:t> </a:t>
            </a:r>
            <a:r>
              <a:rPr lang="en-US" altLang="en-US" sz="2600" dirty="0">
                <a:latin typeface="Calibri" panose="020F0502020204030204" pitchFamily="34" charset="0"/>
              </a:rPr>
              <a:t>utility analysis:</a:t>
            </a:r>
            <a:r>
              <a:rPr lang="en-US" altLang="en-US" sz="2600" b="1" dirty="0">
                <a:latin typeface="Calibri" panose="020F0502020204030204" pitchFamily="34" charset="0"/>
              </a:rPr>
              <a:t> </a:t>
            </a:r>
            <a:r>
              <a:rPr lang="en-US" altLang="en-US" sz="2600" dirty="0">
                <a:latin typeface="Calibri" panose="020F0502020204030204" pitchFamily="34" charset="0"/>
              </a:rPr>
              <a:t>CBA</a:t>
            </a:r>
          </a:p>
          <a:p>
            <a:endParaRPr lang="en-US" altLang="en-US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mtClean="0"/>
              <a:t>HRIS COST–BENEFIT ANALYSIS</a:t>
            </a:r>
            <a:endParaRPr lang="en-AU" altLang="en-US" smtClean="0"/>
          </a:p>
        </p:txBody>
      </p:sp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z="2400" dirty="0" smtClean="0"/>
              <a:t>Language of business is dollars, and HR should learn this language</a:t>
            </a:r>
          </a:p>
          <a:p>
            <a:r>
              <a:rPr lang="en-AU" altLang="en-US" sz="2400" dirty="0" smtClean="0"/>
              <a:t>HRIS CBA: Comparison of projected costs and benefits</a:t>
            </a:r>
          </a:p>
          <a:p>
            <a:r>
              <a:rPr lang="en-AU" altLang="en-US" sz="2400" dirty="0" smtClean="0"/>
              <a:t>Covers full suit of HRIS functionality (transactional/traditional/transformational)</a:t>
            </a:r>
          </a:p>
          <a:p>
            <a:r>
              <a:rPr lang="en-AU" altLang="en-US" sz="2400" dirty="0" smtClean="0"/>
              <a:t>HR Metrics: Absence rate, cost per hire, health care costs, HR expense factor, human capital ROI and value added, training costs, turnover costs, OHS costs . . .</a:t>
            </a:r>
          </a:p>
          <a:p>
            <a:r>
              <a:rPr lang="en-AU" altLang="en-US" sz="2400" dirty="0" smtClean="0"/>
              <a:t>Compare costs/value within and outside</a:t>
            </a:r>
            <a:endParaRPr lang="en-AU" alt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mtClean="0"/>
              <a:t>JUSTIFYING HRIS COSTS</a:t>
            </a:r>
            <a:endParaRPr lang="en-AU" altLang="en-US" smtClean="0"/>
          </a:p>
        </p:txBody>
      </p:sp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mtClean="0"/>
              <a:t>Risk avoidance strategies </a:t>
            </a:r>
          </a:p>
          <a:p>
            <a:r>
              <a:rPr lang="en-AU" altLang="en-US" smtClean="0"/>
              <a:t>Organization enhancement strategies: Increased revenue or reduced costs due to new/ improved HRIS</a:t>
            </a:r>
          </a:p>
          <a:p>
            <a:r>
              <a:rPr lang="en-AU" altLang="en-US" smtClean="0"/>
              <a:t>Evolution: manual to automation; Web applications; further improvements will have incremental not radical benefits; value add is seen as more important than cost reduction but how to measure it?</a:t>
            </a:r>
            <a:endParaRPr lang="en-AU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GUIDELINES TO SUCCESSFUL CBA</a:t>
            </a:r>
            <a:endParaRPr lang="en-AU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090" y="1106255"/>
            <a:ext cx="5884069" cy="5250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HRIS CBA INVESTMENT ANALYSIS</a:t>
            </a:r>
            <a:endParaRPr lang="en-US" altLang="en-US" smtClean="0"/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Requires three basic pieces of information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en-US" dirty="0" smtClean="0"/>
              <a:t>Sources of costs and benefits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en-US" dirty="0" smtClean="0"/>
              <a:t>An estimated dollar value for each cost and benefit item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en-US" dirty="0" smtClean="0"/>
              <a:t>The time when the organization will incur each cost and receive each benefit</a:t>
            </a:r>
          </a:p>
          <a:p>
            <a:pPr lvl="1"/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alibri" panose="020F0502020204030204" pitchFamily="34" charset="0"/>
                <a:cs typeface="Tahoma" panose="020B0604030504040204" pitchFamily="34" charset="0"/>
              </a:rPr>
              <a:t>HRIS COST–BENEFIT ANALYSIS </a:t>
            </a:r>
            <a:r>
              <a:rPr lang="en-US" altLang="en-US" dirty="0" smtClean="0">
                <a:latin typeface="Calibri" panose="020F0502020204030204" pitchFamily="34" charset="0"/>
                <a:cs typeface="Tahoma" panose="020B0604030504040204" pitchFamily="34" charset="0"/>
              </a:rPr>
              <a:t>MATRIX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25" y="1677565"/>
            <a:ext cx="7677150" cy="4400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vanag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avanagh" id="{A85EBC22-2498-4F1D-A19D-A85C40C90245}" vid="{243FF9DB-DB78-487A-A842-2E82D5B2DC1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917</Words>
  <Application>Microsoft Office PowerPoint</Application>
  <PresentationFormat>On-screen Show (4:3)</PresentationFormat>
  <Paragraphs>149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Tahoma</vt:lpstr>
      <vt:lpstr>MS PGothic</vt:lpstr>
      <vt:lpstr>Arial</vt:lpstr>
      <vt:lpstr>Calibri</vt:lpstr>
      <vt:lpstr>Times New Roman</vt:lpstr>
      <vt:lpstr>Wingdings</vt:lpstr>
      <vt:lpstr>Kavanagh</vt:lpstr>
      <vt:lpstr>Chapter 7</vt:lpstr>
      <vt:lpstr>MEASURING HUMAN RESOURCE EFFECTIVENESS: WHY DO IT? </vt:lpstr>
      <vt:lpstr>IDENTIFYING HRIS VALUE</vt:lpstr>
      <vt:lpstr>EVALUATING HUMAN RESOURCE PRACTICES: APPROACHES</vt:lpstr>
      <vt:lpstr>HRIS COST–BENEFIT ANALYSIS</vt:lpstr>
      <vt:lpstr>JUSTIFYING HRIS COSTS</vt:lpstr>
      <vt:lpstr>GUIDELINES TO SUCCESSFUL CBA</vt:lpstr>
      <vt:lpstr>HRIS CBA INVESTMENT ANALYSIS</vt:lpstr>
      <vt:lpstr>HRIS COST–BENEFIT ANALYSIS MATRIX</vt:lpstr>
      <vt:lpstr>EXAMPLE OF AN E-LEARNING CBA MATRIX</vt:lpstr>
      <vt:lpstr>EXAMPLE OF AN E-LEARNING CBA MATRIX</vt:lpstr>
      <vt:lpstr>ESTIMATING INDIRECT BENEFITS </vt:lpstr>
      <vt:lpstr>APPROACHES TO ESTIMATING BENEFITS</vt:lpstr>
      <vt:lpstr>APPROACHES TO ESTIMATING BENEFITS</vt:lpstr>
      <vt:lpstr>GENERAL CATEGORIES OF COSTS OF HUMAN BEHAVIOR IN ORGANIZATIONS</vt:lpstr>
      <vt:lpstr>COSTING THE EFFECTS OF SMOKING</vt:lpstr>
      <vt:lpstr>COSTING EMPLOYEE TURNOVER</vt:lpstr>
      <vt:lpstr>SEPARATION COSTS</vt:lpstr>
      <vt:lpstr>REPLACEMENT COSTS</vt:lpstr>
      <vt:lpstr>METHODS FOR ESTIMATING THE VALUE OF INDIRECT BENEFITS: EMPLOYEE TIME SAVED  </vt:lpstr>
      <vt:lpstr>PROBLEM AVOIDANCE: KEEP IN MIND THESE THREE ISSUES WHEN DOING A CBA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</dc:title>
  <dc:creator>Sheila Boysen-Rotelli</dc:creator>
  <cp:lastModifiedBy>Stephanie Palermini</cp:lastModifiedBy>
  <cp:revision>8</cp:revision>
  <dcterms:created xsi:type="dcterms:W3CDTF">2017-05-04T02:18:39Z</dcterms:created>
  <dcterms:modified xsi:type="dcterms:W3CDTF">2017-07-19T17:14:00Z</dcterms:modified>
</cp:coreProperties>
</file>