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Lst>
  <p:notesMasterIdLst>
    <p:notesMasterId r:id="rId46"/>
  </p:notesMasterIdLst>
  <p:handoutMasterIdLst>
    <p:handoutMasterId r:id="rId47"/>
  </p:handoutMasterIdLst>
  <p:sldIdLst>
    <p:sldId id="256" r:id="rId2"/>
    <p:sldId id="332" r:id="rId3"/>
    <p:sldId id="272" r:id="rId4"/>
    <p:sldId id="333" r:id="rId5"/>
    <p:sldId id="334" r:id="rId6"/>
    <p:sldId id="335" r:id="rId7"/>
    <p:sldId id="336" r:id="rId8"/>
    <p:sldId id="287" r:id="rId9"/>
    <p:sldId id="291" r:id="rId10"/>
    <p:sldId id="296" r:id="rId11"/>
    <p:sldId id="322" r:id="rId12"/>
    <p:sldId id="275" r:id="rId13"/>
    <p:sldId id="297" r:id="rId14"/>
    <p:sldId id="268" r:id="rId15"/>
    <p:sldId id="315" r:id="rId16"/>
    <p:sldId id="277" r:id="rId17"/>
    <p:sldId id="278" r:id="rId18"/>
    <p:sldId id="321" r:id="rId19"/>
    <p:sldId id="279" r:id="rId20"/>
    <p:sldId id="280" r:id="rId21"/>
    <p:sldId id="281" r:id="rId22"/>
    <p:sldId id="293" r:id="rId23"/>
    <p:sldId id="282" r:id="rId24"/>
    <p:sldId id="285" r:id="rId25"/>
    <p:sldId id="284" r:id="rId26"/>
    <p:sldId id="317" r:id="rId27"/>
    <p:sldId id="300" r:id="rId28"/>
    <p:sldId id="298" r:id="rId29"/>
    <p:sldId id="301" r:id="rId30"/>
    <p:sldId id="288" r:id="rId31"/>
    <p:sldId id="302" r:id="rId32"/>
    <p:sldId id="304" r:id="rId33"/>
    <p:sldId id="307" r:id="rId34"/>
    <p:sldId id="339" r:id="rId35"/>
    <p:sldId id="308" r:id="rId36"/>
    <p:sldId id="319" r:id="rId37"/>
    <p:sldId id="337" r:id="rId38"/>
    <p:sldId id="338" r:id="rId39"/>
    <p:sldId id="310" r:id="rId40"/>
    <p:sldId id="313" r:id="rId41"/>
    <p:sldId id="340" r:id="rId42"/>
    <p:sldId id="325" r:id="rId43"/>
    <p:sldId id="314" r:id="rId44"/>
    <p:sldId id="326" r:id="rId45"/>
  </p:sldIdLst>
  <p:sldSz cx="9144000" cy="6858000" type="screen4x3"/>
  <p:notesSz cx="6797675" cy="9926638"/>
  <p:defaultTextStyle>
    <a:defPPr>
      <a:defRPr lang="en-AU"/>
    </a:defPPr>
    <a:lvl1pPr algn="l" rtl="0" eaLnBrk="0" fontAlgn="base" hangingPunct="0">
      <a:spcBef>
        <a:spcPct val="0"/>
      </a:spcBef>
      <a:spcAft>
        <a:spcPct val="0"/>
      </a:spcAft>
      <a:defRPr kern="1200">
        <a:solidFill>
          <a:schemeClr val="tx1"/>
        </a:solidFill>
        <a:latin typeface="Tahom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Tahoma" panose="020B060403050404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Tahoma" panose="020B060403050404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Tahoma" panose="020B060403050404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Tahom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anie Palermini" initials="SP" lastIdx="1" clrIdx="0">
    <p:extLst>
      <p:ext uri="{19B8F6BF-5375-455C-9EA6-DF929625EA0E}">
        <p15:presenceInfo xmlns:p15="http://schemas.microsoft.com/office/powerpoint/2012/main" userId="S-1-5-21-602089608-2055347256-1435325219-400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2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Arial" charset="0"/>
                <a:ea typeface="ＭＳ Ｐゴシック" charset="0"/>
                <a:cs typeface="+mn-cs"/>
              </a:defRPr>
            </a:lvl1pPr>
          </a:lstStyle>
          <a:p>
            <a:pPr>
              <a:defRPr/>
            </a:pPr>
            <a:endParaRPr lang="en-US"/>
          </a:p>
        </p:txBody>
      </p:sp>
      <p:sp>
        <p:nvSpPr>
          <p:cNvPr id="2457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Arial" charset="0"/>
                <a:ea typeface="ＭＳ Ｐゴシック" charset="0"/>
                <a:cs typeface="+mn-cs"/>
              </a:defRPr>
            </a:lvl1pPr>
          </a:lstStyle>
          <a:p>
            <a:pPr>
              <a:defRPr/>
            </a:pPr>
            <a:endParaRPr lang="en-US"/>
          </a:p>
        </p:txBody>
      </p:sp>
      <p:sp>
        <p:nvSpPr>
          <p:cNvPr id="2458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Arial" charset="0"/>
                <a:ea typeface="ＭＳ Ｐゴシック" charset="0"/>
                <a:cs typeface="+mn-cs"/>
              </a:defRPr>
            </a:lvl1pPr>
          </a:lstStyle>
          <a:p>
            <a:pPr>
              <a:defRPr/>
            </a:pPr>
            <a:endParaRPr lang="en-US"/>
          </a:p>
        </p:txBody>
      </p:sp>
      <p:sp>
        <p:nvSpPr>
          <p:cNvPr id="2458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fld id="{F09D5800-8B97-4FFD-A92D-01984FDF9150}" type="slidenum">
              <a:rPr lang="en-AU" altLang="en-US"/>
              <a:pPr/>
              <a:t>‹#›</a:t>
            </a:fld>
            <a:endParaRPr lang="en-AU"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Arial" charset="0"/>
                <a:ea typeface="ＭＳ Ｐゴシック" charset="0"/>
                <a:cs typeface="+mn-cs"/>
              </a:defRPr>
            </a:lvl1pPr>
          </a:lstStyle>
          <a:p>
            <a:pPr>
              <a:defRPr/>
            </a:pPr>
            <a:endParaRPr lang="en-US"/>
          </a:p>
        </p:txBody>
      </p:sp>
      <p:sp>
        <p:nvSpPr>
          <p:cNvPr id="409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Arial" charset="0"/>
                <a:ea typeface="ＭＳ Ｐゴシック" charset="0"/>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Arial" charset="0"/>
                <a:ea typeface="ＭＳ Ｐゴシック" charset="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fld id="{EE8D1230-295F-49C7-839E-AB091EC9462B}" type="slidenum">
              <a:rPr lang="en-AU" altLang="en-US"/>
              <a:pPr/>
              <a:t>‹#›</a:t>
            </a:fld>
            <a:endParaRPr lang="en-AU"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F5F819BE-8D19-45ED-A0D9-23D857DA86D2}" type="slidenum">
              <a:rPr lang="en-AU" altLang="en-US" sz="1200">
                <a:latin typeface="Arial" panose="020B0604020202020204" pitchFamily="34" charset="0"/>
              </a:rPr>
              <a:pPr/>
              <a:t>1</a:t>
            </a:fld>
            <a:endParaRPr lang="en-AU" altLang="en-US" sz="1200">
              <a:latin typeface="Arial" panose="020B0604020202020204" pitchFamily="34" charset="0"/>
            </a:endParaRPr>
          </a:p>
        </p:txBody>
      </p:sp>
      <p:sp>
        <p:nvSpPr>
          <p:cNvPr id="5122" name="Rectangle 2"/>
          <p:cNvSpPr>
            <a:spLocks noGrp="1" noRot="1" noChangeAspect="1" noChangeArrowheads="1" noTextEdit="1"/>
          </p:cNvSpPr>
          <p:nvPr>
            <p:ph type="sldImg"/>
          </p:nvPr>
        </p:nvSpPr>
        <p:spPr>
          <a:xfrm>
            <a:off x="917575" y="744538"/>
            <a:ext cx="4962525" cy="3722687"/>
          </a:xfrm>
          <a:ln/>
        </p:spPr>
      </p:sp>
      <p:sp>
        <p:nvSpPr>
          <p:cNvPr id="51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FA86542B-A6E6-4146-A2B1-F686BC038C52}" type="slidenum">
              <a:rPr lang="en-AU" altLang="en-US" sz="1200">
                <a:latin typeface="Arial" panose="020B0604020202020204" pitchFamily="34" charset="0"/>
              </a:rPr>
              <a:pPr/>
              <a:t>15</a:t>
            </a:fld>
            <a:endParaRPr lang="en-AU" altLang="en-US" sz="1200">
              <a:latin typeface="Arial" panose="020B0604020202020204" pitchFamily="34" charset="0"/>
            </a:endParaRPr>
          </a:p>
        </p:txBody>
      </p:sp>
      <p:sp>
        <p:nvSpPr>
          <p:cNvPr id="28674" name="Rectangle 2"/>
          <p:cNvSpPr>
            <a:spLocks noGrp="1" noRot="1" noChangeAspect="1" noChangeArrowheads="1" noTextEdit="1"/>
          </p:cNvSpPr>
          <p:nvPr>
            <p:ph type="sldImg"/>
          </p:nvPr>
        </p:nvSpPr>
        <p:spPr>
          <a:xfrm>
            <a:off x="917575" y="744538"/>
            <a:ext cx="4962525" cy="3722687"/>
          </a:xfrm>
          <a:ln/>
        </p:spPr>
      </p:sp>
      <p:sp>
        <p:nvSpPr>
          <p:cNvPr id="28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49F2DD46-FC33-4300-9A50-6FEF7B315072}" type="slidenum">
              <a:rPr lang="en-AU" altLang="en-US" sz="1200">
                <a:latin typeface="Arial" panose="020B0604020202020204" pitchFamily="34" charset="0"/>
              </a:rPr>
              <a:pPr/>
              <a:t>16</a:t>
            </a:fld>
            <a:endParaRPr lang="en-AU" altLang="en-US" sz="1200">
              <a:latin typeface="Arial" panose="020B0604020202020204" pitchFamily="34" charset="0"/>
            </a:endParaRPr>
          </a:p>
        </p:txBody>
      </p:sp>
      <p:sp>
        <p:nvSpPr>
          <p:cNvPr id="30722" name="Rectangle 2"/>
          <p:cNvSpPr>
            <a:spLocks noGrp="1" noRot="1" noChangeAspect="1" noChangeArrowheads="1" noTextEdit="1"/>
          </p:cNvSpPr>
          <p:nvPr>
            <p:ph type="sldImg"/>
          </p:nvPr>
        </p:nvSpPr>
        <p:spPr>
          <a:xfrm>
            <a:off x="917575" y="744538"/>
            <a:ext cx="4962525" cy="3722687"/>
          </a:xfrm>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A046EF8C-48E9-4EB1-8AA2-916BE0A77DDF}" type="slidenum">
              <a:rPr lang="en-AU" altLang="en-US" sz="1200">
                <a:latin typeface="Arial" panose="020B0604020202020204" pitchFamily="34" charset="0"/>
              </a:rPr>
              <a:pPr/>
              <a:t>17</a:t>
            </a:fld>
            <a:endParaRPr lang="en-AU" altLang="en-US" sz="1200">
              <a:latin typeface="Arial" panose="020B0604020202020204" pitchFamily="34" charset="0"/>
            </a:endParaRPr>
          </a:p>
        </p:txBody>
      </p:sp>
      <p:sp>
        <p:nvSpPr>
          <p:cNvPr id="32770" name="Rectangle 2"/>
          <p:cNvSpPr>
            <a:spLocks noGrp="1" noRot="1" noChangeAspect="1" noChangeArrowheads="1" noTextEdit="1"/>
          </p:cNvSpPr>
          <p:nvPr>
            <p:ph type="sldImg"/>
          </p:nvPr>
        </p:nvSpPr>
        <p:spPr>
          <a:xfrm>
            <a:off x="917575" y="744538"/>
            <a:ext cx="4962525" cy="3722687"/>
          </a:xfrm>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CD32E033-D8D2-4579-A0C7-42DC8214E6AE}" type="slidenum">
              <a:rPr lang="en-AU" altLang="en-US" sz="1200">
                <a:latin typeface="Arial" panose="020B0604020202020204" pitchFamily="34" charset="0"/>
              </a:rPr>
              <a:pPr/>
              <a:t>18</a:t>
            </a:fld>
            <a:endParaRPr lang="en-AU" altLang="en-US" sz="1200">
              <a:latin typeface="Arial" panose="020B0604020202020204" pitchFamily="34" charset="0"/>
            </a:endParaRPr>
          </a:p>
        </p:txBody>
      </p:sp>
      <p:sp>
        <p:nvSpPr>
          <p:cNvPr id="34818" name="Rectangle 2"/>
          <p:cNvSpPr>
            <a:spLocks noGrp="1" noRot="1" noChangeAspect="1" noChangeArrowheads="1" noTextEdit="1"/>
          </p:cNvSpPr>
          <p:nvPr>
            <p:ph type="sldImg"/>
          </p:nvPr>
        </p:nvSpPr>
        <p:spPr>
          <a:xfrm>
            <a:off x="917575" y="744538"/>
            <a:ext cx="4962525" cy="3722687"/>
          </a:xfrm>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3FE9430D-996D-4AD0-9E0B-C50250A930F6}" type="slidenum">
              <a:rPr lang="en-AU" altLang="en-US" sz="1200">
                <a:latin typeface="Arial" panose="020B0604020202020204" pitchFamily="34" charset="0"/>
              </a:rPr>
              <a:pPr/>
              <a:t>19</a:t>
            </a:fld>
            <a:endParaRPr lang="en-AU" altLang="en-US" sz="1200">
              <a:latin typeface="Arial" panose="020B0604020202020204" pitchFamily="34" charset="0"/>
            </a:endParaRPr>
          </a:p>
        </p:txBody>
      </p:sp>
      <p:sp>
        <p:nvSpPr>
          <p:cNvPr id="36866" name="Rectangle 2"/>
          <p:cNvSpPr>
            <a:spLocks noGrp="1" noRot="1" noChangeAspect="1" noChangeArrowheads="1" noTextEdit="1"/>
          </p:cNvSpPr>
          <p:nvPr>
            <p:ph type="sldImg"/>
          </p:nvPr>
        </p:nvSpPr>
        <p:spPr>
          <a:xfrm>
            <a:off x="917575" y="744538"/>
            <a:ext cx="4962525" cy="3722687"/>
          </a:xfrm>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66D01417-00E3-4852-B2AD-3E3A7F759A3F}" type="slidenum">
              <a:rPr lang="en-AU" altLang="en-US" sz="1200">
                <a:latin typeface="Arial" panose="020B0604020202020204" pitchFamily="34" charset="0"/>
              </a:rPr>
              <a:pPr/>
              <a:t>20</a:t>
            </a:fld>
            <a:endParaRPr lang="en-AU" altLang="en-US" sz="1200">
              <a:latin typeface="Arial" panose="020B0604020202020204" pitchFamily="34" charset="0"/>
            </a:endParaRPr>
          </a:p>
        </p:txBody>
      </p:sp>
      <p:sp>
        <p:nvSpPr>
          <p:cNvPr id="38914" name="Rectangle 2"/>
          <p:cNvSpPr>
            <a:spLocks noGrp="1" noRot="1" noChangeAspect="1" noChangeArrowheads="1" noTextEdit="1"/>
          </p:cNvSpPr>
          <p:nvPr>
            <p:ph type="sldImg"/>
          </p:nvPr>
        </p:nvSpPr>
        <p:spPr>
          <a:xfrm>
            <a:off x="917575" y="744538"/>
            <a:ext cx="4962525" cy="3722687"/>
          </a:xfrm>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3DF2E2BE-A980-4AFD-B14F-E2FC1AF925BF}" type="slidenum">
              <a:rPr lang="en-AU" altLang="en-US" sz="1200">
                <a:latin typeface="Arial" panose="020B0604020202020204" pitchFamily="34" charset="0"/>
              </a:rPr>
              <a:pPr/>
              <a:t>21</a:t>
            </a:fld>
            <a:endParaRPr lang="en-AU" altLang="en-US" sz="1200">
              <a:latin typeface="Arial" panose="020B0604020202020204" pitchFamily="34" charset="0"/>
            </a:endParaRPr>
          </a:p>
        </p:txBody>
      </p:sp>
      <p:sp>
        <p:nvSpPr>
          <p:cNvPr id="40962" name="Rectangle 2"/>
          <p:cNvSpPr>
            <a:spLocks noGrp="1" noRot="1" noChangeAspect="1" noChangeArrowheads="1" noTextEdit="1"/>
          </p:cNvSpPr>
          <p:nvPr>
            <p:ph type="sldImg"/>
          </p:nvPr>
        </p:nvSpPr>
        <p:spPr>
          <a:xfrm>
            <a:off x="917575" y="744538"/>
            <a:ext cx="4962525" cy="3722687"/>
          </a:xfrm>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435427F1-B16E-4538-899A-16F61A7F82C6}" type="slidenum">
              <a:rPr lang="en-AU" altLang="en-US" sz="1200">
                <a:latin typeface="Arial" panose="020B0604020202020204" pitchFamily="34" charset="0"/>
              </a:rPr>
              <a:pPr/>
              <a:t>22</a:t>
            </a:fld>
            <a:endParaRPr lang="en-AU" altLang="en-US" sz="1200">
              <a:latin typeface="Arial" panose="020B0604020202020204" pitchFamily="34" charset="0"/>
            </a:endParaRPr>
          </a:p>
        </p:txBody>
      </p:sp>
      <p:sp>
        <p:nvSpPr>
          <p:cNvPr id="43010" name="Rectangle 2"/>
          <p:cNvSpPr>
            <a:spLocks noGrp="1" noRot="1" noChangeAspect="1" noChangeArrowheads="1" noTextEdit="1"/>
          </p:cNvSpPr>
          <p:nvPr>
            <p:ph type="sldImg"/>
          </p:nvPr>
        </p:nvSpPr>
        <p:spPr>
          <a:xfrm>
            <a:off x="917575" y="744538"/>
            <a:ext cx="4962525" cy="3722687"/>
          </a:xfrm>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8F7B414C-C578-45FF-BADD-BDF5B99FFB3B}" type="slidenum">
              <a:rPr lang="en-AU" altLang="en-US" sz="1200">
                <a:latin typeface="Arial" panose="020B0604020202020204" pitchFamily="34" charset="0"/>
              </a:rPr>
              <a:pPr/>
              <a:t>23</a:t>
            </a:fld>
            <a:endParaRPr lang="en-AU" altLang="en-US" sz="1200">
              <a:latin typeface="Arial" panose="020B0604020202020204" pitchFamily="34" charset="0"/>
            </a:endParaRPr>
          </a:p>
        </p:txBody>
      </p:sp>
      <p:sp>
        <p:nvSpPr>
          <p:cNvPr id="45058" name="Rectangle 2"/>
          <p:cNvSpPr>
            <a:spLocks noGrp="1" noRot="1" noChangeAspect="1" noChangeArrowheads="1" noTextEdit="1"/>
          </p:cNvSpPr>
          <p:nvPr>
            <p:ph type="sldImg"/>
          </p:nvPr>
        </p:nvSpPr>
        <p:spPr>
          <a:xfrm>
            <a:off x="917575" y="744538"/>
            <a:ext cx="4962525" cy="3722687"/>
          </a:xfrm>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2901DC21-6F68-454E-8F1F-7821D112E66F}" type="slidenum">
              <a:rPr lang="en-AU" altLang="en-US" sz="1200">
                <a:latin typeface="Arial" panose="020B0604020202020204" pitchFamily="34" charset="0"/>
              </a:rPr>
              <a:pPr/>
              <a:t>24</a:t>
            </a:fld>
            <a:endParaRPr lang="en-AU" altLang="en-US" sz="1200">
              <a:latin typeface="Arial" panose="020B0604020202020204" pitchFamily="34" charset="0"/>
            </a:endParaRPr>
          </a:p>
        </p:txBody>
      </p:sp>
      <p:sp>
        <p:nvSpPr>
          <p:cNvPr id="49154" name="Rectangle 2"/>
          <p:cNvSpPr>
            <a:spLocks noGrp="1" noRot="1" noChangeAspect="1" noChangeArrowheads="1" noTextEdit="1"/>
          </p:cNvSpPr>
          <p:nvPr>
            <p:ph type="sldImg"/>
          </p:nvPr>
        </p:nvSpPr>
        <p:spPr>
          <a:xfrm>
            <a:off x="917575" y="744538"/>
            <a:ext cx="4962525" cy="3722687"/>
          </a:xfrm>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0A1EA16F-514A-40B2-BA95-F49C3BB42EEA}" type="slidenum">
              <a:rPr lang="en-AU" altLang="en-US" sz="1200">
                <a:latin typeface="Arial" panose="020B0604020202020204" pitchFamily="34" charset="0"/>
              </a:rPr>
              <a:pPr/>
              <a:t>3</a:t>
            </a:fld>
            <a:endParaRPr lang="en-AU" altLang="en-US" sz="1200">
              <a:latin typeface="Arial" panose="020B0604020202020204" pitchFamily="34" charset="0"/>
            </a:endParaRPr>
          </a:p>
        </p:txBody>
      </p:sp>
      <p:sp>
        <p:nvSpPr>
          <p:cNvPr id="8194" name="Rectangle 2"/>
          <p:cNvSpPr>
            <a:spLocks noGrp="1" noRot="1" noChangeAspect="1" noChangeArrowheads="1" noTextEdit="1"/>
          </p:cNvSpPr>
          <p:nvPr>
            <p:ph type="sldImg"/>
          </p:nvPr>
        </p:nvSpPr>
        <p:spPr>
          <a:xfrm>
            <a:off x="917575" y="744538"/>
            <a:ext cx="4962525" cy="3722687"/>
          </a:xfrm>
          <a:ln/>
        </p:spPr>
      </p:sp>
      <p:sp>
        <p:nvSpPr>
          <p:cNvPr id="81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C50AF48B-1D39-4DF3-86A8-2BA62464482A}" type="slidenum">
              <a:rPr lang="en-AU" altLang="en-US" sz="1200">
                <a:latin typeface="Arial" panose="020B0604020202020204" pitchFamily="34" charset="0"/>
              </a:rPr>
              <a:pPr/>
              <a:t>25</a:t>
            </a:fld>
            <a:endParaRPr lang="en-AU" altLang="en-US" sz="1200">
              <a:latin typeface="Arial" panose="020B0604020202020204" pitchFamily="34" charset="0"/>
            </a:endParaRPr>
          </a:p>
        </p:txBody>
      </p:sp>
      <p:sp>
        <p:nvSpPr>
          <p:cNvPr id="51202" name="Rectangle 1026"/>
          <p:cNvSpPr>
            <a:spLocks noGrp="1" noRot="1" noChangeAspect="1" noChangeArrowheads="1" noTextEdit="1"/>
          </p:cNvSpPr>
          <p:nvPr>
            <p:ph type="sldImg"/>
          </p:nvPr>
        </p:nvSpPr>
        <p:spPr>
          <a:xfrm>
            <a:off x="917575" y="744538"/>
            <a:ext cx="4962525" cy="3722687"/>
          </a:xfrm>
          <a:ln/>
        </p:spPr>
      </p:sp>
      <p:sp>
        <p:nvSpPr>
          <p:cNvPr id="51203"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9342CEAD-5336-4993-BA36-3A188A7948AB}" type="slidenum">
              <a:rPr lang="en-AU" altLang="en-US" sz="1200">
                <a:latin typeface="Arial" panose="020B0604020202020204" pitchFamily="34" charset="0"/>
              </a:rPr>
              <a:pPr/>
              <a:t>26</a:t>
            </a:fld>
            <a:endParaRPr lang="en-AU" altLang="en-US" sz="1200">
              <a:latin typeface="Arial" panose="020B0604020202020204" pitchFamily="34" charset="0"/>
            </a:endParaRPr>
          </a:p>
        </p:txBody>
      </p:sp>
      <p:sp>
        <p:nvSpPr>
          <p:cNvPr id="53250" name="Rectangle 2"/>
          <p:cNvSpPr>
            <a:spLocks noGrp="1" noRot="1" noChangeAspect="1" noChangeArrowheads="1" noTextEdit="1"/>
          </p:cNvSpPr>
          <p:nvPr>
            <p:ph type="sldImg"/>
          </p:nvPr>
        </p:nvSpPr>
        <p:spPr>
          <a:xfrm>
            <a:off x="917575" y="744538"/>
            <a:ext cx="4962525" cy="3722687"/>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6D0E6881-E795-417E-A74B-29F7148FA0ED}" type="slidenum">
              <a:rPr lang="en-AU" altLang="en-US" sz="1200">
                <a:latin typeface="Arial" panose="020B0604020202020204" pitchFamily="34" charset="0"/>
              </a:rPr>
              <a:pPr/>
              <a:t>27</a:t>
            </a:fld>
            <a:endParaRPr lang="en-AU" altLang="en-US" sz="1200">
              <a:latin typeface="Arial" panose="020B0604020202020204" pitchFamily="34" charset="0"/>
            </a:endParaRPr>
          </a:p>
        </p:txBody>
      </p:sp>
      <p:sp>
        <p:nvSpPr>
          <p:cNvPr id="55298" name="Rectangle 2"/>
          <p:cNvSpPr>
            <a:spLocks noGrp="1" noRot="1" noChangeAspect="1" noChangeArrowheads="1" noTextEdit="1"/>
          </p:cNvSpPr>
          <p:nvPr>
            <p:ph type="sldImg"/>
          </p:nvPr>
        </p:nvSpPr>
        <p:spPr>
          <a:xfrm>
            <a:off x="917575" y="744538"/>
            <a:ext cx="4962525" cy="3722687"/>
          </a:xfrm>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F865C003-F8FB-442B-9717-6BFE72BD2686}" type="slidenum">
              <a:rPr lang="en-AU" altLang="en-US" sz="1200">
                <a:latin typeface="Arial" panose="020B0604020202020204" pitchFamily="34" charset="0"/>
              </a:rPr>
              <a:pPr/>
              <a:t>28</a:t>
            </a:fld>
            <a:endParaRPr lang="en-AU" altLang="en-US" sz="1200">
              <a:latin typeface="Arial" panose="020B0604020202020204" pitchFamily="34" charset="0"/>
            </a:endParaRPr>
          </a:p>
        </p:txBody>
      </p:sp>
      <p:sp>
        <p:nvSpPr>
          <p:cNvPr id="57346" name="Rectangle 2"/>
          <p:cNvSpPr>
            <a:spLocks noGrp="1" noRot="1" noChangeAspect="1" noChangeArrowheads="1" noTextEdit="1"/>
          </p:cNvSpPr>
          <p:nvPr>
            <p:ph type="sldImg"/>
          </p:nvPr>
        </p:nvSpPr>
        <p:spPr>
          <a:xfrm>
            <a:off x="917575" y="744538"/>
            <a:ext cx="4962525" cy="3722687"/>
          </a:xfrm>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BA5F1EF2-C5F9-48D7-9D14-B279803F0133}" type="slidenum">
              <a:rPr lang="en-AU" altLang="en-US" sz="1200">
                <a:latin typeface="Arial" panose="020B0604020202020204" pitchFamily="34" charset="0"/>
              </a:rPr>
              <a:pPr/>
              <a:t>29</a:t>
            </a:fld>
            <a:endParaRPr lang="en-AU" altLang="en-US" sz="1200">
              <a:latin typeface="Arial" panose="020B0604020202020204" pitchFamily="34" charset="0"/>
            </a:endParaRPr>
          </a:p>
        </p:txBody>
      </p:sp>
      <p:sp>
        <p:nvSpPr>
          <p:cNvPr id="59394" name="Rectangle 2"/>
          <p:cNvSpPr>
            <a:spLocks noGrp="1" noRot="1" noChangeAspect="1" noChangeArrowheads="1" noTextEdit="1"/>
          </p:cNvSpPr>
          <p:nvPr>
            <p:ph type="sldImg"/>
          </p:nvPr>
        </p:nvSpPr>
        <p:spPr>
          <a:xfrm>
            <a:off x="917575" y="744538"/>
            <a:ext cx="4962525" cy="3722687"/>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B078E6B9-A7BF-4858-A3FA-D5F75DE0E62D}" type="slidenum">
              <a:rPr lang="en-AU" altLang="en-US" sz="1200">
                <a:latin typeface="Arial" panose="020B0604020202020204" pitchFamily="34" charset="0"/>
              </a:rPr>
              <a:pPr/>
              <a:t>30</a:t>
            </a:fld>
            <a:endParaRPr lang="en-AU" altLang="en-US" sz="1200">
              <a:latin typeface="Arial" panose="020B0604020202020204" pitchFamily="34" charset="0"/>
            </a:endParaRPr>
          </a:p>
        </p:txBody>
      </p:sp>
      <p:sp>
        <p:nvSpPr>
          <p:cNvPr id="61442" name="Rectangle 2"/>
          <p:cNvSpPr>
            <a:spLocks noGrp="1" noRot="1" noChangeAspect="1" noChangeArrowheads="1" noTextEdit="1"/>
          </p:cNvSpPr>
          <p:nvPr>
            <p:ph type="sldImg"/>
          </p:nvPr>
        </p:nvSpPr>
        <p:spPr>
          <a:xfrm>
            <a:off x="917575" y="744538"/>
            <a:ext cx="4962525" cy="3722687"/>
          </a:xfrm>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AFB1CDB3-9A82-4033-8C71-BC202DB69443}" type="slidenum">
              <a:rPr lang="en-AU" altLang="en-US" sz="1200">
                <a:latin typeface="Arial" panose="020B0604020202020204" pitchFamily="34" charset="0"/>
              </a:rPr>
              <a:pPr/>
              <a:t>31</a:t>
            </a:fld>
            <a:endParaRPr lang="en-AU" altLang="en-US" sz="1200">
              <a:latin typeface="Arial" panose="020B0604020202020204" pitchFamily="34" charset="0"/>
            </a:endParaRPr>
          </a:p>
        </p:txBody>
      </p:sp>
      <p:sp>
        <p:nvSpPr>
          <p:cNvPr id="63490" name="Rectangle 1026"/>
          <p:cNvSpPr>
            <a:spLocks noGrp="1" noRot="1" noChangeAspect="1" noChangeArrowheads="1" noTextEdit="1"/>
          </p:cNvSpPr>
          <p:nvPr>
            <p:ph type="sldImg"/>
          </p:nvPr>
        </p:nvSpPr>
        <p:spPr>
          <a:xfrm>
            <a:off x="917575" y="744538"/>
            <a:ext cx="4962525" cy="3722687"/>
          </a:xfrm>
          <a:ln/>
        </p:spPr>
      </p:sp>
      <p:sp>
        <p:nvSpPr>
          <p:cNvPr id="63491"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34A1A447-6297-4849-8A08-3B1D639A5CF8}" type="slidenum">
              <a:rPr lang="en-AU" altLang="en-US" sz="1200">
                <a:latin typeface="Arial" panose="020B0604020202020204" pitchFamily="34" charset="0"/>
              </a:rPr>
              <a:pPr/>
              <a:t>32</a:t>
            </a:fld>
            <a:endParaRPr lang="en-AU" altLang="en-US" sz="1200">
              <a:latin typeface="Arial" panose="020B0604020202020204" pitchFamily="34" charset="0"/>
            </a:endParaRPr>
          </a:p>
        </p:txBody>
      </p:sp>
      <p:sp>
        <p:nvSpPr>
          <p:cNvPr id="65538" name="Rectangle 2"/>
          <p:cNvSpPr>
            <a:spLocks noGrp="1" noRot="1" noChangeAspect="1" noChangeArrowheads="1" noTextEdit="1"/>
          </p:cNvSpPr>
          <p:nvPr>
            <p:ph type="sldImg"/>
          </p:nvPr>
        </p:nvSpPr>
        <p:spPr>
          <a:xfrm>
            <a:off x="917575" y="744538"/>
            <a:ext cx="4962525" cy="3722687"/>
          </a:xfrm>
          <a:ln/>
        </p:spPr>
      </p:sp>
      <p:sp>
        <p:nvSpPr>
          <p:cNvPr id="655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E261CAB6-3AE1-488B-B730-58FBDF001F12}" type="slidenum">
              <a:rPr lang="en-AU" altLang="en-US" sz="1200">
                <a:latin typeface="Arial" panose="020B0604020202020204" pitchFamily="34" charset="0"/>
              </a:rPr>
              <a:pPr/>
              <a:t>33</a:t>
            </a:fld>
            <a:endParaRPr lang="en-AU" altLang="en-US" sz="1200">
              <a:latin typeface="Arial" panose="020B0604020202020204" pitchFamily="34" charset="0"/>
            </a:endParaRPr>
          </a:p>
        </p:txBody>
      </p:sp>
      <p:sp>
        <p:nvSpPr>
          <p:cNvPr id="67586" name="Rectangle 2"/>
          <p:cNvSpPr>
            <a:spLocks noGrp="1" noRot="1" noChangeAspect="1" noChangeArrowheads="1" noTextEdit="1"/>
          </p:cNvSpPr>
          <p:nvPr>
            <p:ph type="sldImg"/>
          </p:nvPr>
        </p:nvSpPr>
        <p:spPr>
          <a:xfrm>
            <a:off x="917575" y="744538"/>
            <a:ext cx="4962525" cy="3722687"/>
          </a:xfrm>
          <a:ln/>
        </p:spPr>
      </p:sp>
      <p:sp>
        <p:nvSpPr>
          <p:cNvPr id="675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952C1BA2-B91A-4B18-AE01-1D445EB01119}" type="slidenum">
              <a:rPr lang="en-AU" altLang="en-US" sz="1200">
                <a:latin typeface="Arial" panose="020B0604020202020204" pitchFamily="34" charset="0"/>
              </a:rPr>
              <a:pPr/>
              <a:t>34</a:t>
            </a:fld>
            <a:endParaRPr lang="en-AU" altLang="en-US" sz="1200">
              <a:latin typeface="Arial" panose="020B0604020202020204" pitchFamily="34" charset="0"/>
            </a:endParaRPr>
          </a:p>
        </p:txBody>
      </p:sp>
      <p:sp>
        <p:nvSpPr>
          <p:cNvPr id="69634" name="Rectangle 2"/>
          <p:cNvSpPr>
            <a:spLocks noGrp="1" noRot="1" noChangeAspect="1" noChangeArrowheads="1" noTextEdit="1"/>
          </p:cNvSpPr>
          <p:nvPr>
            <p:ph type="sldImg"/>
          </p:nvPr>
        </p:nvSpPr>
        <p:spPr>
          <a:xfrm>
            <a:off x="917575" y="744538"/>
            <a:ext cx="4962525" cy="3722687"/>
          </a:xfrm>
          <a:ln/>
        </p:spPr>
      </p:sp>
      <p:sp>
        <p:nvSpPr>
          <p:cNvPr id="696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FFEDF45D-3D70-4AF2-9613-318B2208BC4B}" type="slidenum">
              <a:rPr lang="en-AU" altLang="en-US" sz="1200">
                <a:latin typeface="Arial" panose="020B0604020202020204" pitchFamily="34" charset="0"/>
              </a:rPr>
              <a:pPr/>
              <a:t>8</a:t>
            </a:fld>
            <a:endParaRPr lang="en-AU" altLang="en-US" sz="1200">
              <a:latin typeface="Arial" panose="020B0604020202020204" pitchFamily="34" charset="0"/>
            </a:endParaRPr>
          </a:p>
        </p:txBody>
      </p:sp>
      <p:sp>
        <p:nvSpPr>
          <p:cNvPr id="14338" name="Rectangle 2"/>
          <p:cNvSpPr>
            <a:spLocks noGrp="1" noRot="1" noChangeAspect="1" noChangeArrowheads="1" noTextEdit="1"/>
          </p:cNvSpPr>
          <p:nvPr>
            <p:ph type="sldImg"/>
          </p:nvPr>
        </p:nvSpPr>
        <p:spPr>
          <a:xfrm>
            <a:off x="917575" y="744538"/>
            <a:ext cx="4962525" cy="3722687"/>
          </a:xfrm>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74460403-6A88-4666-84BF-8C9F5B60E6F1}" type="slidenum">
              <a:rPr lang="en-AU" altLang="en-US" sz="1200">
                <a:latin typeface="Arial" panose="020B0604020202020204" pitchFamily="34" charset="0"/>
              </a:rPr>
              <a:pPr/>
              <a:t>35</a:t>
            </a:fld>
            <a:endParaRPr lang="en-AU" altLang="en-US" sz="1200">
              <a:latin typeface="Arial" panose="020B0604020202020204" pitchFamily="34" charset="0"/>
            </a:endParaRPr>
          </a:p>
        </p:txBody>
      </p:sp>
      <p:sp>
        <p:nvSpPr>
          <p:cNvPr id="71682" name="Rectangle 2"/>
          <p:cNvSpPr>
            <a:spLocks noGrp="1" noRot="1" noChangeAspect="1" noChangeArrowheads="1" noTextEdit="1"/>
          </p:cNvSpPr>
          <p:nvPr>
            <p:ph type="sldImg"/>
          </p:nvPr>
        </p:nvSpPr>
        <p:spPr>
          <a:xfrm>
            <a:off x="917575" y="744538"/>
            <a:ext cx="4962525" cy="3722687"/>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B7060D6D-FB50-4EB2-937A-B0EDA5ED8B8F}" type="slidenum">
              <a:rPr lang="en-AU" altLang="en-US" sz="1200">
                <a:latin typeface="Arial" panose="020B0604020202020204" pitchFamily="34" charset="0"/>
              </a:rPr>
              <a:pPr/>
              <a:t>36</a:t>
            </a:fld>
            <a:endParaRPr lang="en-AU" altLang="en-US" sz="1200">
              <a:latin typeface="Arial" panose="020B0604020202020204" pitchFamily="34" charset="0"/>
            </a:endParaRPr>
          </a:p>
        </p:txBody>
      </p:sp>
      <p:sp>
        <p:nvSpPr>
          <p:cNvPr id="73730" name="Rectangle 2"/>
          <p:cNvSpPr>
            <a:spLocks noGrp="1" noRot="1" noChangeAspect="1" noChangeArrowheads="1" noTextEdit="1"/>
          </p:cNvSpPr>
          <p:nvPr>
            <p:ph type="sldImg"/>
          </p:nvPr>
        </p:nvSpPr>
        <p:spPr>
          <a:xfrm>
            <a:off x="917575" y="744538"/>
            <a:ext cx="4962525" cy="3722687"/>
          </a:xfrm>
          <a:ln/>
        </p:spPr>
      </p:sp>
      <p:sp>
        <p:nvSpPr>
          <p:cNvPr id="737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180BE34C-5D8C-417B-9AC2-7E7036817AF4}" type="slidenum">
              <a:rPr lang="en-AU" altLang="en-US" sz="1200">
                <a:latin typeface="Arial" panose="020B0604020202020204" pitchFamily="34" charset="0"/>
              </a:rPr>
              <a:pPr/>
              <a:t>39</a:t>
            </a:fld>
            <a:endParaRPr lang="en-AU" altLang="en-US" sz="1200">
              <a:latin typeface="Arial" panose="020B0604020202020204" pitchFamily="34" charset="0"/>
            </a:endParaRPr>
          </a:p>
        </p:txBody>
      </p:sp>
      <p:sp>
        <p:nvSpPr>
          <p:cNvPr id="77826" name="Rectangle 2"/>
          <p:cNvSpPr>
            <a:spLocks noGrp="1" noRot="1" noChangeAspect="1" noChangeArrowheads="1" noTextEdit="1"/>
          </p:cNvSpPr>
          <p:nvPr>
            <p:ph type="sldImg"/>
          </p:nvPr>
        </p:nvSpPr>
        <p:spPr>
          <a:xfrm>
            <a:off x="917575" y="744538"/>
            <a:ext cx="4962525" cy="3722687"/>
          </a:xfrm>
          <a:ln/>
        </p:spPr>
      </p:sp>
      <p:sp>
        <p:nvSpPr>
          <p:cNvPr id="778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E25C511F-7F71-4D8B-9306-B8DD00333BF7}" type="slidenum">
              <a:rPr lang="en-AU" altLang="en-US" sz="1200">
                <a:latin typeface="Arial" panose="020B0604020202020204" pitchFamily="34" charset="0"/>
              </a:rPr>
              <a:pPr/>
              <a:t>40</a:t>
            </a:fld>
            <a:endParaRPr lang="en-AU" altLang="en-US" sz="1200">
              <a:latin typeface="Arial" panose="020B0604020202020204" pitchFamily="34" charset="0"/>
            </a:endParaRPr>
          </a:p>
        </p:txBody>
      </p:sp>
      <p:sp>
        <p:nvSpPr>
          <p:cNvPr id="79874" name="Rectangle 2"/>
          <p:cNvSpPr>
            <a:spLocks noGrp="1" noRot="1" noChangeAspect="1" noChangeArrowheads="1" noTextEdit="1"/>
          </p:cNvSpPr>
          <p:nvPr>
            <p:ph type="sldImg"/>
          </p:nvPr>
        </p:nvSpPr>
        <p:spPr>
          <a:xfrm>
            <a:off x="917575" y="744538"/>
            <a:ext cx="4962525" cy="3722687"/>
          </a:xfrm>
          <a:ln/>
        </p:spPr>
      </p:sp>
      <p:sp>
        <p:nvSpPr>
          <p:cNvPr id="798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505F2251-ACA5-4649-ACB0-F3C1FBE98A4A}" type="slidenum">
              <a:rPr lang="en-AU" altLang="en-US" sz="1200">
                <a:latin typeface="Arial" panose="020B0604020202020204" pitchFamily="34" charset="0"/>
              </a:rPr>
              <a:pPr/>
              <a:t>41</a:t>
            </a:fld>
            <a:endParaRPr lang="en-AU" altLang="en-US" sz="1200">
              <a:latin typeface="Arial" panose="020B0604020202020204" pitchFamily="34" charset="0"/>
            </a:endParaRPr>
          </a:p>
        </p:txBody>
      </p:sp>
      <p:sp>
        <p:nvSpPr>
          <p:cNvPr id="81922" name="Rectangle 2"/>
          <p:cNvSpPr>
            <a:spLocks noGrp="1" noRot="1" noChangeAspect="1" noChangeArrowheads="1" noTextEdit="1"/>
          </p:cNvSpPr>
          <p:nvPr>
            <p:ph type="sldImg"/>
          </p:nvPr>
        </p:nvSpPr>
        <p:spPr>
          <a:xfrm>
            <a:off x="917575" y="744538"/>
            <a:ext cx="4962525" cy="3722687"/>
          </a:xfrm>
          <a:ln/>
        </p:spPr>
      </p:sp>
      <p:sp>
        <p:nvSpPr>
          <p:cNvPr id="819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2DD24CF8-091C-4A32-A863-E76443CBF488}" type="slidenum">
              <a:rPr lang="en-AU" altLang="en-US" sz="1200">
                <a:latin typeface="Arial" panose="020B0604020202020204" pitchFamily="34" charset="0"/>
              </a:rPr>
              <a:pPr/>
              <a:t>42</a:t>
            </a:fld>
            <a:endParaRPr lang="en-AU" altLang="en-US" sz="1200">
              <a:latin typeface="Arial" panose="020B0604020202020204" pitchFamily="34" charset="0"/>
            </a:endParaRPr>
          </a:p>
        </p:txBody>
      </p:sp>
      <p:sp>
        <p:nvSpPr>
          <p:cNvPr id="83970" name="Rectangle 2"/>
          <p:cNvSpPr>
            <a:spLocks noGrp="1" noRot="1" noChangeAspect="1" noChangeArrowheads="1" noTextEdit="1"/>
          </p:cNvSpPr>
          <p:nvPr>
            <p:ph type="sldImg"/>
          </p:nvPr>
        </p:nvSpPr>
        <p:spPr>
          <a:xfrm>
            <a:off x="917575" y="744538"/>
            <a:ext cx="4962525" cy="3722687"/>
          </a:xfrm>
          <a:ln/>
        </p:spPr>
      </p:sp>
      <p:sp>
        <p:nvSpPr>
          <p:cNvPr id="839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8A78AE5D-54F6-4D1B-B712-BB7575A5A721}" type="slidenum">
              <a:rPr lang="en-AU" altLang="en-US" sz="1200">
                <a:latin typeface="Arial" panose="020B0604020202020204" pitchFamily="34" charset="0"/>
              </a:rPr>
              <a:pPr/>
              <a:t>43</a:t>
            </a:fld>
            <a:endParaRPr lang="en-AU" altLang="en-US" sz="1200">
              <a:latin typeface="Arial" panose="020B0604020202020204" pitchFamily="34" charset="0"/>
            </a:endParaRPr>
          </a:p>
        </p:txBody>
      </p:sp>
      <p:sp>
        <p:nvSpPr>
          <p:cNvPr id="86018" name="Rectangle 2"/>
          <p:cNvSpPr>
            <a:spLocks noGrp="1" noRot="1" noChangeAspect="1" noChangeArrowheads="1" noTextEdit="1"/>
          </p:cNvSpPr>
          <p:nvPr>
            <p:ph type="sldImg"/>
          </p:nvPr>
        </p:nvSpPr>
        <p:spPr>
          <a:xfrm>
            <a:off x="917575" y="744538"/>
            <a:ext cx="4962525" cy="3722687"/>
          </a:xfrm>
          <a:ln/>
        </p:spPr>
      </p:sp>
      <p:sp>
        <p:nvSpPr>
          <p:cNvPr id="860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B9C2CB41-C76D-4D78-91D7-8DEF6D4053B9}" type="slidenum">
              <a:rPr lang="en-AU" altLang="en-US" sz="1200">
                <a:latin typeface="Arial" panose="020B0604020202020204" pitchFamily="34" charset="0"/>
              </a:rPr>
              <a:pPr/>
              <a:t>44</a:t>
            </a:fld>
            <a:endParaRPr lang="en-AU" altLang="en-US" sz="1200">
              <a:latin typeface="Arial" panose="020B0604020202020204" pitchFamily="34" charset="0"/>
            </a:endParaRPr>
          </a:p>
        </p:txBody>
      </p:sp>
      <p:sp>
        <p:nvSpPr>
          <p:cNvPr id="88066" name="Rectangle 2"/>
          <p:cNvSpPr>
            <a:spLocks noGrp="1" noRot="1" noChangeAspect="1" noChangeArrowheads="1" noTextEdit="1"/>
          </p:cNvSpPr>
          <p:nvPr>
            <p:ph type="sldImg"/>
          </p:nvPr>
        </p:nvSpPr>
        <p:spPr>
          <a:xfrm>
            <a:off x="917575" y="744538"/>
            <a:ext cx="4962525" cy="3722687"/>
          </a:xfrm>
          <a:ln/>
        </p:spPr>
      </p:sp>
      <p:sp>
        <p:nvSpPr>
          <p:cNvPr id="880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329283D8-28ED-4DF5-9EF4-DB95C51C6385}" type="slidenum">
              <a:rPr lang="en-AU" altLang="en-US" sz="1200">
                <a:latin typeface="Arial" panose="020B0604020202020204" pitchFamily="34" charset="0"/>
              </a:rPr>
              <a:pPr/>
              <a:t>9</a:t>
            </a:fld>
            <a:endParaRPr lang="en-AU" altLang="en-US" sz="1200">
              <a:latin typeface="Arial" panose="020B0604020202020204" pitchFamily="34" charset="0"/>
            </a:endParaRPr>
          </a:p>
        </p:txBody>
      </p:sp>
      <p:sp>
        <p:nvSpPr>
          <p:cNvPr id="16386" name="Rectangle 2"/>
          <p:cNvSpPr>
            <a:spLocks noGrp="1" noRot="1" noChangeAspect="1" noChangeArrowheads="1" noTextEdit="1"/>
          </p:cNvSpPr>
          <p:nvPr>
            <p:ph type="sldImg"/>
          </p:nvPr>
        </p:nvSpPr>
        <p:spPr>
          <a:xfrm>
            <a:off x="917575" y="744538"/>
            <a:ext cx="4962525" cy="3722687"/>
          </a:xfrm>
          <a:ln/>
        </p:spPr>
      </p:sp>
      <p:sp>
        <p:nvSpPr>
          <p:cNvPr id="163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B35AE110-B223-44D4-886E-3B124E4A6323}" type="slidenum">
              <a:rPr lang="en-AU" altLang="en-US" sz="1200">
                <a:latin typeface="Arial" panose="020B0604020202020204" pitchFamily="34" charset="0"/>
              </a:rPr>
              <a:pPr/>
              <a:t>10</a:t>
            </a:fld>
            <a:endParaRPr lang="en-AU" altLang="en-US" sz="1200">
              <a:latin typeface="Arial" panose="020B0604020202020204" pitchFamily="34" charset="0"/>
            </a:endParaRPr>
          </a:p>
        </p:txBody>
      </p:sp>
      <p:sp>
        <p:nvSpPr>
          <p:cNvPr id="18434" name="Rectangle 2"/>
          <p:cNvSpPr>
            <a:spLocks noGrp="1" noRot="1" noChangeAspect="1" noChangeArrowheads="1" noTextEdit="1"/>
          </p:cNvSpPr>
          <p:nvPr>
            <p:ph type="sldImg"/>
          </p:nvPr>
        </p:nvSpPr>
        <p:spPr>
          <a:xfrm>
            <a:off x="917575" y="744538"/>
            <a:ext cx="4962525" cy="3722687"/>
          </a:xfrm>
          <a:ln/>
        </p:spPr>
      </p:sp>
      <p:sp>
        <p:nvSpPr>
          <p:cNvPr id="18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1295A31D-5945-4433-858A-1512BFD362EB}" type="slidenum">
              <a:rPr lang="en-AU" altLang="en-US" sz="1200">
                <a:latin typeface="Arial" panose="020B0604020202020204" pitchFamily="34" charset="0"/>
              </a:rPr>
              <a:pPr/>
              <a:t>11</a:t>
            </a:fld>
            <a:endParaRPr lang="en-AU" altLang="en-US" sz="1200">
              <a:latin typeface="Arial" panose="020B0604020202020204" pitchFamily="34" charset="0"/>
            </a:endParaRPr>
          </a:p>
        </p:txBody>
      </p:sp>
      <p:sp>
        <p:nvSpPr>
          <p:cNvPr id="20482" name="Rectangle 2"/>
          <p:cNvSpPr>
            <a:spLocks noGrp="1" noRot="1" noChangeAspect="1" noChangeArrowheads="1" noTextEdit="1"/>
          </p:cNvSpPr>
          <p:nvPr>
            <p:ph type="sldImg"/>
          </p:nvPr>
        </p:nvSpPr>
        <p:spPr>
          <a:xfrm>
            <a:off x="917575" y="744538"/>
            <a:ext cx="4962525" cy="3722687"/>
          </a:xfrm>
          <a:ln/>
        </p:spPr>
      </p:sp>
      <p:sp>
        <p:nvSpPr>
          <p:cNvPr id="20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3E03220E-3610-44DB-8451-2D55BF1C240A}" type="slidenum">
              <a:rPr lang="en-AU" altLang="en-US" sz="1200">
                <a:latin typeface="Arial" panose="020B0604020202020204" pitchFamily="34" charset="0"/>
              </a:rPr>
              <a:pPr/>
              <a:t>12</a:t>
            </a:fld>
            <a:endParaRPr lang="en-AU" altLang="en-US" sz="1200">
              <a:latin typeface="Arial" panose="020B0604020202020204" pitchFamily="34" charset="0"/>
            </a:endParaRPr>
          </a:p>
        </p:txBody>
      </p:sp>
      <p:sp>
        <p:nvSpPr>
          <p:cNvPr id="22530" name="Rectangle 2"/>
          <p:cNvSpPr>
            <a:spLocks noGrp="1" noRot="1" noChangeAspect="1" noChangeArrowheads="1" noTextEdit="1"/>
          </p:cNvSpPr>
          <p:nvPr>
            <p:ph type="sldImg"/>
          </p:nvPr>
        </p:nvSpPr>
        <p:spPr>
          <a:xfrm>
            <a:off x="917575" y="744538"/>
            <a:ext cx="4962525" cy="3722687"/>
          </a:xfrm>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A1148F55-6F00-412C-AD65-451775F885FA}" type="slidenum">
              <a:rPr lang="en-AU" altLang="en-US" sz="1200">
                <a:latin typeface="Arial" panose="020B0604020202020204" pitchFamily="34" charset="0"/>
              </a:rPr>
              <a:pPr/>
              <a:t>13</a:t>
            </a:fld>
            <a:endParaRPr lang="en-AU" altLang="en-US" sz="1200">
              <a:latin typeface="Arial" panose="020B0604020202020204" pitchFamily="34" charset="0"/>
            </a:endParaRPr>
          </a:p>
        </p:txBody>
      </p:sp>
      <p:sp>
        <p:nvSpPr>
          <p:cNvPr id="24578" name="Rectangle 2"/>
          <p:cNvSpPr>
            <a:spLocks noGrp="1" noRot="1" noChangeAspect="1" noChangeArrowheads="1" noTextEdit="1"/>
          </p:cNvSpPr>
          <p:nvPr>
            <p:ph type="sldImg"/>
          </p:nvPr>
        </p:nvSpPr>
        <p:spPr>
          <a:xfrm>
            <a:off x="917575" y="744538"/>
            <a:ext cx="4962525" cy="3722687"/>
          </a:xfrm>
          <a:ln/>
        </p:spPr>
      </p:sp>
      <p:sp>
        <p:nvSpPr>
          <p:cNvPr id="24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A92B2446-6F0F-4301-9CFA-23293C0D6F17}" type="slidenum">
              <a:rPr lang="en-AU" altLang="en-US" sz="1200">
                <a:latin typeface="Arial" panose="020B0604020202020204" pitchFamily="34" charset="0"/>
              </a:rPr>
              <a:pPr/>
              <a:t>14</a:t>
            </a:fld>
            <a:endParaRPr lang="en-AU" altLang="en-US" sz="1200">
              <a:latin typeface="Arial" panose="020B0604020202020204" pitchFamily="34" charset="0"/>
            </a:endParaRPr>
          </a:p>
        </p:txBody>
      </p:sp>
      <p:sp>
        <p:nvSpPr>
          <p:cNvPr id="26626" name="Rectangle 2"/>
          <p:cNvSpPr>
            <a:spLocks noGrp="1" noRot="1" noChangeAspect="1" noChangeArrowheads="1" noTextEdit="1"/>
          </p:cNvSpPr>
          <p:nvPr>
            <p:ph type="sldImg"/>
          </p:nvPr>
        </p:nvSpPr>
        <p:spPr>
          <a:xfrm>
            <a:off x="917575" y="744538"/>
            <a:ext cx="4962525" cy="3722687"/>
          </a:xfrm>
          <a:ln/>
        </p:spPr>
      </p:sp>
      <p:sp>
        <p:nvSpPr>
          <p:cNvPr id="26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973022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767857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11904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604365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062822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4073346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464257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957062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760957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423909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838674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Tree>
    <p:extLst>
      <p:ext uri="{BB962C8B-B14F-4D97-AF65-F5344CB8AC3E}">
        <p14:creationId xmlns:p14="http://schemas.microsoft.com/office/powerpoint/2010/main" val="262026376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ada.gov/"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ctrTitle"/>
          </p:nvPr>
        </p:nvSpPr>
        <p:spPr>
          <a:xfrm>
            <a:off x="0" y="2130425"/>
            <a:ext cx="9144000" cy="1470025"/>
          </a:xfrm>
        </p:spPr>
        <p:txBody>
          <a:bodyPr/>
          <a:lstStyle/>
          <a:p>
            <a:pPr eaLnBrk="1" hangingPunct="1"/>
            <a:r>
              <a:rPr lang="en-AU" altLang="en-US" smtClean="0"/>
              <a:t>CHAPTER 8</a:t>
            </a:r>
          </a:p>
        </p:txBody>
      </p:sp>
      <p:sp>
        <p:nvSpPr>
          <p:cNvPr id="4098" name="Rectangle 3"/>
          <p:cNvSpPr>
            <a:spLocks noGrp="1" noChangeArrowheads="1"/>
          </p:cNvSpPr>
          <p:nvPr>
            <p:ph type="subTitle" idx="1"/>
          </p:nvPr>
        </p:nvSpPr>
        <p:spPr>
          <a:xfrm>
            <a:off x="0" y="3357563"/>
            <a:ext cx="9144000" cy="693737"/>
          </a:xfrm>
        </p:spPr>
        <p:txBody>
          <a:bodyPr/>
          <a:lstStyle/>
          <a:p>
            <a:pPr eaLnBrk="1" hangingPunct="1">
              <a:lnSpc>
                <a:spcPct val="80000"/>
              </a:lnSpc>
            </a:pPr>
            <a:r>
              <a:rPr lang="en-AU" altLang="en-US" sz="4000" smtClean="0">
                <a:solidFill>
                  <a:srgbClr val="0066CC"/>
                </a:solidFill>
              </a:rPr>
              <a:t>HR Administration and HRIS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050"/>
          <p:cNvSpPr>
            <a:spLocks noGrp="1" noChangeArrowheads="1"/>
          </p:cNvSpPr>
          <p:nvPr>
            <p:ph type="title"/>
          </p:nvPr>
        </p:nvSpPr>
        <p:spPr/>
        <p:txBody>
          <a:bodyPr/>
          <a:lstStyle/>
          <a:p>
            <a:r>
              <a:rPr lang="en-US" altLang="en-US" smtClean="0"/>
              <a:t>ADVANTAGES OF XML-ENHANCED SOA</a:t>
            </a:r>
          </a:p>
        </p:txBody>
      </p:sp>
      <p:sp>
        <p:nvSpPr>
          <p:cNvPr id="17410" name="Rectangle 2051"/>
          <p:cNvSpPr>
            <a:spLocks noGrp="1" noChangeArrowheads="1"/>
          </p:cNvSpPr>
          <p:nvPr>
            <p:ph idx="1"/>
          </p:nvPr>
        </p:nvSpPr>
        <p:spPr/>
        <p:txBody>
          <a:bodyPr/>
          <a:lstStyle/>
          <a:p>
            <a:r>
              <a:rPr lang="en-AU" altLang="en-US" smtClean="0"/>
              <a:t>Improved security</a:t>
            </a:r>
          </a:p>
          <a:p>
            <a:r>
              <a:rPr lang="en-AU" altLang="en-US" smtClean="0"/>
              <a:t>Enhanced performance</a:t>
            </a:r>
          </a:p>
          <a:p>
            <a:r>
              <a:rPr lang="en-AU" altLang="en-US" smtClean="0"/>
              <a:t>Added auditing and change capabilities</a:t>
            </a:r>
          </a:p>
          <a:p>
            <a:r>
              <a:rPr lang="en-AU" altLang="en-US" smtClean="0"/>
              <a:t>Enables alternate delivery models</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26"/>
          <p:cNvSpPr>
            <a:spLocks noGrp="1" noChangeArrowheads="1"/>
          </p:cNvSpPr>
          <p:nvPr>
            <p:ph type="title"/>
          </p:nvPr>
        </p:nvSpPr>
        <p:spPr/>
        <p:txBody>
          <a:bodyPr/>
          <a:lstStyle/>
          <a:p>
            <a:r>
              <a:rPr lang="en-US" altLang="en-US" dirty="0" smtClean="0"/>
              <a:t>TYPICAL HRM ADMINISTRATION SERVICE DELIVERY ALTERNATIVES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11</a:t>
            </a:fld>
            <a:endParaRPr lang="en-US"/>
          </a:p>
        </p:txBody>
      </p:sp>
      <p:pic>
        <p:nvPicPr>
          <p:cNvPr id="8" name="Picture 7"/>
          <p:cNvPicPr>
            <a:picLocks noChangeAspect="1"/>
          </p:cNvPicPr>
          <p:nvPr/>
        </p:nvPicPr>
        <p:blipFill>
          <a:blip r:embed="rId3"/>
          <a:stretch>
            <a:fillRect/>
          </a:stretch>
        </p:blipFill>
        <p:spPr>
          <a:xfrm>
            <a:off x="482723" y="2060848"/>
            <a:ext cx="8032627" cy="294445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AU" altLang="en-US" smtClean="0"/>
              <a:t>THEORY AND HR ADMINISTRATION</a:t>
            </a:r>
          </a:p>
        </p:txBody>
      </p:sp>
      <p:sp>
        <p:nvSpPr>
          <p:cNvPr id="9" name="Text Placeholder 8"/>
          <p:cNvSpPr>
            <a:spLocks noGrp="1"/>
          </p:cNvSpPr>
          <p:nvPr>
            <p:ph type="body" idx="1"/>
          </p:nvPr>
        </p:nvSpPr>
        <p:spPr/>
        <p:txBody>
          <a:bodyPr/>
          <a:lstStyle/>
          <a:p>
            <a:r>
              <a:rPr lang="en-AU" altLang="en-US" dirty="0"/>
              <a:t>Resource-Based </a:t>
            </a:r>
            <a:r>
              <a:rPr lang="en-AU" altLang="en-US" dirty="0" smtClean="0"/>
              <a:t>Theory</a:t>
            </a:r>
            <a:endParaRPr lang="en-AU" altLang="en-US" dirty="0"/>
          </a:p>
        </p:txBody>
      </p:sp>
      <p:sp>
        <p:nvSpPr>
          <p:cNvPr id="21506" name="Rectangle 3"/>
          <p:cNvSpPr>
            <a:spLocks noGrp="1" noChangeArrowheads="1"/>
          </p:cNvSpPr>
          <p:nvPr>
            <p:ph sz="half" idx="2"/>
          </p:nvPr>
        </p:nvSpPr>
        <p:spPr/>
        <p:txBody>
          <a:bodyPr/>
          <a:lstStyle/>
          <a:p>
            <a:r>
              <a:rPr lang="en-AU" altLang="en-US" sz="2400" dirty="0" smtClean="0"/>
              <a:t>Physical, organizational, and human capital</a:t>
            </a:r>
          </a:p>
          <a:p>
            <a:r>
              <a:rPr lang="en-AU" altLang="en-US" sz="2400" dirty="0" smtClean="0"/>
              <a:t>Innovative combinations of technology, systems, and intellectual capital generate competitive advantage</a:t>
            </a:r>
          </a:p>
          <a:p>
            <a:r>
              <a:rPr lang="en-AU" altLang="en-US" sz="2400" dirty="0" smtClean="0"/>
              <a:t>e.g., Walmart’s just-in-time supply chain management</a:t>
            </a:r>
          </a:p>
        </p:txBody>
      </p:sp>
      <p:sp>
        <p:nvSpPr>
          <p:cNvPr id="10" name="Text Placeholder 9"/>
          <p:cNvSpPr>
            <a:spLocks noGrp="1"/>
          </p:cNvSpPr>
          <p:nvPr>
            <p:ph type="body" sz="quarter" idx="3"/>
          </p:nvPr>
        </p:nvSpPr>
        <p:spPr/>
        <p:txBody>
          <a:bodyPr/>
          <a:lstStyle/>
          <a:p>
            <a:r>
              <a:rPr lang="en-AU" altLang="en-US" dirty="0"/>
              <a:t>Transaction Cost </a:t>
            </a:r>
            <a:r>
              <a:rPr lang="en-AU" altLang="en-US" dirty="0" smtClean="0"/>
              <a:t>Theory</a:t>
            </a:r>
            <a:endParaRPr lang="en-AU" altLang="en-US" dirty="0"/>
          </a:p>
        </p:txBody>
      </p:sp>
      <p:sp>
        <p:nvSpPr>
          <p:cNvPr id="21507" name="Rectangle 6"/>
          <p:cNvSpPr>
            <a:spLocks noGrp="1" noChangeArrowheads="1"/>
          </p:cNvSpPr>
          <p:nvPr>
            <p:ph sz="quarter" idx="4"/>
          </p:nvPr>
        </p:nvSpPr>
        <p:spPr/>
        <p:txBody>
          <a:bodyPr/>
          <a:lstStyle/>
          <a:p>
            <a:r>
              <a:rPr lang="en-AU" altLang="en-US" dirty="0" smtClean="0"/>
              <a:t>Choose to purchase goods and services they need in the competitive marketplace or make those goods and services internally </a:t>
            </a:r>
          </a:p>
          <a:p>
            <a:r>
              <a:rPr lang="en-AU" altLang="en-US" dirty="0" smtClean="0"/>
              <a:t>Make or buy (e.g., full-time vs. temp employees)</a:t>
            </a:r>
          </a:p>
          <a:p>
            <a:endParaRPr lang="en-US" altLang="en-US"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altLang="en-US" smtClean="0"/>
              <a:t>SELF-SERVICE PORTALS AND HRIS</a:t>
            </a:r>
          </a:p>
        </p:txBody>
      </p:sp>
      <p:sp>
        <p:nvSpPr>
          <p:cNvPr id="23554" name="Rectangle 3"/>
          <p:cNvSpPr>
            <a:spLocks noGrp="1" noChangeArrowheads="1"/>
          </p:cNvSpPr>
          <p:nvPr>
            <p:ph idx="1"/>
          </p:nvPr>
        </p:nvSpPr>
        <p:spPr/>
        <p:txBody>
          <a:bodyPr/>
          <a:lstStyle/>
          <a:p>
            <a:r>
              <a:rPr lang="en-US" altLang="en-US" smtClean="0"/>
              <a:t>Employee self-service (ESS) HR portals</a:t>
            </a:r>
          </a:p>
          <a:p>
            <a:pPr lvl="1"/>
            <a:r>
              <a:rPr lang="en-US" altLang="en-US" smtClean="0"/>
              <a:t>Provide an electronic means for a company’s employees to access its HR services and information</a:t>
            </a:r>
          </a:p>
          <a:p>
            <a:r>
              <a:rPr lang="en-US" altLang="en-US" smtClean="0"/>
              <a:t>Manager self-service (MSS) portals</a:t>
            </a:r>
          </a:p>
          <a:p>
            <a:pPr lvl="1"/>
            <a:r>
              <a:rPr lang="en-US" altLang="en-US" smtClean="0"/>
              <a:t>Specialized ESS portal designed to allow managers to view extensive information about their subordinates and perform many of their administrative tasks electronically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AU" altLang="en-US" smtClean="0"/>
              <a:t>COMMON SELF-SERVICE APPLICATIONS</a:t>
            </a:r>
          </a:p>
        </p:txBody>
      </p:sp>
      <p:sp>
        <p:nvSpPr>
          <p:cNvPr id="25602" name="Rectangle 3"/>
          <p:cNvSpPr>
            <a:spLocks noGrp="1" noChangeArrowheads="1"/>
          </p:cNvSpPr>
          <p:nvPr>
            <p:ph idx="1"/>
          </p:nvPr>
        </p:nvSpPr>
        <p:spPr/>
        <p:txBody>
          <a:bodyPr/>
          <a:lstStyle/>
          <a:p>
            <a:r>
              <a:rPr lang="en-AU" altLang="en-US" sz="2800" dirty="0" smtClean="0"/>
              <a:t>Employee self-service</a:t>
            </a:r>
          </a:p>
          <a:p>
            <a:pPr lvl="1"/>
            <a:r>
              <a:rPr lang="en-AU" altLang="en-US" sz="2400" dirty="0" smtClean="0"/>
              <a:t>Distribution of pay advice; administration of leave; update personal details; administer training; employee surveys; distribute reports; timesheet entry</a:t>
            </a:r>
          </a:p>
          <a:p>
            <a:r>
              <a:rPr lang="en-AU" altLang="en-US" sz="2800" dirty="0" smtClean="0"/>
              <a:t>Manager self-service</a:t>
            </a:r>
          </a:p>
          <a:p>
            <a:pPr lvl="1"/>
            <a:r>
              <a:rPr lang="en-AU" altLang="en-US" sz="2400" dirty="0" smtClean="0"/>
              <a:t>Complete job requisitions; view r</a:t>
            </a:r>
            <a:r>
              <a:rPr lang="en-US" altLang="en-US" sz="2400" dirty="0" smtClean="0"/>
              <a:t>é</a:t>
            </a:r>
            <a:r>
              <a:rPr lang="en-AU" altLang="en-US" sz="2400" dirty="0" smtClean="0"/>
              <a:t>sum</a:t>
            </a:r>
            <a:r>
              <a:rPr lang="en-US" altLang="en-US" sz="2400" dirty="0" smtClean="0"/>
              <a:t>é</a:t>
            </a:r>
            <a:r>
              <a:rPr lang="en-AU" altLang="en-US" sz="2400" dirty="0" smtClean="0"/>
              <a:t>s of prospective applicants; performance appraisals; view and prepare merit increases; view subordinate salary, performance, and training histories</a:t>
            </a:r>
          </a:p>
          <a:p>
            <a:r>
              <a:rPr lang="en-AU" altLang="en-US" sz="2800" dirty="0" smtClean="0"/>
              <a:t>Nonemployee self-service</a:t>
            </a:r>
          </a:p>
          <a:p>
            <a:pPr lvl="1"/>
            <a:r>
              <a:rPr lang="en-AU" altLang="en-US" sz="2400" dirty="0" smtClean="0"/>
              <a:t>Job postings and applications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4"/>
          <p:cNvSpPr>
            <a:spLocks noChangeArrowheads="1"/>
          </p:cNvSpPr>
          <p:nvPr/>
        </p:nvSpPr>
        <p:spPr bwMode="auto">
          <a:xfrm>
            <a:off x="2124075" y="5032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685800" algn="l"/>
                <a:tab pos="2057400" algn="l"/>
                <a:tab pos="3657600" algn="l"/>
                <a:tab pos="3771900" algn="l"/>
                <a:tab pos="5086350" algn="l"/>
              </a:tabLst>
              <a:defRPr sz="2400">
                <a:solidFill>
                  <a:schemeClr val="tx1"/>
                </a:solidFill>
                <a:latin typeface="Tahoma" panose="020B0604030504040204" pitchFamily="34" charset="0"/>
                <a:ea typeface="MS PGothic" panose="020B0600070205080204" pitchFamily="34" charset="-128"/>
              </a:defRPr>
            </a:lvl1pPr>
            <a:lvl2pPr marL="742950" indent="-285750">
              <a:tabLst>
                <a:tab pos="685800" algn="l"/>
                <a:tab pos="2057400" algn="l"/>
                <a:tab pos="3657600" algn="l"/>
                <a:tab pos="3771900" algn="l"/>
                <a:tab pos="5086350" algn="l"/>
              </a:tabLst>
              <a:defRPr sz="2400">
                <a:solidFill>
                  <a:schemeClr val="tx1"/>
                </a:solidFill>
                <a:latin typeface="Tahoma" panose="020B0604030504040204" pitchFamily="34" charset="0"/>
                <a:ea typeface="MS PGothic" panose="020B0600070205080204" pitchFamily="34" charset="-128"/>
              </a:defRPr>
            </a:lvl2pPr>
            <a:lvl3pPr marL="1143000" indent="-228600">
              <a:tabLst>
                <a:tab pos="685800" algn="l"/>
                <a:tab pos="2057400" algn="l"/>
                <a:tab pos="3657600" algn="l"/>
                <a:tab pos="3771900" algn="l"/>
                <a:tab pos="5086350" algn="l"/>
              </a:tabLst>
              <a:defRPr sz="2400">
                <a:solidFill>
                  <a:schemeClr val="tx1"/>
                </a:solidFill>
                <a:latin typeface="Tahoma" panose="020B0604030504040204" pitchFamily="34" charset="0"/>
                <a:ea typeface="MS PGothic" panose="020B0600070205080204" pitchFamily="34" charset="-128"/>
              </a:defRPr>
            </a:lvl3pPr>
            <a:lvl4pPr marL="1600200" indent="-228600">
              <a:tabLst>
                <a:tab pos="685800" algn="l"/>
                <a:tab pos="2057400" algn="l"/>
                <a:tab pos="3657600" algn="l"/>
                <a:tab pos="3771900" algn="l"/>
                <a:tab pos="5086350" algn="l"/>
              </a:tabLst>
              <a:defRPr sz="2400">
                <a:solidFill>
                  <a:schemeClr val="tx1"/>
                </a:solidFill>
                <a:latin typeface="Tahoma" panose="020B0604030504040204" pitchFamily="34" charset="0"/>
                <a:ea typeface="MS PGothic" panose="020B0600070205080204" pitchFamily="34" charset="-128"/>
              </a:defRPr>
            </a:lvl4pPr>
            <a:lvl5pPr marL="2057400" indent="-228600">
              <a:tabLst>
                <a:tab pos="685800" algn="l"/>
                <a:tab pos="2057400" algn="l"/>
                <a:tab pos="3657600" algn="l"/>
                <a:tab pos="3771900" algn="l"/>
                <a:tab pos="5086350" algn="l"/>
              </a:tabLst>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tabLst>
                <a:tab pos="685800" algn="l"/>
                <a:tab pos="2057400" algn="l"/>
                <a:tab pos="3657600" algn="l"/>
                <a:tab pos="3771900" algn="l"/>
                <a:tab pos="5086350" algn="l"/>
              </a:tabLs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tabLst>
                <a:tab pos="685800" algn="l"/>
                <a:tab pos="2057400" algn="l"/>
                <a:tab pos="3657600" algn="l"/>
                <a:tab pos="3771900" algn="l"/>
                <a:tab pos="5086350" algn="l"/>
              </a:tabLs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tabLst>
                <a:tab pos="685800" algn="l"/>
                <a:tab pos="2057400" algn="l"/>
                <a:tab pos="3657600" algn="l"/>
                <a:tab pos="3771900" algn="l"/>
                <a:tab pos="5086350" algn="l"/>
              </a:tabLs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tabLst>
                <a:tab pos="685800" algn="l"/>
                <a:tab pos="2057400" algn="l"/>
                <a:tab pos="3657600" algn="l"/>
                <a:tab pos="3771900" algn="l"/>
                <a:tab pos="5086350" algn="l"/>
              </a:tabLst>
              <a:defRPr sz="24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latin typeface="Arial" panose="020B0604020202020204" pitchFamily="34" charset="0"/>
            </a:endParaRPr>
          </a:p>
        </p:txBody>
      </p:sp>
      <p:sp>
        <p:nvSpPr>
          <p:cNvPr id="27687" name="Rectangle 160"/>
          <p:cNvSpPr>
            <a:spLocks noChangeArrowheads="1"/>
          </p:cNvSpPr>
          <p:nvPr/>
        </p:nvSpPr>
        <p:spPr bwMode="auto">
          <a:xfrm>
            <a:off x="1789113" y="5260975"/>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n-US" altLang="en-US" sz="1200">
                <a:cs typeface="Times New Roman" panose="02020603050405020304" pitchFamily="18" charset="0"/>
              </a:rPr>
              <a:t/>
            </a:r>
            <a:br>
              <a:rPr lang="en-US" altLang="en-US" sz="1200">
                <a:cs typeface="Times New Roman" panose="02020603050405020304" pitchFamily="18" charset="0"/>
              </a:rPr>
            </a:br>
            <a:endParaRPr lang="en-US" altLang="en-US" sz="1800">
              <a:latin typeface="Arial" panose="020B0604020202020204" pitchFamily="34" charset="0"/>
            </a:endParaRPr>
          </a:p>
        </p:txBody>
      </p:sp>
      <p:sp>
        <p:nvSpPr>
          <p:cNvPr id="27688" name="Rectangle 161"/>
          <p:cNvSpPr>
            <a:spLocks noGrp="1" noChangeArrowheads="1"/>
          </p:cNvSpPr>
          <p:nvPr>
            <p:ph type="title"/>
          </p:nvPr>
        </p:nvSpPr>
        <p:spPr/>
        <p:txBody>
          <a:bodyPr/>
          <a:lstStyle/>
          <a:p>
            <a:r>
              <a:rPr lang="en-US" altLang="en-US" dirty="0" smtClean="0"/>
              <a:t>SAMPLE EMPLOYEE SELF-SERVICE (ESS) FUNCTIONALITY</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15</a:t>
            </a:fld>
            <a:endParaRPr lang="en-US"/>
          </a:p>
        </p:txBody>
      </p:sp>
      <p:pic>
        <p:nvPicPr>
          <p:cNvPr id="7" name="Picture 6"/>
          <p:cNvPicPr>
            <a:picLocks noChangeAspect="1"/>
          </p:cNvPicPr>
          <p:nvPr/>
        </p:nvPicPr>
        <p:blipFill>
          <a:blip r:embed="rId3"/>
          <a:stretch>
            <a:fillRect/>
          </a:stretch>
        </p:blipFill>
        <p:spPr>
          <a:xfrm>
            <a:off x="441540" y="1817538"/>
            <a:ext cx="7974096" cy="395890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AU" altLang="en-US" smtClean="0"/>
              <a:t>EVALUATION OF SELF-SERVICE PORTALS</a:t>
            </a:r>
          </a:p>
        </p:txBody>
      </p:sp>
      <p:sp>
        <p:nvSpPr>
          <p:cNvPr id="29698" name="Rectangle 3"/>
          <p:cNvSpPr>
            <a:spLocks noGrp="1" noChangeArrowheads="1"/>
          </p:cNvSpPr>
          <p:nvPr>
            <p:ph idx="1"/>
          </p:nvPr>
        </p:nvSpPr>
        <p:spPr/>
        <p:txBody>
          <a:bodyPr/>
          <a:lstStyle/>
          <a:p>
            <a:r>
              <a:rPr lang="en-AU" altLang="en-US" smtClean="0"/>
              <a:t>Advantages</a:t>
            </a:r>
          </a:p>
          <a:p>
            <a:pPr lvl="1"/>
            <a:r>
              <a:rPr lang="en-AU" altLang="en-US" smtClean="0"/>
              <a:t>Improved speed and quality of service</a:t>
            </a:r>
          </a:p>
          <a:p>
            <a:pPr lvl="1"/>
            <a:r>
              <a:rPr lang="en-AU" altLang="en-US" smtClean="0"/>
              <a:t>Reduced inquiry transactions and dependency on HR, which reduces costs</a:t>
            </a:r>
          </a:p>
          <a:p>
            <a:r>
              <a:rPr lang="en-AU" altLang="en-US" smtClean="0"/>
              <a:t>Disadvantages</a:t>
            </a:r>
          </a:p>
          <a:p>
            <a:pPr lvl="1"/>
            <a:r>
              <a:rPr lang="en-AU" altLang="en-US" smtClean="0"/>
              <a:t>Security breaches and identity theft</a:t>
            </a:r>
          </a:p>
          <a:p>
            <a:pPr lvl="1"/>
            <a:r>
              <a:rPr lang="en-AU" altLang="en-US" smtClean="0"/>
              <a:t>Data privacy</a:t>
            </a:r>
          </a:p>
          <a:p>
            <a:pPr lvl="1"/>
            <a:r>
              <a:rPr lang="en-AU" altLang="en-US" smtClean="0"/>
              <a:t>Admin staff pushing admin work to others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AU" altLang="en-US" smtClean="0"/>
              <a:t>SHARED SERVICE CENTERS (SSCs)</a:t>
            </a:r>
          </a:p>
        </p:txBody>
      </p:sp>
      <p:sp>
        <p:nvSpPr>
          <p:cNvPr id="31746" name="Rectangle 3"/>
          <p:cNvSpPr>
            <a:spLocks noGrp="1" noChangeArrowheads="1"/>
          </p:cNvSpPr>
          <p:nvPr>
            <p:ph idx="1"/>
          </p:nvPr>
        </p:nvSpPr>
        <p:spPr/>
        <p:txBody>
          <a:bodyPr/>
          <a:lstStyle/>
          <a:p>
            <a:r>
              <a:rPr lang="en-AU" altLang="en-US" sz="2800" dirty="0" smtClean="0"/>
              <a:t>Shared services</a:t>
            </a:r>
          </a:p>
          <a:p>
            <a:pPr lvl="1"/>
            <a:r>
              <a:rPr lang="en-AU" altLang="en-US" sz="2400" dirty="0" smtClean="0"/>
              <a:t>A collaborative strategy where staff functions are concentrated in a semiautonomous organization and managed like a business unit to promote greater efficiency,</a:t>
            </a:r>
            <a:r>
              <a:rPr lang="en-US" altLang="en-US" sz="2400" dirty="0" smtClean="0"/>
              <a:t> value generation, and improved service for internal customers. (Goh et al., 2007, p. 252)</a:t>
            </a:r>
            <a:endParaRPr lang="en-AU" altLang="en-US" sz="2400" dirty="0" smtClean="0"/>
          </a:p>
          <a:p>
            <a:r>
              <a:rPr lang="en-AU" altLang="en-US" sz="2800" dirty="0" smtClean="0"/>
              <a:t>Flexibility over control</a:t>
            </a:r>
          </a:p>
          <a:p>
            <a:r>
              <a:rPr lang="en-AU" altLang="en-US" sz="2800" dirty="0" smtClean="0"/>
              <a:t>Services covered: finance, HR, IT, purchasing, real estate mgt., legal, general admin, talent mgt., fleet mgt.</a:t>
            </a:r>
          </a:p>
          <a:p>
            <a:endParaRPr lang="en-AU" altLang="en-US" sz="28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026"/>
          <p:cNvSpPr>
            <a:spLocks noGrp="1" noChangeArrowheads="1"/>
          </p:cNvSpPr>
          <p:nvPr>
            <p:ph type="title"/>
          </p:nvPr>
        </p:nvSpPr>
        <p:spPr/>
        <p:txBody>
          <a:bodyPr/>
          <a:lstStyle/>
          <a:p>
            <a:r>
              <a:rPr lang="en-US" altLang="en-US" smtClean="0"/>
              <a:t>SHARED SERVICE CENTERS</a:t>
            </a:r>
          </a:p>
        </p:txBody>
      </p:sp>
      <p:sp>
        <p:nvSpPr>
          <p:cNvPr id="33794" name="Rectangle 1027"/>
          <p:cNvSpPr>
            <a:spLocks noGrp="1" noChangeArrowheads="1"/>
          </p:cNvSpPr>
          <p:nvPr>
            <p:ph idx="1"/>
          </p:nvPr>
        </p:nvSpPr>
        <p:spPr/>
        <p:txBody>
          <a:bodyPr/>
          <a:lstStyle/>
          <a:p>
            <a:r>
              <a:rPr lang="en-AU" altLang="en-US" smtClean="0"/>
              <a:t>To demonstrate its value to the organization, SSCs should establish measures/metrics that demonstrate the following:</a:t>
            </a:r>
          </a:p>
          <a:p>
            <a:pPr lvl="1"/>
            <a:r>
              <a:rPr lang="en-AU" altLang="en-US" smtClean="0"/>
              <a:t>Customer satisfaction levels</a:t>
            </a:r>
          </a:p>
          <a:p>
            <a:pPr lvl="1"/>
            <a:r>
              <a:rPr lang="en-AU" altLang="en-US" smtClean="0"/>
              <a:t>Productivity</a:t>
            </a:r>
          </a:p>
          <a:p>
            <a:pPr lvl="1"/>
            <a:r>
              <a:rPr lang="en-AU" altLang="en-US" smtClean="0"/>
              <a:t>Cost controls</a:t>
            </a:r>
          </a:p>
          <a:p>
            <a:pPr lvl="1"/>
            <a:r>
              <a:rPr lang="en-AU" altLang="en-US" smtClean="0"/>
              <a:t>Quality </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AU" altLang="en-US" smtClean="0"/>
              <a:t>SHARED HR SERVICES</a:t>
            </a:r>
          </a:p>
        </p:txBody>
      </p:sp>
      <p:sp>
        <p:nvSpPr>
          <p:cNvPr id="35842" name="Rectangle 3"/>
          <p:cNvSpPr>
            <a:spLocks noGrp="1" noChangeArrowheads="1"/>
          </p:cNvSpPr>
          <p:nvPr>
            <p:ph idx="1"/>
          </p:nvPr>
        </p:nvSpPr>
        <p:spPr/>
        <p:txBody>
          <a:bodyPr/>
          <a:lstStyle/>
          <a:p>
            <a:r>
              <a:rPr lang="en-AU" altLang="en-US" smtClean="0"/>
              <a:t>Internal HR dept. as a strategic business unit (SBU) competes with outside providers for providing these services to other internal departments</a:t>
            </a:r>
          </a:p>
          <a:p>
            <a:pPr lvl="1"/>
            <a:r>
              <a:rPr lang="en-AU" altLang="en-US" smtClean="0"/>
              <a:t>Costs</a:t>
            </a:r>
          </a:p>
          <a:p>
            <a:pPr lvl="1"/>
            <a:r>
              <a:rPr lang="en-AU" altLang="en-US" smtClean="0"/>
              <a:t>Quality</a:t>
            </a:r>
          </a:p>
          <a:p>
            <a:pPr lvl="1"/>
            <a:r>
              <a:rPr lang="en-AU" altLang="en-US" smtClean="0"/>
              <a:t>Value</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r>
              <a:rPr lang="en-US" altLang="en-US" smtClean="0"/>
              <a:t>TRANSACTIONAL HR ACTIVITIES</a:t>
            </a:r>
          </a:p>
        </p:txBody>
      </p:sp>
      <p:sp>
        <p:nvSpPr>
          <p:cNvPr id="182275" name="Rectangle 3"/>
          <p:cNvSpPr>
            <a:spLocks noGrp="1" noChangeArrowheads="1"/>
          </p:cNvSpPr>
          <p:nvPr>
            <p:ph idx="1"/>
          </p:nvPr>
        </p:nvSpPr>
        <p:spPr/>
        <p:txBody>
          <a:bodyPr/>
          <a:lstStyle/>
          <a:p>
            <a:r>
              <a:rPr lang="en-US" altLang="en-US" smtClean="0"/>
              <a:t>Transactional activities make up 65–75% of all HR activities</a:t>
            </a:r>
          </a:p>
          <a:p>
            <a:r>
              <a:rPr lang="en-US" altLang="en-US" smtClean="0"/>
              <a:t>	Examples of HR administration include these: </a:t>
            </a:r>
          </a:p>
          <a:p>
            <a:pPr lvl="1"/>
            <a:r>
              <a:rPr lang="en-US" altLang="en-US" smtClean="0"/>
              <a:t>Benefits administration </a:t>
            </a:r>
          </a:p>
          <a:p>
            <a:pPr lvl="1"/>
            <a:r>
              <a:rPr lang="en-US" altLang="en-US" smtClean="0"/>
              <a:t>Recordkeeping</a:t>
            </a:r>
          </a:p>
          <a:p>
            <a:pPr lvl="1"/>
            <a:r>
              <a:rPr lang="en-US" altLang="en-US" smtClean="0"/>
              <a:t>Employee services</a:t>
            </a:r>
          </a:p>
          <a:p>
            <a:pPr lvl="1"/>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182275">
                                            <p:txEl>
                                              <p:pRg st="0" end="0"/>
                                            </p:txEl>
                                          </p:spTgt>
                                        </p:tgtEl>
                                        <p:attrNameLst>
                                          <p:attrName>style.visibility</p:attrName>
                                        </p:attrNameLst>
                                      </p:cBhvr>
                                      <p:to>
                                        <p:strVal val="visible"/>
                                      </p:to>
                                    </p:set>
                                    <p:anim calcmode="lin" valueType="num">
                                      <p:cBhvr>
                                        <p:cTn id="7" dur="500" fill="hold"/>
                                        <p:tgtEl>
                                          <p:spTgt spid="182275">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18227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2275">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18227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2" fill="hold" grpId="0" nodeType="clickEffect">
                                  <p:stCondLst>
                                    <p:cond delay="0"/>
                                  </p:stCondLst>
                                  <p:childTnLst>
                                    <p:set>
                                      <p:cBhvr>
                                        <p:cTn id="14" dur="1" fill="hold">
                                          <p:stCondLst>
                                            <p:cond delay="0"/>
                                          </p:stCondLst>
                                        </p:cTn>
                                        <p:tgtEl>
                                          <p:spTgt spid="182275">
                                            <p:txEl>
                                              <p:pRg st="1" end="1"/>
                                            </p:txEl>
                                          </p:spTgt>
                                        </p:tgtEl>
                                        <p:attrNameLst>
                                          <p:attrName>style.visibility</p:attrName>
                                        </p:attrNameLst>
                                      </p:cBhvr>
                                      <p:to>
                                        <p:strVal val="visible"/>
                                      </p:to>
                                    </p:set>
                                    <p:anim calcmode="lin" valueType="num">
                                      <p:cBhvr>
                                        <p:cTn id="15" dur="500" fill="hold"/>
                                        <p:tgtEl>
                                          <p:spTgt spid="182275">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182275">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182275">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182275">
                                            <p:txEl>
                                              <p:pRg st="1" end="1"/>
                                            </p:txEl>
                                          </p:spTgt>
                                        </p:tgtEl>
                                        <p:attrNameLst>
                                          <p:attrName>ppt_h</p:attrName>
                                        </p:attrNameLst>
                                      </p:cBhvr>
                                      <p:tavLst>
                                        <p:tav tm="0">
                                          <p:val>
                                            <p:strVal val="#ppt_h"/>
                                          </p:val>
                                        </p:tav>
                                        <p:tav tm="100000">
                                          <p:val>
                                            <p:strVal val="#ppt_h"/>
                                          </p:val>
                                        </p:tav>
                                      </p:tavLst>
                                    </p:anim>
                                  </p:childTnLst>
                                </p:cTn>
                              </p:par>
                              <p:par>
                                <p:cTn id="19" presetID="17" presetClass="entr" presetSubtype="2" fill="hold" grpId="0" nodeType="withEffect">
                                  <p:stCondLst>
                                    <p:cond delay="0"/>
                                  </p:stCondLst>
                                  <p:childTnLst>
                                    <p:set>
                                      <p:cBhvr>
                                        <p:cTn id="20" dur="1" fill="hold">
                                          <p:stCondLst>
                                            <p:cond delay="0"/>
                                          </p:stCondLst>
                                        </p:cTn>
                                        <p:tgtEl>
                                          <p:spTgt spid="182275">
                                            <p:txEl>
                                              <p:pRg st="2" end="2"/>
                                            </p:txEl>
                                          </p:spTgt>
                                        </p:tgtEl>
                                        <p:attrNameLst>
                                          <p:attrName>style.visibility</p:attrName>
                                        </p:attrNameLst>
                                      </p:cBhvr>
                                      <p:to>
                                        <p:strVal val="visible"/>
                                      </p:to>
                                    </p:set>
                                    <p:anim calcmode="lin" valueType="num">
                                      <p:cBhvr>
                                        <p:cTn id="21" dur="500" fill="hold"/>
                                        <p:tgtEl>
                                          <p:spTgt spid="182275">
                                            <p:txEl>
                                              <p:pRg st="2" end="2"/>
                                            </p:txEl>
                                          </p:spTgt>
                                        </p:tgtEl>
                                        <p:attrNameLst>
                                          <p:attrName>ppt_x</p:attrName>
                                        </p:attrNameLst>
                                      </p:cBhvr>
                                      <p:tavLst>
                                        <p:tav tm="0">
                                          <p:val>
                                            <p:strVal val="#ppt_x+#ppt_w/2"/>
                                          </p:val>
                                        </p:tav>
                                        <p:tav tm="100000">
                                          <p:val>
                                            <p:strVal val="#ppt_x"/>
                                          </p:val>
                                        </p:tav>
                                      </p:tavLst>
                                    </p:anim>
                                    <p:anim calcmode="lin" valueType="num">
                                      <p:cBhvr>
                                        <p:cTn id="22" dur="500" fill="hold"/>
                                        <p:tgtEl>
                                          <p:spTgt spid="182275">
                                            <p:txEl>
                                              <p:pRg st="2" end="2"/>
                                            </p:txEl>
                                          </p:spTgt>
                                        </p:tgtEl>
                                        <p:attrNameLst>
                                          <p:attrName>ppt_y</p:attrName>
                                        </p:attrNameLst>
                                      </p:cBhvr>
                                      <p:tavLst>
                                        <p:tav tm="0">
                                          <p:val>
                                            <p:strVal val="#ppt_y"/>
                                          </p:val>
                                        </p:tav>
                                        <p:tav tm="100000">
                                          <p:val>
                                            <p:strVal val="#ppt_y"/>
                                          </p:val>
                                        </p:tav>
                                      </p:tavLst>
                                    </p:anim>
                                    <p:anim calcmode="lin" valueType="num">
                                      <p:cBhvr>
                                        <p:cTn id="23" dur="500" fill="hold"/>
                                        <p:tgtEl>
                                          <p:spTgt spid="182275">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182275">
                                            <p:txEl>
                                              <p:pRg st="2" end="2"/>
                                            </p:txEl>
                                          </p:spTgt>
                                        </p:tgtEl>
                                        <p:attrNameLst>
                                          <p:attrName>ppt_h</p:attrName>
                                        </p:attrNameLst>
                                      </p:cBhvr>
                                      <p:tavLst>
                                        <p:tav tm="0">
                                          <p:val>
                                            <p:strVal val="#ppt_h"/>
                                          </p:val>
                                        </p:tav>
                                        <p:tav tm="100000">
                                          <p:val>
                                            <p:strVal val="#ppt_h"/>
                                          </p:val>
                                        </p:tav>
                                      </p:tavLst>
                                    </p:anim>
                                  </p:childTnLst>
                                </p:cTn>
                              </p:par>
                              <p:par>
                                <p:cTn id="25" presetID="17" presetClass="entr" presetSubtype="2" fill="hold" grpId="0" nodeType="withEffect">
                                  <p:stCondLst>
                                    <p:cond delay="0"/>
                                  </p:stCondLst>
                                  <p:childTnLst>
                                    <p:set>
                                      <p:cBhvr>
                                        <p:cTn id="26" dur="1" fill="hold">
                                          <p:stCondLst>
                                            <p:cond delay="0"/>
                                          </p:stCondLst>
                                        </p:cTn>
                                        <p:tgtEl>
                                          <p:spTgt spid="182275">
                                            <p:txEl>
                                              <p:pRg st="3" end="3"/>
                                            </p:txEl>
                                          </p:spTgt>
                                        </p:tgtEl>
                                        <p:attrNameLst>
                                          <p:attrName>style.visibility</p:attrName>
                                        </p:attrNameLst>
                                      </p:cBhvr>
                                      <p:to>
                                        <p:strVal val="visible"/>
                                      </p:to>
                                    </p:set>
                                    <p:anim calcmode="lin" valueType="num">
                                      <p:cBhvr>
                                        <p:cTn id="27" dur="500" fill="hold"/>
                                        <p:tgtEl>
                                          <p:spTgt spid="182275">
                                            <p:txEl>
                                              <p:pRg st="3" end="3"/>
                                            </p:txEl>
                                          </p:spTgt>
                                        </p:tgtEl>
                                        <p:attrNameLst>
                                          <p:attrName>ppt_x</p:attrName>
                                        </p:attrNameLst>
                                      </p:cBhvr>
                                      <p:tavLst>
                                        <p:tav tm="0">
                                          <p:val>
                                            <p:strVal val="#ppt_x+#ppt_w/2"/>
                                          </p:val>
                                        </p:tav>
                                        <p:tav tm="100000">
                                          <p:val>
                                            <p:strVal val="#ppt_x"/>
                                          </p:val>
                                        </p:tav>
                                      </p:tavLst>
                                    </p:anim>
                                    <p:anim calcmode="lin" valueType="num">
                                      <p:cBhvr>
                                        <p:cTn id="28" dur="500" fill="hold"/>
                                        <p:tgtEl>
                                          <p:spTgt spid="182275">
                                            <p:txEl>
                                              <p:pRg st="3" end="3"/>
                                            </p:txEl>
                                          </p:spTgt>
                                        </p:tgtEl>
                                        <p:attrNameLst>
                                          <p:attrName>ppt_y</p:attrName>
                                        </p:attrNameLst>
                                      </p:cBhvr>
                                      <p:tavLst>
                                        <p:tav tm="0">
                                          <p:val>
                                            <p:strVal val="#ppt_y"/>
                                          </p:val>
                                        </p:tav>
                                        <p:tav tm="100000">
                                          <p:val>
                                            <p:strVal val="#ppt_y"/>
                                          </p:val>
                                        </p:tav>
                                      </p:tavLst>
                                    </p:anim>
                                    <p:anim calcmode="lin" valueType="num">
                                      <p:cBhvr>
                                        <p:cTn id="29" dur="500" fill="hold"/>
                                        <p:tgtEl>
                                          <p:spTgt spid="182275">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182275">
                                            <p:txEl>
                                              <p:pRg st="3" end="3"/>
                                            </p:txEl>
                                          </p:spTgt>
                                        </p:tgtEl>
                                        <p:attrNameLst>
                                          <p:attrName>ppt_h</p:attrName>
                                        </p:attrNameLst>
                                      </p:cBhvr>
                                      <p:tavLst>
                                        <p:tav tm="0">
                                          <p:val>
                                            <p:strVal val="#ppt_h"/>
                                          </p:val>
                                        </p:tav>
                                        <p:tav tm="100000">
                                          <p:val>
                                            <p:strVal val="#ppt_h"/>
                                          </p:val>
                                        </p:tav>
                                      </p:tavLst>
                                    </p:anim>
                                  </p:childTnLst>
                                </p:cTn>
                              </p:par>
                              <p:par>
                                <p:cTn id="31" presetID="17" presetClass="entr" presetSubtype="2" fill="hold" grpId="0" nodeType="withEffect">
                                  <p:stCondLst>
                                    <p:cond delay="0"/>
                                  </p:stCondLst>
                                  <p:childTnLst>
                                    <p:set>
                                      <p:cBhvr>
                                        <p:cTn id="32" dur="1" fill="hold">
                                          <p:stCondLst>
                                            <p:cond delay="0"/>
                                          </p:stCondLst>
                                        </p:cTn>
                                        <p:tgtEl>
                                          <p:spTgt spid="182275">
                                            <p:txEl>
                                              <p:pRg st="4" end="4"/>
                                            </p:txEl>
                                          </p:spTgt>
                                        </p:tgtEl>
                                        <p:attrNameLst>
                                          <p:attrName>style.visibility</p:attrName>
                                        </p:attrNameLst>
                                      </p:cBhvr>
                                      <p:to>
                                        <p:strVal val="visible"/>
                                      </p:to>
                                    </p:set>
                                    <p:anim calcmode="lin" valueType="num">
                                      <p:cBhvr>
                                        <p:cTn id="33" dur="500" fill="hold"/>
                                        <p:tgtEl>
                                          <p:spTgt spid="182275">
                                            <p:txEl>
                                              <p:pRg st="4" end="4"/>
                                            </p:txEl>
                                          </p:spTgt>
                                        </p:tgtEl>
                                        <p:attrNameLst>
                                          <p:attrName>ppt_x</p:attrName>
                                        </p:attrNameLst>
                                      </p:cBhvr>
                                      <p:tavLst>
                                        <p:tav tm="0">
                                          <p:val>
                                            <p:strVal val="#ppt_x+#ppt_w/2"/>
                                          </p:val>
                                        </p:tav>
                                        <p:tav tm="100000">
                                          <p:val>
                                            <p:strVal val="#ppt_x"/>
                                          </p:val>
                                        </p:tav>
                                      </p:tavLst>
                                    </p:anim>
                                    <p:anim calcmode="lin" valueType="num">
                                      <p:cBhvr>
                                        <p:cTn id="34" dur="500" fill="hold"/>
                                        <p:tgtEl>
                                          <p:spTgt spid="182275">
                                            <p:txEl>
                                              <p:pRg st="4" end="4"/>
                                            </p:txEl>
                                          </p:spTgt>
                                        </p:tgtEl>
                                        <p:attrNameLst>
                                          <p:attrName>ppt_y</p:attrName>
                                        </p:attrNameLst>
                                      </p:cBhvr>
                                      <p:tavLst>
                                        <p:tav tm="0">
                                          <p:val>
                                            <p:strVal val="#ppt_y"/>
                                          </p:val>
                                        </p:tav>
                                        <p:tav tm="100000">
                                          <p:val>
                                            <p:strVal val="#ppt_y"/>
                                          </p:val>
                                        </p:tav>
                                      </p:tavLst>
                                    </p:anim>
                                    <p:anim calcmode="lin" valueType="num">
                                      <p:cBhvr>
                                        <p:cTn id="35" dur="500" fill="hold"/>
                                        <p:tgtEl>
                                          <p:spTgt spid="182275">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182275">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AU" altLang="en-US" smtClean="0"/>
              <a:t>EVALUATION OF SHARED SERVICES</a:t>
            </a:r>
          </a:p>
        </p:txBody>
      </p:sp>
      <p:sp>
        <p:nvSpPr>
          <p:cNvPr id="37890" name="Rectangle 3"/>
          <p:cNvSpPr>
            <a:spLocks noGrp="1" noChangeArrowheads="1"/>
          </p:cNvSpPr>
          <p:nvPr>
            <p:ph idx="1"/>
          </p:nvPr>
        </p:nvSpPr>
        <p:spPr/>
        <p:txBody>
          <a:bodyPr/>
          <a:lstStyle/>
          <a:p>
            <a:r>
              <a:rPr lang="en-AU" altLang="en-US" smtClean="0"/>
              <a:t>Advantages</a:t>
            </a:r>
          </a:p>
          <a:p>
            <a:pPr lvl="1"/>
            <a:r>
              <a:rPr lang="en-AU" altLang="en-US" smtClean="0"/>
              <a:t>Focus on delivering timely, high-quality transactions; focus on customer satisfaction; encourage efficiency and standardization; facilitate development of measures of efficiency, quality, and customer responsiveness    </a:t>
            </a:r>
          </a:p>
          <a:p>
            <a:r>
              <a:rPr lang="en-AU" altLang="en-US" smtClean="0"/>
              <a:t>Disadvantages</a:t>
            </a:r>
          </a:p>
          <a:p>
            <a:pPr lvl="1"/>
            <a:r>
              <a:rPr lang="en-AU" altLang="en-US" smtClean="0"/>
              <a:t>Costs overriding long-term quality; lack of synergy; power shifts between depts; depersonalization (technology replacing people touch)</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r>
              <a:rPr lang="en-AU" altLang="en-US" smtClean="0"/>
              <a:t>OUTSOURCING AND HRIS</a:t>
            </a:r>
          </a:p>
        </p:txBody>
      </p:sp>
      <p:sp>
        <p:nvSpPr>
          <p:cNvPr id="39938" name="Rectangle 3"/>
          <p:cNvSpPr>
            <a:spLocks noGrp="1" noChangeArrowheads="1"/>
          </p:cNvSpPr>
          <p:nvPr>
            <p:ph idx="1"/>
          </p:nvPr>
        </p:nvSpPr>
        <p:spPr/>
        <p:txBody>
          <a:bodyPr/>
          <a:lstStyle/>
          <a:p>
            <a:r>
              <a:rPr lang="en-AU" altLang="en-US" smtClean="0"/>
              <a:t>Practice of contracting with vendors to perform HR services and activities </a:t>
            </a:r>
          </a:p>
          <a:p>
            <a:r>
              <a:rPr lang="en-AU" altLang="en-US" smtClean="0"/>
              <a:t>Focus on core competencies – core and noncore functions and processes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21</a:t>
            </a:fld>
            <a:endParaRPr lang="en-US"/>
          </a:p>
        </p:txBody>
      </p:sp>
      <p:sp>
        <p:nvSpPr>
          <p:cNvPr id="39939" name="Rectangle 4"/>
          <p:cNvSpPr>
            <a:spLocks noChangeArrowheads="1"/>
          </p:cNvSpPr>
          <p:nvPr/>
        </p:nvSpPr>
        <p:spPr bwMode="auto">
          <a:xfrm>
            <a:off x="971550" y="6129338"/>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spcBef>
                <a:spcPct val="20000"/>
              </a:spcBef>
              <a:buClr>
                <a:schemeClr val="folHlink"/>
              </a:buClr>
              <a:buSzPct val="90000"/>
              <a:buFont typeface="Wingdings" panose="05000000000000000000" pitchFamily="2" charset="2"/>
              <a:buChar char="n"/>
            </a:pPr>
            <a:endParaRPr lang="en-US" altLang="en-US" sz="2800">
              <a:latin typeface="Arial" panose="020B060402020202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pPr eaLnBrk="1" hangingPunct="1"/>
            <a:r>
              <a:rPr lang="en-US" altLang="en-US" sz="4000" dirty="0" smtClean="0"/>
              <a:t>HR PROCESSES OUTSOURCED </a:t>
            </a:r>
            <a:endParaRPr lang="en-US" altLang="en-US" sz="20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22</a:t>
            </a:fld>
            <a:endParaRPr lang="en-US"/>
          </a:p>
        </p:txBody>
      </p:sp>
      <p:pic>
        <p:nvPicPr>
          <p:cNvPr id="6" name="Picture 5"/>
          <p:cNvPicPr>
            <a:picLocks noChangeAspect="1"/>
          </p:cNvPicPr>
          <p:nvPr/>
        </p:nvPicPr>
        <p:blipFill>
          <a:blip r:embed="rId3"/>
          <a:stretch>
            <a:fillRect/>
          </a:stretch>
        </p:blipFill>
        <p:spPr>
          <a:xfrm>
            <a:off x="1153872" y="1221845"/>
            <a:ext cx="6836255" cy="5130536"/>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AU" altLang="en-US" smtClean="0"/>
              <a:t>TYPES OF HR OUTSOURCING</a:t>
            </a:r>
          </a:p>
        </p:txBody>
      </p:sp>
      <p:sp>
        <p:nvSpPr>
          <p:cNvPr id="44034" name="Rectangle 3"/>
          <p:cNvSpPr>
            <a:spLocks noGrp="1" noChangeArrowheads="1"/>
          </p:cNvSpPr>
          <p:nvPr>
            <p:ph idx="1"/>
          </p:nvPr>
        </p:nvSpPr>
        <p:spPr/>
        <p:txBody>
          <a:bodyPr/>
          <a:lstStyle/>
          <a:p>
            <a:r>
              <a:rPr lang="en-AU" altLang="en-US" sz="2800" dirty="0" smtClean="0"/>
              <a:t>Discrete/selective outsourcing</a:t>
            </a:r>
          </a:p>
          <a:p>
            <a:pPr lvl="1"/>
            <a:r>
              <a:rPr lang="en-AU" altLang="en-US" sz="2400" dirty="0" smtClean="0"/>
              <a:t>Outsourcing only particular function (e.g., recruitment) or part of a function (e.g., executive recruitment)</a:t>
            </a:r>
          </a:p>
          <a:p>
            <a:r>
              <a:rPr lang="en-AU" altLang="en-US" sz="2800" dirty="0" err="1" smtClean="0"/>
              <a:t>Multiprocess</a:t>
            </a:r>
            <a:r>
              <a:rPr lang="en-AU" altLang="en-US" sz="2800" dirty="0" smtClean="0"/>
              <a:t>/blended outsourcing</a:t>
            </a:r>
          </a:p>
          <a:p>
            <a:pPr lvl="1"/>
            <a:r>
              <a:rPr lang="en-AU" altLang="en-US" sz="2400" dirty="0" smtClean="0"/>
              <a:t>Outsourcing all of one or more related HR functions (e.g., recruitment and selection; defined and 401K retirement plan administration) </a:t>
            </a:r>
          </a:p>
          <a:p>
            <a:r>
              <a:rPr lang="en-AU" altLang="en-US" sz="2800" dirty="0" smtClean="0"/>
              <a:t>Total outsourcing</a:t>
            </a:r>
          </a:p>
          <a:p>
            <a:pPr lvl="1"/>
            <a:r>
              <a:rPr lang="en-AU" altLang="en-US" sz="2400" dirty="0" smtClean="0"/>
              <a:t>Having all—or nearly all—HR functions handled by one or more external vendors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AU" altLang="en-US" smtClean="0"/>
              <a:t>EVALUATION OF OUTSOURCING</a:t>
            </a:r>
          </a:p>
        </p:txBody>
      </p:sp>
      <p:sp>
        <p:nvSpPr>
          <p:cNvPr id="48130" name="Rectangle 3"/>
          <p:cNvSpPr>
            <a:spLocks noGrp="1" noChangeArrowheads="1"/>
          </p:cNvSpPr>
          <p:nvPr>
            <p:ph type="body" idx="1"/>
          </p:nvPr>
        </p:nvSpPr>
        <p:spPr/>
        <p:txBody>
          <a:bodyPr/>
          <a:lstStyle/>
          <a:p>
            <a:r>
              <a:rPr lang="en-AU" altLang="en-US" dirty="0" smtClean="0"/>
              <a:t>Advantages</a:t>
            </a:r>
          </a:p>
        </p:txBody>
      </p:sp>
      <p:sp>
        <p:nvSpPr>
          <p:cNvPr id="48131" name="Content Placeholder 4"/>
          <p:cNvSpPr>
            <a:spLocks noGrp="1"/>
          </p:cNvSpPr>
          <p:nvPr>
            <p:ph sz="half" idx="2"/>
          </p:nvPr>
        </p:nvSpPr>
        <p:spPr/>
        <p:txBody>
          <a:bodyPr/>
          <a:lstStyle/>
          <a:p>
            <a:r>
              <a:rPr lang="en-AU" altLang="en-US" dirty="0" smtClean="0"/>
              <a:t>Cost savings</a:t>
            </a:r>
          </a:p>
          <a:p>
            <a:r>
              <a:rPr lang="en-AU" altLang="en-US" dirty="0" smtClean="0"/>
              <a:t>Performance improvements</a:t>
            </a:r>
          </a:p>
          <a:p>
            <a:r>
              <a:rPr lang="en-AU" altLang="en-US" dirty="0" smtClean="0"/>
              <a:t>Flexibility</a:t>
            </a:r>
          </a:p>
          <a:p>
            <a:r>
              <a:rPr lang="en-AU" altLang="en-US" dirty="0" smtClean="0"/>
              <a:t>Focus on core activities</a:t>
            </a:r>
          </a:p>
          <a:p>
            <a:endParaRPr lang="en-US" altLang="en-US" dirty="0" smtClean="0"/>
          </a:p>
        </p:txBody>
      </p:sp>
      <p:sp>
        <p:nvSpPr>
          <p:cNvPr id="48132" name="Rectangle 4"/>
          <p:cNvSpPr>
            <a:spLocks noGrp="1" noChangeArrowheads="1"/>
          </p:cNvSpPr>
          <p:nvPr>
            <p:ph type="body" sz="quarter" idx="3"/>
          </p:nvPr>
        </p:nvSpPr>
        <p:spPr/>
        <p:txBody>
          <a:bodyPr/>
          <a:lstStyle/>
          <a:p>
            <a:r>
              <a:rPr lang="en-AU" altLang="en-US" smtClean="0"/>
              <a:t>Disadvantages</a:t>
            </a:r>
          </a:p>
        </p:txBody>
      </p:sp>
      <p:sp>
        <p:nvSpPr>
          <p:cNvPr id="48133" name="Content Placeholder 5"/>
          <p:cNvSpPr>
            <a:spLocks noGrp="1"/>
          </p:cNvSpPr>
          <p:nvPr>
            <p:ph sz="quarter" idx="4"/>
          </p:nvPr>
        </p:nvSpPr>
        <p:spPr/>
        <p:txBody>
          <a:bodyPr/>
          <a:lstStyle/>
          <a:p>
            <a:r>
              <a:rPr lang="en-AU" altLang="en-US" smtClean="0"/>
              <a:t>Loss of control</a:t>
            </a:r>
          </a:p>
          <a:p>
            <a:r>
              <a:rPr lang="en-AU" altLang="en-US" smtClean="0"/>
              <a:t>Strategic benefits realized by very few</a:t>
            </a:r>
          </a:p>
          <a:p>
            <a:r>
              <a:rPr lang="en-AU" altLang="en-US" smtClean="0"/>
              <a:t>Loss of knowledge or internal expertise</a:t>
            </a:r>
          </a:p>
          <a:p>
            <a:r>
              <a:rPr lang="en-AU" altLang="en-US" smtClean="0"/>
              <a:t>Loss of jobs – insecurity</a:t>
            </a:r>
          </a:p>
          <a:p>
            <a:r>
              <a:rPr lang="en-AU" altLang="en-US" smtClean="0"/>
              <a:t>Managing costs</a:t>
            </a:r>
          </a:p>
          <a:p>
            <a:r>
              <a:rPr lang="en-AU" altLang="en-US" smtClean="0"/>
              <a:t>Costs of mismanagement</a:t>
            </a:r>
            <a:endParaRPr lang="en-US" altLang="en-US" smtClean="0"/>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AU" altLang="en-US" smtClean="0"/>
              <a:t>OUTSOURCING</a:t>
            </a:r>
          </a:p>
        </p:txBody>
      </p:sp>
      <p:sp>
        <p:nvSpPr>
          <p:cNvPr id="50178" name="Rectangle 3"/>
          <p:cNvSpPr>
            <a:spLocks noGrp="1" noChangeArrowheads="1"/>
          </p:cNvSpPr>
          <p:nvPr>
            <p:ph idx="1"/>
          </p:nvPr>
        </p:nvSpPr>
        <p:spPr/>
        <p:txBody>
          <a:bodyPr/>
          <a:lstStyle/>
          <a:p>
            <a:r>
              <a:rPr lang="en-AU" altLang="en-US" smtClean="0"/>
              <a:t>Backsourcing</a:t>
            </a:r>
          </a:p>
          <a:p>
            <a:pPr lvl="1"/>
            <a:r>
              <a:rPr lang="en-AU" altLang="en-US" smtClean="0"/>
              <a:t>Bringing HR functionality back “in-house” after originally outsourcing</a:t>
            </a:r>
          </a:p>
          <a:p>
            <a:r>
              <a:rPr lang="en-AU" altLang="en-US" smtClean="0"/>
              <a:t>Offshoring</a:t>
            </a:r>
          </a:p>
          <a:p>
            <a:pPr lvl="1"/>
            <a:r>
              <a:rPr lang="en-AU" altLang="en-US" smtClean="0"/>
              <a:t>HR outsourcing with vendors outside the country</a:t>
            </a:r>
          </a:p>
          <a:p>
            <a:pPr lvl="1"/>
            <a:r>
              <a:rPr lang="en-AU" altLang="en-US" smtClean="0"/>
              <a:t>Enabled by broadband and Internet technologies</a:t>
            </a:r>
          </a:p>
          <a:p>
            <a:pPr lvl="1"/>
            <a:r>
              <a:rPr lang="en-AU" altLang="en-US" smtClean="0"/>
              <a:t>Primarily utilized to reduce costs and increase profits</a:t>
            </a:r>
          </a:p>
          <a:p>
            <a:pPr lvl="1"/>
            <a:endParaRPr lang="en-AU"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5"/>
          <p:cNvSpPr>
            <a:spLocks noChangeArrowheads="1"/>
          </p:cNvSpPr>
          <p:nvPr/>
        </p:nvSpPr>
        <p:spPr bwMode="auto">
          <a:xfrm>
            <a:off x="1690688" y="1501775"/>
            <a:ext cx="2270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n-US" altLang="en-US" sz="1200">
                <a:latin typeface="Arial" panose="020B0604020202020204" pitchFamily="34" charset="0"/>
                <a:cs typeface="Times New Roman" panose="02020603050405020304" pitchFamily="18" charset="0"/>
              </a:rPr>
              <a:t> </a:t>
            </a:r>
            <a:endParaRPr lang="en-US" altLang="en-US" sz="1800">
              <a:latin typeface="Arial" panose="020B0604020202020204" pitchFamily="34" charset="0"/>
            </a:endParaRPr>
          </a:p>
        </p:txBody>
      </p:sp>
      <p:sp>
        <p:nvSpPr>
          <p:cNvPr id="52228" name="Rectangle 7"/>
          <p:cNvSpPr>
            <a:spLocks noChangeArrowheads="1"/>
          </p:cNvSpPr>
          <p:nvPr/>
        </p:nvSpPr>
        <p:spPr bwMode="auto">
          <a:xfrm>
            <a:off x="971550" y="762000"/>
            <a:ext cx="6413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sz="1800"/>
          </a:p>
        </p:txBody>
      </p:sp>
      <p:sp>
        <p:nvSpPr>
          <p:cNvPr id="52229" name="Rectangle 8"/>
          <p:cNvSpPr>
            <a:spLocks noGrp="1" noChangeArrowheads="1"/>
          </p:cNvSpPr>
          <p:nvPr>
            <p:ph type="title"/>
          </p:nvPr>
        </p:nvSpPr>
        <p:spPr/>
        <p:txBody>
          <a:bodyPr/>
          <a:lstStyle/>
          <a:p>
            <a:r>
              <a:rPr lang="en-US" altLang="en-US" dirty="0" smtClean="0"/>
              <a:t>MOTIVATIONS FOR OFFSHORING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26</a:t>
            </a:fld>
            <a:endParaRPr lang="en-US"/>
          </a:p>
        </p:txBody>
      </p:sp>
      <p:pic>
        <p:nvPicPr>
          <p:cNvPr id="7" name="Picture 6"/>
          <p:cNvPicPr>
            <a:picLocks noChangeAspect="1"/>
          </p:cNvPicPr>
          <p:nvPr/>
        </p:nvPicPr>
        <p:blipFill>
          <a:blip r:embed="rId3"/>
          <a:stretch>
            <a:fillRect/>
          </a:stretch>
        </p:blipFill>
        <p:spPr>
          <a:xfrm>
            <a:off x="2020714" y="1268760"/>
            <a:ext cx="5102572" cy="4967277"/>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r>
              <a:rPr lang="en-US" altLang="en-US" smtClean="0"/>
              <a:t>TYPES OF HR OFFSHORING</a:t>
            </a:r>
          </a:p>
        </p:txBody>
      </p:sp>
      <p:sp>
        <p:nvSpPr>
          <p:cNvPr id="54274" name="Rectangle 3"/>
          <p:cNvSpPr>
            <a:spLocks noGrp="1" noChangeArrowheads="1"/>
          </p:cNvSpPr>
          <p:nvPr>
            <p:ph type="body" idx="1"/>
          </p:nvPr>
        </p:nvSpPr>
        <p:spPr/>
        <p:txBody>
          <a:bodyPr/>
          <a:lstStyle/>
          <a:p>
            <a:r>
              <a:rPr lang="en-US" altLang="en-US" smtClean="0"/>
              <a:t>Offshore Ownership</a:t>
            </a:r>
          </a:p>
        </p:txBody>
      </p:sp>
      <p:sp>
        <p:nvSpPr>
          <p:cNvPr id="54275" name="Content Placeholder 4"/>
          <p:cNvSpPr>
            <a:spLocks noGrp="1"/>
          </p:cNvSpPr>
          <p:nvPr>
            <p:ph sz="half" idx="2"/>
          </p:nvPr>
        </p:nvSpPr>
        <p:spPr/>
        <p:txBody>
          <a:bodyPr/>
          <a:lstStyle/>
          <a:p>
            <a:r>
              <a:rPr lang="en-US" altLang="en-US" smtClean="0"/>
              <a:t>Opening a subsidiary</a:t>
            </a:r>
          </a:p>
          <a:p>
            <a:r>
              <a:rPr lang="en-US" altLang="en-US" smtClean="0"/>
              <a:t>Joint venture</a:t>
            </a:r>
          </a:p>
          <a:p>
            <a:r>
              <a:rPr lang="en-US" altLang="en-US" smtClean="0"/>
              <a:t>Purchasing an existing firm</a:t>
            </a:r>
          </a:p>
          <a:p>
            <a:endParaRPr lang="en-US" altLang="en-US" smtClean="0"/>
          </a:p>
        </p:txBody>
      </p:sp>
      <p:sp>
        <p:nvSpPr>
          <p:cNvPr id="54276" name="Rectangle 4"/>
          <p:cNvSpPr>
            <a:spLocks noGrp="1" noChangeArrowheads="1"/>
          </p:cNvSpPr>
          <p:nvPr>
            <p:ph type="body" sz="quarter" idx="3"/>
          </p:nvPr>
        </p:nvSpPr>
        <p:spPr/>
        <p:txBody>
          <a:bodyPr/>
          <a:lstStyle/>
          <a:p>
            <a:r>
              <a:rPr lang="en-US" altLang="en-US" smtClean="0"/>
              <a:t>Offshore Outsourcing</a:t>
            </a:r>
          </a:p>
        </p:txBody>
      </p:sp>
      <p:sp>
        <p:nvSpPr>
          <p:cNvPr id="54277" name="Content Placeholder 5"/>
          <p:cNvSpPr>
            <a:spLocks noGrp="1"/>
          </p:cNvSpPr>
          <p:nvPr>
            <p:ph sz="quarter" idx="4"/>
          </p:nvPr>
        </p:nvSpPr>
        <p:spPr/>
        <p:txBody>
          <a:bodyPr/>
          <a:lstStyle/>
          <a:p>
            <a:r>
              <a:rPr lang="en-US" altLang="en-US" smtClean="0"/>
              <a:t>Traditional contractual relationship with an existing firm</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altLang="en-US" smtClean="0"/>
              <a:t>OFFSHORING</a:t>
            </a:r>
          </a:p>
        </p:txBody>
      </p:sp>
      <p:sp>
        <p:nvSpPr>
          <p:cNvPr id="56322" name="Rectangle 3"/>
          <p:cNvSpPr>
            <a:spLocks noGrp="1" noChangeArrowheads="1"/>
          </p:cNvSpPr>
          <p:nvPr>
            <p:ph idx="1"/>
          </p:nvPr>
        </p:nvSpPr>
        <p:spPr/>
        <p:txBody>
          <a:bodyPr/>
          <a:lstStyle/>
          <a:p>
            <a:r>
              <a:rPr lang="en-US" altLang="en-US" smtClean="0"/>
              <a:t>HR managers reported that most common offshoring includes the following: </a:t>
            </a:r>
          </a:p>
          <a:p>
            <a:pPr lvl="1"/>
            <a:r>
              <a:rPr lang="en-US" altLang="en-US" smtClean="0"/>
              <a:t>Manufacturing (43%)</a:t>
            </a:r>
          </a:p>
          <a:p>
            <a:pPr lvl="1"/>
            <a:r>
              <a:rPr lang="en-US" altLang="en-US" smtClean="0"/>
              <a:t>IT (29%) </a:t>
            </a:r>
          </a:p>
          <a:p>
            <a:pPr lvl="1"/>
            <a:r>
              <a:rPr lang="en-US" altLang="en-US" smtClean="0"/>
              <a:t>Computer programming (22%)</a:t>
            </a:r>
          </a:p>
          <a:p>
            <a:pPr lvl="1"/>
            <a:r>
              <a:rPr lang="en-US" altLang="en-US" smtClean="0"/>
              <a:t>Customer call centers (29%)</a:t>
            </a:r>
          </a:p>
          <a:p>
            <a:pPr lvl="1"/>
            <a:r>
              <a:rPr lang="en-US" altLang="en-US" smtClean="0"/>
              <a:t>HR functions (16%)</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28</a:t>
            </a:fld>
            <a:endParaRPr lang="en-US"/>
          </a:p>
        </p:txBody>
      </p:sp>
      <p:sp>
        <p:nvSpPr>
          <p:cNvPr id="56323" name="Rectangle 5"/>
          <p:cNvSpPr>
            <a:spLocks noChangeArrowheads="1"/>
          </p:cNvSpPr>
          <p:nvPr/>
        </p:nvSpPr>
        <p:spPr bwMode="auto">
          <a:xfrm>
            <a:off x="7308850" y="5661025"/>
            <a:ext cx="984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r>
              <a:rPr lang="en-US" altLang="en-US" sz="1200"/>
              <a:t>Esen, 2004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r>
              <a:rPr lang="en-US" altLang="en-US" smtClean="0"/>
              <a:t>CONSIDERING OFFSHORE OWNERSHIP?</a:t>
            </a:r>
          </a:p>
        </p:txBody>
      </p:sp>
      <p:sp>
        <p:nvSpPr>
          <p:cNvPr id="58370" name="Rectangle 3"/>
          <p:cNvSpPr>
            <a:spLocks noGrp="1" noChangeArrowheads="1"/>
          </p:cNvSpPr>
          <p:nvPr>
            <p:ph idx="1"/>
          </p:nvPr>
        </p:nvSpPr>
        <p:spPr/>
        <p:txBody>
          <a:bodyPr/>
          <a:lstStyle/>
          <a:p>
            <a:r>
              <a:rPr lang="en-US" altLang="en-US" sz="2800" dirty="0" smtClean="0"/>
              <a:t>Higher risk associated with offshore ownership</a:t>
            </a:r>
          </a:p>
          <a:p>
            <a:r>
              <a:rPr lang="en-US" altLang="en-US" sz="2800" dirty="0" smtClean="0"/>
              <a:t>Important to consider</a:t>
            </a:r>
          </a:p>
          <a:p>
            <a:pPr lvl="1"/>
            <a:r>
              <a:rPr lang="en-US" altLang="en-US" sz="2400" dirty="0" smtClean="0"/>
              <a:t>Availability of employee knowledge, skills, and abilities</a:t>
            </a:r>
          </a:p>
          <a:p>
            <a:pPr lvl="1"/>
            <a:r>
              <a:rPr lang="en-US" altLang="en-US" sz="2400" dirty="0" smtClean="0"/>
              <a:t>Information and communication systems compatibility with HRIS</a:t>
            </a:r>
          </a:p>
          <a:p>
            <a:pPr lvl="1"/>
            <a:r>
              <a:rPr lang="en-US" altLang="en-US" sz="2400" dirty="0" smtClean="0"/>
              <a:t>Government regulations and legal employment regulations</a:t>
            </a:r>
          </a:p>
          <a:p>
            <a:pPr lvl="1"/>
            <a:r>
              <a:rPr lang="en-US" altLang="en-US" sz="2400" dirty="0" smtClean="0"/>
              <a:t>Political stability of the country and employee security</a:t>
            </a:r>
          </a:p>
          <a:p>
            <a:pPr lvl="1"/>
            <a:r>
              <a:rPr lang="en-US" altLang="en-US" sz="2400" dirty="0" smtClean="0"/>
              <a:t>Cultural differences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r>
              <a:rPr lang="en-AU" altLang="en-US" sz="3600" dirty="0" smtClean="0"/>
              <a:t>INTRODUCTION TO HR ADMINISTRATION AND THE HRIS ENVIRONMENT</a:t>
            </a:r>
          </a:p>
        </p:txBody>
      </p:sp>
      <p:sp>
        <p:nvSpPr>
          <p:cNvPr id="7170" name="Rectangle 3"/>
          <p:cNvSpPr>
            <a:spLocks noGrp="1" noChangeArrowheads="1"/>
          </p:cNvSpPr>
          <p:nvPr>
            <p:ph idx="1"/>
          </p:nvPr>
        </p:nvSpPr>
        <p:spPr/>
        <p:txBody>
          <a:bodyPr/>
          <a:lstStyle/>
          <a:p>
            <a:r>
              <a:rPr lang="en-AU" altLang="en-US" sz="2800" dirty="0" smtClean="0"/>
              <a:t>HRIS employee master file (EMF) must be carefully constructed</a:t>
            </a:r>
          </a:p>
          <a:p>
            <a:pPr lvl="1"/>
            <a:r>
              <a:rPr lang="en-AU" altLang="en-US" sz="2400" dirty="0" smtClean="0"/>
              <a:t>Record and repository for all relevant employee information</a:t>
            </a:r>
          </a:p>
          <a:p>
            <a:pPr lvl="1"/>
            <a:r>
              <a:rPr lang="en-AU" altLang="en-US" sz="2400" dirty="0" smtClean="0"/>
              <a:t>Must be created prior to other modules for programs</a:t>
            </a:r>
          </a:p>
          <a:p>
            <a:r>
              <a:rPr lang="en-AU" altLang="en-US" sz="2800" dirty="0" smtClean="0"/>
              <a:t>The role of HRIS is to enhance </a:t>
            </a:r>
          </a:p>
          <a:p>
            <a:pPr lvl="1"/>
            <a:r>
              <a:rPr lang="en-AU" altLang="en-US" sz="2400" dirty="0" smtClean="0"/>
              <a:t>Efficiency – reducing costs </a:t>
            </a:r>
          </a:p>
          <a:p>
            <a:pPr lvl="1"/>
            <a:r>
              <a:rPr lang="en-AU" altLang="en-US" sz="2400" dirty="0" smtClean="0"/>
              <a:t>Effectiveness – adding value for internal customer satisfaction</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lstStyle/>
          <a:p>
            <a:r>
              <a:rPr lang="en-AU" altLang="en-US" smtClean="0"/>
              <a:t>LEGAL COMPLIANCE</a:t>
            </a:r>
          </a:p>
        </p:txBody>
      </p:sp>
      <p:sp>
        <p:nvSpPr>
          <p:cNvPr id="60418" name="Rectangle 3"/>
          <p:cNvSpPr>
            <a:spLocks noGrp="1" noChangeArrowheads="1"/>
          </p:cNvSpPr>
          <p:nvPr>
            <p:ph idx="1"/>
          </p:nvPr>
        </p:nvSpPr>
        <p:spPr/>
        <p:txBody>
          <a:bodyPr/>
          <a:lstStyle/>
          <a:p>
            <a:r>
              <a:rPr lang="en-US" altLang="en-US" sz="2400" dirty="0" smtClean="0"/>
              <a:t>U.S. employment laws underpin the general principles used in the practice of HRM.</a:t>
            </a:r>
            <a:endParaRPr lang="en-AU" altLang="en-US" sz="2400" dirty="0" smtClean="0"/>
          </a:p>
          <a:p>
            <a:r>
              <a:rPr lang="en-AU" altLang="en-US" sz="2400" dirty="0" smtClean="0"/>
              <a:t>Compliance with local, national, and international </a:t>
            </a:r>
            <a:r>
              <a:rPr lang="en-AU" altLang="en-US" sz="2400" dirty="0" err="1" smtClean="0"/>
              <a:t>labor</a:t>
            </a:r>
            <a:r>
              <a:rPr lang="en-AU" altLang="en-US" sz="2400" dirty="0" smtClean="0"/>
              <a:t> laws </a:t>
            </a:r>
          </a:p>
          <a:p>
            <a:pPr lvl="1"/>
            <a:r>
              <a:rPr lang="en-AU" altLang="en-US" sz="2000" dirty="0" smtClean="0"/>
              <a:t>EEO, AA, employment awards and agreements, and health and safety</a:t>
            </a:r>
          </a:p>
          <a:p>
            <a:r>
              <a:rPr lang="en-AU" altLang="en-US" sz="2400" dirty="0" smtClean="0"/>
              <a:t>HRIS assists in the following:</a:t>
            </a:r>
          </a:p>
          <a:p>
            <a:pPr lvl="1"/>
            <a:r>
              <a:rPr lang="en-US" altLang="en-US" sz="2000" dirty="0" smtClean="0"/>
              <a:t>Increasing efficiency, quality, and cost reduction in fulfilling reporting requirements</a:t>
            </a:r>
            <a:r>
              <a:rPr lang="en-AU" altLang="en-US" sz="2000" dirty="0" smtClean="0"/>
              <a:t> </a:t>
            </a:r>
          </a:p>
          <a:p>
            <a:pPr lvl="1"/>
            <a:r>
              <a:rPr lang="en-US" altLang="en-US" sz="2000" dirty="0" smtClean="0"/>
              <a:t>Accurate, timely recordkeeping and reporting </a:t>
            </a:r>
          </a:p>
          <a:p>
            <a:pPr lvl="1"/>
            <a:r>
              <a:rPr lang="en-AU" altLang="en-US" sz="2000" dirty="0" smtClean="0"/>
              <a:t>Better tools: self-reporting and electronic report submission</a:t>
            </a:r>
          </a:p>
          <a:p>
            <a:r>
              <a:rPr lang="en-AU" altLang="en-US" sz="2400" dirty="0" smtClean="0"/>
              <a:t>Enhancing data privacy and security: need-to-know basis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r>
              <a:rPr lang="en-US" altLang="en-US" smtClean="0"/>
              <a:t>HR ADMINISTRATION AND EQUAL EMPLOYMENT OPPORTUNITY</a:t>
            </a:r>
          </a:p>
        </p:txBody>
      </p:sp>
      <p:sp>
        <p:nvSpPr>
          <p:cNvPr id="62466" name="Rectangle 3"/>
          <p:cNvSpPr>
            <a:spLocks noGrp="1" noChangeArrowheads="1"/>
          </p:cNvSpPr>
          <p:nvPr>
            <p:ph idx="1"/>
          </p:nvPr>
        </p:nvSpPr>
        <p:spPr/>
        <p:txBody>
          <a:bodyPr/>
          <a:lstStyle/>
          <a:p>
            <a:r>
              <a:rPr lang="en-US" altLang="en-US" sz="2400" dirty="0" smtClean="0"/>
              <a:t>U.S. Civil Rights Act of 1964, Title VII</a:t>
            </a:r>
          </a:p>
          <a:p>
            <a:pPr lvl="1"/>
            <a:r>
              <a:rPr lang="en-US" altLang="en-US" sz="2000" dirty="0" smtClean="0"/>
              <a:t>Provides EEO Requirements </a:t>
            </a:r>
          </a:p>
          <a:p>
            <a:r>
              <a:rPr lang="en-US" altLang="en-US" sz="2400" dirty="0" smtClean="0"/>
              <a:t>Additional requirements for federal contractors (with over $50K in business)</a:t>
            </a:r>
          </a:p>
          <a:p>
            <a:pPr lvl="1"/>
            <a:r>
              <a:rPr lang="en-US" altLang="en-US" sz="2000" dirty="0" smtClean="0"/>
              <a:t>Affirmative action plan (AAP)</a:t>
            </a:r>
          </a:p>
          <a:p>
            <a:pPr lvl="1"/>
            <a:r>
              <a:rPr lang="en-US" altLang="en-US" sz="2000" dirty="0" smtClean="0"/>
              <a:t>Age Discrimination in Employment Act (ADEA)</a:t>
            </a:r>
          </a:p>
          <a:p>
            <a:pPr lvl="1"/>
            <a:r>
              <a:rPr lang="en-US" altLang="en-US" sz="2000" dirty="0" smtClean="0"/>
              <a:t>Americans with Disabilities Act (ADA)</a:t>
            </a:r>
          </a:p>
          <a:p>
            <a:r>
              <a:rPr lang="en-US" altLang="en-US" sz="2400" dirty="0" smtClean="0"/>
              <a:t>Equal Employment Opportunity Commission (EEOC) </a:t>
            </a:r>
          </a:p>
          <a:p>
            <a:pPr lvl="1"/>
            <a:r>
              <a:rPr lang="en-US" altLang="en-US" sz="2000" dirty="0" smtClean="0"/>
              <a:t>Gathering data</a:t>
            </a:r>
          </a:p>
          <a:p>
            <a:pPr lvl="1"/>
            <a:r>
              <a:rPr lang="en-US" altLang="en-US" sz="2000" dirty="0" smtClean="0"/>
              <a:t>Investigating alleged violations</a:t>
            </a:r>
          </a:p>
          <a:p>
            <a:pPr lvl="1"/>
            <a:r>
              <a:rPr lang="en-US" altLang="en-US" sz="2000" dirty="0" smtClean="0"/>
              <a:t>Bringing legal charges against employers who fail to comply</a:t>
            </a:r>
          </a:p>
          <a:p>
            <a:endParaRPr lang="en-US" altLang="en-US" sz="24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r>
              <a:rPr lang="en-US" altLang="en-US" smtClean="0"/>
              <a:t>EEO-1 REPORT (Standard Form 100)</a:t>
            </a:r>
          </a:p>
        </p:txBody>
      </p:sp>
      <p:sp>
        <p:nvSpPr>
          <p:cNvPr id="64514" name="Rectangle 3"/>
          <p:cNvSpPr>
            <a:spLocks noGrp="1" noChangeArrowheads="1"/>
          </p:cNvSpPr>
          <p:nvPr>
            <p:ph idx="1"/>
          </p:nvPr>
        </p:nvSpPr>
        <p:spPr/>
        <p:txBody>
          <a:bodyPr/>
          <a:lstStyle/>
          <a:p>
            <a:r>
              <a:rPr lang="en-US" altLang="en-US" sz="2400" dirty="0" smtClean="0"/>
              <a:t>Employers with 15 or more employees must keep records regarding compliance</a:t>
            </a:r>
          </a:p>
          <a:p>
            <a:pPr lvl="1"/>
            <a:r>
              <a:rPr lang="en-US" altLang="en-US" sz="2000" dirty="0" smtClean="0"/>
              <a:t>Law-based category (professional, technical, managerial, and craft)</a:t>
            </a:r>
          </a:p>
          <a:p>
            <a:pPr lvl="1"/>
            <a:r>
              <a:rPr lang="en-US" altLang="en-US" sz="2000" dirty="0" smtClean="0"/>
              <a:t>Sex </a:t>
            </a:r>
          </a:p>
          <a:p>
            <a:pPr lvl="1"/>
            <a:r>
              <a:rPr lang="en-US" altLang="en-US" sz="2000" dirty="0" smtClean="0"/>
              <a:t>Race/ethnicity</a:t>
            </a:r>
          </a:p>
          <a:p>
            <a:r>
              <a:rPr lang="en-US" altLang="en-US" sz="2400" dirty="0" smtClean="0"/>
              <a:t>Revised reporting instructions include these:</a:t>
            </a:r>
          </a:p>
          <a:p>
            <a:pPr lvl="1"/>
            <a:r>
              <a:rPr lang="en-US" altLang="en-US" sz="2000" dirty="0" smtClean="0"/>
              <a:t>Designated racial/ethnic categories</a:t>
            </a:r>
          </a:p>
          <a:p>
            <a:pPr lvl="1"/>
            <a:r>
              <a:rPr lang="en-US" altLang="en-US" sz="2000" dirty="0" smtClean="0"/>
              <a:t>Columns for reporting individuals who specify more than one race/ethnicity</a:t>
            </a:r>
          </a:p>
          <a:p>
            <a:pPr lvl="1"/>
            <a:r>
              <a:rPr lang="en-US" altLang="en-US" sz="2000" dirty="0" smtClean="0"/>
              <a:t>Employees “self-identify” rather than relying on the employer’s visual categorization (EEOC, 2006)</a:t>
            </a:r>
          </a:p>
          <a:p>
            <a:pPr lvl="1"/>
            <a:endParaRPr lang="en-US" altLang="en-US" sz="20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r>
              <a:rPr lang="en-US" altLang="en-US" smtClean="0"/>
              <a:t>EEO-1 CHANGES AND HRIS</a:t>
            </a:r>
          </a:p>
        </p:txBody>
      </p:sp>
      <p:sp>
        <p:nvSpPr>
          <p:cNvPr id="66562" name="Rectangle 3"/>
          <p:cNvSpPr>
            <a:spLocks noGrp="1" noChangeArrowheads="1"/>
          </p:cNvSpPr>
          <p:nvPr>
            <p:ph idx="1"/>
          </p:nvPr>
        </p:nvSpPr>
        <p:spPr/>
        <p:txBody>
          <a:bodyPr/>
          <a:lstStyle/>
          <a:p>
            <a:r>
              <a:rPr lang="en-US" altLang="en-US" sz="2800" dirty="0" smtClean="0"/>
              <a:t>Recent changes to EEO-1 reporting may cause organizations to need to update their systems</a:t>
            </a:r>
          </a:p>
          <a:p>
            <a:pPr lvl="1"/>
            <a:r>
              <a:rPr lang="en-US" altLang="en-US" sz="2400" dirty="0" smtClean="0"/>
              <a:t>Track race separately from ethnicity</a:t>
            </a:r>
          </a:p>
          <a:p>
            <a:pPr lvl="1"/>
            <a:r>
              <a:rPr lang="en-US" altLang="en-US" sz="2400" dirty="0" smtClean="0"/>
              <a:t>Separate codes for Asian and Native Hawaiian or Other Pacific Islander</a:t>
            </a:r>
          </a:p>
          <a:p>
            <a:pPr lvl="1"/>
            <a:r>
              <a:rPr lang="en-US" altLang="en-US" sz="2400" dirty="0" smtClean="0"/>
              <a:t>Modify limitations on reporting to allow reporting of more than one race</a:t>
            </a:r>
          </a:p>
          <a:p>
            <a:pPr lvl="1"/>
            <a:r>
              <a:rPr lang="en-US" altLang="en-US" sz="2400" dirty="0" smtClean="0"/>
              <a:t>Ensure queries can identify all individuals in a particular category (e.g., American Indian), even when individuals self-identify as two or more race categories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p:txBody>
          <a:bodyPr/>
          <a:lstStyle/>
          <a:p>
            <a:r>
              <a:rPr lang="en-US" altLang="en-US" dirty="0" smtClean="0"/>
              <a:t>EEO-1 REPORT</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34</a:t>
            </a:fld>
            <a:endParaRPr lang="en-US"/>
          </a:p>
        </p:txBody>
      </p:sp>
      <p:pic>
        <p:nvPicPr>
          <p:cNvPr id="8" name="Picture 7"/>
          <p:cNvPicPr>
            <a:picLocks noChangeAspect="1"/>
          </p:cNvPicPr>
          <p:nvPr/>
        </p:nvPicPr>
        <p:blipFill>
          <a:blip r:embed="rId3"/>
          <a:stretch>
            <a:fillRect/>
          </a:stretch>
        </p:blipFill>
        <p:spPr>
          <a:xfrm>
            <a:off x="1403648" y="1154280"/>
            <a:ext cx="6336704" cy="520207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r>
              <a:rPr lang="en-US" altLang="en-US" sz="4000" dirty="0" smtClean="0"/>
              <a:t>OCCUPATIONAL SAFETY AND HEALTH ACT (OSHA) RECORDKEEPING</a:t>
            </a:r>
          </a:p>
        </p:txBody>
      </p:sp>
      <p:sp>
        <p:nvSpPr>
          <p:cNvPr id="70658" name="Rectangle 3"/>
          <p:cNvSpPr>
            <a:spLocks noGrp="1" noChangeArrowheads="1"/>
          </p:cNvSpPr>
          <p:nvPr>
            <p:ph idx="1"/>
          </p:nvPr>
        </p:nvSpPr>
        <p:spPr/>
        <p:txBody>
          <a:bodyPr/>
          <a:lstStyle/>
          <a:p>
            <a:r>
              <a:rPr lang="en-US" altLang="en-US" sz="2800" dirty="0" smtClean="0"/>
              <a:t>Developed to establish that employers must provide a workplace free of known hazards likely to cause death or serious injury </a:t>
            </a:r>
          </a:p>
          <a:p>
            <a:r>
              <a:rPr lang="en-US" altLang="en-US" sz="2800" dirty="0" smtClean="0"/>
              <a:t>Requirements</a:t>
            </a:r>
          </a:p>
          <a:p>
            <a:pPr lvl="1"/>
            <a:r>
              <a:rPr lang="en-US" altLang="en-US" sz="2400" dirty="0" smtClean="0"/>
              <a:t>For businesses with 11 or more employees, OSHA compliance officers are required to arrive unannounced for an OSHA inspection</a:t>
            </a:r>
          </a:p>
          <a:p>
            <a:pPr lvl="1"/>
            <a:r>
              <a:rPr lang="en-US" altLang="en-US" sz="2400" dirty="0" smtClean="0"/>
              <a:t>Required to notify OSHA within 8 hours of any accident involving fatality or in-patient hospitalization of three or more covered employees</a:t>
            </a:r>
          </a:p>
          <a:p>
            <a:pPr lvl="1"/>
            <a:r>
              <a:rPr lang="en-US" altLang="en-US" sz="2400" dirty="0" smtClean="0"/>
              <a:t>Complete an annual OSHA Form 300</a:t>
            </a:r>
          </a:p>
          <a:p>
            <a:endParaRPr lang="en-US" altLang="en-US" sz="28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6"/>
          <p:cNvSpPr>
            <a:spLocks noGrp="1"/>
          </p:cNvSpPr>
          <p:nvPr>
            <p:ph type="title"/>
          </p:nvPr>
        </p:nvSpPr>
        <p:spPr/>
        <p:txBody>
          <a:bodyPr/>
          <a:lstStyle/>
          <a:p>
            <a:r>
              <a:rPr lang="en-US" altLang="en-US" dirty="0" smtClean="0"/>
              <a:t>OSHA Form 300</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36</a:t>
            </a:fld>
            <a:endParaRPr lang="en-US"/>
          </a:p>
        </p:txBody>
      </p:sp>
      <p:pic>
        <p:nvPicPr>
          <p:cNvPr id="7" name="Picture 6"/>
          <p:cNvPicPr>
            <a:picLocks noChangeAspect="1"/>
          </p:cNvPicPr>
          <p:nvPr/>
        </p:nvPicPr>
        <p:blipFill>
          <a:blip r:embed="rId3"/>
          <a:stretch>
            <a:fillRect/>
          </a:stretch>
        </p:blipFill>
        <p:spPr>
          <a:xfrm>
            <a:off x="990174" y="1268760"/>
            <a:ext cx="7163652" cy="4968552"/>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p:txBody>
          <a:bodyPr/>
          <a:lstStyle/>
          <a:p>
            <a:r>
              <a:rPr lang="en-US" altLang="en-US" smtClean="0"/>
              <a:t>Family Medical and Leave Act (FMLA)</a:t>
            </a:r>
          </a:p>
        </p:txBody>
      </p:sp>
      <p:sp>
        <p:nvSpPr>
          <p:cNvPr id="74754" name="Rectangle 3"/>
          <p:cNvSpPr>
            <a:spLocks noGrp="1" noChangeArrowheads="1"/>
          </p:cNvSpPr>
          <p:nvPr>
            <p:ph idx="1"/>
          </p:nvPr>
        </p:nvSpPr>
        <p:spPr/>
        <p:txBody>
          <a:bodyPr/>
          <a:lstStyle/>
          <a:p>
            <a:pPr>
              <a:lnSpc>
                <a:spcPct val="80000"/>
              </a:lnSpc>
            </a:pPr>
            <a:r>
              <a:rPr lang="en-US" altLang="en-US" sz="2600" smtClean="0"/>
              <a:t>The federal law specifies that its provisions apply to private employers with 50 or more employees in at least 20 weeks of the current or preceding year (U.S. Department of Labor, 2007). </a:t>
            </a:r>
          </a:p>
          <a:p>
            <a:pPr>
              <a:lnSpc>
                <a:spcPct val="80000"/>
              </a:lnSpc>
            </a:pPr>
            <a:r>
              <a:rPr lang="en-US" altLang="en-US" sz="2600" smtClean="0"/>
              <a:t>California law applies the provisions of the FMLA to </a:t>
            </a:r>
            <a:r>
              <a:rPr lang="en-US" altLang="en-US" sz="2600" i="1" smtClean="0"/>
              <a:t>all</a:t>
            </a:r>
            <a:r>
              <a:rPr lang="en-US" altLang="en-US" sz="2600" smtClean="0"/>
              <a:t> employers with 50 or more employees. </a:t>
            </a:r>
          </a:p>
          <a:p>
            <a:pPr>
              <a:lnSpc>
                <a:spcPct val="80000"/>
              </a:lnSpc>
            </a:pPr>
            <a:r>
              <a:rPr lang="en-US" altLang="en-US" sz="2600" smtClean="0"/>
              <a:t>In contrast, Oregon applies the provisions of the FMLA to employers with 25 or more employees in at least 20 weeks of the year.</a:t>
            </a:r>
          </a:p>
          <a:p>
            <a:pPr>
              <a:lnSpc>
                <a:spcPct val="80000"/>
              </a:lnSpc>
            </a:pPr>
            <a:r>
              <a:rPr lang="en-US" altLang="en-US" sz="2600" smtClean="0"/>
              <a:t>HR managers operating in both California and Oregon would be required to provide annual reports demonstrating that they have complied with both the federal and the state laws that are applicable.</a:t>
            </a:r>
            <a:r>
              <a:rPr lang="en-US" altLang="en-US" sz="2000" smtClean="0"/>
              <a:t>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r>
              <a:rPr lang="en-US" altLang="en-US" smtClean="0"/>
              <a:t>Americans with Disabilities Act (ADA)</a:t>
            </a:r>
          </a:p>
        </p:txBody>
      </p:sp>
      <p:sp>
        <p:nvSpPr>
          <p:cNvPr id="75778" name="Rectangle 3"/>
          <p:cNvSpPr>
            <a:spLocks noGrp="1" noChangeArrowheads="1"/>
          </p:cNvSpPr>
          <p:nvPr>
            <p:ph idx="1"/>
          </p:nvPr>
        </p:nvSpPr>
        <p:spPr/>
        <p:txBody>
          <a:bodyPr/>
          <a:lstStyle/>
          <a:p>
            <a:pPr marL="0" indent="0">
              <a:buNone/>
            </a:pPr>
            <a:r>
              <a:rPr lang="en-US" altLang="en-US" sz="2800" b="1" dirty="0" smtClean="0"/>
              <a:t>THE LAW:</a:t>
            </a:r>
            <a:r>
              <a:rPr lang="en-US" altLang="en-US" sz="2800" dirty="0" smtClean="0"/>
              <a:t> </a:t>
            </a:r>
            <a:r>
              <a:rPr lang="en-US" altLang="en-US" sz="2400" dirty="0" smtClean="0"/>
              <a:t>The Americans with Disabilities Act of 1990 (ADA) prohibits discrimination and ensures equal opportunity for persons with disabilities in employment, State and local government services, public accommodations, commercial facilities, and transportation. It also mandates the establishment of TDD/telephone relay services. The current text of the ADA includes changes made by the ADA Amendments Act of 2008 (P.L. 110-325), which became effective on January 1, 2009. The ADA was originally enacted in public law format and later rearranged and published in the United States Code.  (for more information: </a:t>
            </a:r>
            <a:r>
              <a:rPr lang="en-US" altLang="en-US" sz="2400" dirty="0" smtClean="0">
                <a:hlinkClick r:id="rId2"/>
              </a:rPr>
              <a:t>http://www.ada.gov/</a:t>
            </a:r>
            <a:r>
              <a:rPr lang="en-US" altLang="en-US" sz="2400" dirty="0" smtClean="0"/>
              <a:t>)</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p:txBody>
          <a:bodyPr/>
          <a:lstStyle/>
          <a:p>
            <a:r>
              <a:rPr lang="en-US" altLang="en-US" smtClean="0"/>
              <a:t>IMPROVED GOVERNMENTAL REPORTING WITH TECHNOLOGY </a:t>
            </a:r>
          </a:p>
        </p:txBody>
      </p:sp>
      <p:sp>
        <p:nvSpPr>
          <p:cNvPr id="76802" name="Rectangle 3"/>
          <p:cNvSpPr>
            <a:spLocks noGrp="1" noChangeArrowheads="1"/>
          </p:cNvSpPr>
          <p:nvPr>
            <p:ph idx="1"/>
          </p:nvPr>
        </p:nvSpPr>
        <p:spPr/>
        <p:txBody>
          <a:bodyPr/>
          <a:lstStyle/>
          <a:p>
            <a:r>
              <a:rPr lang="en-US" altLang="en-US" sz="2800" dirty="0" smtClean="0"/>
              <a:t>HRIS records can be established at time of employee application</a:t>
            </a:r>
          </a:p>
          <a:p>
            <a:r>
              <a:rPr lang="en-US" altLang="en-US" sz="2800" dirty="0" smtClean="0"/>
              <a:t>Simple queries can secure required employee data </a:t>
            </a:r>
          </a:p>
          <a:p>
            <a:r>
              <a:rPr lang="en-US" altLang="en-US" sz="2800" dirty="0" smtClean="0"/>
              <a:t>Required reporting information can be sent quickly</a:t>
            </a:r>
          </a:p>
          <a:p>
            <a:r>
              <a:rPr lang="en-US" altLang="en-US" sz="2800" dirty="0" smtClean="0"/>
              <a:t>Reduced disruption of operations </a:t>
            </a:r>
          </a:p>
          <a:p>
            <a:pPr lvl="1"/>
            <a:r>
              <a:rPr lang="en-US" altLang="en-US" sz="2400" dirty="0" smtClean="0"/>
              <a:t>HR employees can handle the complete reporting function</a:t>
            </a:r>
          </a:p>
          <a:p>
            <a:pPr lvl="1"/>
            <a:r>
              <a:rPr lang="en-US" altLang="en-US" sz="2400" dirty="0" smtClean="0"/>
              <a:t>Changes in mandated reporting requirements can be handled mechanically by HR</a:t>
            </a:r>
          </a:p>
          <a:p>
            <a:r>
              <a:rPr lang="en-US" altLang="en-US" sz="2800" dirty="0" smtClean="0"/>
              <a:t>Electronic reporting ensures timely receipt of reports</a:t>
            </a:r>
          </a:p>
          <a:p>
            <a:endParaRPr lang="en-US" altLang="en-US" sz="28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p:txBody>
          <a:bodyPr/>
          <a:lstStyle/>
          <a:p>
            <a:r>
              <a:rPr lang="en-US" altLang="en-US" dirty="0" smtClean="0"/>
              <a:t>JOB ANALYSIS</a:t>
            </a:r>
          </a:p>
        </p:txBody>
      </p:sp>
      <p:sp>
        <p:nvSpPr>
          <p:cNvPr id="9218" name="Content Placeholder 2"/>
          <p:cNvSpPr>
            <a:spLocks noGrp="1"/>
          </p:cNvSpPr>
          <p:nvPr>
            <p:ph idx="1"/>
          </p:nvPr>
        </p:nvSpPr>
        <p:spPr/>
        <p:txBody>
          <a:bodyPr/>
          <a:lstStyle/>
          <a:p>
            <a:r>
              <a:rPr lang="en-US" altLang="en-US" sz="2800" dirty="0" smtClean="0"/>
              <a:t>Job analysis</a:t>
            </a:r>
          </a:p>
          <a:p>
            <a:pPr lvl="1"/>
            <a:r>
              <a:rPr lang="en-US" altLang="en-US" sz="2400" dirty="0" smtClean="0"/>
              <a:t>The process of systematically obtaining information about jobs by determining the duties, tasks, or activities of jobs</a:t>
            </a:r>
          </a:p>
          <a:p>
            <a:r>
              <a:rPr lang="en-US" altLang="en-US" sz="2800" dirty="0" smtClean="0"/>
              <a:t>Job descriptions </a:t>
            </a:r>
          </a:p>
          <a:p>
            <a:pPr lvl="1"/>
            <a:r>
              <a:rPr lang="en-US" altLang="en-US" sz="2400" dirty="0" smtClean="0"/>
              <a:t>Define the working contract between the employee and the organization</a:t>
            </a:r>
          </a:p>
          <a:p>
            <a:pPr lvl="1"/>
            <a:r>
              <a:rPr lang="en-US" altLang="en-US" sz="2400" dirty="0" smtClean="0"/>
              <a:t>The “heart” of the HRM system</a:t>
            </a:r>
          </a:p>
          <a:p>
            <a:pPr lvl="1"/>
            <a:r>
              <a:rPr lang="en-US" altLang="en-US" sz="2400" dirty="0" smtClean="0"/>
              <a:t>Critically important that they be accurate and timely</a:t>
            </a:r>
          </a:p>
          <a:p>
            <a:endParaRPr lang="en-US" altLang="en-US" sz="28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4</a:t>
            </a:fld>
            <a:endParaRPr lang="en-US"/>
          </a:p>
        </p:txBody>
      </p:sp>
      <p:sp>
        <p:nvSpPr>
          <p:cNvPr id="20483" name="Rectangle 3"/>
          <p:cNvSpPr>
            <a:spLocks noChangeArrowheads="1"/>
          </p:cNvSpPr>
          <p:nvPr/>
        </p:nvSpPr>
        <p:spPr bwMode="auto">
          <a:xfrm>
            <a:off x="0" y="5157788"/>
            <a:ext cx="8964613" cy="830262"/>
          </a:xfrm>
          <a:prstGeom prst="rect">
            <a:avLst/>
          </a:prstGeom>
          <a:noFill/>
          <a:ln w="9525">
            <a:noFill/>
            <a:miter lim="800000"/>
            <a:headEnd/>
            <a:tailEnd/>
          </a:ln>
        </p:spPr>
        <p:txBody>
          <a:bodyPr>
            <a:spAutoFit/>
          </a:bodyPr>
          <a:lstStyle/>
          <a:p>
            <a:pPr lvl="1" algn="ctr">
              <a:defRPr/>
            </a:pPr>
            <a:r>
              <a:rPr lang="en-US" sz="2400" i="1" dirty="0">
                <a:solidFill>
                  <a:srgbClr val="FF0000"/>
                </a:solidFill>
                <a:latin typeface="+mn-lt"/>
                <a:ea typeface="+mn-ea"/>
              </a:rPr>
              <a:t>HR department should capture and store the results of the job analysis and job descriptions within the HRIS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p:txBody>
          <a:bodyPr/>
          <a:lstStyle/>
          <a:p>
            <a:r>
              <a:rPr lang="en-US" altLang="en-US" smtClean="0"/>
              <a:t>HRM AND THE BALANCED SCORECARD</a:t>
            </a:r>
          </a:p>
        </p:txBody>
      </p:sp>
      <p:sp>
        <p:nvSpPr>
          <p:cNvPr id="78850" name="Rectangle 3"/>
          <p:cNvSpPr>
            <a:spLocks noGrp="1" noChangeArrowheads="1"/>
          </p:cNvSpPr>
          <p:nvPr>
            <p:ph idx="1"/>
          </p:nvPr>
        </p:nvSpPr>
        <p:spPr/>
        <p:txBody>
          <a:bodyPr/>
          <a:lstStyle/>
          <a:p>
            <a:r>
              <a:rPr lang="en-US" altLang="en-US" sz="2800" dirty="0" smtClean="0"/>
              <a:t>Balanced scorecard </a:t>
            </a:r>
          </a:p>
          <a:p>
            <a:pPr lvl="1"/>
            <a:r>
              <a:rPr lang="en-US" altLang="en-US" sz="2400" dirty="0" smtClean="0"/>
              <a:t>Both a management and measurement system </a:t>
            </a:r>
          </a:p>
          <a:p>
            <a:pPr lvl="1"/>
            <a:r>
              <a:rPr lang="en-US" altLang="en-US" sz="2400" dirty="0" smtClean="0"/>
              <a:t>“Enables organizations to clarify their vision and strategy and translate them into action, . . . [providing] feedback around both the internal business processes and external outcomes to continuously improve strategic performance and results” (</a:t>
            </a:r>
            <a:r>
              <a:rPr lang="en-US" altLang="en-US" sz="2400" dirty="0" err="1" smtClean="0"/>
              <a:t>Arveson</a:t>
            </a:r>
            <a:r>
              <a:rPr lang="en-US" altLang="en-US" sz="2400" dirty="0" smtClean="0"/>
              <a:t>, 1998).</a:t>
            </a:r>
          </a:p>
          <a:p>
            <a:r>
              <a:rPr lang="en-US" altLang="en-US" sz="2800" dirty="0" smtClean="0"/>
              <a:t>Measures reflect the value-added nature of HRM in leveraging human capital and are linked to the strategic goals reflected in a firm’s balanced scorecard.</a:t>
            </a:r>
          </a:p>
          <a:p>
            <a:endParaRPr lang="en-US" altLang="en-US" sz="28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p:nvPr>
        </p:nvSpPr>
        <p:spPr/>
        <p:txBody>
          <a:bodyPr/>
          <a:lstStyle/>
          <a:p>
            <a:r>
              <a:rPr lang="en-US" altLang="en-US" dirty="0" smtClean="0"/>
              <a:t>Balanced Scorecard Components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41</a:t>
            </a:fld>
            <a:endParaRPr lang="en-US"/>
          </a:p>
        </p:txBody>
      </p:sp>
      <p:pic>
        <p:nvPicPr>
          <p:cNvPr id="8" name="Picture 7"/>
          <p:cNvPicPr>
            <a:picLocks noChangeAspect="1"/>
          </p:cNvPicPr>
          <p:nvPr/>
        </p:nvPicPr>
        <p:blipFill>
          <a:blip r:embed="rId3"/>
          <a:stretch>
            <a:fillRect/>
          </a:stretch>
        </p:blipFill>
        <p:spPr>
          <a:xfrm>
            <a:off x="1735096" y="1268760"/>
            <a:ext cx="5673807" cy="4968552"/>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ChangeArrowheads="1"/>
          </p:cNvSpPr>
          <p:nvPr>
            <p:ph type="title"/>
          </p:nvPr>
        </p:nvSpPr>
        <p:spPr/>
        <p:txBody>
          <a:bodyPr/>
          <a:lstStyle/>
          <a:p>
            <a:r>
              <a:rPr lang="en-US" dirty="0" smtClean="0"/>
              <a:t>SAMPLE HR-BALANCED SCORECARD LINKAGE</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42</a:t>
            </a:fld>
            <a:endParaRPr lang="en-US"/>
          </a:p>
        </p:txBody>
      </p:sp>
      <p:pic>
        <p:nvPicPr>
          <p:cNvPr id="8" name="Picture 7"/>
          <p:cNvPicPr>
            <a:picLocks noChangeAspect="1"/>
          </p:cNvPicPr>
          <p:nvPr/>
        </p:nvPicPr>
        <p:blipFill>
          <a:blip r:embed="rId3"/>
          <a:stretch>
            <a:fillRect/>
          </a:stretch>
        </p:blipFill>
        <p:spPr>
          <a:xfrm>
            <a:off x="589520" y="1606389"/>
            <a:ext cx="7679209" cy="4536057"/>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p:nvPr>
        </p:nvSpPr>
        <p:spPr/>
        <p:txBody>
          <a:bodyPr/>
          <a:lstStyle/>
          <a:p>
            <a:r>
              <a:rPr lang="en-US" altLang="en-US" sz="3600" dirty="0" smtClean="0"/>
              <a:t>ALIGNING THE HR SCORECARD &amp; ORGANIZATION BALANCED SCORECARD</a:t>
            </a:r>
          </a:p>
        </p:txBody>
      </p:sp>
      <p:sp>
        <p:nvSpPr>
          <p:cNvPr id="84994" name="Rectangle 3"/>
          <p:cNvSpPr>
            <a:spLocks noGrp="1" noChangeArrowheads="1"/>
          </p:cNvSpPr>
          <p:nvPr>
            <p:ph idx="1"/>
          </p:nvPr>
        </p:nvSpPr>
        <p:spPr/>
        <p:txBody>
          <a:bodyPr/>
          <a:lstStyle/>
          <a:p>
            <a:r>
              <a:rPr lang="en-US" altLang="en-US" sz="2200" smtClean="0"/>
              <a:t>Specify the business strategy to be supported (e.g., customer retention)</a:t>
            </a:r>
          </a:p>
          <a:p>
            <a:r>
              <a:rPr lang="en-US" altLang="en-US" sz="2200" smtClean="0"/>
              <a:t>Identify leading (e.g., on-time order delivery) and lagging (e.g., customer satisfaction levels) indicators</a:t>
            </a:r>
          </a:p>
          <a:p>
            <a:r>
              <a:rPr lang="en-US" altLang="en-US" sz="2200" smtClean="0"/>
              <a:t>Identify associated internal processes (e.g., worker productivity and product quality)</a:t>
            </a:r>
          </a:p>
          <a:p>
            <a:r>
              <a:rPr lang="en-US" altLang="en-US" sz="2200" smtClean="0"/>
              <a:t>Identify HR linkages (e.g., training and rewards)</a:t>
            </a:r>
          </a:p>
          <a:p>
            <a:r>
              <a:rPr lang="en-US" altLang="en-US" sz="2200" smtClean="0"/>
              <a:t>Specify the HR strategy (e.g., offer enhanced productivity training for workers to reduce product time to market and ensure on-time order delivery)</a:t>
            </a:r>
          </a:p>
          <a:p>
            <a:r>
              <a:rPr lang="en-US" altLang="en-US" sz="2200" smtClean="0"/>
              <a:t>Measure: worker productivity increase, on-time deliveries, and customer complaints to demonstrate the strategic value of HR training in the “learning” and “growth” balanced scorecard categories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5"/>
          <p:cNvSpPr>
            <a:spLocks noGrp="1" noChangeArrowheads="1"/>
          </p:cNvSpPr>
          <p:nvPr>
            <p:ph type="title"/>
          </p:nvPr>
        </p:nvSpPr>
        <p:spPr/>
        <p:txBody>
          <a:bodyPr/>
          <a:lstStyle/>
          <a:p>
            <a:r>
              <a:rPr lang="en-US" altLang="en-US" sz="3600" dirty="0" smtClean="0"/>
              <a:t>SAMPLE HR SCORECARD MEASURES LINKED TO FIRM BALANCED SCORECARD</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44</a:t>
            </a:fld>
            <a:endParaRPr lang="en-US"/>
          </a:p>
        </p:txBody>
      </p:sp>
      <p:pic>
        <p:nvPicPr>
          <p:cNvPr id="9" name="Picture 8"/>
          <p:cNvPicPr>
            <a:picLocks noChangeAspect="1"/>
          </p:cNvPicPr>
          <p:nvPr/>
        </p:nvPicPr>
        <p:blipFill>
          <a:blip r:embed="rId3"/>
          <a:stretch>
            <a:fillRect/>
          </a:stretch>
        </p:blipFill>
        <p:spPr>
          <a:xfrm>
            <a:off x="511349" y="1559418"/>
            <a:ext cx="7835552" cy="465515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p:txBody>
          <a:bodyPr/>
          <a:lstStyle/>
          <a:p>
            <a:r>
              <a:rPr lang="en-US" altLang="en-US" smtClean="0"/>
              <a:t>STEPS IN JOB ANALYSIS</a:t>
            </a:r>
          </a:p>
        </p:txBody>
      </p:sp>
      <p:sp>
        <p:nvSpPr>
          <p:cNvPr id="10242" name="Content Placeholder 2"/>
          <p:cNvSpPr>
            <a:spLocks noGrp="1"/>
          </p:cNvSpPr>
          <p:nvPr>
            <p:ph idx="1"/>
          </p:nvPr>
        </p:nvSpPr>
        <p:spPr/>
        <p:txBody>
          <a:bodyPr/>
          <a:lstStyle/>
          <a:p>
            <a:r>
              <a:rPr lang="en-US" altLang="en-US" smtClean="0"/>
              <a:t>Identify sources of information about the job</a:t>
            </a:r>
          </a:p>
          <a:p>
            <a:r>
              <a:rPr lang="en-US" altLang="en-US" smtClean="0"/>
              <a:t>Identify the type of job information or data</a:t>
            </a:r>
          </a:p>
          <a:p>
            <a:r>
              <a:rPr lang="en-US" altLang="en-US" smtClean="0"/>
              <a:t>Determine the methods of collecting the job data</a:t>
            </a:r>
          </a:p>
          <a:p>
            <a:pPr lvl="1"/>
            <a:r>
              <a:rPr lang="en-US" altLang="en-US" smtClean="0"/>
              <a:t>Use standardized techniques to do job analysis (e.g., functional job analysis, the position analysis questionnaire system, the task inventory analysis, and the critical incident method)</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p:txBody>
          <a:bodyPr/>
          <a:lstStyle/>
          <a:p>
            <a:r>
              <a:rPr lang="en-US" altLang="en-US" smtClean="0"/>
              <a:t>HRIS APPLICATIONS IN JOB ANALYSIS</a:t>
            </a:r>
          </a:p>
        </p:txBody>
      </p:sp>
      <p:sp>
        <p:nvSpPr>
          <p:cNvPr id="11266" name="Content Placeholder 2"/>
          <p:cNvSpPr>
            <a:spLocks noGrp="1"/>
          </p:cNvSpPr>
          <p:nvPr>
            <p:ph idx="1"/>
          </p:nvPr>
        </p:nvSpPr>
        <p:spPr/>
        <p:txBody>
          <a:bodyPr/>
          <a:lstStyle/>
          <a:p>
            <a:r>
              <a:rPr lang="en-US" altLang="en-US" sz="2400" dirty="0" smtClean="0"/>
              <a:t>The utilization of technology has dramatically increased the availability of information supporting job analysis and the convenience of conducting job analysis. </a:t>
            </a:r>
          </a:p>
          <a:p>
            <a:pPr lvl="1"/>
            <a:r>
              <a:rPr lang="en-US" altLang="en-US" sz="2000" dirty="0" smtClean="0"/>
              <a:t>O*Net Database</a:t>
            </a:r>
          </a:p>
          <a:p>
            <a:pPr lvl="1"/>
            <a:r>
              <a:rPr lang="en-US" altLang="en-US" sz="2000" dirty="0" smtClean="0"/>
              <a:t>hr-guide.com </a:t>
            </a:r>
          </a:p>
          <a:p>
            <a:pPr lvl="1"/>
            <a:r>
              <a:rPr lang="en-US" altLang="en-US" sz="2000" dirty="0" smtClean="0"/>
              <a:t>Vendors offer stand-alone products or components of a larger product offering.</a:t>
            </a:r>
          </a:p>
          <a:p>
            <a:r>
              <a:rPr lang="en-US" altLang="en-US" sz="2400" dirty="0" smtClean="0"/>
              <a:t>Completing job analysis and deriving job descriptions can be accomplished through online survey techniques.</a:t>
            </a:r>
          </a:p>
          <a:p>
            <a:r>
              <a:rPr lang="en-US" altLang="en-US" sz="2400" dirty="0" smtClean="0"/>
              <a:t>Maintaining accurate job descriptions can also be aided by an HRIS. </a:t>
            </a:r>
          </a:p>
          <a:p>
            <a:endParaRPr lang="en-US" altLang="en-US" sz="24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p:txBody>
          <a:bodyPr/>
          <a:lstStyle/>
          <a:p>
            <a:r>
              <a:rPr lang="en-US" altLang="en-US" smtClean="0"/>
              <a:t>HR ADMINISTRATION &amp; HRIS</a:t>
            </a:r>
          </a:p>
        </p:txBody>
      </p:sp>
      <p:sp>
        <p:nvSpPr>
          <p:cNvPr id="12290" name="Content Placeholder 2"/>
          <p:cNvSpPr>
            <a:spLocks noGrp="1"/>
          </p:cNvSpPr>
          <p:nvPr>
            <p:ph idx="1"/>
          </p:nvPr>
        </p:nvSpPr>
        <p:spPr/>
        <p:txBody>
          <a:bodyPr/>
          <a:lstStyle/>
          <a:p>
            <a:r>
              <a:rPr lang="en-US" altLang="en-US" smtClean="0"/>
              <a:t>Can improve efficiency of HR administration</a:t>
            </a:r>
          </a:p>
          <a:p>
            <a:r>
              <a:rPr lang="en-US" altLang="en-US" smtClean="0"/>
              <a:t>Can improve data accuracy </a:t>
            </a:r>
          </a:p>
          <a:p>
            <a:r>
              <a:rPr lang="en-US" altLang="en-US" smtClean="0"/>
              <a:t>Can speed the process of building reports</a:t>
            </a:r>
          </a:p>
          <a:p>
            <a:r>
              <a:rPr lang="en-US" altLang="en-US" smtClean="0"/>
              <a:t>Can support differences in reporting mandated by global governmental jurisdictions</a:t>
            </a:r>
          </a:p>
          <a:p>
            <a:r>
              <a:rPr lang="en-US" altLang="en-US" smtClean="0"/>
              <a:t>Can support secure global distribution of data</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AU" altLang="en-US" smtClean="0"/>
              <a:t>ENABLING ARCHITECTURE</a:t>
            </a:r>
          </a:p>
        </p:txBody>
      </p:sp>
      <p:sp>
        <p:nvSpPr>
          <p:cNvPr id="13314" name="Rectangle 3"/>
          <p:cNvSpPr>
            <a:spLocks noGrp="1" noChangeArrowheads="1"/>
          </p:cNvSpPr>
          <p:nvPr>
            <p:ph type="body" idx="1"/>
          </p:nvPr>
        </p:nvSpPr>
        <p:spPr/>
        <p:txBody>
          <a:bodyPr/>
          <a:lstStyle/>
          <a:p>
            <a:r>
              <a:rPr lang="en-AU" altLang="en-US" smtClean="0"/>
              <a:t>Service-Oriented Architecture (SOA)</a:t>
            </a:r>
          </a:p>
        </p:txBody>
      </p:sp>
      <p:sp>
        <p:nvSpPr>
          <p:cNvPr id="13315" name="Content Placeholder 4"/>
          <p:cNvSpPr>
            <a:spLocks noGrp="1"/>
          </p:cNvSpPr>
          <p:nvPr>
            <p:ph sz="half" idx="2"/>
          </p:nvPr>
        </p:nvSpPr>
        <p:spPr/>
        <p:txBody>
          <a:bodyPr/>
          <a:lstStyle/>
          <a:p>
            <a:r>
              <a:rPr lang="en-US" altLang="en-US" smtClean="0"/>
              <a:t>Collection of internal and external services that can communicate with each other  </a:t>
            </a:r>
          </a:p>
        </p:txBody>
      </p:sp>
      <p:sp>
        <p:nvSpPr>
          <p:cNvPr id="13316" name="Rectangle 5"/>
          <p:cNvSpPr>
            <a:spLocks noGrp="1" noChangeArrowheads="1"/>
          </p:cNvSpPr>
          <p:nvPr>
            <p:ph type="body" sz="quarter" idx="3"/>
          </p:nvPr>
        </p:nvSpPr>
        <p:spPr/>
        <p:txBody>
          <a:bodyPr/>
          <a:lstStyle/>
          <a:p>
            <a:r>
              <a:rPr lang="en-AU" altLang="en-US" smtClean="0"/>
              <a:t>Extensible Markup Language (XML)</a:t>
            </a:r>
          </a:p>
        </p:txBody>
      </p:sp>
      <p:sp>
        <p:nvSpPr>
          <p:cNvPr id="13317" name="Content Placeholder 5"/>
          <p:cNvSpPr>
            <a:spLocks noGrp="1"/>
          </p:cNvSpPr>
          <p:nvPr>
            <p:ph sz="quarter" idx="4"/>
          </p:nvPr>
        </p:nvSpPr>
        <p:spPr/>
        <p:txBody>
          <a:bodyPr/>
          <a:lstStyle/>
          <a:p>
            <a:r>
              <a:rPr lang="en-US" altLang="en-US" smtClean="0"/>
              <a:t>Allows data sharing across different information systems across the Internet</a:t>
            </a:r>
            <a:r>
              <a:rPr lang="en-AU" altLang="en-US" smtClean="0"/>
              <a:t> </a:t>
            </a:r>
          </a:p>
          <a:p>
            <a:r>
              <a:rPr lang="en-US" altLang="en-US" smtClean="0"/>
              <a:t>Improves interface technology through platform independence and protocols</a:t>
            </a:r>
            <a:r>
              <a:rPr lang="en-AU" altLang="en-US" smtClean="0"/>
              <a:t>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026"/>
          <p:cNvSpPr>
            <a:spLocks noGrp="1" noChangeArrowheads="1"/>
          </p:cNvSpPr>
          <p:nvPr>
            <p:ph type="title"/>
          </p:nvPr>
        </p:nvSpPr>
        <p:spPr/>
        <p:txBody>
          <a:bodyPr/>
          <a:lstStyle/>
          <a:p>
            <a:r>
              <a:rPr lang="en-US" altLang="en-US" dirty="0" smtClean="0"/>
              <a:t>SOA BUSINESS MODELING PROCESS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9</a:t>
            </a:fld>
            <a:endParaRPr lang="en-US"/>
          </a:p>
        </p:txBody>
      </p:sp>
      <p:pic>
        <p:nvPicPr>
          <p:cNvPr id="9" name="Picture 8"/>
          <p:cNvPicPr>
            <a:picLocks noChangeAspect="1"/>
          </p:cNvPicPr>
          <p:nvPr/>
        </p:nvPicPr>
        <p:blipFill>
          <a:blip r:embed="rId3"/>
          <a:stretch>
            <a:fillRect/>
          </a:stretch>
        </p:blipFill>
        <p:spPr>
          <a:xfrm>
            <a:off x="930411" y="1561889"/>
            <a:ext cx="7283177" cy="465020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TotalTime>
  <Words>2613</Words>
  <Application>Microsoft Office PowerPoint</Application>
  <PresentationFormat>On-screen Show (4:3)</PresentationFormat>
  <Paragraphs>357</Paragraphs>
  <Slides>44</Slides>
  <Notes>37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ＭＳ Ｐゴシック</vt:lpstr>
      <vt:lpstr>ＭＳ Ｐゴシック</vt:lpstr>
      <vt:lpstr>Arial</vt:lpstr>
      <vt:lpstr>Calibri</vt:lpstr>
      <vt:lpstr>Tahoma</vt:lpstr>
      <vt:lpstr>Times New Roman</vt:lpstr>
      <vt:lpstr>Wingdings</vt:lpstr>
      <vt:lpstr>Kavanagh</vt:lpstr>
      <vt:lpstr>CHAPTER 8</vt:lpstr>
      <vt:lpstr>TRANSACTIONAL HR ACTIVITIES</vt:lpstr>
      <vt:lpstr>INTRODUCTION TO HR ADMINISTRATION AND THE HRIS ENVIRONMENT</vt:lpstr>
      <vt:lpstr>JOB ANALYSIS</vt:lpstr>
      <vt:lpstr>STEPS IN JOB ANALYSIS</vt:lpstr>
      <vt:lpstr>HRIS APPLICATIONS IN JOB ANALYSIS</vt:lpstr>
      <vt:lpstr>HR ADMINISTRATION &amp; HRIS</vt:lpstr>
      <vt:lpstr>ENABLING ARCHITECTURE</vt:lpstr>
      <vt:lpstr>SOA BUSINESS MODELING PROCESS</vt:lpstr>
      <vt:lpstr>ADVANTAGES OF XML-ENHANCED SOA</vt:lpstr>
      <vt:lpstr>TYPICAL HRM ADMINISTRATION SERVICE DELIVERY ALTERNATIVES</vt:lpstr>
      <vt:lpstr>THEORY AND HR ADMINISTRATION</vt:lpstr>
      <vt:lpstr>SELF-SERVICE PORTALS AND HRIS</vt:lpstr>
      <vt:lpstr>COMMON SELF-SERVICE APPLICATIONS</vt:lpstr>
      <vt:lpstr>SAMPLE EMPLOYEE SELF-SERVICE (ESS) FUNCTIONALITY</vt:lpstr>
      <vt:lpstr>EVALUATION OF SELF-SERVICE PORTALS</vt:lpstr>
      <vt:lpstr>SHARED SERVICE CENTERS (SSCs)</vt:lpstr>
      <vt:lpstr>SHARED SERVICE CENTERS</vt:lpstr>
      <vt:lpstr>SHARED HR SERVICES</vt:lpstr>
      <vt:lpstr>EVALUATION OF SHARED SERVICES</vt:lpstr>
      <vt:lpstr>OUTSOURCING AND HRIS</vt:lpstr>
      <vt:lpstr>HR PROCESSES OUTSOURCED </vt:lpstr>
      <vt:lpstr>TYPES OF HR OUTSOURCING</vt:lpstr>
      <vt:lpstr>EVALUATION OF OUTSOURCING</vt:lpstr>
      <vt:lpstr>OUTSOURCING</vt:lpstr>
      <vt:lpstr>MOTIVATIONS FOR OFFSHORING </vt:lpstr>
      <vt:lpstr>TYPES OF HR OFFSHORING</vt:lpstr>
      <vt:lpstr>OFFSHORING</vt:lpstr>
      <vt:lpstr>CONSIDERING OFFSHORE OWNERSHIP?</vt:lpstr>
      <vt:lpstr>LEGAL COMPLIANCE</vt:lpstr>
      <vt:lpstr>HR ADMINISTRATION AND EQUAL EMPLOYMENT OPPORTUNITY</vt:lpstr>
      <vt:lpstr>EEO-1 REPORT (Standard Form 100)</vt:lpstr>
      <vt:lpstr>EEO-1 CHANGES AND HRIS</vt:lpstr>
      <vt:lpstr>EEO-1 REPORT</vt:lpstr>
      <vt:lpstr>OCCUPATIONAL SAFETY AND HEALTH ACT (OSHA) RECORDKEEPING</vt:lpstr>
      <vt:lpstr>OSHA Form 300</vt:lpstr>
      <vt:lpstr>Family Medical and Leave Act (FMLA)</vt:lpstr>
      <vt:lpstr>Americans with Disabilities Act (ADA)</vt:lpstr>
      <vt:lpstr>IMPROVED GOVERNMENTAL REPORTING WITH TECHNOLOGY </vt:lpstr>
      <vt:lpstr>HRM AND THE BALANCED SCORECARD</vt:lpstr>
      <vt:lpstr>Balanced Scorecard Components</vt:lpstr>
      <vt:lpstr>SAMPLE HR-BALANCED SCORECARD LINKAGE</vt:lpstr>
      <vt:lpstr>ALIGNING THE HR SCORECARD &amp; ORGANIZATION BALANCED SCORECARD</vt:lpstr>
      <vt:lpstr>SAMPLE HR SCORECARD MEASURES LINKED TO FIRM BALANCED SCORECARD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dc:title>
  <dc:creator>Sheila Boysen-Rotelli</dc:creator>
  <cp:lastModifiedBy>Stephanie Palermini</cp:lastModifiedBy>
  <cp:revision>41</cp:revision>
  <dcterms:created xsi:type="dcterms:W3CDTF">2017-05-04T21:19:22Z</dcterms:created>
  <dcterms:modified xsi:type="dcterms:W3CDTF">2017-07-28T16:45:17Z</dcterms:modified>
</cp:coreProperties>
</file>