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751" r:id="rId1"/>
  </p:sldMasterIdLst>
  <p:notesMasterIdLst>
    <p:notesMasterId r:id="rId16"/>
  </p:notesMasterIdLst>
  <p:handoutMasterIdLst>
    <p:handoutMasterId r:id="rId17"/>
  </p:handoutMasterIdLst>
  <p:sldIdLst>
    <p:sldId id="269" r:id="rId2"/>
    <p:sldId id="286" r:id="rId3"/>
    <p:sldId id="257" r:id="rId4"/>
    <p:sldId id="287" r:id="rId5"/>
    <p:sldId id="288" r:id="rId6"/>
    <p:sldId id="279" r:id="rId7"/>
    <p:sldId id="261" r:id="rId8"/>
    <p:sldId id="277" r:id="rId9"/>
    <p:sldId id="283" r:id="rId10"/>
    <p:sldId id="291" r:id="rId11"/>
    <p:sldId id="290" r:id="rId12"/>
    <p:sldId id="292" r:id="rId13"/>
    <p:sldId id="278" r:id="rId14"/>
    <p:sldId id="294" r:id="rId15"/>
  </p:sldIdLst>
  <p:sldSz cx="9144000" cy="6858000" type="screen4x3"/>
  <p:notesSz cx="6797675" cy="9926638"/>
  <p:defaultTextStyle>
    <a:defPPr>
      <a:defRPr lang="en-AU"/>
    </a:defPPr>
    <a:lvl1pPr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1pPr>
    <a:lvl2pPr marL="457200"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2pPr>
    <a:lvl3pPr marL="914400"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3pPr>
    <a:lvl4pPr marL="1371600"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4pPr>
    <a:lvl5pPr marL="1828800" algn="l" rtl="0" eaLnBrk="0" fontAlgn="base" hangingPunct="0">
      <a:spcBef>
        <a:spcPct val="0"/>
      </a:spcBef>
      <a:spcAft>
        <a:spcPct val="0"/>
      </a:spcAft>
      <a:defRPr sz="2400" kern="1200">
        <a:solidFill>
          <a:schemeClr val="tx1"/>
        </a:solidFill>
        <a:latin typeface="Tahoma" panose="020B0604030504040204" pitchFamily="34" charset="0"/>
        <a:ea typeface="MS PGothic" panose="020B0600070205080204" pitchFamily="34" charset="-128"/>
        <a:cs typeface="+mn-cs"/>
      </a:defRPr>
    </a:lvl5pPr>
    <a:lvl6pPr marL="2286000" algn="l" defTabSz="914400" rtl="0" eaLnBrk="1" latinLnBrk="0" hangingPunct="1">
      <a:defRPr sz="2400" kern="1200">
        <a:solidFill>
          <a:schemeClr val="tx1"/>
        </a:solidFill>
        <a:latin typeface="Tahoma" panose="020B0604030504040204" pitchFamily="34" charset="0"/>
        <a:ea typeface="MS PGothic" panose="020B0600070205080204" pitchFamily="34" charset="-128"/>
        <a:cs typeface="+mn-cs"/>
      </a:defRPr>
    </a:lvl6pPr>
    <a:lvl7pPr marL="2743200" algn="l" defTabSz="914400" rtl="0" eaLnBrk="1" latinLnBrk="0" hangingPunct="1">
      <a:defRPr sz="2400" kern="1200">
        <a:solidFill>
          <a:schemeClr val="tx1"/>
        </a:solidFill>
        <a:latin typeface="Tahoma" panose="020B0604030504040204" pitchFamily="34" charset="0"/>
        <a:ea typeface="MS PGothic" panose="020B0600070205080204" pitchFamily="34" charset="-128"/>
        <a:cs typeface="+mn-cs"/>
      </a:defRPr>
    </a:lvl7pPr>
    <a:lvl8pPr marL="3200400" algn="l" defTabSz="914400" rtl="0" eaLnBrk="1" latinLnBrk="0" hangingPunct="1">
      <a:defRPr sz="2400" kern="1200">
        <a:solidFill>
          <a:schemeClr val="tx1"/>
        </a:solidFill>
        <a:latin typeface="Tahoma" panose="020B0604030504040204" pitchFamily="34" charset="0"/>
        <a:ea typeface="MS PGothic" panose="020B0600070205080204" pitchFamily="34" charset="-128"/>
        <a:cs typeface="+mn-cs"/>
      </a:defRPr>
    </a:lvl8pPr>
    <a:lvl9pPr marL="3657600" algn="l" defTabSz="914400" rtl="0" eaLnBrk="1" latinLnBrk="0" hangingPunct="1">
      <a:defRPr sz="2400" kern="1200">
        <a:solidFill>
          <a:schemeClr val="tx1"/>
        </a:solidFill>
        <a:latin typeface="Tahoma" panose="020B0604030504040204" pitchFamily="34"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26">
          <p15:clr>
            <a:srgbClr val="A4A3A4"/>
          </p15:clr>
        </p15:guide>
        <p15:guide id="2" pos="214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tephanie Palermini" initials="SP" lastIdx="1" clrIdx="0">
    <p:extLst>
      <p:ext uri="{19B8F6BF-5375-455C-9EA6-DF929625EA0E}">
        <p15:presenceInfo xmlns:p15="http://schemas.microsoft.com/office/powerpoint/2012/main" userId="S-1-5-21-602089608-2055347256-1435325219-40011"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CC"/>
    <a:srgbClr val="004D74"/>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0" d="100"/>
          <a:sy n="110" d="100"/>
        </p:scale>
        <p:origin x="870" y="108"/>
      </p:cViewPr>
      <p:guideLst>
        <p:guide orient="horz" pos="2160"/>
        <p:guide pos="2880"/>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1" d="100"/>
          <a:sy n="51" d="100"/>
        </p:scale>
        <p:origin x="-1932" y="-96"/>
      </p:cViewPr>
      <p:guideLst>
        <p:guide orient="horz" pos="3126"/>
        <p:guide pos="2141"/>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_rels/viewProps.xml.rels><?xml version="1.0" encoding="UTF-8" standalone="yes"?>
<Relationships xmlns="http://schemas.openxmlformats.org/package/2006/relationships"><Relationship Id="rId1"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2"/>
          <p:cNvSpPr>
            <a:spLocks noGrp="1" noChangeArrowheads="1"/>
          </p:cNvSpPr>
          <p:nvPr>
            <p:ph type="hdr" sz="quarter"/>
          </p:nvPr>
        </p:nvSpPr>
        <p:spPr bwMode="auto">
          <a:xfrm>
            <a:off x="0" y="0"/>
            <a:ext cx="29464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dirty="0">
                <a:latin typeface="Arial" charset="0"/>
                <a:ea typeface="ＭＳ Ｐゴシック" charset="0"/>
                <a:cs typeface="+mn-cs"/>
              </a:defRPr>
            </a:lvl1pPr>
          </a:lstStyle>
          <a:p>
            <a:pPr>
              <a:defRPr/>
            </a:pPr>
            <a:endParaRPr lang="en-US"/>
          </a:p>
        </p:txBody>
      </p:sp>
      <p:sp>
        <p:nvSpPr>
          <p:cNvPr id="15363" name="Rectangle 3"/>
          <p:cNvSpPr>
            <a:spLocks noGrp="1" noChangeArrowheads="1"/>
          </p:cNvSpPr>
          <p:nvPr>
            <p:ph type="dt" sz="quarter" idx="1"/>
          </p:nvPr>
        </p:nvSpPr>
        <p:spPr bwMode="auto">
          <a:xfrm>
            <a:off x="3849688" y="0"/>
            <a:ext cx="2946400" cy="496888"/>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dirty="0">
                <a:latin typeface="Arial" charset="0"/>
                <a:ea typeface="ＭＳ Ｐゴシック" charset="0"/>
                <a:cs typeface="+mn-cs"/>
              </a:defRPr>
            </a:lvl1pPr>
          </a:lstStyle>
          <a:p>
            <a:pPr>
              <a:defRPr/>
            </a:pPr>
            <a:endParaRPr lang="en-US"/>
          </a:p>
        </p:txBody>
      </p:sp>
      <p:sp>
        <p:nvSpPr>
          <p:cNvPr id="15364" name="Rectangle 4"/>
          <p:cNvSpPr>
            <a:spLocks noGrp="1" noChangeArrowheads="1"/>
          </p:cNvSpPr>
          <p:nvPr>
            <p:ph type="ftr" sz="quarter" idx="2"/>
          </p:nvPr>
        </p:nvSpPr>
        <p:spPr bwMode="auto">
          <a:xfrm>
            <a:off x="0" y="9428163"/>
            <a:ext cx="2946400" cy="496887"/>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dirty="0">
                <a:latin typeface="Arial" charset="0"/>
                <a:ea typeface="ＭＳ Ｐゴシック" charset="0"/>
                <a:cs typeface="+mn-cs"/>
              </a:defRPr>
            </a:lvl1pPr>
          </a:lstStyle>
          <a:p>
            <a:pPr>
              <a:defRPr/>
            </a:pPr>
            <a:endParaRPr lang="en-US"/>
          </a:p>
        </p:txBody>
      </p:sp>
      <p:sp>
        <p:nvSpPr>
          <p:cNvPr id="15365" name="Rectangle 5"/>
          <p:cNvSpPr>
            <a:spLocks noGrp="1" noChangeArrowheads="1"/>
          </p:cNvSpPr>
          <p:nvPr>
            <p:ph type="sldNum" sz="quarter" idx="3"/>
          </p:nvPr>
        </p:nvSpPr>
        <p:spPr bwMode="auto">
          <a:xfrm>
            <a:off x="3849688" y="9428163"/>
            <a:ext cx="2946400" cy="496887"/>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panose="020B0604020202020204" pitchFamily="34" charset="0"/>
              </a:defRPr>
            </a:lvl1pPr>
          </a:lstStyle>
          <a:p>
            <a:fld id="{879CF92E-5BD9-44FF-AF2B-8E4B04FECBF1}" type="slidenum">
              <a:rPr lang="en-AU" altLang="en-US"/>
              <a:pPr/>
              <a:t>‹#›</a:t>
            </a:fld>
            <a:endParaRPr lang="en-AU" alt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2530" name="Rectangle 2"/>
          <p:cNvSpPr>
            <a:spLocks noGrp="1" noChangeArrowheads="1"/>
          </p:cNvSpPr>
          <p:nvPr>
            <p:ph type="hdr" sz="quarter"/>
          </p:nvPr>
        </p:nvSpPr>
        <p:spPr bwMode="auto">
          <a:xfrm>
            <a:off x="0" y="0"/>
            <a:ext cx="2971800" cy="5334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dirty="0">
                <a:latin typeface="Tahoma" charset="0"/>
                <a:ea typeface="ＭＳ Ｐゴシック" charset="0"/>
                <a:cs typeface="+mn-cs"/>
              </a:defRPr>
            </a:lvl1pPr>
          </a:lstStyle>
          <a:p>
            <a:pPr>
              <a:defRPr/>
            </a:pPr>
            <a:endParaRPr lang="en-US"/>
          </a:p>
        </p:txBody>
      </p:sp>
      <p:sp>
        <p:nvSpPr>
          <p:cNvPr id="22531" name="Rectangle 3"/>
          <p:cNvSpPr>
            <a:spLocks noGrp="1" noChangeArrowheads="1"/>
          </p:cNvSpPr>
          <p:nvPr>
            <p:ph type="dt" idx="1"/>
          </p:nvPr>
        </p:nvSpPr>
        <p:spPr bwMode="auto">
          <a:xfrm>
            <a:off x="3886200" y="0"/>
            <a:ext cx="2895600" cy="5334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dirty="0">
                <a:latin typeface="Tahoma" charset="0"/>
                <a:ea typeface="ＭＳ Ｐゴシック" charset="0"/>
                <a:cs typeface="+mn-cs"/>
              </a:defRPr>
            </a:lvl1pPr>
          </a:lstStyle>
          <a:p>
            <a:pPr>
              <a:defRPr/>
            </a:pPr>
            <a:endParaRPr lang="en-US"/>
          </a:p>
        </p:txBody>
      </p:sp>
      <p:sp>
        <p:nvSpPr>
          <p:cNvPr id="4100" name="Rectangle 4"/>
          <p:cNvSpPr>
            <a:spLocks noGrp="1" noRot="1" noChangeAspect="1" noChangeArrowheads="1" noTextEdit="1"/>
          </p:cNvSpPr>
          <p:nvPr>
            <p:ph type="sldImg" idx="2"/>
          </p:nvPr>
        </p:nvSpPr>
        <p:spPr bwMode="auto">
          <a:xfrm>
            <a:off x="901700" y="762000"/>
            <a:ext cx="4978400" cy="37338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2533" name="Rectangle 5"/>
          <p:cNvSpPr>
            <a:spLocks noGrp="1" noChangeArrowheads="1"/>
          </p:cNvSpPr>
          <p:nvPr>
            <p:ph type="body" sz="quarter" idx="3"/>
          </p:nvPr>
        </p:nvSpPr>
        <p:spPr bwMode="auto">
          <a:xfrm>
            <a:off x="914400" y="4724400"/>
            <a:ext cx="4953000" cy="4495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2534" name="Rectangle 6"/>
          <p:cNvSpPr>
            <a:spLocks noGrp="1" noChangeArrowheads="1"/>
          </p:cNvSpPr>
          <p:nvPr>
            <p:ph type="ftr" sz="quarter" idx="4"/>
          </p:nvPr>
        </p:nvSpPr>
        <p:spPr bwMode="auto">
          <a:xfrm>
            <a:off x="0" y="9448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dirty="0">
                <a:latin typeface="Tahoma" charset="0"/>
                <a:ea typeface="ＭＳ Ｐゴシック" charset="0"/>
                <a:cs typeface="+mn-cs"/>
              </a:defRPr>
            </a:lvl1pPr>
          </a:lstStyle>
          <a:p>
            <a:pPr>
              <a:defRPr/>
            </a:pPr>
            <a:endParaRPr lang="en-US"/>
          </a:p>
        </p:txBody>
      </p:sp>
      <p:sp>
        <p:nvSpPr>
          <p:cNvPr id="22535" name="Rectangle 7"/>
          <p:cNvSpPr>
            <a:spLocks noGrp="1" noChangeArrowheads="1"/>
          </p:cNvSpPr>
          <p:nvPr>
            <p:ph type="sldNum" sz="quarter" idx="5"/>
          </p:nvPr>
        </p:nvSpPr>
        <p:spPr bwMode="auto">
          <a:xfrm>
            <a:off x="3886200" y="94488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vl1pPr>
          </a:lstStyle>
          <a:p>
            <a:fld id="{164E1C3E-1477-45D4-9EF6-527261C29A57}" type="slidenum">
              <a:rPr lang="en-US" altLang="en-US"/>
              <a:pPr/>
              <a:t>‹#›</a:t>
            </a:fld>
            <a:endParaRPr lang="en-US"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ＭＳ Ｐゴシック" charset="0"/>
      </a:defRPr>
    </a:lvl1pPr>
    <a:lvl2pPr marL="4572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2pPr>
    <a:lvl3pPr marL="9144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3pPr>
    <a:lvl4pPr marL="13716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4pPr>
    <a:lvl5pPr marL="1828800" algn="l" rtl="0" eaLnBrk="0" fontAlgn="base" hangingPunct="0">
      <a:spcBef>
        <a:spcPct val="30000"/>
      </a:spcBef>
      <a:spcAft>
        <a:spcPct val="0"/>
      </a:spcAft>
      <a:defRPr sz="1200" kern="1200">
        <a:solidFill>
          <a:schemeClr val="tx1"/>
        </a:solidFill>
        <a:latin typeface="Arial" charset="0"/>
        <a:ea typeface="MS PGothic" panose="020B0600070205080204" pitchFamily="34" charset="-128"/>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9"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fld id="{D4DF37E1-E849-4B9C-8721-CBE6573FDA06}" type="slidenum">
              <a:rPr lang="en-US" altLang="en-US" sz="1200"/>
              <a:pPr/>
              <a:t>2</a:t>
            </a:fld>
            <a:endParaRPr lang="en-US" altLang="en-US" sz="1200"/>
          </a:p>
        </p:txBody>
      </p:sp>
      <p:sp>
        <p:nvSpPr>
          <p:cNvPr id="7170" name="Rectangle 2"/>
          <p:cNvSpPr>
            <a:spLocks noGrp="1" noRot="1" noChangeAspect="1" noChangeArrowheads="1" noTextEdit="1"/>
          </p:cNvSpPr>
          <p:nvPr>
            <p:ph type="sldImg"/>
          </p:nvPr>
        </p:nvSpPr>
        <p:spPr>
          <a:xfrm>
            <a:off x="917575" y="744538"/>
            <a:ext cx="4962525" cy="3722687"/>
          </a:xfrm>
          <a:solidFill>
            <a:srgbClr val="FFFFFF"/>
          </a:solidFill>
          <a:ln/>
        </p:spPr>
      </p:sp>
      <p:sp>
        <p:nvSpPr>
          <p:cNvPr id="7171" name="Rectangle 3"/>
          <p:cNvSpPr>
            <a:spLocks noGrp="1" noChangeArrowheads="1"/>
          </p:cNvSpPr>
          <p:nvPr>
            <p:ph type="body" idx="1"/>
          </p:nvPr>
        </p:nvSpPr>
        <p:spPr>
          <a:xfrm>
            <a:off x="906463" y="4714875"/>
            <a:ext cx="4984750" cy="4467225"/>
          </a:xfrm>
          <a:solidFill>
            <a:srgbClr val="FFFFFF"/>
          </a:solidFill>
          <a:ln>
            <a:solidFill>
              <a:srgbClr val="000000"/>
            </a:solidFill>
          </a:ln>
        </p:spPr>
        <p:txBody>
          <a:bodyPr/>
          <a:lstStyle/>
          <a:p>
            <a:pPr eaLnBrk="1" hangingPunct="1"/>
            <a:endParaRPr lang="en-US" altLang="en-US" smtClean="0">
              <a:latin typeface="Arial" panose="020B060402020202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Tree>
    <p:extLst>
      <p:ext uri="{BB962C8B-B14F-4D97-AF65-F5344CB8AC3E}">
        <p14:creationId xmlns:p14="http://schemas.microsoft.com/office/powerpoint/2010/main" val="32661392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2004222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176649664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xAndClipArt">
  <p:cSld name="Title, Text and Clip Art">
    <p:spTree>
      <p:nvGrpSpPr>
        <p:cNvPr id="1" name=""/>
        <p:cNvGrpSpPr/>
        <p:nvPr/>
      </p:nvGrpSpPr>
      <p:grpSpPr>
        <a:xfrm>
          <a:off x="0" y="0"/>
          <a:ext cx="0" cy="0"/>
          <a:chOff x="0" y="0"/>
          <a:chExt cx="0" cy="0"/>
        </a:xfrm>
      </p:grpSpPr>
      <p:sp>
        <p:nvSpPr>
          <p:cNvPr id="5" name="TextBox 6"/>
          <p:cNvSpPr txBox="1">
            <a:spLocks noChangeArrowheads="1"/>
          </p:cNvSpPr>
          <p:nvPr userDrawn="1"/>
        </p:nvSpPr>
        <p:spPr bwMode="auto">
          <a:xfrm>
            <a:off x="152400" y="6477000"/>
            <a:ext cx="5486400" cy="2159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2400">
                <a:solidFill>
                  <a:schemeClr val="tx1"/>
                </a:solidFill>
                <a:latin typeface="Tahoma" panose="020B0604030504040204" pitchFamily="34" charset="0"/>
                <a:ea typeface="MS PGothic" panose="020B0600070205080204" pitchFamily="34" charset="-128"/>
              </a:defRPr>
            </a:lvl1pPr>
            <a:lvl2pPr marL="742950" indent="-285750">
              <a:defRPr sz="2400">
                <a:solidFill>
                  <a:schemeClr val="tx1"/>
                </a:solidFill>
                <a:latin typeface="Tahoma" panose="020B0604030504040204" pitchFamily="34" charset="0"/>
                <a:ea typeface="MS PGothic" panose="020B0600070205080204" pitchFamily="34" charset="-128"/>
              </a:defRPr>
            </a:lvl2pPr>
            <a:lvl3pPr marL="1143000" indent="-228600">
              <a:defRPr sz="2400">
                <a:solidFill>
                  <a:schemeClr val="tx1"/>
                </a:solidFill>
                <a:latin typeface="Tahoma" panose="020B0604030504040204" pitchFamily="34" charset="0"/>
                <a:ea typeface="MS PGothic" panose="020B0600070205080204" pitchFamily="34" charset="-128"/>
              </a:defRPr>
            </a:lvl3pPr>
            <a:lvl4pPr marL="1600200" indent="-228600">
              <a:defRPr sz="2400">
                <a:solidFill>
                  <a:schemeClr val="tx1"/>
                </a:solidFill>
                <a:latin typeface="Tahoma" panose="020B0604030504040204" pitchFamily="34" charset="0"/>
                <a:ea typeface="MS PGothic" panose="020B0600070205080204" pitchFamily="34" charset="-128"/>
              </a:defRPr>
            </a:lvl4pPr>
            <a:lvl5pPr marL="2057400" indent="-228600">
              <a:defRPr sz="2400">
                <a:solidFill>
                  <a:schemeClr val="tx1"/>
                </a:solidFill>
                <a:latin typeface="Tahoma" panose="020B0604030504040204" pitchFamily="34" charset="0"/>
                <a:ea typeface="MS PGothic" panose="020B0600070205080204" pitchFamily="34" charset="-128"/>
              </a:defRPr>
            </a:lvl5pPr>
            <a:lvl6pPr marL="25146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6pPr>
            <a:lvl7pPr marL="29718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7pPr>
            <a:lvl8pPr marL="34290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8pPr>
            <a:lvl9pPr marL="3886200" indent="-228600" eaLnBrk="0" fontAlgn="base" hangingPunct="0">
              <a:spcBef>
                <a:spcPct val="0"/>
              </a:spcBef>
              <a:spcAft>
                <a:spcPct val="0"/>
              </a:spcAft>
              <a:defRPr sz="2400">
                <a:solidFill>
                  <a:schemeClr val="tx1"/>
                </a:solidFill>
                <a:latin typeface="Tahoma" panose="020B0604030504040204" pitchFamily="34" charset="0"/>
                <a:ea typeface="MS PGothic" panose="020B0600070205080204" pitchFamily="34" charset="-128"/>
              </a:defRPr>
            </a:lvl9pPr>
          </a:lstStyle>
          <a:p>
            <a:pPr eaLnBrk="1" hangingPunct="1"/>
            <a:r>
              <a:rPr lang="en-US" altLang="en-US" sz="800" b="1">
                <a:latin typeface="Calibri" panose="020F0502020204030204" pitchFamily="34" charset="0"/>
              </a:rPr>
              <a:t>Kavanagh, </a:t>
            </a:r>
            <a:r>
              <a:rPr lang="en-US" altLang="en-US" sz="800" b="1" i="1">
                <a:latin typeface="Calibri" panose="020F0502020204030204" pitchFamily="34" charset="0"/>
              </a:rPr>
              <a:t>Human Resource Information Systems</a:t>
            </a:r>
            <a:r>
              <a:rPr lang="en-US" altLang="en-US" sz="800" b="1">
                <a:latin typeface="Calibri" panose="020F0502020204030204" pitchFamily="34" charset="0"/>
              </a:rPr>
              <a:t>, Third Edition© 2015 SAGE Publications, Inc. </a:t>
            </a:r>
          </a:p>
        </p:txBody>
      </p:sp>
      <p:sp>
        <p:nvSpPr>
          <p:cNvPr id="6" name="Rectangle 5"/>
          <p:cNvSpPr/>
          <p:nvPr userDrawn="1"/>
        </p:nvSpPr>
        <p:spPr>
          <a:xfrm>
            <a:off x="8763000" y="0"/>
            <a:ext cx="381000" cy="3429000"/>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7" name="Rectangle 6"/>
          <p:cNvSpPr/>
          <p:nvPr userDrawn="1"/>
        </p:nvSpPr>
        <p:spPr>
          <a:xfrm>
            <a:off x="8763000" y="3429000"/>
            <a:ext cx="381000" cy="3429000"/>
          </a:xfrm>
          <a:prstGeom prst="rect">
            <a:avLst/>
          </a:prstGeom>
          <a:solidFill>
            <a:srgbClr val="33CCCC"/>
          </a:solidFill>
          <a:ln>
            <a:solidFill>
              <a:srgbClr val="33CCCC"/>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8" name="Rectangle 7"/>
          <p:cNvSpPr/>
          <p:nvPr userDrawn="1"/>
        </p:nvSpPr>
        <p:spPr>
          <a:xfrm>
            <a:off x="8991600" y="3962400"/>
            <a:ext cx="152400" cy="2895600"/>
          </a:xfrm>
          <a:prstGeom prst="rect">
            <a:avLst/>
          </a:prstGeom>
          <a:solidFill>
            <a:srgbClr val="92D05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9" name="Rectangle 8"/>
          <p:cNvSpPr/>
          <p:nvPr userDrawn="1"/>
        </p:nvSpPr>
        <p:spPr>
          <a:xfrm>
            <a:off x="8991600" y="0"/>
            <a:ext cx="152400" cy="2971800"/>
          </a:xfrm>
          <a:prstGeom prst="rect">
            <a:avLst/>
          </a:prstGeom>
          <a:solidFill>
            <a:srgbClr val="FF9900"/>
          </a:solidFill>
          <a:ln>
            <a:solidFill>
              <a:srgbClr val="FF99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2" name="Title 1"/>
          <p:cNvSpPr>
            <a:spLocks noGrp="1"/>
          </p:cNvSpPr>
          <p:nvPr>
            <p:ph type="title"/>
          </p:nvPr>
        </p:nvSpPr>
        <p:spPr>
          <a:xfrm>
            <a:off x="1150938" y="617538"/>
            <a:ext cx="7793037" cy="11430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1182688" y="2017713"/>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lipArt Placeholder 3"/>
          <p:cNvSpPr>
            <a:spLocks noGrp="1"/>
          </p:cNvSpPr>
          <p:nvPr>
            <p:ph type="clipArt" sz="half" idx="2"/>
          </p:nvPr>
        </p:nvSpPr>
        <p:spPr>
          <a:xfrm>
            <a:off x="5145088" y="2017713"/>
            <a:ext cx="3810000" cy="4114800"/>
          </a:xfrm>
        </p:spPr>
        <p:txBody>
          <a:bodyPr/>
          <a:lstStyle/>
          <a:p>
            <a:pPr lvl="0"/>
            <a:endParaRPr lang="en-US" noProof="0" dirty="0"/>
          </a:p>
        </p:txBody>
      </p:sp>
      <p:sp>
        <p:nvSpPr>
          <p:cNvPr id="10" name="Date Placeholder 4"/>
          <p:cNvSpPr>
            <a:spLocks noGrp="1"/>
          </p:cNvSpPr>
          <p:nvPr>
            <p:ph type="dt" sz="half" idx="10"/>
          </p:nvPr>
        </p:nvSpPr>
        <p:spPr>
          <a:xfrm>
            <a:off x="914400" y="6324600"/>
            <a:ext cx="1905000" cy="457200"/>
          </a:xfrm>
          <a:prstGeom prst="rect">
            <a:avLst/>
          </a:prstGeom>
        </p:spPr>
        <p:txBody>
          <a:bodyPr vert="horz" wrap="square" lIns="91440" tIns="45720" rIns="91440" bIns="45720" numCol="1" anchor="t" anchorCtr="0" compatLnSpc="1">
            <a:prstTxWarp prst="textNoShape">
              <a:avLst/>
            </a:prstTxWarp>
          </a:bodyPr>
          <a:lstStyle>
            <a:lvl1pPr eaLnBrk="1" hangingPunct="1">
              <a:defRPr dirty="0">
                <a:latin typeface="Tahoma" charset="0"/>
                <a:ea typeface="ＭＳ Ｐゴシック" charset="0"/>
                <a:cs typeface="+mn-cs"/>
              </a:defRPr>
            </a:lvl1pPr>
          </a:lstStyle>
          <a:p>
            <a:pPr>
              <a:defRPr/>
            </a:pPr>
            <a:endParaRPr lang="en-US"/>
          </a:p>
        </p:txBody>
      </p:sp>
      <p:sp>
        <p:nvSpPr>
          <p:cNvPr id="11" name="Footer Placeholder 5"/>
          <p:cNvSpPr>
            <a:spLocks noGrp="1"/>
          </p:cNvSpPr>
          <p:nvPr>
            <p:ph type="ftr" sz="quarter" idx="11"/>
          </p:nvPr>
        </p:nvSpPr>
        <p:spPr>
          <a:xfrm>
            <a:off x="3352800" y="6324600"/>
            <a:ext cx="2895600" cy="457200"/>
          </a:xfrm>
          <a:prstGeom prst="rect">
            <a:avLst/>
          </a:prstGeom>
        </p:spPr>
        <p:txBody>
          <a:bodyPr vert="horz" wrap="square" lIns="91440" tIns="45720" rIns="91440" bIns="45720" numCol="1" anchor="t" anchorCtr="0" compatLnSpc="1">
            <a:prstTxWarp prst="textNoShape">
              <a:avLst/>
            </a:prstTxWarp>
          </a:bodyPr>
          <a:lstStyle>
            <a:lvl1pPr eaLnBrk="1" hangingPunct="1">
              <a:defRPr/>
            </a:lvl1pPr>
          </a:lstStyle>
          <a:p>
            <a:r>
              <a:rPr lang="en-US" altLang="en-US" smtClean="0"/>
              <a:t>Kavanagh, Human Resource Information Systems 4e. SAGE Publications, 2018.</a:t>
            </a:r>
            <a:endParaRPr lang="en-US" altLang="en-US"/>
          </a:p>
        </p:txBody>
      </p:sp>
      <p:sp>
        <p:nvSpPr>
          <p:cNvPr id="12" name="Slide Number Placeholder 6"/>
          <p:cNvSpPr>
            <a:spLocks noGrp="1"/>
          </p:cNvSpPr>
          <p:nvPr>
            <p:ph type="sldNum" sz="quarter" idx="12"/>
          </p:nvPr>
        </p:nvSpPr>
        <p:spPr>
          <a:xfrm>
            <a:off x="6781800" y="6324600"/>
            <a:ext cx="1905000" cy="457200"/>
          </a:xfrm>
          <a:prstGeom prst="rect">
            <a:avLst/>
          </a:prstGeom>
        </p:spPr>
        <p:txBody>
          <a:bodyPr vert="horz" wrap="square" lIns="91440" tIns="45720" rIns="91440" bIns="45720" numCol="1" anchor="t" anchorCtr="0" compatLnSpc="1">
            <a:prstTxWarp prst="textNoShape">
              <a:avLst/>
            </a:prstTxWarp>
          </a:bodyPr>
          <a:lstStyle>
            <a:lvl1pPr eaLnBrk="1" hangingPunct="1">
              <a:defRPr/>
            </a:lvl1pPr>
          </a:lstStyle>
          <a:p>
            <a:fld id="{7CCA7113-6921-4BCB-A1E6-8534B49A1874}" type="slidenum">
              <a:rPr lang="en-US" altLang="en-US"/>
              <a:pPr/>
              <a:t>‹#›</a:t>
            </a:fld>
            <a:endParaRPr lang="en-US" altLang="en-US"/>
          </a:p>
        </p:txBody>
      </p:sp>
    </p:spTree>
    <p:extLst>
      <p:ext uri="{BB962C8B-B14F-4D97-AF65-F5344CB8AC3E}">
        <p14:creationId xmlns:p14="http://schemas.microsoft.com/office/powerpoint/2010/main" val="11720768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1045347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Edit Master text styles</a:t>
            </a:r>
          </a:p>
        </p:txBody>
      </p:sp>
    </p:spTree>
    <p:extLst>
      <p:ext uri="{BB962C8B-B14F-4D97-AF65-F5344CB8AC3E}">
        <p14:creationId xmlns:p14="http://schemas.microsoft.com/office/powerpoint/2010/main" val="2065844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254732070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Footer Placeholder 6"/>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8" name="Slide Number Placeholder 7"/>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66553566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Footer Placeholder 2"/>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4" name="Slide Number Placeholder 3"/>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162409877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4143363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439879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US" noProof="0" dirty="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Edit Master text styles</a:t>
            </a:r>
          </a:p>
        </p:txBody>
      </p:sp>
      <p:sp>
        <p:nvSpPr>
          <p:cNvPr id="5" name="Footer Placeholder 4"/>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6" name="Slide Number Placeholder 5"/>
          <p:cNvSpPr>
            <a:spLocks noGrp="1"/>
          </p:cNvSpPr>
          <p:nvPr>
            <p:ph type="sldNum" sz="quarter" idx="11"/>
          </p:nvPr>
        </p:nvSpPr>
        <p:spPr/>
        <p:txBody>
          <a:bodyPr/>
          <a:lstStyle/>
          <a:p>
            <a:fld id="{103B020F-2BF5-4BCF-BA9F-77391F55D2ED}" type="slidenum">
              <a:rPr lang="en-US" smtClean="0"/>
              <a:t>‹#›</a:t>
            </a:fld>
            <a:endParaRPr lang="en-US"/>
          </a:p>
        </p:txBody>
      </p:sp>
    </p:spTree>
    <p:extLst>
      <p:ext uri="{BB962C8B-B14F-4D97-AF65-F5344CB8AC3E}">
        <p14:creationId xmlns:p14="http://schemas.microsoft.com/office/powerpoint/2010/main" val="399043598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smtClean="0"/>
              <a:t>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9" name="Rectangle 8"/>
          <p:cNvSpPr/>
          <p:nvPr/>
        </p:nvSpPr>
        <p:spPr>
          <a:xfrm>
            <a:off x="8763000" y="0"/>
            <a:ext cx="381000" cy="3429000"/>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1" name="Rectangle 10"/>
          <p:cNvSpPr/>
          <p:nvPr/>
        </p:nvSpPr>
        <p:spPr>
          <a:xfrm>
            <a:off x="8763000" y="3429000"/>
            <a:ext cx="381000" cy="3429000"/>
          </a:xfrm>
          <a:prstGeom prst="rect">
            <a:avLst/>
          </a:prstGeom>
          <a:solidFill>
            <a:srgbClr val="33CCCC"/>
          </a:solidFill>
          <a:ln>
            <a:solidFill>
              <a:srgbClr val="33CCCC"/>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0" name="Rectangle 9"/>
          <p:cNvSpPr/>
          <p:nvPr/>
        </p:nvSpPr>
        <p:spPr>
          <a:xfrm>
            <a:off x="8991600" y="3962400"/>
            <a:ext cx="152400" cy="2895600"/>
          </a:xfrm>
          <a:prstGeom prst="rect">
            <a:avLst/>
          </a:prstGeom>
          <a:solidFill>
            <a:srgbClr val="92D05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8" name="Rectangle 7"/>
          <p:cNvSpPr/>
          <p:nvPr/>
        </p:nvSpPr>
        <p:spPr>
          <a:xfrm>
            <a:off x="8991600" y="0"/>
            <a:ext cx="152400" cy="2971800"/>
          </a:xfrm>
          <a:prstGeom prst="rect">
            <a:avLst/>
          </a:prstGeom>
          <a:solidFill>
            <a:srgbClr val="FF9900"/>
          </a:solidFill>
          <a:ln>
            <a:solidFill>
              <a:srgbClr val="FF99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2" name="Footer Placeholder 1"/>
          <p:cNvSpPr>
            <a:spLocks noGrp="1"/>
          </p:cNvSpPr>
          <p:nvPr>
            <p:ph type="ftr" sz="quarter" idx="3"/>
          </p:nvPr>
        </p:nvSpPr>
        <p:spPr>
          <a:xfrm>
            <a:off x="2743200" y="6356350"/>
            <a:ext cx="3371850" cy="365125"/>
          </a:xfrm>
          <a:prstGeom prst="rect">
            <a:avLst/>
          </a:prstGeom>
        </p:spPr>
        <p:txBody>
          <a:bodyPr vert="horz" lIns="91440" tIns="45720" rIns="91440" bIns="45720" rtlCol="0" anchor="ctr"/>
          <a:lstStyle>
            <a:lvl1pPr algn="ctr">
              <a:defRPr sz="1050">
                <a:solidFill>
                  <a:schemeClr val="tx1"/>
                </a:solidFill>
              </a:defRPr>
            </a:lvl1p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4"/>
          </p:nvPr>
        </p:nvSpPr>
        <p:spPr>
          <a:xfrm>
            <a:off x="6457950" y="6356350"/>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03B020F-2BF5-4BCF-BA9F-77391F55D2ED}" type="slidenum">
              <a:rPr lang="en-US" smtClean="0"/>
              <a:t>‹#›</a:t>
            </a:fld>
            <a:endParaRPr lang="en-US"/>
          </a:p>
        </p:txBody>
      </p:sp>
      <p:sp>
        <p:nvSpPr>
          <p:cNvPr id="13" name="Rectangle 12"/>
          <p:cNvSpPr/>
          <p:nvPr userDrawn="1"/>
        </p:nvSpPr>
        <p:spPr>
          <a:xfrm>
            <a:off x="8763000" y="0"/>
            <a:ext cx="381000" cy="3429000"/>
          </a:xfrm>
          <a:prstGeom prst="rect">
            <a:avLst/>
          </a:prstGeom>
          <a:solidFill>
            <a:srgbClr val="0070C0"/>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4" name="Rectangle 13"/>
          <p:cNvSpPr/>
          <p:nvPr userDrawn="1"/>
        </p:nvSpPr>
        <p:spPr>
          <a:xfrm>
            <a:off x="8763000" y="3429000"/>
            <a:ext cx="381000" cy="3429000"/>
          </a:xfrm>
          <a:prstGeom prst="rect">
            <a:avLst/>
          </a:prstGeom>
          <a:solidFill>
            <a:srgbClr val="33CCCC"/>
          </a:solidFill>
          <a:ln>
            <a:solidFill>
              <a:srgbClr val="33CCCC"/>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5" name="Rectangle 14"/>
          <p:cNvSpPr/>
          <p:nvPr userDrawn="1"/>
        </p:nvSpPr>
        <p:spPr>
          <a:xfrm>
            <a:off x="8991600" y="3962400"/>
            <a:ext cx="152400" cy="2895600"/>
          </a:xfrm>
          <a:prstGeom prst="rect">
            <a:avLst/>
          </a:prstGeom>
          <a:solidFill>
            <a:srgbClr val="92D050"/>
          </a:solidFill>
          <a:ln>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
        <p:nvSpPr>
          <p:cNvPr id="16" name="Rectangle 15"/>
          <p:cNvSpPr/>
          <p:nvPr userDrawn="1"/>
        </p:nvSpPr>
        <p:spPr>
          <a:xfrm>
            <a:off x="8991600" y="0"/>
            <a:ext cx="152400" cy="2971800"/>
          </a:xfrm>
          <a:prstGeom prst="rect">
            <a:avLst/>
          </a:prstGeom>
          <a:solidFill>
            <a:srgbClr val="FF9900"/>
          </a:solidFill>
          <a:ln>
            <a:solidFill>
              <a:srgbClr val="FF99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hangingPunct="1">
              <a:defRPr/>
            </a:pPr>
            <a:endParaRPr lang="en-US" dirty="0">
              <a:solidFill>
                <a:srgbClr val="FFFFFF"/>
              </a:solidFill>
              <a:ea typeface="ＭＳ Ｐゴシック" charset="0"/>
            </a:endParaRPr>
          </a:p>
        </p:txBody>
      </p:sp>
    </p:spTree>
    <p:extLst>
      <p:ext uri="{BB962C8B-B14F-4D97-AF65-F5344CB8AC3E}">
        <p14:creationId xmlns:p14="http://schemas.microsoft.com/office/powerpoint/2010/main" val="457434426"/>
      </p:ext>
    </p:extLst>
  </p:cSld>
  <p:clrMap bg1="lt1" tx1="dk1" bg2="lt2" tx2="dk2" accent1="accent1" accent2="accent2" accent3="accent3" accent4="accent4" accent5="accent5" accent6="accent6" hlink="hlink" folHlink="folHlink"/>
  <p:sldLayoutIdLst>
    <p:sldLayoutId id="2147483752" r:id="rId1"/>
    <p:sldLayoutId id="2147483753" r:id="rId2"/>
    <p:sldLayoutId id="2147483754" r:id="rId3"/>
    <p:sldLayoutId id="2147483755" r:id="rId4"/>
    <p:sldLayoutId id="2147483756" r:id="rId5"/>
    <p:sldLayoutId id="2147483757" r:id="rId6"/>
    <p:sldLayoutId id="2147483758" r:id="rId7"/>
    <p:sldLayoutId id="2147483759" r:id="rId8"/>
    <p:sldLayoutId id="2147483760" r:id="rId9"/>
    <p:sldLayoutId id="2147483761" r:id="rId10"/>
    <p:sldLayoutId id="2147483762" r:id="rId11"/>
    <p:sldLayoutId id="2147483763" r:id="rId12"/>
  </p:sldLayoutIdLst>
  <p:hf hdr="0" dt="0"/>
  <p:txStyles>
    <p:titleStyle>
      <a:lvl1pPr algn="ctr" rtl="0" eaLnBrk="1" fontAlgn="base" hangingPunct="1">
        <a:spcBef>
          <a:spcPct val="0"/>
        </a:spcBef>
        <a:spcAft>
          <a:spcPct val="0"/>
        </a:spcAft>
        <a:defRPr sz="4400" kern="1200">
          <a:solidFill>
            <a:schemeClr val="tx1"/>
          </a:solidFill>
          <a:latin typeface="+mj-lt"/>
          <a:ea typeface="MS PGothic" panose="020B0600070205080204" pitchFamily="34" charset="-128"/>
          <a:cs typeface="ＭＳ Ｐゴシック" charset="0"/>
        </a:defRPr>
      </a:lvl1pPr>
      <a:lvl2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2pPr>
      <a:lvl3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3pPr>
      <a:lvl4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4pPr>
      <a:lvl5pPr algn="ctr" rtl="0" eaLnBrk="1" fontAlgn="base" hangingPunct="1">
        <a:spcBef>
          <a:spcPct val="0"/>
        </a:spcBef>
        <a:spcAft>
          <a:spcPct val="0"/>
        </a:spcAft>
        <a:defRPr sz="4400">
          <a:solidFill>
            <a:schemeClr val="tx1"/>
          </a:solidFill>
          <a:latin typeface="Calibri" pitchFamily="34" charset="0"/>
          <a:ea typeface="MS PGothic" panose="020B0600070205080204" pitchFamily="34" charset="-128"/>
          <a:cs typeface="ＭＳ Ｐゴシック" charset="0"/>
        </a:defRPr>
      </a:lvl5pPr>
      <a:lvl6pPr marL="457200" algn="ctr" rtl="0" eaLnBrk="1" fontAlgn="base" hangingPunct="1">
        <a:spcBef>
          <a:spcPct val="0"/>
        </a:spcBef>
        <a:spcAft>
          <a:spcPct val="0"/>
        </a:spcAft>
        <a:defRPr sz="4400">
          <a:solidFill>
            <a:schemeClr val="tx1"/>
          </a:solidFill>
          <a:latin typeface="Calibri" pitchFamily="34" charset="0"/>
        </a:defRPr>
      </a:lvl6pPr>
      <a:lvl7pPr marL="914400" algn="ctr" rtl="0" eaLnBrk="1" fontAlgn="base" hangingPunct="1">
        <a:spcBef>
          <a:spcPct val="0"/>
        </a:spcBef>
        <a:spcAft>
          <a:spcPct val="0"/>
        </a:spcAft>
        <a:defRPr sz="4400">
          <a:solidFill>
            <a:schemeClr val="tx1"/>
          </a:solidFill>
          <a:latin typeface="Calibri" pitchFamily="34" charset="0"/>
        </a:defRPr>
      </a:lvl7pPr>
      <a:lvl8pPr marL="1371600" algn="ctr" rtl="0" eaLnBrk="1" fontAlgn="base" hangingPunct="1">
        <a:spcBef>
          <a:spcPct val="0"/>
        </a:spcBef>
        <a:spcAft>
          <a:spcPct val="0"/>
        </a:spcAft>
        <a:defRPr sz="4400">
          <a:solidFill>
            <a:schemeClr val="tx1"/>
          </a:solidFill>
          <a:latin typeface="Calibri" pitchFamily="34" charset="0"/>
        </a:defRPr>
      </a:lvl8pPr>
      <a:lvl9pPr marL="1828800" algn="ctr" rtl="0" eaLnBrk="1" fontAlgn="base" hangingPunct="1">
        <a:spcBef>
          <a:spcPct val="0"/>
        </a:spcBef>
        <a:spcAft>
          <a:spcPct val="0"/>
        </a:spcAft>
        <a:defRPr sz="4400">
          <a:solidFill>
            <a:schemeClr val="tx1"/>
          </a:solidFill>
          <a:latin typeface="Calibri" pitchFamily="34" charset="0"/>
        </a:defRPr>
      </a:lvl9pPr>
    </p:titleStyle>
    <p:bodyStyle>
      <a:lvl1pPr marL="342900" indent="-342900" algn="l" rtl="0" eaLnBrk="1" fontAlgn="base" hangingPunct="1">
        <a:spcBef>
          <a:spcPct val="20000"/>
        </a:spcBef>
        <a:spcAft>
          <a:spcPct val="0"/>
        </a:spcAft>
        <a:buFont typeface="Arial" panose="020B0604020202020204" pitchFamily="34" charset="0"/>
        <a:buChar char="•"/>
        <a:defRPr sz="3200" kern="1200">
          <a:solidFill>
            <a:schemeClr val="tx1"/>
          </a:solidFill>
          <a:latin typeface="+mn-lt"/>
          <a:ea typeface="MS PGothic" panose="020B0600070205080204" pitchFamily="34" charset="-128"/>
          <a:cs typeface="ＭＳ Ｐゴシック" charset="0"/>
        </a:defRPr>
      </a:lvl1pPr>
      <a:lvl2pPr marL="742950" indent="-285750" algn="l" rtl="0" eaLnBrk="1" fontAlgn="base" hangingPunct="1">
        <a:spcBef>
          <a:spcPct val="20000"/>
        </a:spcBef>
        <a:spcAft>
          <a:spcPct val="0"/>
        </a:spcAft>
        <a:buFont typeface="Arial" panose="020B0604020202020204" pitchFamily="34" charset="0"/>
        <a:buChar char="–"/>
        <a:defRPr sz="2800" kern="1200">
          <a:solidFill>
            <a:schemeClr val="tx1"/>
          </a:solidFill>
          <a:latin typeface="+mn-lt"/>
          <a:ea typeface="MS PGothic" panose="020B0600070205080204" pitchFamily="34" charset="-128"/>
          <a:cs typeface="+mn-cs"/>
        </a:defRPr>
      </a:lvl2pPr>
      <a:lvl3pPr marL="1143000" indent="-228600" algn="l" rtl="0" eaLnBrk="1" fontAlgn="base" hangingPunct="1">
        <a:spcBef>
          <a:spcPct val="20000"/>
        </a:spcBef>
        <a:spcAft>
          <a:spcPct val="0"/>
        </a:spcAft>
        <a:buFont typeface="Arial" panose="020B0604020202020204" pitchFamily="34" charset="0"/>
        <a:buChar char="•"/>
        <a:defRPr sz="2400" kern="1200">
          <a:solidFill>
            <a:schemeClr val="tx1"/>
          </a:solidFill>
          <a:latin typeface="+mn-lt"/>
          <a:ea typeface="MS PGothic" panose="020B0600070205080204" pitchFamily="34" charset="-128"/>
          <a:cs typeface="+mn-cs"/>
        </a:defRPr>
      </a:lvl3pPr>
      <a:lvl4pPr marL="1600200" indent="-228600" algn="l"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4pPr>
      <a:lvl5pPr marL="2057400" indent="-228600" algn="l" rtl="0" eaLnBrk="1" fontAlgn="base" hangingPunct="1">
        <a:spcBef>
          <a:spcPct val="20000"/>
        </a:spcBef>
        <a:spcAft>
          <a:spcPct val="0"/>
        </a:spcAft>
        <a:buFont typeface="Arial" panose="020B0604020202020204" pitchFamily="34" charset="0"/>
        <a:buChar char="»"/>
        <a:defRPr sz="2000" kern="1200">
          <a:solidFill>
            <a:schemeClr val="tx1"/>
          </a:solidFill>
          <a:latin typeface="+mn-lt"/>
          <a:ea typeface="MS PGothic" panose="020B0600070205080204" pitchFamily="34" charset="-128"/>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1026"/>
          <p:cNvSpPr>
            <a:spLocks noGrp="1" noChangeArrowheads="1"/>
          </p:cNvSpPr>
          <p:nvPr>
            <p:ph type="ctrTitle"/>
          </p:nvPr>
        </p:nvSpPr>
        <p:spPr>
          <a:xfrm>
            <a:off x="0" y="2133600"/>
            <a:ext cx="9144000" cy="1295400"/>
          </a:xfrm>
        </p:spPr>
        <p:txBody>
          <a:bodyPr/>
          <a:lstStyle/>
          <a:p>
            <a:pPr eaLnBrk="1" hangingPunct="1"/>
            <a:r>
              <a:rPr lang="en-AU" altLang="en-US" smtClean="0"/>
              <a:t>Chapter 9</a:t>
            </a:r>
          </a:p>
        </p:txBody>
      </p:sp>
      <p:sp>
        <p:nvSpPr>
          <p:cNvPr id="5122" name="Rectangle 1027"/>
          <p:cNvSpPr>
            <a:spLocks noGrp="1" noChangeArrowheads="1"/>
          </p:cNvSpPr>
          <p:nvPr>
            <p:ph type="subTitle" idx="1"/>
          </p:nvPr>
        </p:nvSpPr>
        <p:spPr>
          <a:xfrm>
            <a:off x="0" y="2781300"/>
            <a:ext cx="9144000" cy="1752600"/>
          </a:xfrm>
        </p:spPr>
        <p:txBody>
          <a:bodyPr/>
          <a:lstStyle/>
          <a:p>
            <a:pPr eaLnBrk="1" hangingPunct="1"/>
            <a:endParaRPr lang="en-AU" altLang="en-US" smtClean="0">
              <a:solidFill>
                <a:srgbClr val="898989"/>
              </a:solidFill>
            </a:endParaRPr>
          </a:p>
          <a:p>
            <a:pPr eaLnBrk="1" hangingPunct="1"/>
            <a:r>
              <a:rPr lang="en-US" altLang="en-US" sz="4000" smtClean="0">
                <a:solidFill>
                  <a:srgbClr val="0066CC"/>
                </a:solidFill>
                <a:cs typeface="Times New Roman" panose="02020603050405020304" pitchFamily="18" charset="0"/>
              </a:rPr>
              <a:t>Talent Management</a:t>
            </a:r>
            <a:r>
              <a:rPr lang="en-US" altLang="en-US" sz="4000" smtClean="0">
                <a:solidFill>
                  <a:srgbClr val="0066CC"/>
                </a:solidFill>
              </a:rPr>
              <a:t> </a:t>
            </a:r>
            <a:endParaRPr lang="en-AU" altLang="en-US" sz="4000" smtClean="0">
              <a:solidFill>
                <a:srgbClr val="0066CC"/>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6385" name="Rectangle 2"/>
          <p:cNvSpPr>
            <a:spLocks noGrp="1" noChangeArrowheads="1"/>
          </p:cNvSpPr>
          <p:nvPr>
            <p:ph type="title"/>
          </p:nvPr>
        </p:nvSpPr>
        <p:spPr/>
        <p:txBody>
          <a:bodyPr/>
          <a:lstStyle/>
          <a:p>
            <a:pPr eaLnBrk="1" hangingPunct="1"/>
            <a:r>
              <a:rPr lang="en-US" altLang="en-US" sz="4000" smtClean="0">
                <a:cs typeface="Times New Roman" panose="02020603050405020304" pitchFamily="18" charset="0"/>
              </a:rPr>
              <a:t>CHANGE AND CREATING AN ADAPTABLE WORKFORCE</a:t>
            </a:r>
            <a:r>
              <a:rPr lang="en-US" altLang="en-US" sz="4000" smtClean="0"/>
              <a:t> </a:t>
            </a:r>
          </a:p>
        </p:txBody>
      </p:sp>
      <p:sp>
        <p:nvSpPr>
          <p:cNvPr id="103427" name="Rectangle 3" descr="Rectangle: Click to edit Master text styles&#10;Second level&#10;Third level&#10;Fourth level&#10;Fifth level"/>
          <p:cNvSpPr>
            <a:spLocks noGrp="1" noChangeArrowheads="1"/>
          </p:cNvSpPr>
          <p:nvPr>
            <p:ph idx="1"/>
          </p:nvPr>
        </p:nvSpPr>
        <p:spPr/>
        <p:txBody>
          <a:bodyPr/>
          <a:lstStyle/>
          <a:p>
            <a:pPr marL="609600" indent="-609600" eaLnBrk="1" hangingPunct="1">
              <a:lnSpc>
                <a:spcPct val="90000"/>
              </a:lnSpc>
              <a:spcBef>
                <a:spcPts val="1800"/>
              </a:spcBef>
            </a:pPr>
            <a:r>
              <a:rPr lang="en-US" altLang="en-US" sz="2800" smtClean="0"/>
              <a:t>Change is a constant in business </a:t>
            </a:r>
            <a:r>
              <a:rPr lang="en-US" altLang="en-US" sz="2800" smtClean="0">
                <a:cs typeface="Times New Roman" panose="02020603050405020304" pitchFamily="18" charset="0"/>
              </a:rPr>
              <a:t>companies—need a workforce that can adapt to changes</a:t>
            </a:r>
            <a:r>
              <a:rPr lang="en-US" altLang="en-US" sz="2800" smtClean="0"/>
              <a:t> </a:t>
            </a:r>
          </a:p>
          <a:p>
            <a:pPr marL="609600" indent="-609600" eaLnBrk="1" hangingPunct="1">
              <a:lnSpc>
                <a:spcPct val="90000"/>
              </a:lnSpc>
              <a:spcBef>
                <a:spcPts val="1800"/>
              </a:spcBef>
            </a:pPr>
            <a:r>
              <a:rPr lang="en-US" altLang="en-US" sz="2800" smtClean="0">
                <a:cs typeface="Times New Roman" panose="02020603050405020304" pitchFamily="18" charset="0"/>
              </a:rPr>
              <a:t>IBM (2008) study: need three key capabilities </a:t>
            </a:r>
          </a:p>
          <a:p>
            <a:pPr marL="990600" lvl="1" indent="-533400" eaLnBrk="1" hangingPunct="1">
              <a:lnSpc>
                <a:spcPct val="90000"/>
              </a:lnSpc>
              <a:spcBef>
                <a:spcPts val="1800"/>
              </a:spcBef>
            </a:pPr>
            <a:r>
              <a:rPr lang="en-US" altLang="en-US" sz="2600" smtClean="0">
                <a:cs typeface="Times New Roman" panose="02020603050405020304" pitchFamily="18" charset="0"/>
              </a:rPr>
              <a:t>First, organizations must be capable of predicting their future skill requirements </a:t>
            </a:r>
          </a:p>
          <a:p>
            <a:pPr marL="990600" lvl="1" indent="-533400" eaLnBrk="1" hangingPunct="1">
              <a:lnSpc>
                <a:spcPct val="90000"/>
              </a:lnSpc>
              <a:spcBef>
                <a:spcPts val="1800"/>
              </a:spcBef>
            </a:pPr>
            <a:r>
              <a:rPr lang="en-US" altLang="en-US" sz="2600" smtClean="0">
                <a:cs typeface="Times New Roman" panose="02020603050405020304" pitchFamily="18" charset="0"/>
              </a:rPr>
              <a:t>Second, they need to effectively identify and locate experts </a:t>
            </a:r>
          </a:p>
          <a:p>
            <a:pPr marL="990600" lvl="1" indent="-533400" eaLnBrk="1" hangingPunct="1">
              <a:lnSpc>
                <a:spcPct val="90000"/>
              </a:lnSpc>
              <a:spcBef>
                <a:spcPts val="1800"/>
              </a:spcBef>
            </a:pPr>
            <a:r>
              <a:rPr lang="en-US" altLang="en-US" sz="2600" smtClean="0">
                <a:cs typeface="Times New Roman" panose="02020603050405020304" pitchFamily="18" charset="0"/>
              </a:rPr>
              <a:t>Third,</a:t>
            </a:r>
            <a:r>
              <a:rPr lang="en-US" altLang="en-US" sz="2600" i="1" smtClean="0">
                <a:cs typeface="Times New Roman" panose="02020603050405020304" pitchFamily="18" charset="0"/>
              </a:rPr>
              <a:t> </a:t>
            </a:r>
            <a:r>
              <a:rPr lang="en-US" altLang="en-US" sz="2600" smtClean="0">
                <a:cs typeface="Times New Roman" panose="02020603050405020304" pitchFamily="18" charset="0"/>
              </a:rPr>
              <a:t>they must be able to collaborate across their organizations  </a:t>
            </a:r>
          </a:p>
        </p:txBody>
      </p:sp>
      <p:sp>
        <p:nvSpPr>
          <p:cNvPr id="3" name="Footer Placeholder 2"/>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4" name="Slide Number Placeholder 3"/>
          <p:cNvSpPr>
            <a:spLocks noGrp="1"/>
          </p:cNvSpPr>
          <p:nvPr>
            <p:ph type="sldNum" sz="quarter" idx="11"/>
          </p:nvPr>
        </p:nvSpPr>
        <p:spPr/>
        <p:txBody>
          <a:bodyPr/>
          <a:lstStyle/>
          <a:p>
            <a:fld id="{103B020F-2BF5-4BCF-BA9F-77391F55D2ED}" type="slidenum">
              <a:rPr lang="en-US" smtClean="0"/>
              <a:t>10</a:t>
            </a:fld>
            <a:endParaRPr lang="en-US"/>
          </a:p>
        </p:txBody>
      </p:sp>
    </p:spTree>
  </p:cSld>
  <p:clrMapOvr>
    <a:masterClrMapping/>
  </p:clrMapOvr>
  <p:transition>
    <p:cut thruBlk="1"/>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03427">
                                            <p:txEl>
                                              <p:pRg st="0" end="0"/>
                                            </p:txEl>
                                          </p:spTgt>
                                        </p:tgtEl>
                                        <p:attrNameLst>
                                          <p:attrName>style.visibility</p:attrName>
                                        </p:attrNameLst>
                                      </p:cBhvr>
                                      <p:to>
                                        <p:strVal val="visible"/>
                                      </p:to>
                                    </p:set>
                                    <p:animEffect transition="in" filter="wipe(left)">
                                      <p:cBhvr>
                                        <p:cTn id="7" dur="500"/>
                                        <p:tgtEl>
                                          <p:spTgt spid="10342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03427">
                                            <p:txEl>
                                              <p:pRg st="1" end="1"/>
                                            </p:txEl>
                                          </p:spTgt>
                                        </p:tgtEl>
                                        <p:attrNameLst>
                                          <p:attrName>style.visibility</p:attrName>
                                        </p:attrNameLst>
                                      </p:cBhvr>
                                      <p:to>
                                        <p:strVal val="visible"/>
                                      </p:to>
                                    </p:set>
                                    <p:animEffect transition="in" filter="wipe(left)">
                                      <p:cBhvr>
                                        <p:cTn id="12" dur="500"/>
                                        <p:tgtEl>
                                          <p:spTgt spid="103427">
                                            <p:txEl>
                                              <p:pRg st="1" end="1"/>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03427">
                                            <p:txEl>
                                              <p:pRg st="2" end="2"/>
                                            </p:txEl>
                                          </p:spTgt>
                                        </p:tgtEl>
                                        <p:attrNameLst>
                                          <p:attrName>style.visibility</p:attrName>
                                        </p:attrNameLst>
                                      </p:cBhvr>
                                      <p:to>
                                        <p:strVal val="visible"/>
                                      </p:to>
                                    </p:set>
                                    <p:animEffect transition="in" filter="wipe(left)">
                                      <p:cBhvr>
                                        <p:cTn id="17" dur="500"/>
                                        <p:tgtEl>
                                          <p:spTgt spid="103427">
                                            <p:txEl>
                                              <p:pRg st="2" end="2"/>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03427">
                                            <p:txEl>
                                              <p:pRg st="3" end="3"/>
                                            </p:txEl>
                                          </p:spTgt>
                                        </p:tgtEl>
                                        <p:attrNameLst>
                                          <p:attrName>style.visibility</p:attrName>
                                        </p:attrNameLst>
                                      </p:cBhvr>
                                      <p:to>
                                        <p:strVal val="visible"/>
                                      </p:to>
                                    </p:set>
                                    <p:animEffect transition="in" filter="wipe(left)">
                                      <p:cBhvr>
                                        <p:cTn id="22" dur="500"/>
                                        <p:tgtEl>
                                          <p:spTgt spid="103427">
                                            <p:txEl>
                                              <p:pRg st="3" end="3"/>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03427">
                                            <p:txEl>
                                              <p:pRg st="4" end="4"/>
                                            </p:txEl>
                                          </p:spTgt>
                                        </p:tgtEl>
                                        <p:attrNameLst>
                                          <p:attrName>style.visibility</p:attrName>
                                        </p:attrNameLst>
                                      </p:cBhvr>
                                      <p:to>
                                        <p:strVal val="visible"/>
                                      </p:to>
                                    </p:set>
                                    <p:animEffect transition="in" filter="wipe(left)">
                                      <p:cBhvr>
                                        <p:cTn id="27" dur="500"/>
                                        <p:tgtEl>
                                          <p:spTgt spid="103427">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3427" grpId="0" build="p" bldLvl="2" autoUpdateAnimBg="0"/>
    </p:bldLst>
  </p:timing>
</p:sld>
</file>

<file path=ppt/slides/slide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7409" name="Rectangle 2"/>
          <p:cNvSpPr>
            <a:spLocks noGrp="1" noChangeArrowheads="1"/>
          </p:cNvSpPr>
          <p:nvPr>
            <p:ph type="title"/>
          </p:nvPr>
        </p:nvSpPr>
        <p:spPr/>
        <p:txBody>
          <a:bodyPr/>
          <a:lstStyle/>
          <a:p>
            <a:pPr eaLnBrk="1" hangingPunct="1"/>
            <a:r>
              <a:rPr lang="en-US" altLang="en-US" sz="4000" smtClean="0">
                <a:cs typeface="Times New Roman" panose="02020603050405020304" pitchFamily="18" charset="0"/>
              </a:rPr>
              <a:t>TALENT MANAGEMENT AND CORPORATE CULTURE</a:t>
            </a:r>
            <a:r>
              <a:rPr lang="en-US" altLang="en-US" sz="4000" smtClean="0"/>
              <a:t> </a:t>
            </a:r>
          </a:p>
        </p:txBody>
      </p:sp>
      <p:sp>
        <p:nvSpPr>
          <p:cNvPr id="103427" name="Rectangle 3" descr="Rectangle: Click to edit Master text styles&#10;Second level&#10;Third level&#10;Fourth level&#10;Fifth level"/>
          <p:cNvSpPr>
            <a:spLocks noGrp="1" noChangeArrowheads="1"/>
          </p:cNvSpPr>
          <p:nvPr>
            <p:ph idx="1"/>
          </p:nvPr>
        </p:nvSpPr>
        <p:spPr/>
        <p:txBody>
          <a:bodyPr/>
          <a:lstStyle/>
          <a:p>
            <a:pPr eaLnBrk="1" hangingPunct="1">
              <a:lnSpc>
                <a:spcPct val="90000"/>
              </a:lnSpc>
              <a:spcBef>
                <a:spcPts val="1800"/>
              </a:spcBef>
            </a:pPr>
            <a:r>
              <a:rPr lang="en-US" altLang="en-US" sz="3000" smtClean="0"/>
              <a:t>Talented individuals choose company based on image and culture</a:t>
            </a:r>
          </a:p>
          <a:p>
            <a:pPr eaLnBrk="1" hangingPunct="1">
              <a:lnSpc>
                <a:spcPct val="90000"/>
              </a:lnSpc>
              <a:spcBef>
                <a:spcPts val="1800"/>
              </a:spcBef>
            </a:pPr>
            <a:r>
              <a:rPr lang="en-US" altLang="en-US" sz="3000" smtClean="0">
                <a:cs typeface="Times New Roman" panose="02020603050405020304" pitchFamily="18" charset="0"/>
              </a:rPr>
              <a:t>Corporate culture </a:t>
            </a:r>
            <a:endParaRPr lang="en-US" altLang="en-US" sz="3000" smtClean="0"/>
          </a:p>
          <a:p>
            <a:pPr lvl="1" eaLnBrk="1" hangingPunct="1">
              <a:lnSpc>
                <a:spcPct val="90000"/>
              </a:lnSpc>
              <a:spcBef>
                <a:spcPts val="1800"/>
              </a:spcBef>
            </a:pPr>
            <a:r>
              <a:rPr lang="en-US" altLang="en-US" sz="2600" smtClean="0"/>
              <a:t>Are strong, enduring beliefs and tenets </a:t>
            </a:r>
            <a:br>
              <a:rPr lang="en-US" altLang="en-US" sz="2600" smtClean="0"/>
            </a:br>
            <a:r>
              <a:rPr lang="en-US" altLang="en-US" sz="2600" smtClean="0"/>
              <a:t>that the company holds dear</a:t>
            </a:r>
          </a:p>
          <a:p>
            <a:pPr lvl="1" eaLnBrk="1" hangingPunct="1">
              <a:lnSpc>
                <a:spcPct val="90000"/>
              </a:lnSpc>
              <a:spcBef>
                <a:spcPts val="1800"/>
              </a:spcBef>
            </a:pPr>
            <a:r>
              <a:rPr lang="en-US" altLang="en-US" sz="2600" smtClean="0"/>
              <a:t>Differentiate the company from other </a:t>
            </a:r>
            <a:br>
              <a:rPr lang="en-US" altLang="en-US" sz="2600" smtClean="0"/>
            </a:br>
            <a:r>
              <a:rPr lang="en-US" altLang="en-US" sz="2600" smtClean="0"/>
              <a:t>companies</a:t>
            </a:r>
          </a:p>
          <a:p>
            <a:pPr lvl="1" eaLnBrk="1" hangingPunct="1">
              <a:lnSpc>
                <a:spcPct val="90000"/>
              </a:lnSpc>
              <a:spcBef>
                <a:spcPts val="1800"/>
              </a:spcBef>
            </a:pPr>
            <a:r>
              <a:rPr lang="en-US" altLang="en-US" sz="2600" smtClean="0"/>
              <a:t>Seen in symbols, company history and heroes, and behavioral norms</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11</a:t>
            </a:fld>
            <a:endParaRPr lang="en-US"/>
          </a:p>
        </p:txBody>
      </p:sp>
    </p:spTree>
  </p:cSld>
  <p:clrMapOvr>
    <a:masterClrMapping/>
  </p:clrMapOvr>
  <p:transition>
    <p:cut thruBlk="1"/>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03427">
                                            <p:txEl>
                                              <p:pRg st="0" end="0"/>
                                            </p:txEl>
                                          </p:spTgt>
                                        </p:tgtEl>
                                        <p:attrNameLst>
                                          <p:attrName>style.visibility</p:attrName>
                                        </p:attrNameLst>
                                      </p:cBhvr>
                                      <p:to>
                                        <p:strVal val="visible"/>
                                      </p:to>
                                    </p:set>
                                    <p:animEffect transition="in" filter="wipe(left)">
                                      <p:cBhvr>
                                        <p:cTn id="7" dur="500"/>
                                        <p:tgtEl>
                                          <p:spTgt spid="10342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03427">
                                            <p:txEl>
                                              <p:pRg st="1" end="1"/>
                                            </p:txEl>
                                          </p:spTgt>
                                        </p:tgtEl>
                                        <p:attrNameLst>
                                          <p:attrName>style.visibility</p:attrName>
                                        </p:attrNameLst>
                                      </p:cBhvr>
                                      <p:to>
                                        <p:strVal val="visible"/>
                                      </p:to>
                                    </p:set>
                                    <p:animEffect transition="in" filter="wipe(left)">
                                      <p:cBhvr>
                                        <p:cTn id="12" dur="500"/>
                                        <p:tgtEl>
                                          <p:spTgt spid="103427">
                                            <p:txEl>
                                              <p:pRg st="1" end="1"/>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03427">
                                            <p:txEl>
                                              <p:pRg st="2" end="2"/>
                                            </p:txEl>
                                          </p:spTgt>
                                        </p:tgtEl>
                                        <p:attrNameLst>
                                          <p:attrName>style.visibility</p:attrName>
                                        </p:attrNameLst>
                                      </p:cBhvr>
                                      <p:to>
                                        <p:strVal val="visible"/>
                                      </p:to>
                                    </p:set>
                                    <p:animEffect transition="in" filter="wipe(left)">
                                      <p:cBhvr>
                                        <p:cTn id="17" dur="500"/>
                                        <p:tgtEl>
                                          <p:spTgt spid="103427">
                                            <p:txEl>
                                              <p:pRg st="2" end="2"/>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03427">
                                            <p:txEl>
                                              <p:pRg st="3" end="3"/>
                                            </p:txEl>
                                          </p:spTgt>
                                        </p:tgtEl>
                                        <p:attrNameLst>
                                          <p:attrName>style.visibility</p:attrName>
                                        </p:attrNameLst>
                                      </p:cBhvr>
                                      <p:to>
                                        <p:strVal val="visible"/>
                                      </p:to>
                                    </p:set>
                                    <p:animEffect transition="in" filter="wipe(left)">
                                      <p:cBhvr>
                                        <p:cTn id="22" dur="500"/>
                                        <p:tgtEl>
                                          <p:spTgt spid="103427">
                                            <p:txEl>
                                              <p:pRg st="3" end="3"/>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03427">
                                            <p:txEl>
                                              <p:pRg st="4" end="4"/>
                                            </p:txEl>
                                          </p:spTgt>
                                        </p:tgtEl>
                                        <p:attrNameLst>
                                          <p:attrName>style.visibility</p:attrName>
                                        </p:attrNameLst>
                                      </p:cBhvr>
                                      <p:to>
                                        <p:strVal val="visible"/>
                                      </p:to>
                                    </p:set>
                                    <p:animEffect transition="in" filter="wipe(left)">
                                      <p:cBhvr>
                                        <p:cTn id="27" dur="500"/>
                                        <p:tgtEl>
                                          <p:spTgt spid="103427">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3427" grpId="0" build="p" bldLvl="2" autoUpdateAnimBg="0"/>
    </p:bldLst>
  </p:timing>
</p:sld>
</file>

<file path=ppt/slides/slide1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8433" name="Rectangle 2"/>
          <p:cNvSpPr>
            <a:spLocks noGrp="1" noChangeArrowheads="1"/>
          </p:cNvSpPr>
          <p:nvPr>
            <p:ph type="title"/>
          </p:nvPr>
        </p:nvSpPr>
        <p:spPr/>
        <p:txBody>
          <a:bodyPr/>
          <a:lstStyle/>
          <a:p>
            <a:pPr eaLnBrk="1" hangingPunct="1"/>
            <a:r>
              <a:rPr lang="en-US" altLang="en-US" sz="4000" smtClean="0">
                <a:cs typeface="Times New Roman" panose="02020603050405020304" pitchFamily="18" charset="0"/>
              </a:rPr>
              <a:t>TM AND INFORMATION SYSTEMS</a:t>
            </a:r>
            <a:r>
              <a:rPr lang="en-US" altLang="en-US" sz="4000" smtClean="0"/>
              <a:t> </a:t>
            </a:r>
          </a:p>
        </p:txBody>
      </p:sp>
      <p:sp>
        <p:nvSpPr>
          <p:cNvPr id="103427" name="Rectangle 3" descr="Rectangle: Click to edit Master text styles&#10;Second level&#10;Third level&#10;Fourth level&#10;Fifth level"/>
          <p:cNvSpPr>
            <a:spLocks noGrp="1" noChangeArrowheads="1"/>
          </p:cNvSpPr>
          <p:nvPr>
            <p:ph idx="1"/>
          </p:nvPr>
        </p:nvSpPr>
        <p:spPr/>
        <p:txBody>
          <a:bodyPr/>
          <a:lstStyle/>
          <a:p>
            <a:pPr eaLnBrk="1" hangingPunct="1">
              <a:lnSpc>
                <a:spcPct val="90000"/>
              </a:lnSpc>
              <a:spcBef>
                <a:spcPts val="1800"/>
              </a:spcBef>
            </a:pPr>
            <a:r>
              <a:rPr lang="en-US" altLang="en-US" sz="2800" smtClean="0"/>
              <a:t>Measuring </a:t>
            </a:r>
            <a:r>
              <a:rPr lang="en-US" altLang="en-US" sz="2800" smtClean="0">
                <a:cs typeface="Times New Roman" panose="02020603050405020304" pitchFamily="18" charset="0"/>
              </a:rPr>
              <a:t>the ROI for human capital in TM has to be reflected in the HR balanced scorecard</a:t>
            </a:r>
          </a:p>
          <a:p>
            <a:pPr eaLnBrk="1" hangingPunct="1">
              <a:lnSpc>
                <a:spcPct val="90000"/>
              </a:lnSpc>
              <a:spcBef>
                <a:spcPts val="1800"/>
              </a:spcBef>
            </a:pPr>
            <a:r>
              <a:rPr lang="en-US" altLang="en-US" sz="2800" smtClean="0">
                <a:cs typeface="Times New Roman" panose="02020603050405020304" pitchFamily="18" charset="0"/>
              </a:rPr>
              <a:t>Numeric results of the components of the TM program are (1) number of talented individuals hired, (2) job performance of these individuals, and (3) retention of these individuals</a:t>
            </a:r>
          </a:p>
          <a:p>
            <a:pPr lvl="1" eaLnBrk="1" hangingPunct="1">
              <a:lnSpc>
                <a:spcPct val="90000"/>
              </a:lnSpc>
              <a:spcBef>
                <a:spcPts val="1800"/>
              </a:spcBef>
            </a:pPr>
            <a:r>
              <a:rPr lang="en-US" altLang="en-US" sz="2400" smtClean="0">
                <a:cs typeface="Times New Roman" panose="02020603050405020304" pitchFamily="18" charset="0"/>
              </a:rPr>
              <a:t>These numbers need to be entered into the HRIS</a:t>
            </a:r>
          </a:p>
          <a:p>
            <a:pPr lvl="1" eaLnBrk="1" hangingPunct="1">
              <a:lnSpc>
                <a:spcPct val="90000"/>
              </a:lnSpc>
              <a:spcBef>
                <a:spcPts val="1800"/>
              </a:spcBef>
            </a:pPr>
            <a:r>
              <a:rPr lang="en-US" altLang="en-US" sz="2400" smtClean="0">
                <a:cs typeface="Times New Roman" panose="02020603050405020304" pitchFamily="18" charset="0"/>
              </a:rPr>
              <a:t>The talent management functional areas offered by application software products include skills assessment, succession planning, recruiting management, career development, and employee life cycle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12</a:t>
            </a:fld>
            <a:endParaRPr lang="en-US"/>
          </a:p>
        </p:txBody>
      </p:sp>
    </p:spTree>
  </p:cSld>
  <p:clrMapOvr>
    <a:masterClrMapping/>
  </p:clrMapOvr>
  <p:transition>
    <p:cut thruBlk="1"/>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03427">
                                            <p:txEl>
                                              <p:pRg st="0" end="0"/>
                                            </p:txEl>
                                          </p:spTgt>
                                        </p:tgtEl>
                                        <p:attrNameLst>
                                          <p:attrName>style.visibility</p:attrName>
                                        </p:attrNameLst>
                                      </p:cBhvr>
                                      <p:to>
                                        <p:strVal val="visible"/>
                                      </p:to>
                                    </p:set>
                                    <p:animEffect transition="in" filter="wipe(left)">
                                      <p:cBhvr>
                                        <p:cTn id="7" dur="500"/>
                                        <p:tgtEl>
                                          <p:spTgt spid="10342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03427">
                                            <p:txEl>
                                              <p:pRg st="1" end="1"/>
                                            </p:txEl>
                                          </p:spTgt>
                                        </p:tgtEl>
                                        <p:attrNameLst>
                                          <p:attrName>style.visibility</p:attrName>
                                        </p:attrNameLst>
                                      </p:cBhvr>
                                      <p:to>
                                        <p:strVal val="visible"/>
                                      </p:to>
                                    </p:set>
                                    <p:animEffect transition="in" filter="wipe(left)">
                                      <p:cBhvr>
                                        <p:cTn id="12" dur="500"/>
                                        <p:tgtEl>
                                          <p:spTgt spid="103427">
                                            <p:txEl>
                                              <p:pRg st="1" end="1"/>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03427">
                                            <p:txEl>
                                              <p:pRg st="2" end="2"/>
                                            </p:txEl>
                                          </p:spTgt>
                                        </p:tgtEl>
                                        <p:attrNameLst>
                                          <p:attrName>style.visibility</p:attrName>
                                        </p:attrNameLst>
                                      </p:cBhvr>
                                      <p:to>
                                        <p:strVal val="visible"/>
                                      </p:to>
                                    </p:set>
                                    <p:animEffect transition="in" filter="wipe(left)">
                                      <p:cBhvr>
                                        <p:cTn id="17" dur="500"/>
                                        <p:tgtEl>
                                          <p:spTgt spid="103427">
                                            <p:txEl>
                                              <p:pRg st="2" end="2"/>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03427">
                                            <p:txEl>
                                              <p:pRg st="3" end="3"/>
                                            </p:txEl>
                                          </p:spTgt>
                                        </p:tgtEl>
                                        <p:attrNameLst>
                                          <p:attrName>style.visibility</p:attrName>
                                        </p:attrNameLst>
                                      </p:cBhvr>
                                      <p:to>
                                        <p:strVal val="visible"/>
                                      </p:to>
                                    </p:set>
                                    <p:animEffect transition="in" filter="wipe(left)">
                                      <p:cBhvr>
                                        <p:cTn id="22" dur="500"/>
                                        <p:tgtEl>
                                          <p:spTgt spid="103427">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3427" grpId="0" build="p" bldLvl="2" autoUpdateAnimBg="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4"/>
          <p:cNvSpPr>
            <a:spLocks noGrp="1" noChangeArrowheads="1"/>
          </p:cNvSpPr>
          <p:nvPr>
            <p:ph type="title"/>
          </p:nvPr>
        </p:nvSpPr>
        <p:spPr/>
        <p:txBody>
          <a:bodyPr/>
          <a:lstStyle/>
          <a:p>
            <a:r>
              <a:rPr lang="en-US" altLang="en-US" sz="4000" dirty="0" smtClean="0"/>
              <a:t>TM, RECRUITING, PERFORMANCE EVALUATION, ANALYTICS, AND HRIS</a:t>
            </a:r>
          </a:p>
        </p:txBody>
      </p:sp>
      <p:sp>
        <p:nvSpPr>
          <p:cNvPr id="19458" name="Rectangle 5"/>
          <p:cNvSpPr>
            <a:spLocks noGrp="1" noChangeArrowheads="1"/>
          </p:cNvSpPr>
          <p:nvPr>
            <p:ph idx="1"/>
          </p:nvPr>
        </p:nvSpPr>
        <p:spPr/>
        <p:txBody>
          <a:bodyPr/>
          <a:lstStyle/>
          <a:p>
            <a:r>
              <a:rPr lang="en-US" altLang="en-US" sz="2400" dirty="0" smtClean="0"/>
              <a:t>Social networking and company websites have become popular with recruiters and applicants </a:t>
            </a:r>
          </a:p>
          <a:p>
            <a:r>
              <a:rPr lang="en-US" altLang="en-US" sz="2400" dirty="0" smtClean="0"/>
              <a:t>There is business alignment and performance management software that assists in managing the employees’ life cycle in an organization</a:t>
            </a:r>
          </a:p>
          <a:p>
            <a:r>
              <a:rPr lang="en-US" altLang="en-US" sz="2400" dirty="0" smtClean="0"/>
              <a:t>Using workforce analytics to manage talent involves asking questions of the employee data warehouse</a:t>
            </a:r>
          </a:p>
          <a:p>
            <a:pPr lvl="1"/>
            <a:r>
              <a:rPr lang="en-US" altLang="en-US" sz="2000" dirty="0" smtClean="0"/>
              <a:t>Queries about new employees in terms of job success based on current employees</a:t>
            </a:r>
          </a:p>
          <a:p>
            <a:pPr lvl="1"/>
            <a:r>
              <a:rPr lang="en-US" altLang="en-US" sz="2000" dirty="0" smtClean="0"/>
              <a:t>Analytics for existing employees can be used to understand the personal characteristics of successful employees </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13</a:t>
            </a:fld>
            <a:endParaRPr lang="en-US"/>
          </a:p>
        </p:txBody>
      </p:sp>
    </p:spTree>
  </p:cSld>
  <p:clrMapOvr>
    <a:masterClrMapping/>
  </p:clrMapOvr>
  <p:transition>
    <p:random/>
  </p:transition>
</p:sld>
</file>

<file path=ppt/slides/slide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0481" name="Rectangle 2"/>
          <p:cNvSpPr>
            <a:spLocks noGrp="1" noChangeArrowheads="1"/>
          </p:cNvSpPr>
          <p:nvPr>
            <p:ph type="title"/>
          </p:nvPr>
        </p:nvSpPr>
        <p:spPr/>
        <p:txBody>
          <a:bodyPr/>
          <a:lstStyle/>
          <a:p>
            <a:pPr eaLnBrk="1" hangingPunct="1"/>
            <a:r>
              <a:rPr lang="en-US" altLang="en-US" sz="4000" smtClean="0">
                <a:cs typeface="Times New Roman" panose="02020603050405020304" pitchFamily="18" charset="0"/>
              </a:rPr>
              <a:t>MEASURING THE SUCCESS OF TALENT MANAGEMENT</a:t>
            </a:r>
            <a:r>
              <a:rPr lang="en-US" altLang="en-US" sz="4000" smtClean="0"/>
              <a:t> </a:t>
            </a:r>
          </a:p>
        </p:txBody>
      </p:sp>
      <p:sp>
        <p:nvSpPr>
          <p:cNvPr id="103427" name="Rectangle 3" descr="Rectangle: Click to edit Master text styles&#10;Second level&#10;Third level&#10;Fourth level&#10;Fifth level"/>
          <p:cNvSpPr>
            <a:spLocks noGrp="1" noChangeArrowheads="1"/>
          </p:cNvSpPr>
          <p:nvPr>
            <p:ph idx="1"/>
          </p:nvPr>
        </p:nvSpPr>
        <p:spPr/>
        <p:txBody>
          <a:bodyPr/>
          <a:lstStyle/>
          <a:p>
            <a:pPr eaLnBrk="1" hangingPunct="1">
              <a:lnSpc>
                <a:spcPct val="90000"/>
              </a:lnSpc>
              <a:spcBef>
                <a:spcPts val="1800"/>
              </a:spcBef>
            </a:pPr>
            <a:r>
              <a:rPr lang="en-US" altLang="en-US" sz="3000" smtClean="0">
                <a:cs typeface="Times New Roman" panose="02020603050405020304" pitchFamily="18" charset="0"/>
              </a:rPr>
              <a:t>Measuring performance results is critical</a:t>
            </a:r>
            <a:r>
              <a:rPr lang="en-US" altLang="en-US" sz="3000" smtClean="0"/>
              <a:t> for all organizational programs</a:t>
            </a:r>
          </a:p>
          <a:p>
            <a:pPr eaLnBrk="1" hangingPunct="1">
              <a:lnSpc>
                <a:spcPct val="90000"/>
              </a:lnSpc>
              <a:spcBef>
                <a:spcPts val="1800"/>
              </a:spcBef>
            </a:pPr>
            <a:r>
              <a:rPr lang="en-US" altLang="en-US" sz="3000" smtClean="0">
                <a:cs typeface="Times New Roman" panose="02020603050405020304" pitchFamily="18" charset="0"/>
              </a:rPr>
              <a:t>This results-oriented perspective is also expected in the HR department</a:t>
            </a:r>
            <a:r>
              <a:rPr lang="en-US" altLang="en-US" sz="3000" smtClean="0"/>
              <a:t> for TM</a:t>
            </a:r>
          </a:p>
          <a:p>
            <a:pPr lvl="1" eaLnBrk="1" hangingPunct="1">
              <a:lnSpc>
                <a:spcPct val="90000"/>
              </a:lnSpc>
              <a:spcBef>
                <a:spcPts val="1800"/>
              </a:spcBef>
            </a:pPr>
            <a:r>
              <a:rPr lang="en-US" altLang="en-US" sz="2600" smtClean="0">
                <a:cs typeface="Times New Roman" panose="02020603050405020304" pitchFamily="18" charset="0"/>
              </a:rPr>
              <a:t>Compare the costs of proposed programs with current TM program in terms of the financial benefits produced</a:t>
            </a:r>
            <a:r>
              <a:rPr lang="en-US" altLang="en-US" sz="2600" smtClean="0"/>
              <a:t> – cost–benefit analysis</a:t>
            </a:r>
          </a:p>
          <a:p>
            <a:pPr lvl="1" eaLnBrk="1" hangingPunct="1">
              <a:lnSpc>
                <a:spcPct val="90000"/>
              </a:lnSpc>
              <a:spcBef>
                <a:spcPts val="1800"/>
              </a:spcBef>
            </a:pPr>
            <a:r>
              <a:rPr lang="en-US" altLang="en-US" sz="2600" smtClean="0">
                <a:cs typeface="Times New Roman" panose="02020603050405020304" pitchFamily="18" charset="0"/>
              </a:rPr>
              <a:t>Overall result will be a cost–benefit ratio and can be reflected on the HR balanced scorecard</a:t>
            </a:r>
            <a:r>
              <a:rPr lang="en-US" altLang="en-US" sz="2600" smtClean="0"/>
              <a:t>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14</a:t>
            </a:fld>
            <a:endParaRPr lang="en-US"/>
          </a:p>
        </p:txBody>
      </p:sp>
    </p:spTree>
  </p:cSld>
  <p:clrMapOvr>
    <a:masterClrMapping/>
  </p:clrMapOvr>
  <p:transition>
    <p:cut thruBlk="1"/>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03427">
                                            <p:txEl>
                                              <p:pRg st="0" end="0"/>
                                            </p:txEl>
                                          </p:spTgt>
                                        </p:tgtEl>
                                        <p:attrNameLst>
                                          <p:attrName>style.visibility</p:attrName>
                                        </p:attrNameLst>
                                      </p:cBhvr>
                                      <p:to>
                                        <p:strVal val="visible"/>
                                      </p:to>
                                    </p:set>
                                    <p:animEffect transition="in" filter="wipe(left)">
                                      <p:cBhvr>
                                        <p:cTn id="7" dur="500"/>
                                        <p:tgtEl>
                                          <p:spTgt spid="10342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03427">
                                            <p:txEl>
                                              <p:pRg st="1" end="1"/>
                                            </p:txEl>
                                          </p:spTgt>
                                        </p:tgtEl>
                                        <p:attrNameLst>
                                          <p:attrName>style.visibility</p:attrName>
                                        </p:attrNameLst>
                                      </p:cBhvr>
                                      <p:to>
                                        <p:strVal val="visible"/>
                                      </p:to>
                                    </p:set>
                                    <p:animEffect transition="in" filter="wipe(left)">
                                      <p:cBhvr>
                                        <p:cTn id="12" dur="500"/>
                                        <p:tgtEl>
                                          <p:spTgt spid="103427">
                                            <p:txEl>
                                              <p:pRg st="1" end="1"/>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03427">
                                            <p:txEl>
                                              <p:pRg st="2" end="2"/>
                                            </p:txEl>
                                          </p:spTgt>
                                        </p:tgtEl>
                                        <p:attrNameLst>
                                          <p:attrName>style.visibility</p:attrName>
                                        </p:attrNameLst>
                                      </p:cBhvr>
                                      <p:to>
                                        <p:strVal val="visible"/>
                                      </p:to>
                                    </p:set>
                                    <p:animEffect transition="in" filter="wipe(left)">
                                      <p:cBhvr>
                                        <p:cTn id="17" dur="500"/>
                                        <p:tgtEl>
                                          <p:spTgt spid="103427">
                                            <p:txEl>
                                              <p:pRg st="2" end="2"/>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03427">
                                            <p:txEl>
                                              <p:pRg st="3" end="3"/>
                                            </p:txEl>
                                          </p:spTgt>
                                        </p:tgtEl>
                                        <p:attrNameLst>
                                          <p:attrName>style.visibility</p:attrName>
                                        </p:attrNameLst>
                                      </p:cBhvr>
                                      <p:to>
                                        <p:strVal val="visible"/>
                                      </p:to>
                                    </p:set>
                                    <p:animEffect transition="in" filter="wipe(left)">
                                      <p:cBhvr>
                                        <p:cTn id="22" dur="500"/>
                                        <p:tgtEl>
                                          <p:spTgt spid="103427">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3427" grpId="0" build="p" bldLvl="2" autoUpdateAnimBg="0"/>
    </p:bld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145" name="Rectangle 3"/>
          <p:cNvSpPr>
            <a:spLocks noGrp="1" noChangeArrowheads="1"/>
          </p:cNvSpPr>
          <p:nvPr>
            <p:ph type="title"/>
          </p:nvPr>
        </p:nvSpPr>
        <p:spPr/>
        <p:txBody>
          <a:bodyPr/>
          <a:lstStyle/>
          <a:p>
            <a:r>
              <a:rPr lang="en-US" altLang="en-US" smtClean="0"/>
              <a:t>THE STRATEGIC IMPORTANCE OF HR PLANNING</a:t>
            </a:r>
          </a:p>
        </p:txBody>
      </p:sp>
      <p:sp>
        <p:nvSpPr>
          <p:cNvPr id="68612" name="Rectangle 4"/>
          <p:cNvSpPr>
            <a:spLocks noGrp="1" noChangeArrowheads="1"/>
          </p:cNvSpPr>
          <p:nvPr>
            <p:ph idx="1"/>
          </p:nvPr>
        </p:nvSpPr>
        <p:spPr/>
        <p:txBody>
          <a:bodyPr/>
          <a:lstStyle/>
          <a:p>
            <a:r>
              <a:rPr lang="en-US" altLang="en-US" smtClean="0"/>
              <a:t>To succeed under new competitive conditions, companies change vision, values, structure, strategy, and corporate culture</a:t>
            </a:r>
          </a:p>
          <a:p>
            <a:endParaRPr lang="en-US" altLang="en-US" smtClean="0"/>
          </a:p>
          <a:p>
            <a:r>
              <a:rPr lang="en-US" altLang="en-US" smtClean="0"/>
              <a:t>Changes in HR policies and practices encourage and support behaviors needed for organizational change</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2</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68612">
                                            <p:txEl>
                                              <p:pRg st="0" end="0"/>
                                            </p:txEl>
                                          </p:spTgt>
                                        </p:tgtEl>
                                        <p:attrNameLst>
                                          <p:attrName>style.visibility</p:attrName>
                                        </p:attrNameLst>
                                      </p:cBhvr>
                                      <p:to>
                                        <p:strVal val="visible"/>
                                      </p:to>
                                    </p:set>
                                    <p:animEffect transition="in" filter="wipe(left)">
                                      <p:cBhvr>
                                        <p:cTn id="7" dur="500"/>
                                        <p:tgtEl>
                                          <p:spTgt spid="68612">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68612">
                                            <p:txEl>
                                              <p:pRg st="2" end="2"/>
                                            </p:txEl>
                                          </p:spTgt>
                                        </p:tgtEl>
                                        <p:attrNameLst>
                                          <p:attrName>style.visibility</p:attrName>
                                        </p:attrNameLst>
                                      </p:cBhvr>
                                      <p:to>
                                        <p:strVal val="visible"/>
                                      </p:to>
                                    </p:set>
                                    <p:animEffect transition="in" filter="wipe(left)">
                                      <p:cBhvr>
                                        <p:cTn id="12" dur="500"/>
                                        <p:tgtEl>
                                          <p:spTgt spid="6861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8612" grpId="0" build="p" autoUpdateAnimBg="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Rectangle 2"/>
          <p:cNvSpPr>
            <a:spLocks noGrp="1" noChangeArrowheads="1"/>
          </p:cNvSpPr>
          <p:nvPr>
            <p:ph type="title"/>
          </p:nvPr>
        </p:nvSpPr>
        <p:spPr/>
        <p:txBody>
          <a:bodyPr/>
          <a:lstStyle/>
          <a:p>
            <a:r>
              <a:rPr lang="en-AU" altLang="en-US" smtClean="0"/>
              <a:t>TALENT MANAGEMENT (TM)</a:t>
            </a:r>
          </a:p>
        </p:txBody>
      </p:sp>
      <p:sp>
        <p:nvSpPr>
          <p:cNvPr id="8194" name="Rectangle 3"/>
          <p:cNvSpPr>
            <a:spLocks noGrp="1" noChangeArrowheads="1"/>
          </p:cNvSpPr>
          <p:nvPr>
            <p:ph idx="1"/>
          </p:nvPr>
        </p:nvSpPr>
        <p:spPr/>
        <p:txBody>
          <a:bodyPr/>
          <a:lstStyle/>
          <a:p>
            <a:r>
              <a:rPr lang="en-US" altLang="en-US" sz="2300" dirty="0" smtClean="0"/>
              <a:t>TM generally refers to the process of hiring, socializing, developing, and retaining employees while, at the same time, attracting highly skilled individuals from the labor market. </a:t>
            </a:r>
          </a:p>
          <a:p>
            <a:r>
              <a:rPr lang="en-US" altLang="en-US" sz="2300" dirty="0" smtClean="0"/>
              <a:t>TM requires an HRM plan that is a comprehensive program of using and developing the person’s knowledge, skills, and abilities. The outcome of a TM program nested within the HRM function is that individuals can become high-performing employees who can contribute to the effectiveness and profitability of the company.</a:t>
            </a:r>
          </a:p>
          <a:p>
            <a:r>
              <a:rPr lang="en-AU" altLang="en-US" sz="2300" dirty="0" smtClean="0"/>
              <a:t>Strategic Importance of HR Planning: Right people for the right job at the right time based on goals and mission of the organization, particularly when it is necessary to modify future strategy (e.g., financial collapse of 2008–2009).</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3</a:t>
            </a:fld>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7" name="Rectangle 2"/>
          <p:cNvSpPr>
            <a:spLocks noGrp="1" noChangeArrowheads="1"/>
          </p:cNvSpPr>
          <p:nvPr>
            <p:ph type="title"/>
          </p:nvPr>
        </p:nvSpPr>
        <p:spPr/>
        <p:txBody>
          <a:bodyPr/>
          <a:lstStyle/>
          <a:p>
            <a:r>
              <a:rPr lang="en-US" altLang="en-US" dirty="0" smtClean="0"/>
              <a:t>IMPORTANCE OF TALENT MANAGEMENT </a:t>
            </a:r>
          </a:p>
        </p:txBody>
      </p:sp>
      <p:sp>
        <p:nvSpPr>
          <p:cNvPr id="9218" name="Rectangle 3"/>
          <p:cNvSpPr>
            <a:spLocks noGrp="1" noChangeArrowheads="1"/>
          </p:cNvSpPr>
          <p:nvPr>
            <p:ph idx="1"/>
          </p:nvPr>
        </p:nvSpPr>
        <p:spPr/>
        <p:txBody>
          <a:bodyPr/>
          <a:lstStyle/>
          <a:p>
            <a:r>
              <a:rPr lang="en-AU" altLang="en-US" sz="2400" dirty="0" smtClean="0"/>
              <a:t>Results of two surveys</a:t>
            </a:r>
          </a:p>
          <a:p>
            <a:r>
              <a:rPr lang="en-AU" altLang="en-US" sz="2400" dirty="0" smtClean="0"/>
              <a:t>SHRM 2010: </a:t>
            </a:r>
            <a:r>
              <a:rPr lang="en-US" altLang="en-US" sz="2400" dirty="0" smtClean="0"/>
              <a:t>449 HR professionals</a:t>
            </a:r>
          </a:p>
          <a:p>
            <a:pPr lvl="1"/>
            <a:r>
              <a:rPr lang="en-US" altLang="en-US" sz="2000" dirty="0" smtClean="0"/>
              <a:t>Question: top HR challenges to face during the next decade</a:t>
            </a:r>
          </a:p>
          <a:p>
            <a:pPr lvl="1"/>
            <a:r>
              <a:rPr lang="en-US" altLang="en-US" sz="2000" dirty="0" smtClean="0"/>
              <a:t>Results: Nearly half the respondents (47%) said that obtaining human capital and optimizing human capital investments was the top challenge for the next 10 years.   </a:t>
            </a:r>
          </a:p>
          <a:p>
            <a:r>
              <a:rPr lang="en-US" altLang="en-US" sz="2400" dirty="0" err="1" smtClean="0"/>
              <a:t>CedarCrestone</a:t>
            </a:r>
            <a:r>
              <a:rPr lang="en-US" altLang="en-US" sz="2400" dirty="0" smtClean="0"/>
              <a:t> (2010) </a:t>
            </a:r>
          </a:p>
          <a:p>
            <a:pPr lvl="1"/>
            <a:r>
              <a:rPr lang="en-US" altLang="en-US" sz="2000" dirty="0" smtClean="0"/>
              <a:t>Question: What HR computer-based application categories would have increased adoption and usage in the near future? </a:t>
            </a:r>
          </a:p>
          <a:p>
            <a:pPr lvl="1"/>
            <a:r>
              <a:rPr lang="en-US" altLang="en-US" sz="2000" dirty="0" smtClean="0"/>
              <a:t>Results: Three application categories will grow 90% or more </a:t>
            </a:r>
          </a:p>
          <a:p>
            <a:pPr lvl="2"/>
            <a:r>
              <a:rPr lang="en-US" altLang="en-US" sz="1800" dirty="0" smtClean="0"/>
              <a:t>talent management</a:t>
            </a:r>
          </a:p>
          <a:p>
            <a:pPr lvl="2"/>
            <a:r>
              <a:rPr lang="en-US" altLang="en-US" sz="1800" dirty="0" smtClean="0"/>
              <a:t>social media, and </a:t>
            </a:r>
          </a:p>
          <a:p>
            <a:pPr lvl="2"/>
            <a:r>
              <a:rPr lang="en-US" altLang="en-US" sz="1800" dirty="0" smtClean="0"/>
              <a:t>workforce optimization, to include workforce planning and analytics </a:t>
            </a:r>
            <a:endParaRPr lang="en-AU" altLang="en-US" sz="18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4</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1" name="Rectangle 2"/>
          <p:cNvSpPr>
            <a:spLocks noGrp="1" noChangeArrowheads="1"/>
          </p:cNvSpPr>
          <p:nvPr>
            <p:ph type="title"/>
          </p:nvPr>
        </p:nvSpPr>
        <p:spPr/>
        <p:txBody>
          <a:bodyPr/>
          <a:lstStyle/>
          <a:p>
            <a:r>
              <a:rPr lang="en-US" altLang="en-US" dirty="0" smtClean="0"/>
              <a:t> TALENT MANAGEMENT ISSUES </a:t>
            </a:r>
          </a:p>
        </p:txBody>
      </p:sp>
      <p:sp>
        <p:nvSpPr>
          <p:cNvPr id="10242" name="Rectangle 3"/>
          <p:cNvSpPr>
            <a:spLocks noGrp="1" noChangeArrowheads="1"/>
          </p:cNvSpPr>
          <p:nvPr>
            <p:ph idx="1"/>
          </p:nvPr>
        </p:nvSpPr>
        <p:spPr/>
        <p:txBody>
          <a:bodyPr/>
          <a:lstStyle/>
          <a:p>
            <a:r>
              <a:rPr lang="en-US" altLang="en-US" sz="2400" dirty="0" smtClean="0"/>
              <a:t>Talent Management Life Cycle</a:t>
            </a:r>
          </a:p>
          <a:p>
            <a:pPr lvl="1"/>
            <a:r>
              <a:rPr lang="en-US" altLang="en-US" sz="2000" dirty="0" smtClean="0"/>
              <a:t>Created by expanding into new markets, changing needs of employees, and the retirement of baby boomers</a:t>
            </a:r>
          </a:p>
          <a:p>
            <a:pPr lvl="1"/>
            <a:r>
              <a:rPr lang="en-US" altLang="en-US" sz="2000" dirty="0" smtClean="0"/>
              <a:t>Acquiring and growing a talented human capital workforce that adapts to changes in the marketplace is key to the talent management lifecycle</a:t>
            </a:r>
          </a:p>
          <a:p>
            <a:pPr lvl="1"/>
            <a:r>
              <a:rPr lang="en-US" altLang="en-US" sz="2000" dirty="0" smtClean="0"/>
              <a:t>Requires long-term talent management strategy and a short-term tactical strategy  </a:t>
            </a:r>
          </a:p>
          <a:p>
            <a:r>
              <a:rPr lang="en-US" altLang="en-US" sz="2400" dirty="0" smtClean="0"/>
              <a:t>Attributes for talent: five common ones</a:t>
            </a:r>
          </a:p>
          <a:p>
            <a:pPr lvl="1"/>
            <a:r>
              <a:rPr lang="en-US" altLang="en-US" sz="2000" dirty="0" smtClean="0"/>
              <a:t>Ability to communicate with others using multiple media </a:t>
            </a:r>
          </a:p>
          <a:p>
            <a:pPr lvl="1"/>
            <a:r>
              <a:rPr lang="en-US" altLang="en-US" sz="2000" dirty="0" smtClean="0"/>
              <a:t>Drive; motivation </a:t>
            </a:r>
          </a:p>
          <a:p>
            <a:pPr lvl="1"/>
            <a:r>
              <a:rPr lang="en-US" altLang="en-US" sz="2000" dirty="0" smtClean="0"/>
              <a:t>Ability and willingness to listen to the ideas of others </a:t>
            </a:r>
          </a:p>
          <a:p>
            <a:pPr lvl="1"/>
            <a:r>
              <a:rPr lang="en-US" altLang="en-US" sz="2000" dirty="0" smtClean="0"/>
              <a:t>Problem-solving skills</a:t>
            </a:r>
          </a:p>
          <a:p>
            <a:pPr lvl="1"/>
            <a:r>
              <a:rPr lang="en-US" altLang="en-US" sz="2000" dirty="0" smtClean="0"/>
              <a:t>Imagination</a:t>
            </a:r>
          </a:p>
          <a:p>
            <a:pPr lvl="1"/>
            <a:endParaRPr lang="en-US" altLang="en-US" sz="2000" dirty="0" smtClean="0"/>
          </a:p>
          <a:p>
            <a:pPr lvl="1"/>
            <a:endParaRPr lang="en-US" altLang="en-US" sz="2000" dirty="0" smtClean="0"/>
          </a:p>
          <a:p>
            <a:endParaRPr lang="en-AU" altLang="en-US" sz="24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5</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265" name="Rectangle 2"/>
          <p:cNvSpPr>
            <a:spLocks noGrp="1" noChangeArrowheads="1"/>
          </p:cNvSpPr>
          <p:nvPr>
            <p:ph type="title"/>
          </p:nvPr>
        </p:nvSpPr>
        <p:spPr/>
        <p:txBody>
          <a:bodyPr/>
          <a:lstStyle/>
          <a:p>
            <a:r>
              <a:rPr lang="en-US" altLang="en-US" smtClean="0"/>
              <a:t>HRP LINK TO BUSINESS OBJECTIVES</a:t>
            </a:r>
          </a:p>
        </p:txBody>
      </p:sp>
      <p:sp>
        <p:nvSpPr>
          <p:cNvPr id="43011" name="Rectangle 3"/>
          <p:cNvSpPr>
            <a:spLocks noGrp="1" noChangeArrowheads="1"/>
          </p:cNvSpPr>
          <p:nvPr>
            <p:ph idx="1"/>
          </p:nvPr>
        </p:nvSpPr>
        <p:spPr/>
        <p:txBody>
          <a:bodyPr/>
          <a:lstStyle/>
          <a:p>
            <a:r>
              <a:rPr lang="en-US" altLang="en-US" dirty="0" smtClean="0"/>
              <a:t>Begins with the identification of the strategic goals/objectives of the company </a:t>
            </a:r>
          </a:p>
          <a:p>
            <a:r>
              <a:rPr lang="en-US" altLang="en-US" dirty="0" smtClean="0"/>
              <a:t>Business strategic goals/objectives focus attention on the following:</a:t>
            </a:r>
          </a:p>
          <a:p>
            <a:pPr lvl="1"/>
            <a:r>
              <a:rPr lang="en-US" altLang="en-US" dirty="0" smtClean="0"/>
              <a:t>Number of employees needed for growth or decline</a:t>
            </a:r>
          </a:p>
          <a:p>
            <a:pPr lvl="1"/>
            <a:r>
              <a:rPr lang="en-US" altLang="en-US" dirty="0" smtClean="0"/>
              <a:t>Required competencies and behaviors of employees</a:t>
            </a:r>
          </a:p>
          <a:p>
            <a:pPr lvl="1"/>
            <a:r>
              <a:rPr lang="en-US" altLang="en-US" dirty="0" smtClean="0"/>
              <a:t>Required levels of employee productivity </a:t>
            </a:r>
          </a:p>
        </p:txBody>
      </p:sp>
      <p:sp>
        <p:nvSpPr>
          <p:cNvPr id="5" name="Footer Placeholder 4"/>
          <p:cNvSpPr>
            <a:spLocks noGrp="1"/>
          </p:cNvSpPr>
          <p:nvPr>
            <p:ph type="ftr" sz="quarter" idx="10"/>
          </p:nvPr>
        </p:nvSpPr>
        <p:spPr/>
        <p:txBody>
          <a:bodyPr/>
          <a:lstStyle/>
          <a:p>
            <a:r>
              <a:rPr lang="en-US" altLang="en-US" smtClean="0"/>
              <a:t>Kavanagh, Human Resource Information Systems 4e. SAGE Publications, 2018.</a:t>
            </a:r>
            <a:endParaRPr lang="en-US" altLang="en-US"/>
          </a:p>
        </p:txBody>
      </p:sp>
      <p:sp>
        <p:nvSpPr>
          <p:cNvPr id="6" name="Slide Number Placeholder 5"/>
          <p:cNvSpPr>
            <a:spLocks noGrp="1"/>
          </p:cNvSpPr>
          <p:nvPr>
            <p:ph type="sldNum" sz="quarter" idx="11"/>
          </p:nvPr>
        </p:nvSpPr>
        <p:spPr/>
        <p:txBody>
          <a:bodyPr/>
          <a:lstStyle/>
          <a:p>
            <a:fld id="{7CCA7113-6921-4BCB-A1E6-8534B49A1874}" type="slidenum">
              <a:rPr lang="en-US" altLang="en-US" smtClean="0"/>
              <a:pPr/>
              <a:t>6</a:t>
            </a:fld>
            <a:endParaRPr lang="en-US" altLang="en-US"/>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6" fill="hold" grpId="0" nodeType="clickEffect">
                                  <p:stCondLst>
                                    <p:cond delay="0"/>
                                  </p:stCondLst>
                                  <p:childTnLst>
                                    <p:set>
                                      <p:cBhvr>
                                        <p:cTn id="6" dur="1" fill="hold">
                                          <p:stCondLst>
                                            <p:cond delay="0"/>
                                          </p:stCondLst>
                                        </p:cTn>
                                        <p:tgtEl>
                                          <p:spTgt spid="43011">
                                            <p:txEl>
                                              <p:pRg st="0" end="0"/>
                                            </p:txEl>
                                          </p:spTgt>
                                        </p:tgtEl>
                                        <p:attrNameLst>
                                          <p:attrName>style.visibility</p:attrName>
                                        </p:attrNameLst>
                                      </p:cBhvr>
                                      <p:to>
                                        <p:strVal val="visible"/>
                                      </p:to>
                                    </p:set>
                                    <p:anim calcmode="lin" valueType="num">
                                      <p:cBhvr additive="base">
                                        <p:cTn id="7" dur="500" fill="hold"/>
                                        <p:tgtEl>
                                          <p:spTgt spid="43011">
                                            <p:txEl>
                                              <p:pRg st="0" end="0"/>
                                            </p:txEl>
                                          </p:spTgt>
                                        </p:tgtEl>
                                        <p:attrNameLst>
                                          <p:attrName>ppt_x</p:attrName>
                                        </p:attrNameLst>
                                      </p:cBhvr>
                                      <p:tavLst>
                                        <p:tav tm="0">
                                          <p:val>
                                            <p:strVal val="1+#ppt_w/2"/>
                                          </p:val>
                                        </p:tav>
                                        <p:tav tm="100000">
                                          <p:val>
                                            <p:strVal val="#ppt_x"/>
                                          </p:val>
                                        </p:tav>
                                      </p:tavLst>
                                    </p:anim>
                                    <p:anim calcmode="lin" valueType="num">
                                      <p:cBhvr additive="base">
                                        <p:cTn id="8" dur="500" fill="hold"/>
                                        <p:tgtEl>
                                          <p:spTgt spid="43011">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 presetClass="entr" presetSubtype="6" fill="hold" grpId="0" nodeType="clickEffect">
                                  <p:stCondLst>
                                    <p:cond delay="0"/>
                                  </p:stCondLst>
                                  <p:childTnLst>
                                    <p:set>
                                      <p:cBhvr>
                                        <p:cTn id="12" dur="1" fill="hold">
                                          <p:stCondLst>
                                            <p:cond delay="0"/>
                                          </p:stCondLst>
                                        </p:cTn>
                                        <p:tgtEl>
                                          <p:spTgt spid="43011">
                                            <p:txEl>
                                              <p:pRg st="1" end="1"/>
                                            </p:txEl>
                                          </p:spTgt>
                                        </p:tgtEl>
                                        <p:attrNameLst>
                                          <p:attrName>style.visibility</p:attrName>
                                        </p:attrNameLst>
                                      </p:cBhvr>
                                      <p:to>
                                        <p:strVal val="visible"/>
                                      </p:to>
                                    </p:set>
                                    <p:anim calcmode="lin" valueType="num">
                                      <p:cBhvr additive="base">
                                        <p:cTn id="13" dur="500" fill="hold"/>
                                        <p:tgtEl>
                                          <p:spTgt spid="43011">
                                            <p:txEl>
                                              <p:pRg st="1" end="1"/>
                                            </p:txEl>
                                          </p:spTgt>
                                        </p:tgtEl>
                                        <p:attrNameLst>
                                          <p:attrName>ppt_x</p:attrName>
                                        </p:attrNameLst>
                                      </p:cBhvr>
                                      <p:tavLst>
                                        <p:tav tm="0">
                                          <p:val>
                                            <p:strVal val="1+#ppt_w/2"/>
                                          </p:val>
                                        </p:tav>
                                        <p:tav tm="100000">
                                          <p:val>
                                            <p:strVal val="#ppt_x"/>
                                          </p:val>
                                        </p:tav>
                                      </p:tavLst>
                                    </p:anim>
                                    <p:anim calcmode="lin" valueType="num">
                                      <p:cBhvr additive="base">
                                        <p:cTn id="14" dur="500" fill="hold"/>
                                        <p:tgtEl>
                                          <p:spTgt spid="43011">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nodeType="clickPar">
                      <p:stCondLst>
                        <p:cond delay="indefinite"/>
                      </p:stCondLst>
                      <p:childTnLst>
                        <p:par>
                          <p:cTn id="16" fill="hold" nodeType="withGroup">
                            <p:stCondLst>
                              <p:cond delay="0"/>
                            </p:stCondLst>
                            <p:childTnLst>
                              <p:par>
                                <p:cTn id="17" presetID="2" presetClass="entr" presetSubtype="6" fill="hold" grpId="0" nodeType="clickEffect">
                                  <p:stCondLst>
                                    <p:cond delay="0"/>
                                  </p:stCondLst>
                                  <p:childTnLst>
                                    <p:set>
                                      <p:cBhvr>
                                        <p:cTn id="18" dur="1" fill="hold">
                                          <p:stCondLst>
                                            <p:cond delay="0"/>
                                          </p:stCondLst>
                                        </p:cTn>
                                        <p:tgtEl>
                                          <p:spTgt spid="43011">
                                            <p:txEl>
                                              <p:pRg st="2" end="2"/>
                                            </p:txEl>
                                          </p:spTgt>
                                        </p:tgtEl>
                                        <p:attrNameLst>
                                          <p:attrName>style.visibility</p:attrName>
                                        </p:attrNameLst>
                                      </p:cBhvr>
                                      <p:to>
                                        <p:strVal val="visible"/>
                                      </p:to>
                                    </p:set>
                                    <p:anim calcmode="lin" valueType="num">
                                      <p:cBhvr additive="base">
                                        <p:cTn id="19" dur="500" fill="hold"/>
                                        <p:tgtEl>
                                          <p:spTgt spid="43011">
                                            <p:txEl>
                                              <p:pRg st="2" end="2"/>
                                            </p:txEl>
                                          </p:spTgt>
                                        </p:tgtEl>
                                        <p:attrNameLst>
                                          <p:attrName>ppt_x</p:attrName>
                                        </p:attrNameLst>
                                      </p:cBhvr>
                                      <p:tavLst>
                                        <p:tav tm="0">
                                          <p:val>
                                            <p:strVal val="1+#ppt_w/2"/>
                                          </p:val>
                                        </p:tav>
                                        <p:tav tm="100000">
                                          <p:val>
                                            <p:strVal val="#ppt_x"/>
                                          </p:val>
                                        </p:tav>
                                      </p:tavLst>
                                    </p:anim>
                                    <p:anim calcmode="lin" valueType="num">
                                      <p:cBhvr additive="base">
                                        <p:cTn id="20" dur="500" fill="hold"/>
                                        <p:tgtEl>
                                          <p:spTgt spid="43011">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 presetClass="entr" presetSubtype="6" fill="hold" grpId="0" nodeType="clickEffect">
                                  <p:stCondLst>
                                    <p:cond delay="0"/>
                                  </p:stCondLst>
                                  <p:childTnLst>
                                    <p:set>
                                      <p:cBhvr>
                                        <p:cTn id="24" dur="1" fill="hold">
                                          <p:stCondLst>
                                            <p:cond delay="0"/>
                                          </p:stCondLst>
                                        </p:cTn>
                                        <p:tgtEl>
                                          <p:spTgt spid="43011">
                                            <p:txEl>
                                              <p:pRg st="3" end="3"/>
                                            </p:txEl>
                                          </p:spTgt>
                                        </p:tgtEl>
                                        <p:attrNameLst>
                                          <p:attrName>style.visibility</p:attrName>
                                        </p:attrNameLst>
                                      </p:cBhvr>
                                      <p:to>
                                        <p:strVal val="visible"/>
                                      </p:to>
                                    </p:set>
                                    <p:anim calcmode="lin" valueType="num">
                                      <p:cBhvr additive="base">
                                        <p:cTn id="25" dur="500" fill="hold"/>
                                        <p:tgtEl>
                                          <p:spTgt spid="43011">
                                            <p:txEl>
                                              <p:pRg st="3" end="3"/>
                                            </p:txEl>
                                          </p:spTgt>
                                        </p:tgtEl>
                                        <p:attrNameLst>
                                          <p:attrName>ppt_x</p:attrName>
                                        </p:attrNameLst>
                                      </p:cBhvr>
                                      <p:tavLst>
                                        <p:tav tm="0">
                                          <p:val>
                                            <p:strVal val="1+#ppt_w/2"/>
                                          </p:val>
                                        </p:tav>
                                        <p:tav tm="100000">
                                          <p:val>
                                            <p:strVal val="#ppt_x"/>
                                          </p:val>
                                        </p:tav>
                                      </p:tavLst>
                                    </p:anim>
                                    <p:anim calcmode="lin" valueType="num">
                                      <p:cBhvr additive="base">
                                        <p:cTn id="26" dur="500" fill="hold"/>
                                        <p:tgtEl>
                                          <p:spTgt spid="43011">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nodeType="clickPar">
                      <p:stCondLst>
                        <p:cond delay="indefinite"/>
                      </p:stCondLst>
                      <p:childTnLst>
                        <p:par>
                          <p:cTn id="28" fill="hold" nodeType="withGroup">
                            <p:stCondLst>
                              <p:cond delay="0"/>
                            </p:stCondLst>
                            <p:childTnLst>
                              <p:par>
                                <p:cTn id="29" presetID="2" presetClass="entr" presetSubtype="6" fill="hold" grpId="0" nodeType="clickEffect">
                                  <p:stCondLst>
                                    <p:cond delay="0"/>
                                  </p:stCondLst>
                                  <p:childTnLst>
                                    <p:set>
                                      <p:cBhvr>
                                        <p:cTn id="30" dur="1" fill="hold">
                                          <p:stCondLst>
                                            <p:cond delay="0"/>
                                          </p:stCondLst>
                                        </p:cTn>
                                        <p:tgtEl>
                                          <p:spTgt spid="43011">
                                            <p:txEl>
                                              <p:pRg st="4" end="4"/>
                                            </p:txEl>
                                          </p:spTgt>
                                        </p:tgtEl>
                                        <p:attrNameLst>
                                          <p:attrName>style.visibility</p:attrName>
                                        </p:attrNameLst>
                                      </p:cBhvr>
                                      <p:to>
                                        <p:strVal val="visible"/>
                                      </p:to>
                                    </p:set>
                                    <p:anim calcmode="lin" valueType="num">
                                      <p:cBhvr additive="base">
                                        <p:cTn id="31" dur="500" fill="hold"/>
                                        <p:tgtEl>
                                          <p:spTgt spid="43011">
                                            <p:txEl>
                                              <p:pRg st="4" end="4"/>
                                            </p:txEl>
                                          </p:spTgt>
                                        </p:tgtEl>
                                        <p:attrNameLst>
                                          <p:attrName>ppt_x</p:attrName>
                                        </p:attrNameLst>
                                      </p:cBhvr>
                                      <p:tavLst>
                                        <p:tav tm="0">
                                          <p:val>
                                            <p:strVal val="1+#ppt_w/2"/>
                                          </p:val>
                                        </p:tav>
                                        <p:tav tm="100000">
                                          <p:val>
                                            <p:strVal val="#ppt_x"/>
                                          </p:val>
                                        </p:tav>
                                      </p:tavLst>
                                    </p:anim>
                                    <p:anim calcmode="lin" valueType="num">
                                      <p:cBhvr additive="base">
                                        <p:cTn id="32" dur="500" fill="hold"/>
                                        <p:tgtEl>
                                          <p:spTgt spid="43011">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3011" grpId="0" build="p" bldLvl="2" autoUpdateAnimBg="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2"/>
          <p:cNvSpPr>
            <a:spLocks noGrp="1" noChangeArrowheads="1"/>
          </p:cNvSpPr>
          <p:nvPr>
            <p:ph type="title"/>
          </p:nvPr>
        </p:nvSpPr>
        <p:spPr/>
        <p:txBody>
          <a:bodyPr/>
          <a:lstStyle/>
          <a:p>
            <a:r>
              <a:rPr lang="en-AU" altLang="en-US" smtClean="0"/>
              <a:t>JOB ANALYSIS: ACCURACY CRITICAL FOR EFFECTIVE HRP</a:t>
            </a:r>
          </a:p>
        </p:txBody>
      </p:sp>
      <p:sp>
        <p:nvSpPr>
          <p:cNvPr id="12290" name="Rectangle 3"/>
          <p:cNvSpPr>
            <a:spLocks noGrp="1" noChangeArrowheads="1"/>
          </p:cNvSpPr>
          <p:nvPr>
            <p:ph idx="1"/>
          </p:nvPr>
        </p:nvSpPr>
        <p:spPr/>
        <p:txBody>
          <a:bodyPr/>
          <a:lstStyle/>
          <a:p>
            <a:r>
              <a:rPr lang="en-GB" altLang="en-US" sz="2800" dirty="0" smtClean="0"/>
              <a:t>In order</a:t>
            </a:r>
            <a:r>
              <a:rPr lang="en-US" altLang="en-US" sz="2800" dirty="0" smtClean="0"/>
              <a:t> to make forecasts in HRP accurate, it is crucial that the (KSA) required in the forecasted jobs be known. Job analysis does this!</a:t>
            </a:r>
          </a:p>
          <a:p>
            <a:r>
              <a:rPr lang="en-GB" altLang="en-US" sz="2800" dirty="0" smtClean="0"/>
              <a:t>Job description: What the job involves: duties, tasks, activities, responsibilities. Working contract.</a:t>
            </a:r>
          </a:p>
          <a:p>
            <a:r>
              <a:rPr lang="en-GB" altLang="en-US" sz="2800" dirty="0" smtClean="0"/>
              <a:t>Job specification: What it takes to do the job – knowledge, skills, and abilities (KSAs), competencies (</a:t>
            </a:r>
            <a:r>
              <a:rPr lang="en-GB" altLang="en-US" sz="2800" dirty="0" err="1" smtClean="0"/>
              <a:t>behaviors</a:t>
            </a:r>
            <a:r>
              <a:rPr lang="en-GB" altLang="en-US" sz="2800" dirty="0" smtClean="0"/>
              <a:t> and attitudes)</a:t>
            </a:r>
            <a:endParaRPr lang="en-AU" altLang="en-US" sz="2800" dirty="0" smtClean="0"/>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7</a:t>
            </a:fld>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4337" name="Rectangle 2"/>
          <p:cNvSpPr>
            <a:spLocks noGrp="1" noChangeArrowheads="1"/>
          </p:cNvSpPr>
          <p:nvPr>
            <p:ph type="title"/>
          </p:nvPr>
        </p:nvSpPr>
        <p:spPr/>
        <p:txBody>
          <a:bodyPr/>
          <a:lstStyle/>
          <a:p>
            <a:r>
              <a:rPr lang="en-US" altLang="en-US" smtClean="0"/>
              <a:t>THREE PHASES IN HUMAN RESOURCE PLANNING</a:t>
            </a:r>
          </a:p>
        </p:txBody>
      </p:sp>
      <p:sp>
        <p:nvSpPr>
          <p:cNvPr id="3" name="Content Placeholder 2"/>
          <p:cNvSpPr>
            <a:spLocks noGrp="1"/>
          </p:cNvSpPr>
          <p:nvPr>
            <p:ph idx="1"/>
          </p:nvPr>
        </p:nvSpPr>
        <p:spPr/>
        <p:txBody>
          <a:bodyPr/>
          <a:lstStyle/>
          <a:p>
            <a:pPr>
              <a:lnSpc>
                <a:spcPct val="90000"/>
              </a:lnSpc>
            </a:pPr>
            <a:r>
              <a:rPr lang="en-US" altLang="en-US" sz="2400" dirty="0">
                <a:latin typeface="Calibri" panose="020F0502020204030204" pitchFamily="34" charset="0"/>
              </a:rPr>
              <a:t> Setting HRP objectives (1)</a:t>
            </a:r>
          </a:p>
          <a:p>
            <a:pPr lvl="1">
              <a:lnSpc>
                <a:spcPct val="90000"/>
              </a:lnSpc>
            </a:pPr>
            <a:r>
              <a:rPr lang="en-US" altLang="en-US" sz="2000" dirty="0">
                <a:latin typeface="Calibri" panose="020F0502020204030204" pitchFamily="34" charset="0"/>
              </a:rPr>
              <a:t>Determining labor demand</a:t>
            </a:r>
          </a:p>
          <a:p>
            <a:pPr lvl="2">
              <a:lnSpc>
                <a:spcPct val="90000"/>
              </a:lnSpc>
            </a:pPr>
            <a:r>
              <a:rPr lang="en-US" altLang="en-US" sz="1800" dirty="0">
                <a:latin typeface="Calibri" panose="020F0502020204030204" pitchFamily="34" charset="0"/>
              </a:rPr>
              <a:t>Derived from product demand – based on historic records </a:t>
            </a:r>
          </a:p>
          <a:p>
            <a:pPr lvl="2">
              <a:lnSpc>
                <a:spcPct val="90000"/>
              </a:lnSpc>
            </a:pPr>
            <a:r>
              <a:rPr lang="en-US" altLang="en-US" sz="1800" dirty="0">
                <a:latin typeface="Calibri" panose="020F0502020204030204" pitchFamily="34" charset="0"/>
              </a:rPr>
              <a:t>Add employee turnover by job</a:t>
            </a:r>
          </a:p>
          <a:p>
            <a:pPr lvl="1">
              <a:lnSpc>
                <a:spcPct val="90000"/>
              </a:lnSpc>
            </a:pPr>
            <a:r>
              <a:rPr lang="en-US" altLang="en-US" sz="2000" dirty="0">
                <a:latin typeface="Calibri" panose="020F0502020204030204" pitchFamily="34" charset="0"/>
              </a:rPr>
              <a:t>Determining labor supply: two sources</a:t>
            </a:r>
          </a:p>
          <a:p>
            <a:pPr lvl="2">
              <a:lnSpc>
                <a:spcPct val="90000"/>
              </a:lnSpc>
            </a:pPr>
            <a:r>
              <a:rPr lang="en-US" altLang="en-US" sz="1800" i="1" dirty="0">
                <a:latin typeface="Calibri" panose="020F0502020204030204" pitchFamily="34" charset="0"/>
              </a:rPr>
              <a:t>Internal</a:t>
            </a:r>
            <a:r>
              <a:rPr lang="en-US" altLang="en-US" sz="1800" dirty="0">
                <a:latin typeface="Calibri" panose="020F0502020204030204" pitchFamily="34" charset="0"/>
              </a:rPr>
              <a:t> movements caused by transfers, promotions, turnover, and retirements – data should be in HRIS</a:t>
            </a:r>
          </a:p>
          <a:p>
            <a:pPr lvl="2">
              <a:lnSpc>
                <a:spcPct val="90000"/>
              </a:lnSpc>
            </a:pPr>
            <a:r>
              <a:rPr lang="en-US" altLang="en-US" sz="1800" i="1" dirty="0">
                <a:latin typeface="Calibri" panose="020F0502020204030204" pitchFamily="34" charset="0"/>
              </a:rPr>
              <a:t>External </a:t>
            </a:r>
            <a:r>
              <a:rPr lang="en-US" altLang="en-US" sz="1800" dirty="0">
                <a:latin typeface="Calibri" panose="020F0502020204030204" pitchFamily="34" charset="0"/>
              </a:rPr>
              <a:t>labor market</a:t>
            </a:r>
            <a:r>
              <a:rPr lang="en-US" altLang="en-US" sz="1800" i="1" dirty="0">
                <a:latin typeface="Calibri" panose="020F0502020204030204" pitchFamily="34" charset="0"/>
              </a:rPr>
              <a:t> </a:t>
            </a:r>
            <a:r>
              <a:rPr lang="en-US" altLang="en-US" sz="1800" dirty="0">
                <a:latin typeface="Calibri" panose="020F0502020204030204" pitchFamily="34" charset="0"/>
              </a:rPr>
              <a:t>          </a:t>
            </a:r>
          </a:p>
          <a:p>
            <a:pPr>
              <a:lnSpc>
                <a:spcPct val="90000"/>
              </a:lnSpc>
            </a:pPr>
            <a:r>
              <a:rPr lang="en-US" altLang="en-US" sz="2400" dirty="0">
                <a:latin typeface="Calibri" panose="020F0502020204030204" pitchFamily="34" charset="0"/>
                <a:cs typeface="Times New Roman" panose="02020603050405020304" pitchFamily="18" charset="0"/>
              </a:rPr>
              <a:t> Planning HR programs</a:t>
            </a:r>
            <a:r>
              <a:rPr lang="en-US" altLang="en-US" sz="2400" dirty="0">
                <a:latin typeface="Calibri" panose="020F0502020204030204" pitchFamily="34" charset="0"/>
              </a:rPr>
              <a:t> (2)</a:t>
            </a:r>
          </a:p>
          <a:p>
            <a:pPr lvl="1">
              <a:lnSpc>
                <a:spcPct val="90000"/>
              </a:lnSpc>
            </a:pPr>
            <a:r>
              <a:rPr lang="en-US" altLang="en-US" sz="2000" dirty="0">
                <a:latin typeface="Calibri" panose="020F0502020204030204" pitchFamily="34" charset="0"/>
              </a:rPr>
              <a:t>Determining gap between demand and supply</a:t>
            </a:r>
          </a:p>
          <a:p>
            <a:pPr lvl="1">
              <a:lnSpc>
                <a:spcPct val="90000"/>
              </a:lnSpc>
            </a:pPr>
            <a:r>
              <a:rPr lang="en-US" altLang="en-US" sz="2000" dirty="0">
                <a:latin typeface="Calibri" panose="020F0502020204030204" pitchFamily="34" charset="0"/>
              </a:rPr>
              <a:t>Changing/creating HR programs to fill gap</a:t>
            </a:r>
          </a:p>
          <a:p>
            <a:pPr>
              <a:lnSpc>
                <a:spcPct val="90000"/>
              </a:lnSpc>
            </a:pPr>
            <a:r>
              <a:rPr lang="en-US" altLang="en-US" sz="2400" dirty="0">
                <a:latin typeface="Calibri" panose="020F0502020204030204" pitchFamily="34" charset="0"/>
              </a:rPr>
              <a:t> Developing HR programs and evaluating (3)</a:t>
            </a:r>
          </a:p>
          <a:p>
            <a:pPr lvl="1">
              <a:lnSpc>
                <a:spcPct val="90000"/>
              </a:lnSpc>
            </a:pPr>
            <a:r>
              <a:rPr lang="en-US" altLang="en-US" sz="2000" dirty="0">
                <a:latin typeface="Calibri" panose="020F0502020204030204" pitchFamily="34" charset="0"/>
                <a:cs typeface="Times New Roman" panose="02020603050405020304" pitchFamily="18" charset="0"/>
              </a:rPr>
              <a:t>Implementation of planned HRM programs from phase 2</a:t>
            </a:r>
            <a:r>
              <a:rPr lang="en-US" altLang="en-US" sz="2000" dirty="0">
                <a:latin typeface="Calibri" panose="020F0502020204030204" pitchFamily="34" charset="0"/>
              </a:rPr>
              <a:t> </a:t>
            </a:r>
          </a:p>
          <a:p>
            <a:pPr lvl="1">
              <a:lnSpc>
                <a:spcPct val="90000"/>
              </a:lnSpc>
            </a:pPr>
            <a:r>
              <a:rPr lang="en-US" altLang="en-US" sz="2000" dirty="0">
                <a:latin typeface="Calibri" panose="020F0502020204030204" pitchFamily="34" charset="0"/>
                <a:cs typeface="Times New Roman" panose="02020603050405020304" pitchFamily="18" charset="0"/>
              </a:rPr>
              <a:t>Determine if they have actually closed the gap between supply and demand</a:t>
            </a:r>
            <a:r>
              <a:rPr lang="en-US" altLang="en-US" sz="2000" dirty="0">
                <a:latin typeface="Calibri" panose="020F0502020204030204" pitchFamily="34" charset="0"/>
              </a:rPr>
              <a:t> </a:t>
            </a:r>
          </a:p>
        </p:txBody>
      </p:sp>
      <p:sp>
        <p:nvSpPr>
          <p:cNvPr id="4" name="Footer Placeholder 3"/>
          <p:cNvSpPr>
            <a:spLocks noGrp="1"/>
          </p:cNvSpPr>
          <p:nvPr>
            <p:ph type="ftr" sz="quarter" idx="10"/>
          </p:nvPr>
        </p:nvSpPr>
        <p:spPr/>
        <p:txBody>
          <a:bodyPr/>
          <a:lstStyle/>
          <a:p>
            <a:r>
              <a:rPr lang="en-US" smtClean="0"/>
              <a:t>Kavanagh, Human Resource Information Systems 4e. SAGE Publications, 2018.</a:t>
            </a:r>
            <a:endParaRPr lang="en-US"/>
          </a:p>
        </p:txBody>
      </p:sp>
      <p:sp>
        <p:nvSpPr>
          <p:cNvPr id="5" name="Slide Number Placeholder 4"/>
          <p:cNvSpPr>
            <a:spLocks noGrp="1"/>
          </p:cNvSpPr>
          <p:nvPr>
            <p:ph type="sldNum" sz="quarter" idx="11"/>
          </p:nvPr>
        </p:nvSpPr>
        <p:spPr/>
        <p:txBody>
          <a:bodyPr/>
          <a:lstStyle/>
          <a:p>
            <a:fld id="{103B020F-2BF5-4BCF-BA9F-77391F55D2ED}" type="slidenum">
              <a:rPr lang="en-US" smtClean="0"/>
              <a:t>8</a:t>
            </a:fld>
            <a:endParaRPr lang="en-US"/>
          </a:p>
        </p:txBody>
      </p:sp>
    </p:spTree>
  </p:cSld>
  <p:clrMapOvr>
    <a:masterClrMapping/>
  </p:clrMapOvr>
  <p:transition>
    <p:random/>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5361" name="Rectangle 2"/>
          <p:cNvSpPr>
            <a:spLocks noGrp="1" noChangeArrowheads="1"/>
          </p:cNvSpPr>
          <p:nvPr>
            <p:ph type="title"/>
          </p:nvPr>
        </p:nvSpPr>
        <p:spPr/>
        <p:txBody>
          <a:bodyPr/>
          <a:lstStyle/>
          <a:p>
            <a:pPr eaLnBrk="1" hangingPunct="1"/>
            <a:r>
              <a:rPr lang="en-US" altLang="en-US" sz="4000" smtClean="0">
                <a:cs typeface="Times New Roman" panose="02020603050405020304" pitchFamily="18" charset="0"/>
              </a:rPr>
              <a:t>TALENT MANAGEMENT AND CORPORATE STRATEGY</a:t>
            </a:r>
            <a:r>
              <a:rPr lang="en-US" altLang="en-US" sz="4000" smtClean="0"/>
              <a:t> </a:t>
            </a:r>
          </a:p>
        </p:txBody>
      </p:sp>
      <p:sp>
        <p:nvSpPr>
          <p:cNvPr id="103427" name="Rectangle 3" descr="Rectangle: Click to edit Master text styles&#10;Second level&#10;Third level&#10;Fourth level&#10;Fifth level"/>
          <p:cNvSpPr>
            <a:spLocks noGrp="1" noChangeArrowheads="1"/>
          </p:cNvSpPr>
          <p:nvPr>
            <p:ph idx="1"/>
          </p:nvPr>
        </p:nvSpPr>
        <p:spPr/>
        <p:txBody>
          <a:bodyPr/>
          <a:lstStyle/>
          <a:p>
            <a:pPr eaLnBrk="1" hangingPunct="1">
              <a:lnSpc>
                <a:spcPct val="90000"/>
              </a:lnSpc>
              <a:spcBef>
                <a:spcPts val="2400"/>
              </a:spcBef>
            </a:pPr>
            <a:r>
              <a:rPr lang="en-US" altLang="en-US" sz="2800" smtClean="0"/>
              <a:t>The </a:t>
            </a:r>
            <a:r>
              <a:rPr lang="en-US" altLang="en-US" sz="2800" smtClean="0">
                <a:cs typeface="Times New Roman" panose="02020603050405020304" pitchFamily="18" charset="0"/>
              </a:rPr>
              <a:t>fundamental requirement to connect corporate strategy to HRP and TM is based on the capability to be able to adapt to changes in the global economy</a:t>
            </a:r>
          </a:p>
          <a:p>
            <a:pPr eaLnBrk="1" hangingPunct="1">
              <a:lnSpc>
                <a:spcPct val="90000"/>
              </a:lnSpc>
              <a:spcBef>
                <a:spcPts val="2400"/>
              </a:spcBef>
            </a:pPr>
            <a:r>
              <a:rPr lang="en-US" altLang="en-US" sz="2800" smtClean="0">
                <a:cs typeface="Times New Roman" panose="02020603050405020304" pitchFamily="18" charset="0"/>
              </a:rPr>
              <a:t>HR departments need to take on a </a:t>
            </a:r>
            <a:r>
              <a:rPr lang="en-US" altLang="en-US" sz="2800" i="1" smtClean="0">
                <a:cs typeface="Times New Roman" panose="02020603050405020304" pitchFamily="18" charset="0"/>
              </a:rPr>
              <a:t>value creation role </a:t>
            </a:r>
            <a:r>
              <a:rPr lang="en-US" altLang="en-US" sz="2800" smtClean="0">
                <a:cs typeface="Times New Roman" panose="02020603050405020304" pitchFamily="18" charset="0"/>
              </a:rPr>
              <a:t>to support corporate and business unit strategy </a:t>
            </a:r>
          </a:p>
          <a:p>
            <a:pPr eaLnBrk="1" hangingPunct="1">
              <a:lnSpc>
                <a:spcPct val="90000"/>
              </a:lnSpc>
              <a:spcBef>
                <a:spcPts val="2400"/>
              </a:spcBef>
            </a:pPr>
            <a:r>
              <a:rPr lang="en-US" altLang="en-US" sz="2800" smtClean="0">
                <a:cs typeface="Times New Roman" panose="02020603050405020304" pitchFamily="18" charset="0"/>
              </a:rPr>
              <a:t>HR function has to become a high-performance system designed to maximize the quality of human capital in the organization </a:t>
            </a:r>
          </a:p>
        </p:txBody>
      </p:sp>
      <p:sp>
        <p:nvSpPr>
          <p:cNvPr id="2" name="Footer Placeholder 1"/>
          <p:cNvSpPr>
            <a:spLocks noGrp="1"/>
          </p:cNvSpPr>
          <p:nvPr>
            <p:ph type="ftr" sz="quarter" idx="10"/>
          </p:nvPr>
        </p:nvSpPr>
        <p:spPr/>
        <p:txBody>
          <a:bodyPr/>
          <a:lstStyle/>
          <a:p>
            <a:r>
              <a:rPr lang="en-US" smtClean="0"/>
              <a:t>Kavanagh, Human Resource Information Systems 4e. SAGE Publications, 2018.</a:t>
            </a:r>
            <a:endParaRPr lang="en-US" dirty="0"/>
          </a:p>
        </p:txBody>
      </p:sp>
      <p:sp>
        <p:nvSpPr>
          <p:cNvPr id="3" name="Slide Number Placeholder 2"/>
          <p:cNvSpPr>
            <a:spLocks noGrp="1"/>
          </p:cNvSpPr>
          <p:nvPr>
            <p:ph type="sldNum" sz="quarter" idx="11"/>
          </p:nvPr>
        </p:nvSpPr>
        <p:spPr/>
        <p:txBody>
          <a:bodyPr/>
          <a:lstStyle/>
          <a:p>
            <a:fld id="{103B020F-2BF5-4BCF-BA9F-77391F55D2ED}" type="slidenum">
              <a:rPr lang="en-US" smtClean="0"/>
              <a:t>9</a:t>
            </a:fld>
            <a:endParaRPr lang="en-US"/>
          </a:p>
        </p:txBody>
      </p:sp>
    </p:spTree>
  </p:cSld>
  <p:clrMapOvr>
    <a:masterClrMapping/>
  </p:clrMapOvr>
  <p:transition>
    <p:cut thruBlk="1"/>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03427">
                                            <p:txEl>
                                              <p:pRg st="0" end="0"/>
                                            </p:txEl>
                                          </p:spTgt>
                                        </p:tgtEl>
                                        <p:attrNameLst>
                                          <p:attrName>style.visibility</p:attrName>
                                        </p:attrNameLst>
                                      </p:cBhvr>
                                      <p:to>
                                        <p:strVal val="visible"/>
                                      </p:to>
                                    </p:set>
                                    <p:animEffect transition="in" filter="wipe(left)">
                                      <p:cBhvr>
                                        <p:cTn id="7" dur="500"/>
                                        <p:tgtEl>
                                          <p:spTgt spid="10342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03427">
                                            <p:txEl>
                                              <p:pRg st="1" end="1"/>
                                            </p:txEl>
                                          </p:spTgt>
                                        </p:tgtEl>
                                        <p:attrNameLst>
                                          <p:attrName>style.visibility</p:attrName>
                                        </p:attrNameLst>
                                      </p:cBhvr>
                                      <p:to>
                                        <p:strVal val="visible"/>
                                      </p:to>
                                    </p:set>
                                    <p:animEffect transition="in" filter="wipe(left)">
                                      <p:cBhvr>
                                        <p:cTn id="12" dur="500"/>
                                        <p:tgtEl>
                                          <p:spTgt spid="103427">
                                            <p:txEl>
                                              <p:pRg st="1" end="1"/>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03427">
                                            <p:txEl>
                                              <p:pRg st="2" end="2"/>
                                            </p:txEl>
                                          </p:spTgt>
                                        </p:tgtEl>
                                        <p:attrNameLst>
                                          <p:attrName>style.visibility</p:attrName>
                                        </p:attrNameLst>
                                      </p:cBhvr>
                                      <p:to>
                                        <p:strVal val="visible"/>
                                      </p:to>
                                    </p:set>
                                    <p:animEffect transition="in" filter="wipe(left)">
                                      <p:cBhvr>
                                        <p:cTn id="17" dur="500"/>
                                        <p:tgtEl>
                                          <p:spTgt spid="103427">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3427" grpId="0" build="p" bldLvl="2" autoUpdateAnimBg="0"/>
    </p:bldLst>
  </p:timing>
</p:sld>
</file>

<file path=ppt/theme/theme1.xml><?xml version="1.0" encoding="utf-8"?>
<a:theme xmlns:a="http://schemas.openxmlformats.org/drawingml/2006/main" name="Kavanagh">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Kavanagh" id="{A85EBC22-2498-4F1D-A19D-A85C40C90245}" vid="{243FF9DB-DB78-487A-A842-2E82D5B2DC15}"/>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23</TotalTime>
  <Words>1177</Words>
  <Application>Microsoft Office PowerPoint</Application>
  <PresentationFormat>On-screen Show (4:3)</PresentationFormat>
  <Paragraphs>117</Paragraphs>
  <Slides>14</Slides>
  <Notes>1</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14</vt:i4>
      </vt:variant>
    </vt:vector>
  </HeadingPairs>
  <TitlesOfParts>
    <vt:vector size="21" baseType="lpstr">
      <vt:lpstr>ＭＳ Ｐゴシック</vt:lpstr>
      <vt:lpstr>ＭＳ Ｐゴシック</vt:lpstr>
      <vt:lpstr>Arial</vt:lpstr>
      <vt:lpstr>Calibri</vt:lpstr>
      <vt:lpstr>Tahoma</vt:lpstr>
      <vt:lpstr>Times New Roman</vt:lpstr>
      <vt:lpstr>Kavanagh</vt:lpstr>
      <vt:lpstr>Chapter 9</vt:lpstr>
      <vt:lpstr>THE STRATEGIC IMPORTANCE OF HR PLANNING</vt:lpstr>
      <vt:lpstr>TALENT MANAGEMENT (TM)</vt:lpstr>
      <vt:lpstr>IMPORTANCE OF TALENT MANAGEMENT </vt:lpstr>
      <vt:lpstr> TALENT MANAGEMENT ISSUES </vt:lpstr>
      <vt:lpstr>HRP LINK TO BUSINESS OBJECTIVES</vt:lpstr>
      <vt:lpstr>JOB ANALYSIS: ACCURACY CRITICAL FOR EFFECTIVE HRP</vt:lpstr>
      <vt:lpstr>THREE PHASES IN HUMAN RESOURCE PLANNING</vt:lpstr>
      <vt:lpstr>TALENT MANAGEMENT AND CORPORATE STRATEGY </vt:lpstr>
      <vt:lpstr>CHANGE AND CREATING AN ADAPTABLE WORKFORCE </vt:lpstr>
      <vt:lpstr>TALENT MANAGEMENT AND CORPORATE CULTURE </vt:lpstr>
      <vt:lpstr>TM AND INFORMATION SYSTEMS </vt:lpstr>
      <vt:lpstr>TM, RECRUITING, PERFORMANCE EVALUATION, ANALYTICS, AND HRIS</vt:lpstr>
      <vt:lpstr>MEASURING THE SUCCESS OF TALENT MANAGEMENT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9</dc:title>
  <dc:creator>Sheila Boysen-Rotelli</dc:creator>
  <cp:lastModifiedBy>Katie Ancheta</cp:lastModifiedBy>
  <cp:revision>14</cp:revision>
  <dcterms:created xsi:type="dcterms:W3CDTF">2017-05-04T22:24:56Z</dcterms:created>
  <dcterms:modified xsi:type="dcterms:W3CDTF">2017-07-27T20:15:51Z</dcterms:modified>
</cp:coreProperties>
</file>