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Lst>
  <p:notesMasterIdLst>
    <p:notesMasterId r:id="rId23"/>
  </p:notesMasterIdLst>
  <p:handoutMasterIdLst>
    <p:handoutMasterId r:id="rId24"/>
  </p:handoutMasterIdLst>
  <p:sldIdLst>
    <p:sldId id="256" r:id="rId2"/>
    <p:sldId id="318" r:id="rId3"/>
    <p:sldId id="290" r:id="rId4"/>
    <p:sldId id="291" r:id="rId5"/>
    <p:sldId id="328" r:id="rId6"/>
    <p:sldId id="327" r:id="rId7"/>
    <p:sldId id="319" r:id="rId8"/>
    <p:sldId id="320" r:id="rId9"/>
    <p:sldId id="321" r:id="rId10"/>
    <p:sldId id="301" r:id="rId11"/>
    <p:sldId id="293" r:id="rId12"/>
    <p:sldId id="299" r:id="rId13"/>
    <p:sldId id="322" r:id="rId14"/>
    <p:sldId id="323" r:id="rId15"/>
    <p:sldId id="324" r:id="rId16"/>
    <p:sldId id="284" r:id="rId17"/>
    <p:sldId id="295" r:id="rId18"/>
    <p:sldId id="326" r:id="rId19"/>
    <p:sldId id="296" r:id="rId20"/>
    <p:sldId id="297" r:id="rId21"/>
    <p:sldId id="298" r:id="rId22"/>
  </p:sldIdLst>
  <p:sldSz cx="9144000" cy="6858000" type="screen4x3"/>
  <p:notesSz cx="6858000" cy="9144000"/>
  <p:defaultTextStyle>
    <a:defPPr>
      <a:defRPr lang="en-AU"/>
    </a:defPPr>
    <a:lvl1pPr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Tahoma" charset="0"/>
                <a:ea typeface="ＭＳ Ｐゴシック" charset="0"/>
                <a:cs typeface="+mn-cs"/>
              </a:defRPr>
            </a:lvl1pPr>
          </a:lstStyle>
          <a:p>
            <a:pPr>
              <a:defRPr/>
            </a:pPr>
            <a:endParaRPr lang="en-US"/>
          </a:p>
        </p:txBody>
      </p:sp>
      <p:sp>
        <p:nvSpPr>
          <p:cNvPr id="2457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Tahoma" charset="0"/>
                <a:ea typeface="ＭＳ Ｐゴシック" charset="0"/>
                <a:cs typeface="+mn-cs"/>
              </a:defRPr>
            </a:lvl1pPr>
          </a:lstStyle>
          <a:p>
            <a:pPr>
              <a:defRPr/>
            </a:pPr>
            <a:endParaRPr lang="en-US"/>
          </a:p>
        </p:txBody>
      </p:sp>
      <p:sp>
        <p:nvSpPr>
          <p:cNvPr id="2458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Tahoma" charset="0"/>
                <a:ea typeface="ＭＳ Ｐゴシック" charset="0"/>
                <a:cs typeface="+mn-cs"/>
              </a:defRPr>
            </a:lvl1pPr>
          </a:lstStyle>
          <a:p>
            <a:pPr>
              <a:defRPr/>
            </a:pPr>
            <a:endParaRPr lang="en-US"/>
          </a:p>
        </p:txBody>
      </p:sp>
      <p:sp>
        <p:nvSpPr>
          <p:cNvPr id="2458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D49C9D8F-9D76-4090-AFDD-D90B4CC57DC5}" type="slidenum">
              <a:rPr lang="en-AU" altLang="en-US"/>
              <a:pPr/>
              <a:t>‹#›</a:t>
            </a:fld>
            <a:endParaRPr lang="en-AU"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Tahoma" charset="0"/>
                <a:ea typeface="ＭＳ Ｐゴシック" charset="0"/>
                <a:cs typeface="+mn-cs"/>
              </a:defRPr>
            </a:lvl1pPr>
          </a:lstStyle>
          <a:p>
            <a:pPr>
              <a:defRPr/>
            </a:pPr>
            <a:endParaRPr lang="en-US"/>
          </a:p>
        </p:txBody>
      </p:sp>
      <p:sp>
        <p:nvSpPr>
          <p:cNvPr id="102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Tahoma" charset="0"/>
                <a:ea typeface="ＭＳ Ｐゴシック" charset="0"/>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102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Tahoma" charset="0"/>
                <a:ea typeface="ＭＳ Ｐゴシック" charset="0"/>
                <a:cs typeface="+mn-cs"/>
              </a:defRPr>
            </a:lvl1pPr>
          </a:lstStyle>
          <a:p>
            <a:pPr>
              <a:defRPr/>
            </a:pPr>
            <a:endParaRPr lang="en-US"/>
          </a:p>
        </p:txBody>
      </p:sp>
      <p:sp>
        <p:nvSpPr>
          <p:cNvPr id="102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637A41AF-A381-4050-B540-94AAF0232804}" type="slidenum">
              <a:rPr lang="en-AU" altLang="en-US"/>
              <a:pPr/>
              <a:t>‹#›</a:t>
            </a:fld>
            <a:endParaRPr lang="en-AU"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1E754EE5-B7F1-443A-8767-A772C3727E1E}" type="slidenum">
              <a:rPr lang="en-AU" altLang="en-US" sz="1200"/>
              <a:pPr/>
              <a:t>1</a:t>
            </a:fld>
            <a:endParaRPr lang="en-AU" altLang="en-US" sz="1200"/>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CF18E7D7-DE08-43FF-BCDA-CEFD614D709D}" type="slidenum">
              <a:rPr lang="en-AU" altLang="en-US" sz="1200"/>
              <a:pPr/>
              <a:t>17</a:t>
            </a:fld>
            <a:endParaRPr lang="en-AU" altLang="en-US" sz="1200"/>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D4CA5544-761E-466E-BBA5-B82ACA1D4D7D}" type="slidenum">
              <a:rPr lang="en-AU" altLang="en-US" sz="1200"/>
              <a:pPr/>
              <a:t>19</a:t>
            </a:fld>
            <a:endParaRPr lang="en-AU" altLang="en-US" sz="1200"/>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80CB2354-C444-4FE0-8B40-172B0E160CC0}" type="slidenum">
              <a:rPr lang="en-AU" altLang="en-US" sz="1200"/>
              <a:pPr/>
              <a:t>20</a:t>
            </a:fld>
            <a:endParaRPr lang="en-AU" altLang="en-US" sz="1200"/>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805537B5-C6AB-4B0A-8FF2-1FEFDA891565}" type="slidenum">
              <a:rPr lang="en-AU" altLang="en-US" sz="1200"/>
              <a:pPr/>
              <a:t>21</a:t>
            </a:fld>
            <a:endParaRPr lang="en-AU" altLang="en-US" sz="1200"/>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C0111D0B-F590-45F4-880F-2AC38CAC44D2}" type="slidenum">
              <a:rPr lang="en-AU" altLang="en-US" sz="1200"/>
              <a:pPr/>
              <a:t>3</a:t>
            </a:fld>
            <a:endParaRPr lang="en-AU" altLang="en-US" sz="12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AD07A305-05DF-4238-BD5E-1A2E389621A9}" type="slidenum">
              <a:rPr lang="en-AU" altLang="en-US" sz="1200"/>
              <a:pPr/>
              <a:t>4</a:t>
            </a:fld>
            <a:endParaRPr lang="en-AU" altLang="en-US" sz="1200"/>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eaLnBrk="1" hangingPunct="1"/>
            <a:fld id="{594CD00B-2572-4F87-9DC1-3DA6D3654D24}" type="slidenum">
              <a:rPr lang="en-AU" altLang="en-US" sz="1200"/>
              <a:pPr algn="r" eaLnBrk="1" hangingPunct="1"/>
              <a:t>5</a:t>
            </a:fld>
            <a:endParaRPr lang="en-AU" altLang="en-US" sz="1200"/>
          </a:p>
        </p:txBody>
      </p:sp>
      <p:sp>
        <p:nvSpPr>
          <p:cNvPr id="12290" name="Rectangle 1026"/>
          <p:cNvSpPr>
            <a:spLocks noGrp="1" noRot="1" noChangeAspect="1" noChangeArrowheads="1" noTextEdit="1"/>
          </p:cNvSpPr>
          <p:nvPr>
            <p:ph type="sldImg"/>
          </p:nvPr>
        </p:nvSpPr>
        <p:spPr>
          <a:ln/>
        </p:spPr>
      </p:sp>
      <p:sp>
        <p:nvSpPr>
          <p:cNvPr id="12291"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r" eaLnBrk="1" hangingPunct="1"/>
            <a:fld id="{E74BED79-4F2A-4332-8171-EACC316E4C25}" type="slidenum">
              <a:rPr lang="en-AU" altLang="en-US" sz="1200"/>
              <a:pPr algn="r" eaLnBrk="1" hangingPunct="1"/>
              <a:t>6</a:t>
            </a:fld>
            <a:endParaRPr lang="en-AU" altLang="en-US" sz="1200"/>
          </a:p>
        </p:txBody>
      </p:sp>
      <p:sp>
        <p:nvSpPr>
          <p:cNvPr id="14338" name="Rectangle 1026"/>
          <p:cNvSpPr>
            <a:spLocks noGrp="1" noRot="1" noChangeAspect="1" noChangeArrowheads="1" noTextEdit="1"/>
          </p:cNvSpPr>
          <p:nvPr>
            <p:ph type="sldImg"/>
          </p:nvPr>
        </p:nvSpPr>
        <p:spPr>
          <a:ln/>
        </p:spPr>
      </p:sp>
      <p:sp>
        <p:nvSpPr>
          <p:cNvPr id="14339"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638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8FF3831C-325E-465C-BB5E-6F75E44E03A8}" type="slidenum">
              <a:rPr lang="en-AU" altLang="en-US" sz="1200"/>
              <a:pPr/>
              <a:t>7</a:t>
            </a:fld>
            <a:endParaRPr lang="en-AU"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CF3531DA-862D-4CEC-AC2B-1A10B6B077BA}" type="slidenum">
              <a:rPr lang="en-AU" altLang="en-US" sz="1200"/>
              <a:pPr/>
              <a:t>11</a:t>
            </a:fld>
            <a:endParaRPr lang="en-AU" alt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C1CF9CAA-1638-41F2-BF61-4CDF31A46AC5}" type="slidenum">
              <a:rPr lang="en-AU" altLang="en-US" sz="1200"/>
              <a:pPr/>
              <a:t>12</a:t>
            </a:fld>
            <a:endParaRPr lang="en-AU" altLang="en-US" sz="120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AD922896-74B9-4278-8908-8A65EC6E7A8A}" type="slidenum">
              <a:rPr lang="en-AU" altLang="en-US" sz="1200"/>
              <a:pPr/>
              <a:t>16</a:t>
            </a:fld>
            <a:endParaRPr lang="en-AU" altLang="en-US" sz="1200"/>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4291103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634246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98549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969132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494179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4216276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674271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989508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923953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959380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667720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U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US" altLang="en-US" smtClean="0"/>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Tree>
    <p:extLst>
      <p:ext uri="{BB962C8B-B14F-4D97-AF65-F5344CB8AC3E}">
        <p14:creationId xmlns:p14="http://schemas.microsoft.com/office/powerpoint/2010/main" val="373833658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ctrTitle"/>
          </p:nvPr>
        </p:nvSpPr>
        <p:spPr>
          <a:xfrm>
            <a:off x="0" y="2565400"/>
            <a:ext cx="9144000" cy="609600"/>
          </a:xfrm>
        </p:spPr>
        <p:txBody>
          <a:bodyPr/>
          <a:lstStyle/>
          <a:p>
            <a:pPr eaLnBrk="1" hangingPunct="1"/>
            <a:r>
              <a:rPr lang="en-AU" altLang="en-US" smtClean="0"/>
              <a:t>CHAPTER 10</a:t>
            </a:r>
          </a:p>
        </p:txBody>
      </p:sp>
      <p:sp>
        <p:nvSpPr>
          <p:cNvPr id="4098" name="Rectangle 3"/>
          <p:cNvSpPr>
            <a:spLocks noGrp="1" noChangeArrowheads="1"/>
          </p:cNvSpPr>
          <p:nvPr>
            <p:ph type="subTitle" idx="1"/>
          </p:nvPr>
        </p:nvSpPr>
        <p:spPr>
          <a:xfrm>
            <a:off x="468313" y="3357563"/>
            <a:ext cx="8207375" cy="2514600"/>
          </a:xfrm>
        </p:spPr>
        <p:txBody>
          <a:bodyPr/>
          <a:lstStyle/>
          <a:p>
            <a:pPr eaLnBrk="1" hangingPunct="1"/>
            <a:r>
              <a:rPr lang="en-AU" altLang="en-US" sz="4000" smtClean="0">
                <a:solidFill>
                  <a:srgbClr val="0066CC"/>
                </a:solidFill>
              </a:rPr>
              <a:t>Recruitment and Selection in an Internet Context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altLang="en-US" smtClean="0"/>
              <a:t>SELECTION</a:t>
            </a:r>
            <a:endParaRPr lang="en-US" altLang="en-US" smtClean="0"/>
          </a:p>
        </p:txBody>
      </p:sp>
      <p:sp>
        <p:nvSpPr>
          <p:cNvPr id="108547" name="Rectangle 3"/>
          <p:cNvSpPr>
            <a:spLocks noGrp="1" noChangeArrowheads="1"/>
          </p:cNvSpPr>
          <p:nvPr>
            <p:ph idx="1"/>
          </p:nvPr>
        </p:nvSpPr>
        <p:spPr/>
        <p:txBody>
          <a:bodyPr/>
          <a:lstStyle/>
          <a:p>
            <a:r>
              <a:rPr lang="en-US" altLang="en-US" smtClean="0"/>
              <a:t>The process of choosing individuals who have relevant qualifications to fill existing or projected job openings and “match” the needs of the company, as well as those of the individual. This means a match on both KSAs and company culture.</a:t>
            </a:r>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 calcmode="lin" valueType="num">
                                      <p:cBhvr additive="base">
                                        <p:cTn id="7" dur="500" fill="hold"/>
                                        <p:tgtEl>
                                          <p:spTgt spid="1085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854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altLang="en-US" smtClean="0"/>
              <a:t>SELECTION AND TECHNOLOGY</a:t>
            </a:r>
            <a:endParaRPr lang="en-US" altLang="en-US" smtClean="0"/>
          </a:p>
        </p:txBody>
      </p:sp>
      <p:sp>
        <p:nvSpPr>
          <p:cNvPr id="20482" name="Rectangle 3"/>
          <p:cNvSpPr>
            <a:spLocks noGrp="1" noChangeArrowheads="1"/>
          </p:cNvSpPr>
          <p:nvPr>
            <p:ph idx="1"/>
          </p:nvPr>
        </p:nvSpPr>
        <p:spPr/>
        <p:txBody>
          <a:bodyPr/>
          <a:lstStyle/>
          <a:p>
            <a:r>
              <a:rPr lang="en-US" altLang="en-US" smtClean="0"/>
              <a:t>Tests and assessments are used for the following:</a:t>
            </a:r>
          </a:p>
          <a:p>
            <a:r>
              <a:rPr lang="en-US" altLang="en-US" smtClean="0"/>
              <a:t>Selection of employees</a:t>
            </a:r>
          </a:p>
          <a:p>
            <a:r>
              <a:rPr lang="en-US" altLang="en-US" smtClean="0"/>
              <a:t>Placing employees in positions in the organization</a:t>
            </a:r>
          </a:p>
          <a:p>
            <a:r>
              <a:rPr lang="en-US" altLang="en-US" smtClean="0"/>
              <a:t>Training and development of employees</a:t>
            </a:r>
          </a:p>
          <a:p>
            <a:r>
              <a:rPr lang="en-US" altLang="en-US" smtClean="0"/>
              <a:t>Promotion of employees</a:t>
            </a:r>
          </a:p>
          <a:p>
            <a:r>
              <a:rPr lang="en-US" altLang="en-US" smtClean="0"/>
              <a:t>Evaluation of employees</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3" name="Rectangle 35"/>
          <p:cNvSpPr>
            <a:spLocks noGrp="1" noChangeArrowheads="1"/>
          </p:cNvSpPr>
          <p:nvPr>
            <p:ph type="title"/>
          </p:nvPr>
        </p:nvSpPr>
        <p:spPr/>
        <p:txBody>
          <a:bodyPr/>
          <a:lstStyle/>
          <a:p>
            <a:r>
              <a:rPr lang="en-US" altLang="en-US" dirty="0" smtClean="0"/>
              <a:t>SPECIFIC EXAMPLES OF TESTS AND ASSESSMENTS</a:t>
            </a:r>
            <a:endParaRPr lang="en-US" altLang="en-US" dirty="0" smtClean="0"/>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12</a:t>
            </a:fld>
            <a:endParaRPr lang="en-US"/>
          </a:p>
        </p:txBody>
      </p:sp>
      <p:pic>
        <p:nvPicPr>
          <p:cNvPr id="5" name="Picture 4"/>
          <p:cNvPicPr>
            <a:picLocks noChangeAspect="1"/>
          </p:cNvPicPr>
          <p:nvPr/>
        </p:nvPicPr>
        <p:blipFill>
          <a:blip r:embed="rId3"/>
          <a:stretch>
            <a:fillRect/>
          </a:stretch>
        </p:blipFill>
        <p:spPr>
          <a:xfrm>
            <a:off x="1692406" y="1559006"/>
            <a:ext cx="5473438" cy="465597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altLang="en-US" smtClean="0"/>
              <a:t>SELECTION TESTS AND ASSESSMENTS</a:t>
            </a:r>
            <a:endParaRPr lang="en-US" altLang="en-US" smtClean="0"/>
          </a:p>
        </p:txBody>
      </p:sp>
      <p:sp>
        <p:nvSpPr>
          <p:cNvPr id="24578" name="Content Placeholder 2"/>
          <p:cNvSpPr>
            <a:spLocks noGrp="1"/>
          </p:cNvSpPr>
          <p:nvPr>
            <p:ph idx="1"/>
          </p:nvPr>
        </p:nvSpPr>
        <p:spPr/>
        <p:txBody>
          <a:bodyPr/>
          <a:lstStyle/>
          <a:p>
            <a:r>
              <a:rPr lang="en-GB" altLang="en-US" smtClean="0"/>
              <a:t>Selection procedures refer to any procedure used singly or in combination to make a personnel decision.</a:t>
            </a:r>
          </a:p>
          <a:p>
            <a:r>
              <a:rPr lang="en-GB" altLang="en-US" smtClean="0"/>
              <a:t>Selection tests and assessments are job-related decision-making tools that provide information about candidates that organizations can use in selection. </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altLang="en-US" smtClean="0"/>
              <a:t>WHY IS ASSESSMENT IMPORTANT</a:t>
            </a:r>
            <a:br>
              <a:rPr lang="en-US" altLang="en-US" smtClean="0"/>
            </a:br>
            <a:r>
              <a:rPr lang="en-US" altLang="en-US" smtClean="0"/>
              <a:t>FOR HRIS?</a:t>
            </a:r>
            <a:endParaRPr lang="en-US" altLang="en-US" smtClean="0"/>
          </a:p>
        </p:txBody>
      </p:sp>
      <p:sp>
        <p:nvSpPr>
          <p:cNvPr id="25602" name="Content Placeholder 2"/>
          <p:cNvSpPr>
            <a:spLocks noGrp="1"/>
          </p:cNvSpPr>
          <p:nvPr>
            <p:ph idx="1"/>
          </p:nvPr>
        </p:nvSpPr>
        <p:spPr/>
        <p:txBody>
          <a:bodyPr/>
          <a:lstStyle/>
          <a:p>
            <a:r>
              <a:rPr lang="en-GB" altLang="en-US" sz="2800" smtClean="0"/>
              <a:t>All organizations use assessments.</a:t>
            </a:r>
            <a:endParaRPr lang="en-US" altLang="en-US" sz="2800" smtClean="0"/>
          </a:p>
          <a:p>
            <a:r>
              <a:rPr lang="en-GB" altLang="en-US" sz="2800" smtClean="0"/>
              <a:t>Organization leaders know that employees’ abilities, skills, and personal attributes are critical for success.</a:t>
            </a:r>
          </a:p>
          <a:p>
            <a:r>
              <a:rPr lang="en-GB" altLang="en-US" sz="2800" smtClean="0"/>
              <a:t>Some selection systems work better than others.</a:t>
            </a:r>
          </a:p>
          <a:p>
            <a:r>
              <a:rPr lang="en-GB" altLang="en-US" sz="2800" smtClean="0"/>
              <a:t>Employee selection is regulated by antidiscrimination laws.</a:t>
            </a:r>
          </a:p>
          <a:p>
            <a:r>
              <a:rPr lang="en-GB" altLang="en-US" sz="2800" smtClean="0"/>
              <a:t>The value of selection is quantifiable.</a:t>
            </a:r>
            <a:endParaRPr lang="en-US" altLang="en-US" sz="2800" smtClean="0"/>
          </a:p>
          <a:p>
            <a:endParaRPr lang="en-US" altLang="en-US" sz="2800" smtClean="0"/>
          </a:p>
          <a:p>
            <a:endParaRPr lang="en-US" altLang="en-US" sz="2800" smtClean="0"/>
          </a:p>
          <a:p>
            <a:endParaRPr lang="en-US" altLang="en-US" sz="2800" smtClean="0"/>
          </a:p>
          <a:p>
            <a:endParaRPr lang="en-US" altLang="en-US" sz="28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smtClean="0"/>
              <a:t>TECHNOLOGY ISSUES IN SELECTION</a:t>
            </a:r>
            <a:endParaRPr lang="en-US" altLang="en-US" smtClean="0"/>
          </a:p>
        </p:txBody>
      </p:sp>
      <p:sp>
        <p:nvSpPr>
          <p:cNvPr id="26626" name="Content Placeholder 2"/>
          <p:cNvSpPr>
            <a:spLocks noGrp="1"/>
          </p:cNvSpPr>
          <p:nvPr>
            <p:ph idx="1"/>
          </p:nvPr>
        </p:nvSpPr>
        <p:spPr/>
        <p:txBody>
          <a:bodyPr/>
          <a:lstStyle/>
          <a:p>
            <a:r>
              <a:rPr lang="en-GB" altLang="en-US" smtClean="0"/>
              <a:t>Equivalence between conventional and computerized assessments</a:t>
            </a:r>
          </a:p>
          <a:p>
            <a:r>
              <a:rPr lang="en-GB" altLang="en-US" smtClean="0"/>
              <a:t>Bandwidth versus fidelity: How closely should we simulate the job?</a:t>
            </a:r>
          </a:p>
          <a:p>
            <a:r>
              <a:rPr lang="en-GB" altLang="en-US" smtClean="0"/>
              <a:t>Validity and security issues created by unproctored online testing</a:t>
            </a:r>
            <a:endParaRPr lang="en-US" altLang="en-US" smtClean="0"/>
          </a:p>
          <a:p>
            <a:endParaRPr lang="en-US" altLang="en-US" smtClean="0"/>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title"/>
          </p:nvPr>
        </p:nvSpPr>
        <p:spPr/>
        <p:txBody>
          <a:bodyPr/>
          <a:lstStyle/>
          <a:p>
            <a:r>
              <a:rPr lang="en-US" altLang="en-US" sz="3600" dirty="0" smtClean="0"/>
              <a:t>CORRELATIONS BETWEEN ASSESSMENT SCORES AND JOB PERFORMANCE</a:t>
            </a:r>
            <a:endParaRPr lang="en-US" altLang="en-US" sz="3600" dirty="0" smtClean="0"/>
          </a:p>
        </p:txBody>
      </p:sp>
      <p:sp>
        <p:nvSpPr>
          <p:cNvPr id="6" name="TextBox 5"/>
          <p:cNvSpPr txBox="1"/>
          <p:nvPr/>
        </p:nvSpPr>
        <p:spPr>
          <a:xfrm>
            <a:off x="6300788" y="6308725"/>
            <a:ext cx="1871662" cy="277813"/>
          </a:xfrm>
          <a:prstGeom prst="rect">
            <a:avLst/>
          </a:prstGeom>
          <a:noFill/>
        </p:spPr>
        <p:txBody>
          <a:bodyPr wrap="none">
            <a:spAutoFit/>
          </a:bodyPr>
          <a:lstStyle/>
          <a:p>
            <a:pPr eaLnBrk="1" hangingPunct="1">
              <a:defRPr/>
            </a:pPr>
            <a:r>
              <a:rPr lang="en-US" sz="1200" dirty="0">
                <a:latin typeface="+mn-lt"/>
                <a:ea typeface="+mn-ea"/>
              </a:rPr>
              <a:t>Schmidt and Hunter (1998)</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16</a:t>
            </a:fld>
            <a:endParaRPr lang="en-US"/>
          </a:p>
        </p:txBody>
      </p:sp>
      <p:pic>
        <p:nvPicPr>
          <p:cNvPr id="5" name="Picture 4"/>
          <p:cNvPicPr>
            <a:picLocks noChangeAspect="1"/>
          </p:cNvPicPr>
          <p:nvPr/>
        </p:nvPicPr>
        <p:blipFill>
          <a:blip r:embed="rId3"/>
          <a:stretch>
            <a:fillRect/>
          </a:stretch>
        </p:blipFill>
        <p:spPr>
          <a:xfrm>
            <a:off x="1069319" y="1465263"/>
            <a:ext cx="7005362" cy="483128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altLang="en-US" smtClean="0"/>
              <a:t>APPLYING HRIS TO SELECTION AND ASSESSMENT</a:t>
            </a:r>
            <a:endParaRPr lang="en-US" altLang="en-US" smtClean="0"/>
          </a:p>
        </p:txBody>
      </p:sp>
      <p:sp>
        <p:nvSpPr>
          <p:cNvPr id="29698" name="Rectangle 3"/>
          <p:cNvSpPr>
            <a:spLocks noGrp="1" noChangeArrowheads="1"/>
          </p:cNvSpPr>
          <p:nvPr>
            <p:ph idx="1"/>
          </p:nvPr>
        </p:nvSpPr>
        <p:spPr/>
        <p:txBody>
          <a:bodyPr/>
          <a:lstStyle/>
          <a:p>
            <a:r>
              <a:rPr lang="en-AU" altLang="en-US" smtClean="0"/>
              <a:t>Careful design and integration of systems to store and link information</a:t>
            </a:r>
          </a:p>
          <a:p>
            <a:r>
              <a:rPr lang="en-AU" altLang="en-US" smtClean="0"/>
              <a:t>Development of scoring and decision rules – simplicity</a:t>
            </a:r>
          </a:p>
          <a:p>
            <a:r>
              <a:rPr lang="en-AU" altLang="en-US" smtClean="0"/>
              <a:t>Accessing and distributing data: privacy and security</a:t>
            </a:r>
          </a:p>
          <a:p>
            <a:r>
              <a:rPr lang="en-AU" altLang="en-US" smtClean="0"/>
              <a:t>Cost–benefit analysis of online tools</a:t>
            </a:r>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altLang="en-US" smtClean="0"/>
              <a:t>APPLYING HRIS TO SELECTION AND ASSESSMENT</a:t>
            </a:r>
            <a:endParaRPr lang="en-US" altLang="en-US" smtClean="0"/>
          </a:p>
        </p:txBody>
      </p:sp>
      <p:sp>
        <p:nvSpPr>
          <p:cNvPr id="31746" name="Content Placeholder 2"/>
          <p:cNvSpPr>
            <a:spLocks noGrp="1"/>
          </p:cNvSpPr>
          <p:nvPr>
            <p:ph idx="1"/>
          </p:nvPr>
        </p:nvSpPr>
        <p:spPr/>
        <p:txBody>
          <a:bodyPr/>
          <a:lstStyle/>
          <a:p>
            <a:r>
              <a:rPr lang="en-US" altLang="en-US" smtClean="0"/>
              <a:t>Test access and security</a:t>
            </a:r>
          </a:p>
          <a:p>
            <a:r>
              <a:rPr lang="en-US" altLang="en-US" smtClean="0"/>
              <a:t>Test inventory and administrative privileges</a:t>
            </a:r>
          </a:p>
          <a:p>
            <a:r>
              <a:rPr lang="en-US" altLang="en-US" smtClean="0"/>
              <a:t>Options for scoring</a:t>
            </a:r>
          </a:p>
          <a:p>
            <a:r>
              <a:rPr lang="en-US" altLang="en-US" smtClean="0"/>
              <a:t>Accessing results</a:t>
            </a:r>
          </a:p>
          <a:p>
            <a:r>
              <a:rPr lang="en-US" altLang="en-US" smtClean="0"/>
              <a:t>Applying test policies</a:t>
            </a:r>
          </a:p>
          <a:p>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altLang="en-US" smtClean="0"/>
              <a:t>HR’S VALUE WITH HRIS </a:t>
            </a:r>
            <a:br>
              <a:rPr lang="en-US" altLang="en-US" smtClean="0"/>
            </a:br>
            <a:r>
              <a:rPr lang="en-US" altLang="en-US" smtClean="0"/>
              <a:t>SELECTION APPLICATIONS</a:t>
            </a:r>
            <a:endParaRPr lang="en-US" altLang="en-US" smtClean="0"/>
          </a:p>
        </p:txBody>
      </p:sp>
      <p:sp>
        <p:nvSpPr>
          <p:cNvPr id="32770" name="Rectangle 3"/>
          <p:cNvSpPr>
            <a:spLocks noGrp="1" noChangeArrowheads="1"/>
          </p:cNvSpPr>
          <p:nvPr>
            <p:ph idx="1"/>
          </p:nvPr>
        </p:nvSpPr>
        <p:spPr/>
        <p:txBody>
          <a:bodyPr/>
          <a:lstStyle/>
          <a:p>
            <a:r>
              <a:rPr lang="en-US" altLang="en-US" smtClean="0"/>
              <a:t>HRIS manager plays a key role in proving the value of a selection system through knowledge of how to obtain and use the right data on individual and organizational outcomes that will demonstrate a return on investment in the system. </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title"/>
          </p:nvPr>
        </p:nvSpPr>
        <p:spPr/>
        <p:txBody>
          <a:bodyPr/>
          <a:lstStyle/>
          <a:p>
            <a:r>
              <a:rPr lang="en-US" altLang="en-US" smtClean="0"/>
              <a:t>RECRUITMENT</a:t>
            </a:r>
            <a:endParaRPr lang="en-US" altLang="en-US" smtClean="0"/>
          </a:p>
        </p:txBody>
      </p:sp>
      <p:sp>
        <p:nvSpPr>
          <p:cNvPr id="6146" name="Content Placeholder 2"/>
          <p:cNvSpPr>
            <a:spLocks noGrp="1"/>
          </p:cNvSpPr>
          <p:nvPr>
            <p:ph idx="1"/>
          </p:nvPr>
        </p:nvSpPr>
        <p:spPr/>
        <p:txBody>
          <a:bodyPr/>
          <a:lstStyle/>
          <a:p>
            <a:r>
              <a:rPr lang="en-GB" altLang="en-US" dirty="0" smtClean="0"/>
              <a:t>The goal of the recruitment function is to identify, attract, and hire the most qualified people (</a:t>
            </a:r>
            <a:r>
              <a:rPr lang="en-GB" altLang="en-US" dirty="0" err="1" smtClean="0"/>
              <a:t>Cascio</a:t>
            </a:r>
            <a:r>
              <a:rPr lang="en-GB" altLang="en-US" dirty="0" smtClean="0"/>
              <a:t>, 2006).</a:t>
            </a:r>
          </a:p>
          <a:p>
            <a:pPr lvl="1"/>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r>
              <a:rPr lang="en-US" altLang="en-US" smtClean="0"/>
              <a:t>HR’S VALUE WITH HRIS SELECTION APPLICATIONS</a:t>
            </a:r>
            <a:endParaRPr lang="en-US" altLang="en-US" smtClean="0"/>
          </a:p>
        </p:txBody>
      </p:sp>
      <p:sp>
        <p:nvSpPr>
          <p:cNvPr id="34818" name="Rectangle 3"/>
          <p:cNvSpPr>
            <a:spLocks noGrp="1" noChangeArrowheads="1"/>
          </p:cNvSpPr>
          <p:nvPr>
            <p:ph idx="1"/>
          </p:nvPr>
        </p:nvSpPr>
        <p:spPr/>
        <p:txBody>
          <a:bodyPr/>
          <a:lstStyle/>
          <a:p>
            <a:r>
              <a:rPr lang="en-US" altLang="en-US" smtClean="0"/>
              <a:t>The quality of the candidates may be defined in terms of one or more of the following (Cascio, 1991):</a:t>
            </a:r>
          </a:p>
          <a:p>
            <a:r>
              <a:rPr lang="en-US" altLang="en-US" smtClean="0"/>
              <a:t>The proportion who are successful on the job</a:t>
            </a:r>
          </a:p>
          <a:p>
            <a:r>
              <a:rPr lang="en-US" altLang="en-US" smtClean="0"/>
              <a:t>The average numeric value of an outcome of interest (performance criterion)</a:t>
            </a:r>
          </a:p>
          <a:p>
            <a:r>
              <a:rPr lang="en-US" altLang="en-US" smtClean="0"/>
              <a:t>The dollar amount of benefit resulting to the organization (such as the annual increase in revenue)</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altLang="en-US" smtClean="0"/>
              <a:t>HR’S VALUE WITH HRIS SELECTION APPLICATIONS</a:t>
            </a:r>
            <a:endParaRPr lang="en-US" altLang="en-US" smtClean="0"/>
          </a:p>
        </p:txBody>
      </p:sp>
      <p:sp>
        <p:nvSpPr>
          <p:cNvPr id="36866" name="Rectangle 3"/>
          <p:cNvSpPr>
            <a:spLocks noGrp="1" noChangeArrowheads="1"/>
          </p:cNvSpPr>
          <p:nvPr>
            <p:ph idx="1"/>
          </p:nvPr>
        </p:nvSpPr>
        <p:spPr/>
        <p:txBody>
          <a:bodyPr/>
          <a:lstStyle/>
          <a:p>
            <a:r>
              <a:rPr lang="en-US" altLang="en-US" sz="2800" smtClean="0"/>
              <a:t>Simplest approach to estimating utility is to conduct pre/post comparisons of measurable performance to see if the selection system has coincided with a change in performance</a:t>
            </a:r>
          </a:p>
          <a:p>
            <a:r>
              <a:rPr lang="en-US" altLang="en-US" sz="2800" smtClean="0"/>
              <a:t>A complex approach (more precise) is to use a utility formula that takes several factors into account: </a:t>
            </a:r>
          </a:p>
          <a:p>
            <a:pPr lvl="1"/>
            <a:r>
              <a:rPr lang="en-US" altLang="en-US" sz="2400" smtClean="0"/>
              <a:t>The selection ratio</a:t>
            </a:r>
          </a:p>
          <a:p>
            <a:pPr lvl="1"/>
            <a:r>
              <a:rPr lang="en-US" altLang="en-US" sz="2400" smtClean="0"/>
              <a:t>The validity coefficient, expressed as the correlation between assessment scores and criteria (outcomes)</a:t>
            </a:r>
          </a:p>
          <a:p>
            <a:pPr lvl="1"/>
            <a:r>
              <a:rPr lang="en-US" altLang="en-US" sz="2400" smtClean="0"/>
              <a:t>Information about the dollar value of performance </a:t>
            </a:r>
          </a:p>
          <a:p>
            <a:endParaRPr lang="en-US" altLang="en-US" sz="2800" smtClean="0"/>
          </a:p>
          <a:p>
            <a:endParaRPr lang="en-US" altLang="en-US" sz="28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21</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r>
              <a:rPr lang="en-US" altLang="en-US" smtClean="0"/>
              <a:t>RECRUITMENT AND TECHNOLOGY</a:t>
            </a:r>
            <a:endParaRPr lang="en-US" altLang="en-US" smtClean="0"/>
          </a:p>
        </p:txBody>
      </p:sp>
      <p:sp>
        <p:nvSpPr>
          <p:cNvPr id="7170" name="Rectangle 3"/>
          <p:cNvSpPr>
            <a:spLocks noGrp="1" noChangeArrowheads="1"/>
          </p:cNvSpPr>
          <p:nvPr>
            <p:ph idx="1"/>
          </p:nvPr>
        </p:nvSpPr>
        <p:spPr/>
        <p:txBody>
          <a:bodyPr/>
          <a:lstStyle/>
          <a:p>
            <a:r>
              <a:rPr lang="en-US" altLang="en-US" smtClean="0"/>
              <a:t>The goal of the recruitment function is to identify, attract, and hire the most qualified people (Cascio, 2006). </a:t>
            </a:r>
          </a:p>
          <a:p>
            <a:r>
              <a:rPr lang="en-US" altLang="en-US" smtClean="0"/>
              <a:t>In the U.S., over 90% of large companies use the Internet to recruit applicants.</a:t>
            </a:r>
          </a:p>
          <a:p>
            <a:r>
              <a:rPr lang="en-US" altLang="en-US" smtClean="0"/>
              <a:t>Over 95% of Fortune 500 companies have an online job page.</a:t>
            </a:r>
          </a:p>
          <a:p>
            <a:r>
              <a:rPr lang="en-US" altLang="en-US" smtClean="0"/>
              <a:t>Over 46 million people look for job openings online.</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r>
              <a:rPr lang="en-US" altLang="en-US" smtClean="0"/>
              <a:t>ONLINE RECRUITMENT AND RECRUITMENT OBJECTIVES</a:t>
            </a:r>
            <a:endParaRPr lang="en-US" altLang="en-US" smtClean="0"/>
          </a:p>
        </p:txBody>
      </p:sp>
      <p:sp>
        <p:nvSpPr>
          <p:cNvPr id="9218" name="Rectangle 3"/>
          <p:cNvSpPr>
            <a:spLocks noGrp="1" noChangeArrowheads="1"/>
          </p:cNvSpPr>
          <p:nvPr>
            <p:ph idx="1"/>
          </p:nvPr>
        </p:nvSpPr>
        <p:spPr/>
        <p:txBody>
          <a:bodyPr/>
          <a:lstStyle/>
          <a:p>
            <a:r>
              <a:rPr lang="en-US" altLang="en-US" smtClean="0"/>
              <a:t>Cost</a:t>
            </a:r>
          </a:p>
          <a:p>
            <a:r>
              <a:rPr lang="en-US" altLang="en-US" smtClean="0"/>
              <a:t>Speed of filling job vacancies</a:t>
            </a:r>
          </a:p>
          <a:p>
            <a:r>
              <a:rPr lang="en-US" altLang="en-US" smtClean="0"/>
              <a:t>Psychological contract fulfillment</a:t>
            </a:r>
          </a:p>
          <a:p>
            <a:r>
              <a:rPr lang="en-US" altLang="en-US" smtClean="0"/>
              <a:t>Satisfaction and retention rates</a:t>
            </a:r>
          </a:p>
          <a:p>
            <a:r>
              <a:rPr lang="en-US" altLang="en-US" smtClean="0"/>
              <a:t>Quality and quantity of applicants</a:t>
            </a:r>
          </a:p>
          <a:p>
            <a:r>
              <a:rPr lang="en-US" altLang="en-US" smtClean="0"/>
              <a:t>Diversity of applicants</a:t>
            </a:r>
            <a:endParaRPr lang="en-US" altLang="en-US"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p:txBody>
          <a:bodyPr/>
          <a:lstStyle/>
          <a:p>
            <a:pPr eaLnBrk="1" hangingPunct="1"/>
            <a:r>
              <a:rPr lang="en-US" altLang="en-US" sz="4000" dirty="0" smtClean="0"/>
              <a:t>ATTRIBUTES OF THE</a:t>
            </a:r>
            <a:br>
              <a:rPr lang="en-US" altLang="en-US" sz="4000" dirty="0" smtClean="0"/>
            </a:br>
            <a:r>
              <a:rPr lang="en-US" altLang="en-US" sz="4000" dirty="0" smtClean="0"/>
              <a:t>RECRUITING </a:t>
            </a:r>
            <a:r>
              <a:rPr lang="en-US" altLang="en-US" sz="4000" dirty="0" smtClean="0"/>
              <a:t>WEBSITE </a:t>
            </a:r>
            <a:endParaRPr lang="en-US" altLang="en-US" sz="4000" dirty="0" smtClean="0"/>
          </a:p>
        </p:txBody>
      </p:sp>
      <p:sp>
        <p:nvSpPr>
          <p:cNvPr id="11266" name="Rectangle 3"/>
          <p:cNvSpPr>
            <a:spLocks noGrp="1" noChangeArrowheads="1"/>
          </p:cNvSpPr>
          <p:nvPr>
            <p:ph idx="1"/>
          </p:nvPr>
        </p:nvSpPr>
        <p:spPr/>
        <p:txBody>
          <a:bodyPr/>
          <a:lstStyle/>
          <a:p>
            <a:r>
              <a:rPr lang="en-US" altLang="en-US" sz="2000" b="1" smtClean="0"/>
              <a:t>Navigability</a:t>
            </a:r>
            <a:r>
              <a:rPr lang="en-US" altLang="en-US" sz="2000" smtClean="0"/>
              <a:t> can be defined as the overall ease with which a user can browse through multiple webpages to locate topics of interest. Hosting a website that displays current information and includes active hyperlinks to retrieve information is essential in maintaining user interest within the site. To achieve this goal, organizations should follow the “three-click” rule for users to locate information of interest.</a:t>
            </a:r>
          </a:p>
          <a:p>
            <a:r>
              <a:rPr lang="en-US" altLang="en-US" sz="2000" b="1" smtClean="0"/>
              <a:t>Content </a:t>
            </a:r>
            <a:r>
              <a:rPr lang="en-US" altLang="en-US" sz="2000" smtClean="0"/>
              <a:t>information refers to the degree to which the website hosts relevant information that the user deems valuable and informative in nature. Providing information that the user desires is another mechanism by which organizations can sustain user interest and satisfaction with the website.</a:t>
            </a:r>
          </a:p>
          <a:p>
            <a:r>
              <a:rPr lang="en-US" altLang="en-US" sz="2000" smtClean="0"/>
              <a:t>The </a:t>
            </a:r>
            <a:r>
              <a:rPr lang="en-US" altLang="en-US" sz="2000" b="1" smtClean="0"/>
              <a:t>media richness</a:t>
            </a:r>
            <a:r>
              <a:rPr lang="en-US" altLang="en-US" sz="2000" smtClean="0"/>
              <a:t> theory has been frequently applied to explain why hosting relevant content information is beneficial to applicants. Specifically, this theory contends that communication effectiveness is a function of the degree to which media sources reduce user uncertainty and equivocality.</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pPr eaLnBrk="1" hangingPunct="1"/>
            <a:r>
              <a:rPr lang="en-US" altLang="en-US" sz="4000" dirty="0" smtClean="0"/>
              <a:t>ATTRIBUTES OF THE </a:t>
            </a:r>
            <a:br>
              <a:rPr lang="en-US" altLang="en-US" sz="4000" dirty="0" smtClean="0"/>
            </a:br>
            <a:r>
              <a:rPr lang="en-US" altLang="en-US" sz="4000" dirty="0" smtClean="0"/>
              <a:t>RECRUITING </a:t>
            </a:r>
            <a:r>
              <a:rPr lang="en-US" altLang="en-US" sz="4000" dirty="0" smtClean="0"/>
              <a:t>WEBSITE</a:t>
            </a:r>
            <a:endParaRPr lang="en-US" altLang="en-US" sz="4000" dirty="0" smtClean="0"/>
          </a:p>
        </p:txBody>
      </p:sp>
      <p:sp>
        <p:nvSpPr>
          <p:cNvPr id="13314" name="Rectangle 3"/>
          <p:cNvSpPr>
            <a:spLocks noGrp="1" noChangeArrowheads="1"/>
          </p:cNvSpPr>
          <p:nvPr>
            <p:ph idx="1"/>
          </p:nvPr>
        </p:nvSpPr>
        <p:spPr/>
        <p:txBody>
          <a:bodyPr/>
          <a:lstStyle/>
          <a:p>
            <a:r>
              <a:rPr lang="en-US" altLang="en-US" sz="1900" smtClean="0"/>
              <a:t>The more customizable information an organization provides on its webpage, the more likely an applicant will engage in appropriate </a:t>
            </a:r>
            <a:r>
              <a:rPr lang="en-US" altLang="en-US" sz="1900" b="1" smtClean="0"/>
              <a:t>self-selection</a:t>
            </a:r>
            <a:r>
              <a:rPr lang="en-US" altLang="en-US" sz="1900" smtClean="0"/>
              <a:t> behavior (to apply or not apply for a job within the organization). In other words, if the website provides direct feedback to applicants regarding their P-O or P-J fit, the online recruiting effort will likely attract a more qualified applicant pool.</a:t>
            </a:r>
          </a:p>
          <a:p>
            <a:r>
              <a:rPr lang="en-US" altLang="en-US" sz="1900" smtClean="0"/>
              <a:t>Companies should consider how the </a:t>
            </a:r>
            <a:r>
              <a:rPr lang="en-US" altLang="en-US" sz="1900" b="1" smtClean="0"/>
              <a:t>aesthetic features</a:t>
            </a:r>
            <a:r>
              <a:rPr lang="en-US" altLang="en-US" sz="1900" smtClean="0"/>
              <a:t> of their websites engage user interest and attention. These features encompass the overall stylistic or innovative aspects of a website, such as contrasting colors, pictures, animation, and playfulness, which keep the user engaged while he or she navigates through multiple webpages.</a:t>
            </a:r>
          </a:p>
          <a:p>
            <a:r>
              <a:rPr lang="en-US" altLang="en-US" sz="1900" smtClean="0"/>
              <a:t>Integrating these attributes together, a website’s </a:t>
            </a:r>
            <a:r>
              <a:rPr lang="en-US" altLang="en-US" sz="1900" b="1" smtClean="0"/>
              <a:t>usability</a:t>
            </a:r>
            <a:r>
              <a:rPr lang="en-US" altLang="en-US" sz="1900" smtClean="0"/>
              <a:t> has been found to affect applicant perceptions and attitudes toward the organization. A recent meta-analytic study found a corrected correlation coefficient of .41 between website usability and organizational attraction—in other words, the more usable the website was perceived to be, the more likely the applicant was attracted to the organization.</a:t>
            </a:r>
          </a:p>
          <a:p>
            <a:pPr eaLnBrk="1" hangingPunct="1">
              <a:lnSpc>
                <a:spcPct val="150000"/>
              </a:lnSpc>
            </a:pPr>
            <a:endParaRPr lang="en-US" altLang="en-US" sz="160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altLang="en-US" smtClean="0"/>
              <a:t>RECRUITMENT STRATEGIES AND SOCIAL NETWORKING</a:t>
            </a:r>
            <a:endParaRPr lang="en-US" altLang="en-US" smtClean="0"/>
          </a:p>
        </p:txBody>
      </p:sp>
      <p:sp>
        <p:nvSpPr>
          <p:cNvPr id="15362" name="Content Placeholder 2"/>
          <p:cNvSpPr>
            <a:spLocks noGrp="1"/>
          </p:cNvSpPr>
          <p:nvPr>
            <p:ph idx="1"/>
          </p:nvPr>
        </p:nvSpPr>
        <p:spPr/>
        <p:txBody>
          <a:bodyPr/>
          <a:lstStyle/>
          <a:p>
            <a:r>
              <a:rPr lang="en-GB" altLang="en-US" sz="2400" dirty="0" smtClean="0"/>
              <a:t>Social networking sites and online search engines are being used more frequently now as an HR tool than they were 2 years ago. </a:t>
            </a:r>
            <a:endParaRPr lang="en-US" altLang="en-US" sz="2400" dirty="0" smtClean="0"/>
          </a:p>
          <a:p>
            <a:r>
              <a:rPr lang="en-GB" altLang="en-US" sz="2400" dirty="0" smtClean="0"/>
              <a:t>They are primarily used to search for passive applicants, particularly at the middle-management levels, who might not otherwise apply or be contacted by an organization. </a:t>
            </a:r>
            <a:endParaRPr lang="en-US" altLang="en-US" sz="2400" dirty="0" smtClean="0"/>
          </a:p>
          <a:p>
            <a:r>
              <a:rPr lang="en-GB" altLang="en-US" sz="2400" dirty="0" smtClean="0"/>
              <a:t>They are not used to screen applicants.</a:t>
            </a:r>
            <a:endParaRPr lang="en-US" altLang="en-US" sz="2400" dirty="0" smtClean="0"/>
          </a:p>
          <a:p>
            <a:r>
              <a:rPr lang="en-GB" altLang="en-US" sz="2400" dirty="0" smtClean="0"/>
              <a:t>Negative information provided in the social networking sites has a greater influence on hiring decisions than positive information.</a:t>
            </a:r>
            <a:endParaRPr lang="en-US" altLang="en-US" sz="2400" dirty="0" smtClean="0"/>
          </a:p>
          <a:p>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GB" altLang="en-US" dirty="0" smtClean="0"/>
              <a:t>Guidelines for Online Recruitment</a:t>
            </a:r>
            <a:endParaRPr lang="en-US" altLang="en-US" dirty="0" smtClean="0"/>
          </a:p>
        </p:txBody>
      </p:sp>
      <p:sp>
        <p:nvSpPr>
          <p:cNvPr id="17410" name="Content Placeholder 2"/>
          <p:cNvSpPr>
            <a:spLocks noGrp="1"/>
          </p:cNvSpPr>
          <p:nvPr>
            <p:ph idx="1"/>
          </p:nvPr>
        </p:nvSpPr>
        <p:spPr/>
        <p:txBody>
          <a:bodyPr/>
          <a:lstStyle/>
          <a:p>
            <a:r>
              <a:rPr lang="en-AU" altLang="en-US" sz="2400" smtClean="0"/>
              <a:t>More suitable for well-known firms with excellent employer brand</a:t>
            </a:r>
            <a:endParaRPr lang="en-US" altLang="en-US" sz="2400" smtClean="0"/>
          </a:p>
          <a:p>
            <a:r>
              <a:rPr lang="en-AU" altLang="en-US" sz="2400" smtClean="0"/>
              <a:t>To be used as one of the many sources of recruitment</a:t>
            </a:r>
            <a:endParaRPr lang="en-US" altLang="en-US" sz="2400" smtClean="0"/>
          </a:p>
          <a:p>
            <a:r>
              <a:rPr lang="en-AU" altLang="en-US" sz="2400" smtClean="0"/>
              <a:t>More suitable when large number of candidates are required for high-level jobs requiring high levels of education</a:t>
            </a:r>
            <a:endParaRPr lang="en-US" altLang="en-US" sz="2400" smtClean="0"/>
          </a:p>
          <a:p>
            <a:r>
              <a:rPr lang="en-AU" altLang="en-US" sz="2400" smtClean="0"/>
              <a:t>Be aware of the limitations, such as the limited ability to attract highly qualified candidates and minority candidates. It may, in fact, attract job hoppers.</a:t>
            </a:r>
            <a:endParaRPr lang="en-US" altLang="en-US" sz="2400" smtClean="0"/>
          </a:p>
          <a:p>
            <a:r>
              <a:rPr lang="en-AU" altLang="en-US" sz="2400" smtClean="0"/>
              <a:t>The websites should be easy to use and navigate and designed to attract, not screen, candidates.</a:t>
            </a:r>
            <a:endParaRPr lang="en-US" altLang="en-US" sz="2400" smtClean="0"/>
          </a:p>
          <a:p>
            <a:r>
              <a:rPr lang="en-AU" altLang="en-US" sz="2400" smtClean="0"/>
              <a:t>Online screening systems should be based on job analyses.</a:t>
            </a:r>
            <a:endParaRPr lang="en-US" altLang="en-US" sz="2400" smtClean="0"/>
          </a:p>
          <a:p>
            <a:endParaRPr lang="en-US" altLang="en-US" sz="2400" smtClean="0"/>
          </a:p>
          <a:p>
            <a:endParaRPr lang="en-US" altLang="en-US" sz="24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altLang="en-US" dirty="0">
                <a:latin typeface="Calibri" panose="020F0502020204030204" pitchFamily="34" charset="0"/>
              </a:rPr>
              <a:t>Guidelines for Online </a:t>
            </a:r>
            <a:r>
              <a:rPr lang="en-GB" altLang="en-US" dirty="0" smtClean="0">
                <a:latin typeface="Calibri" panose="020F0502020204030204" pitchFamily="34" charset="0"/>
              </a:rPr>
              <a:t>Recruitment</a:t>
            </a:r>
            <a:endParaRPr lang="en-US" dirty="0"/>
          </a:p>
        </p:txBody>
      </p:sp>
      <p:sp>
        <p:nvSpPr>
          <p:cNvPr id="18433" name="Content Placeholder 2"/>
          <p:cNvSpPr>
            <a:spLocks noGrp="1"/>
          </p:cNvSpPr>
          <p:nvPr>
            <p:ph idx="1"/>
          </p:nvPr>
        </p:nvSpPr>
        <p:spPr/>
        <p:txBody>
          <a:bodyPr/>
          <a:lstStyle/>
          <a:p>
            <a:r>
              <a:rPr lang="en-AU" altLang="en-US" sz="2400" smtClean="0"/>
              <a:t>E-recruiting systems should provide realistic preview of the job and the firm</a:t>
            </a:r>
            <a:endParaRPr lang="en-US" altLang="en-US" sz="2400" smtClean="0"/>
          </a:p>
          <a:p>
            <a:r>
              <a:rPr lang="en-AU" altLang="en-US" sz="2400" smtClean="0"/>
              <a:t>The effectiveness should be regularly reviewed and continuously improved based on feedback from job applicants.</a:t>
            </a:r>
            <a:endParaRPr lang="en-US" altLang="en-US" sz="2400" smtClean="0"/>
          </a:p>
          <a:p>
            <a:r>
              <a:rPr lang="en-AU" altLang="en-US" sz="2400" smtClean="0"/>
              <a:t>Should be culturally sensitive and suit people from diverse backgrounds, including those with low education levels and low computer self-efficacy</a:t>
            </a:r>
            <a:endParaRPr lang="en-US" altLang="en-US" sz="2400" smtClean="0"/>
          </a:p>
          <a:p>
            <a:r>
              <a:rPr lang="en-AU" altLang="en-US" sz="2400" smtClean="0"/>
              <a:t>Should incorporate privacy protection policies, including collection of only employment-specific data and restricting access to and distribution of such data.</a:t>
            </a:r>
            <a:endParaRPr lang="en-US" altLang="en-US" sz="240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9</a:t>
            </a:fld>
            <a:endParaRPr lang="en-US"/>
          </a:p>
        </p:txBody>
      </p:sp>
    </p:spTree>
  </p:cSld>
  <p:clrMapOvr>
    <a:masterClrMapping/>
  </p:clrMapOvr>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TotalTime>
  <Words>1496</Words>
  <Application>Microsoft Office PowerPoint</Application>
  <PresentationFormat>On-screen Show (4:3)</PresentationFormat>
  <Paragraphs>145</Paragraphs>
  <Slides>21</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Tahoma</vt:lpstr>
      <vt:lpstr>MS PGothic</vt:lpstr>
      <vt:lpstr>Arial</vt:lpstr>
      <vt:lpstr>Calibri</vt:lpstr>
      <vt:lpstr>Times New Roman</vt:lpstr>
      <vt:lpstr>Wingdings</vt:lpstr>
      <vt:lpstr>Kavanagh</vt:lpstr>
      <vt:lpstr>CHAPTER 10</vt:lpstr>
      <vt:lpstr>RECRUITMENT</vt:lpstr>
      <vt:lpstr>RECRUITMENT AND TECHNOLOGY</vt:lpstr>
      <vt:lpstr>ONLINE RECRUITMENT AND RECRUITMENT OBJECTIVES</vt:lpstr>
      <vt:lpstr>ATTRIBUTES OF THE RECRUITING WEBSITE </vt:lpstr>
      <vt:lpstr>ATTRIBUTES OF THE  RECRUITING WEBSITE</vt:lpstr>
      <vt:lpstr>RECRUITMENT STRATEGIES AND SOCIAL NETWORKING</vt:lpstr>
      <vt:lpstr>Guidelines for Online Recruitment</vt:lpstr>
      <vt:lpstr>Guidelines for Online Recruitment</vt:lpstr>
      <vt:lpstr>SELECTION</vt:lpstr>
      <vt:lpstr>SELECTION AND TECHNOLOGY</vt:lpstr>
      <vt:lpstr>SPECIFIC EXAMPLES OF TESTS AND ASSESSMENTS</vt:lpstr>
      <vt:lpstr>SELECTION TESTS AND ASSESSMENTS</vt:lpstr>
      <vt:lpstr>WHY IS ASSESSMENT IMPORTANT FOR HRIS?</vt:lpstr>
      <vt:lpstr>TECHNOLOGY ISSUES IN SELECTION</vt:lpstr>
      <vt:lpstr>CORRELATIONS BETWEEN ASSESSMENT SCORES AND JOB PERFORMANCE</vt:lpstr>
      <vt:lpstr>APPLYING HRIS TO SELECTION AND ASSESSMENT</vt:lpstr>
      <vt:lpstr>APPLYING HRIS TO SELECTION AND ASSESSMENT</vt:lpstr>
      <vt:lpstr>HR’S VALUE WITH HRIS  SELECTION APPLICATIONS</vt:lpstr>
      <vt:lpstr>HR’S VALUE WITH HRIS SELECTION APPLICATIONS</vt:lpstr>
      <vt:lpstr>HR’S VALUE WITH HRIS SELECTION APPLICATIONS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dc:title>
  <dc:creator>Sheila Boysen-Rotelli</dc:creator>
  <cp:lastModifiedBy>Stephanie Palermini</cp:lastModifiedBy>
  <cp:revision>15</cp:revision>
  <dcterms:created xsi:type="dcterms:W3CDTF">2017-05-04T23:41:01Z</dcterms:created>
  <dcterms:modified xsi:type="dcterms:W3CDTF">2017-07-21T21:29:26Z</dcterms:modified>
</cp:coreProperties>
</file>