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54"/>
  </p:notesMasterIdLst>
  <p:handoutMasterIdLst>
    <p:handoutMasterId r:id="rId55"/>
  </p:handoutMasterIdLst>
  <p:sldIdLst>
    <p:sldId id="256" r:id="rId2"/>
    <p:sldId id="349" r:id="rId3"/>
    <p:sldId id="294" r:id="rId4"/>
    <p:sldId id="327" r:id="rId5"/>
    <p:sldId id="328" r:id="rId6"/>
    <p:sldId id="329" r:id="rId7"/>
    <p:sldId id="295" r:id="rId8"/>
    <p:sldId id="351" r:id="rId9"/>
    <p:sldId id="296" r:id="rId10"/>
    <p:sldId id="297" r:id="rId11"/>
    <p:sldId id="298" r:id="rId12"/>
    <p:sldId id="352" r:id="rId13"/>
    <p:sldId id="300" r:id="rId14"/>
    <p:sldId id="339" r:id="rId15"/>
    <p:sldId id="340" r:id="rId16"/>
    <p:sldId id="341" r:id="rId17"/>
    <p:sldId id="302" r:id="rId18"/>
    <p:sldId id="319" r:id="rId19"/>
    <p:sldId id="353" r:id="rId20"/>
    <p:sldId id="303" r:id="rId21"/>
    <p:sldId id="320" r:id="rId22"/>
    <p:sldId id="305" r:id="rId23"/>
    <p:sldId id="350" r:id="rId24"/>
    <p:sldId id="290" r:id="rId25"/>
    <p:sldId id="348" r:id="rId26"/>
    <p:sldId id="354" r:id="rId27"/>
    <p:sldId id="306" r:id="rId28"/>
    <p:sldId id="307" r:id="rId29"/>
    <p:sldId id="355" r:id="rId30"/>
    <p:sldId id="308" r:id="rId31"/>
    <p:sldId id="309" r:id="rId32"/>
    <p:sldId id="321" r:id="rId33"/>
    <p:sldId id="323" r:id="rId34"/>
    <p:sldId id="324" r:id="rId35"/>
    <p:sldId id="345" r:id="rId36"/>
    <p:sldId id="356" r:id="rId37"/>
    <p:sldId id="310" r:id="rId38"/>
    <p:sldId id="344" r:id="rId39"/>
    <p:sldId id="346" r:id="rId40"/>
    <p:sldId id="311" r:id="rId41"/>
    <p:sldId id="312" r:id="rId42"/>
    <p:sldId id="343" r:id="rId43"/>
    <p:sldId id="313" r:id="rId44"/>
    <p:sldId id="347" r:id="rId45"/>
    <p:sldId id="314" r:id="rId46"/>
    <p:sldId id="325" r:id="rId47"/>
    <p:sldId id="315" r:id="rId48"/>
    <p:sldId id="304" r:id="rId49"/>
    <p:sldId id="357" r:id="rId50"/>
    <p:sldId id="316" r:id="rId51"/>
    <p:sldId id="358" r:id="rId52"/>
    <p:sldId id="317" r:id="rId53"/>
  </p:sldIdLst>
  <p:sldSz cx="9144000" cy="6858000" type="screen4x3"/>
  <p:notesSz cx="6797675" cy="9926638"/>
  <p:defaultTextStyle>
    <a:defPPr>
      <a:defRPr lang="en-AU"/>
    </a:defPPr>
    <a:lvl1pPr algn="l" rtl="0" eaLnBrk="0" fontAlgn="base" hangingPunct="0">
      <a:spcBef>
        <a:spcPct val="0"/>
      </a:spcBef>
      <a:spcAft>
        <a:spcPct val="0"/>
      </a:spcAft>
      <a:defRPr sz="16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alermini" initials="SP" lastIdx="1" clrIdx="0">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8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eaLnBrk="1" hangingPunct="1">
              <a:defRPr sz="1200" dirty="0">
                <a:latin typeface="Arial" charset="0"/>
                <a:ea typeface="ＭＳ Ｐゴシック" charset="0"/>
                <a:cs typeface="Arial" charset="0"/>
              </a:defRPr>
            </a:lvl1pPr>
          </a:lstStyle>
          <a:p>
            <a:pPr>
              <a:defRPr/>
            </a:pPr>
            <a:endParaRPr lang="en-US"/>
          </a:p>
        </p:txBody>
      </p:sp>
      <p:sp>
        <p:nvSpPr>
          <p:cNvPr id="1843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eaLnBrk="1" hangingPunct="1">
              <a:defRPr sz="1200" dirty="0">
                <a:latin typeface="Arial" charset="0"/>
                <a:ea typeface="ＭＳ Ｐゴシック" charset="0"/>
                <a:cs typeface="Arial" charset="0"/>
              </a:defRPr>
            </a:lvl1pPr>
          </a:lstStyle>
          <a:p>
            <a:pPr>
              <a:defRPr/>
            </a:pPr>
            <a:endParaRPr lang="en-US"/>
          </a:p>
        </p:txBody>
      </p:sp>
      <p:sp>
        <p:nvSpPr>
          <p:cNvPr id="1843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eaLnBrk="1" hangingPunct="1">
              <a:defRPr sz="1200" dirty="0">
                <a:latin typeface="Arial" charset="0"/>
                <a:ea typeface="ＭＳ Ｐゴシック" charset="0"/>
                <a:cs typeface="Arial" charset="0"/>
              </a:defRPr>
            </a:lvl1pPr>
          </a:lstStyle>
          <a:p>
            <a:pPr>
              <a:defRPr/>
            </a:pPr>
            <a:endParaRPr lang="en-US"/>
          </a:p>
        </p:txBody>
      </p:sp>
      <p:sp>
        <p:nvSpPr>
          <p:cNvPr id="1843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fld id="{12C9B07E-1A71-4C1C-8935-6DA0AC46D441}" type="slidenum">
              <a:rPr lang="en-AU" altLang="en-US"/>
              <a:pPr/>
              <a:t>‹#›</a:t>
            </a:fld>
            <a:endParaRPr lang="en-AU"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eaLnBrk="1" hangingPunct="1">
              <a:defRPr sz="1200" dirty="0">
                <a:latin typeface="Arial" charset="0"/>
                <a:ea typeface="ＭＳ Ｐゴシック" charset="0"/>
                <a:cs typeface="Arial" charset="0"/>
              </a:defRPr>
            </a:lvl1pPr>
          </a:lstStyle>
          <a:p>
            <a:pPr>
              <a:defRPr/>
            </a:pPr>
            <a:endParaRPr lang="en-US"/>
          </a:p>
        </p:txBody>
      </p:sp>
      <p:sp>
        <p:nvSpPr>
          <p:cNvPr id="2253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eaLnBrk="1" hangingPunct="1">
              <a:defRPr sz="1200" dirty="0">
                <a:latin typeface="Arial" charset="0"/>
                <a:ea typeface="ＭＳ Ｐゴシック" charset="0"/>
                <a:cs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2253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eaLnBrk="1" hangingPunct="1">
              <a:defRPr sz="1200" dirty="0">
                <a:latin typeface="Arial" charset="0"/>
                <a:ea typeface="ＭＳ Ｐゴシック" charset="0"/>
                <a:cs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fld id="{714D639B-D4F3-41D6-8764-DB5BE5DA4D46}" type="slidenum">
              <a:rPr lang="en-AU" altLang="en-US"/>
              <a:pPr/>
              <a:t>‹#›</a:t>
            </a:fld>
            <a:endParaRPr lang="en-AU"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ADA1629B-633B-4751-9C12-842AC147424B}" type="slidenum">
              <a:rPr lang="en-AU" altLang="en-US" sz="1200">
                <a:latin typeface="Arial" panose="020B0604020202020204" pitchFamily="34" charset="0"/>
              </a:rPr>
              <a:pPr/>
              <a:t>1</a:t>
            </a:fld>
            <a:endParaRPr lang="en-AU" altLang="en-US" sz="1200">
              <a:latin typeface="Arial" panose="020B0604020202020204" pitchFamily="34" charset="0"/>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0367E26B-0B22-4868-9B9E-240BCB2E62F7}" type="slidenum">
              <a:rPr lang="en-AU" altLang="en-US" sz="1200">
                <a:latin typeface="Arial" panose="020B0604020202020204" pitchFamily="34" charset="0"/>
              </a:rPr>
              <a:pPr/>
              <a:t>15</a:t>
            </a:fld>
            <a:endParaRPr lang="en-AU" altLang="en-US" sz="1200">
              <a:latin typeface="Arial" panose="020B0604020202020204" pitchFamily="34" charset="0"/>
            </a:endParaRPr>
          </a:p>
        </p:txBody>
      </p:sp>
      <p:sp>
        <p:nvSpPr>
          <p:cNvPr id="26626" name="Rectangle 2"/>
          <p:cNvSpPr>
            <a:spLocks noGrp="1" noRot="1" noChangeAspect="1" noChangeArrowheads="1" noTextEdit="1"/>
          </p:cNvSpPr>
          <p:nvPr>
            <p:ph type="sldImg"/>
          </p:nvPr>
        </p:nvSpPr>
        <p:spPr>
          <a:solidFill>
            <a:srgbClr val="FFFFFF"/>
          </a:solidFill>
          <a:ln/>
        </p:spPr>
      </p:sp>
      <p:sp>
        <p:nvSpPr>
          <p:cNvPr id="26627"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F6E9CE5C-0059-41B1-8705-B38908907DBC}" type="slidenum">
              <a:rPr lang="en-AU" altLang="en-US" sz="1200">
                <a:latin typeface="Arial" panose="020B0604020202020204" pitchFamily="34" charset="0"/>
              </a:rPr>
              <a:pPr/>
              <a:t>16</a:t>
            </a:fld>
            <a:endParaRPr lang="en-AU" altLang="en-US" sz="1200">
              <a:latin typeface="Arial" panose="020B0604020202020204" pitchFamily="34" charset="0"/>
            </a:endParaRPr>
          </a:p>
        </p:txBody>
      </p:sp>
      <p:sp>
        <p:nvSpPr>
          <p:cNvPr id="28674" name="Rectangle 2"/>
          <p:cNvSpPr>
            <a:spLocks noGrp="1" noRot="1" noChangeAspect="1" noChangeArrowheads="1" noTextEdit="1"/>
          </p:cNvSpPr>
          <p:nvPr>
            <p:ph type="sldImg"/>
          </p:nvPr>
        </p:nvSpPr>
        <p:spPr>
          <a:solidFill>
            <a:srgbClr val="FFFFFF"/>
          </a:solidFill>
          <a:ln/>
        </p:spPr>
      </p:sp>
      <p:sp>
        <p:nvSpPr>
          <p:cNvPr id="28675"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534F9222-301C-4F9F-8FC1-F675DEADEEF9}" type="slidenum">
              <a:rPr lang="en-AU" altLang="en-US" sz="1200">
                <a:latin typeface="Arial" panose="020B0604020202020204" pitchFamily="34" charset="0"/>
              </a:rPr>
              <a:pPr/>
              <a:t>17</a:t>
            </a:fld>
            <a:endParaRPr lang="en-AU" altLang="en-US" sz="1200">
              <a:latin typeface="Arial" panose="020B0604020202020204" pitchFamily="34" charset="0"/>
            </a:endParaRPr>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376691CE-65C3-4C94-963C-8BFC5080D67A}" type="slidenum">
              <a:rPr lang="en-AU" altLang="en-US" sz="1200">
                <a:latin typeface="Arial" panose="020B0604020202020204" pitchFamily="34" charset="0"/>
              </a:rPr>
              <a:pPr/>
              <a:t>18</a:t>
            </a:fld>
            <a:endParaRPr lang="en-AU" altLang="en-US" sz="1200">
              <a:latin typeface="Arial" panose="020B0604020202020204" pitchFamily="34" charset="0"/>
            </a:endParaRPr>
          </a:p>
        </p:txBody>
      </p:sp>
      <p:sp>
        <p:nvSpPr>
          <p:cNvPr id="32770" name="Rectangle 1026"/>
          <p:cNvSpPr>
            <a:spLocks noGrp="1" noRot="1" noChangeAspect="1" noChangeArrowheads="1" noTextEdit="1"/>
          </p:cNvSpPr>
          <p:nvPr>
            <p:ph type="sldImg"/>
          </p:nvPr>
        </p:nvSpPr>
        <p:spPr>
          <a:ln/>
        </p:spPr>
      </p:sp>
      <p:sp>
        <p:nvSpPr>
          <p:cNvPr id="32771"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376691CE-65C3-4C94-963C-8BFC5080D67A}" type="slidenum">
              <a:rPr lang="en-AU" altLang="en-US" sz="1200">
                <a:latin typeface="Arial" panose="020B0604020202020204" pitchFamily="34" charset="0"/>
              </a:rPr>
              <a:pPr/>
              <a:t>19</a:t>
            </a:fld>
            <a:endParaRPr lang="en-AU" altLang="en-US" sz="1200">
              <a:latin typeface="Arial" panose="020B0604020202020204" pitchFamily="34" charset="0"/>
            </a:endParaRPr>
          </a:p>
        </p:txBody>
      </p:sp>
      <p:sp>
        <p:nvSpPr>
          <p:cNvPr id="32770" name="Rectangle 1026"/>
          <p:cNvSpPr>
            <a:spLocks noGrp="1" noRot="1" noChangeAspect="1" noChangeArrowheads="1" noTextEdit="1"/>
          </p:cNvSpPr>
          <p:nvPr>
            <p:ph type="sldImg"/>
          </p:nvPr>
        </p:nvSpPr>
        <p:spPr>
          <a:ln/>
        </p:spPr>
      </p:sp>
      <p:sp>
        <p:nvSpPr>
          <p:cNvPr id="32771"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902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A2AB7FFE-A2C4-42D1-BD3D-24BD3105D93A}" type="slidenum">
              <a:rPr lang="en-AU" altLang="en-US" sz="1200">
                <a:latin typeface="Arial" panose="020B0604020202020204" pitchFamily="34" charset="0"/>
              </a:rPr>
              <a:pPr/>
              <a:t>20</a:t>
            </a:fld>
            <a:endParaRPr lang="en-AU" altLang="en-US" sz="1200">
              <a:latin typeface="Arial" panose="020B0604020202020204" pitchFamily="34"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D47F57D7-1FC9-4716-8C25-869FA429A57E}" type="slidenum">
              <a:rPr lang="en-AU" altLang="en-US" sz="1200">
                <a:latin typeface="Arial" panose="020B0604020202020204" pitchFamily="34" charset="0"/>
              </a:rPr>
              <a:pPr/>
              <a:t>21</a:t>
            </a:fld>
            <a:endParaRPr lang="en-AU" altLang="en-US" sz="1200">
              <a:latin typeface="Arial" panose="020B0604020202020204" pitchFamily="34" charset="0"/>
            </a:endParaRPr>
          </a:p>
        </p:txBody>
      </p:sp>
      <p:sp>
        <p:nvSpPr>
          <p:cNvPr id="36866" name="Rectangle 1026"/>
          <p:cNvSpPr>
            <a:spLocks noGrp="1" noRot="1" noChangeAspect="1" noChangeArrowheads="1" noTextEdit="1"/>
          </p:cNvSpPr>
          <p:nvPr>
            <p:ph type="sldImg"/>
          </p:nvPr>
        </p:nvSpPr>
        <p:spPr>
          <a:ln/>
        </p:spPr>
      </p:sp>
      <p:sp>
        <p:nvSpPr>
          <p:cNvPr id="36867"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4DECDC70-DF5C-4C89-8681-9902819E4144}" type="slidenum">
              <a:rPr lang="en-AU" altLang="en-US" sz="1200">
                <a:latin typeface="Arial" panose="020B0604020202020204" pitchFamily="34" charset="0"/>
              </a:rPr>
              <a:pPr/>
              <a:t>22</a:t>
            </a:fld>
            <a:endParaRPr lang="en-AU" altLang="en-US" sz="1200">
              <a:latin typeface="Arial" panose="020B0604020202020204" pitchFamily="34" charset="0"/>
            </a:endParaRPr>
          </a:p>
        </p:txBody>
      </p:sp>
      <p:sp>
        <p:nvSpPr>
          <p:cNvPr id="38914" name="Rectangle 1026"/>
          <p:cNvSpPr>
            <a:spLocks noGrp="1" noRot="1" noChangeAspect="1" noChangeArrowheads="1" noTextEdit="1"/>
          </p:cNvSpPr>
          <p:nvPr>
            <p:ph type="sldImg"/>
          </p:nvPr>
        </p:nvSpPr>
        <p:spPr>
          <a:ln/>
        </p:spPr>
      </p:sp>
      <p:sp>
        <p:nvSpPr>
          <p:cNvPr id="38915"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29FA5E06-6142-4BCB-957F-9C29E546D7E5}" type="slidenum">
              <a:rPr lang="en-AU" altLang="en-US" sz="1200">
                <a:latin typeface="Arial" panose="020B0604020202020204" pitchFamily="34" charset="0"/>
              </a:rPr>
              <a:pPr/>
              <a:t>24</a:t>
            </a:fld>
            <a:endParaRPr lang="en-AU" altLang="en-US" sz="1200">
              <a:latin typeface="Arial" panose="020B0604020202020204" pitchFamily="34"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2443808F-7A04-49EE-B28A-5CDD0EBB51E5}" type="slidenum">
              <a:rPr lang="en-AU" altLang="en-US" sz="1200">
                <a:latin typeface="Arial" panose="020B0604020202020204" pitchFamily="34" charset="0"/>
              </a:rPr>
              <a:pPr/>
              <a:t>27</a:t>
            </a:fld>
            <a:endParaRPr lang="en-AU" altLang="en-US" sz="1200">
              <a:latin typeface="Arial" panose="020B0604020202020204" pitchFamily="34" charset="0"/>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AF837571-9286-4C22-8960-44F752EACF44}" type="slidenum">
              <a:rPr lang="en-AU" altLang="en-US" sz="1200">
                <a:latin typeface="Arial" panose="020B0604020202020204" pitchFamily="34" charset="0"/>
              </a:rPr>
              <a:pPr/>
              <a:t>3</a:t>
            </a:fld>
            <a:endParaRPr lang="en-AU" altLang="en-US" sz="1200">
              <a:latin typeface="Arial" panose="020B0604020202020204" pitchFamily="34"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85CDE767-6E39-40BB-87AA-D552B22C137F}" type="slidenum">
              <a:rPr lang="en-AU" altLang="en-US" sz="1200">
                <a:latin typeface="Arial" panose="020B0604020202020204" pitchFamily="34" charset="0"/>
              </a:rPr>
              <a:pPr/>
              <a:t>28</a:t>
            </a:fld>
            <a:endParaRPr lang="en-AU" altLang="en-US" sz="1200">
              <a:latin typeface="Arial" panose="020B0604020202020204" pitchFamily="34"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85CDE767-6E39-40BB-87AA-D552B22C137F}" type="slidenum">
              <a:rPr lang="en-AU" altLang="en-US" sz="1200">
                <a:latin typeface="Arial" panose="020B0604020202020204" pitchFamily="34" charset="0"/>
              </a:rPr>
              <a:pPr/>
              <a:t>29</a:t>
            </a:fld>
            <a:endParaRPr lang="en-AU" altLang="en-US" sz="1200">
              <a:latin typeface="Arial" panose="020B0604020202020204" pitchFamily="34"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070873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BB451355-2248-4CBB-9A31-BBADC3A996C8}" type="slidenum">
              <a:rPr lang="en-AU" altLang="en-US" sz="1200">
                <a:latin typeface="Arial" panose="020B0604020202020204" pitchFamily="34" charset="0"/>
              </a:rPr>
              <a:pPr/>
              <a:t>30</a:t>
            </a:fld>
            <a:endParaRPr lang="en-AU" altLang="en-US" sz="1200">
              <a:latin typeface="Arial" panose="020B0604020202020204" pitchFamily="34"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9FD30079-817D-4462-A2E5-938554845F06}" type="slidenum">
              <a:rPr lang="en-AU" altLang="en-US" sz="1200">
                <a:latin typeface="Arial" panose="020B0604020202020204" pitchFamily="34" charset="0"/>
              </a:rPr>
              <a:pPr/>
              <a:t>31</a:t>
            </a:fld>
            <a:endParaRPr lang="en-AU" altLang="en-US" sz="1200">
              <a:latin typeface="Arial" panose="020B0604020202020204" pitchFamily="34"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EFC9D74F-8EFF-4054-ABDB-EE24DBEAA08B}" type="slidenum">
              <a:rPr lang="en-AU" altLang="en-US" sz="1200">
                <a:latin typeface="Arial" panose="020B0604020202020204" pitchFamily="34" charset="0"/>
              </a:rPr>
              <a:pPr/>
              <a:t>32</a:t>
            </a:fld>
            <a:endParaRPr lang="en-AU" altLang="en-US" sz="1200">
              <a:latin typeface="Arial" panose="020B0604020202020204" pitchFamily="34"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4C84A551-A29F-4060-9BBA-91A9AA014E9E}" type="slidenum">
              <a:rPr lang="en-AU" altLang="en-US" sz="1200">
                <a:latin typeface="Arial" panose="020B0604020202020204" pitchFamily="34" charset="0"/>
              </a:rPr>
              <a:pPr/>
              <a:t>33</a:t>
            </a:fld>
            <a:endParaRPr lang="en-AU" altLang="en-US" sz="1200">
              <a:latin typeface="Arial" panose="020B0604020202020204" pitchFamily="34" charset="0"/>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025E6A0D-0164-4AD0-887A-F1B9FA1E2575}" type="slidenum">
              <a:rPr lang="en-AU" altLang="en-US" sz="1200">
                <a:latin typeface="Arial" panose="020B0604020202020204" pitchFamily="34" charset="0"/>
              </a:rPr>
              <a:pPr/>
              <a:t>34</a:t>
            </a:fld>
            <a:endParaRPr lang="en-AU" altLang="en-US" sz="1200">
              <a:latin typeface="Arial" panose="020B0604020202020204" pitchFamily="34" charset="0"/>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030F0324-DF13-4A51-B88C-2CC1D1F9D706}" type="slidenum">
              <a:rPr lang="en-AU" altLang="en-US" sz="1200">
                <a:latin typeface="Arial" panose="020B0604020202020204" pitchFamily="34" charset="0"/>
              </a:rPr>
              <a:pPr/>
              <a:t>37</a:t>
            </a:fld>
            <a:endParaRPr lang="en-AU" altLang="en-US" sz="1200">
              <a:latin typeface="Arial" panose="020B0604020202020204" pitchFamily="34"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C7C05954-EB1E-43AE-A046-7545D11C0E87}" type="slidenum">
              <a:rPr lang="en-AU" altLang="en-US" sz="1200">
                <a:latin typeface="Arial" panose="020B0604020202020204" pitchFamily="34" charset="0"/>
              </a:rPr>
              <a:pPr/>
              <a:t>40</a:t>
            </a:fld>
            <a:endParaRPr lang="en-AU" altLang="en-US" sz="1200">
              <a:latin typeface="Arial" panose="020B0604020202020204" pitchFamily="34" charset="0"/>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8A5B11D4-6134-4921-8794-CE6785F14123}" type="slidenum">
              <a:rPr lang="en-AU" altLang="en-US" sz="1200">
                <a:latin typeface="Arial" panose="020B0604020202020204" pitchFamily="34" charset="0"/>
              </a:rPr>
              <a:pPr/>
              <a:t>41</a:t>
            </a:fld>
            <a:endParaRPr lang="en-AU" altLang="en-US" sz="1200">
              <a:latin typeface="Arial" panose="020B0604020202020204" pitchFamily="34" charset="0"/>
            </a:endParaRP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688DBF40-F1D5-4794-A195-8D268C7044B0}" type="slidenum">
              <a:rPr lang="en-AU" altLang="en-US" sz="1200">
                <a:latin typeface="Arial" panose="020B0604020202020204" pitchFamily="34" charset="0"/>
              </a:rPr>
              <a:pPr/>
              <a:t>7</a:t>
            </a:fld>
            <a:endParaRPr lang="en-AU" altLang="en-US" sz="1200">
              <a:latin typeface="Arial" panose="020B0604020202020204" pitchFamily="34" charset="0"/>
            </a:endParaRPr>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36E1E19D-AA5B-4215-A5B9-E9912A10B521}" type="slidenum">
              <a:rPr lang="en-AU" altLang="en-US" sz="1200">
                <a:latin typeface="Arial" panose="020B0604020202020204" pitchFamily="34" charset="0"/>
              </a:rPr>
              <a:pPr/>
              <a:t>43</a:t>
            </a:fld>
            <a:endParaRPr lang="en-AU" altLang="en-US" sz="1200">
              <a:latin typeface="Arial" panose="020B0604020202020204" pitchFamily="34"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161A6955-0532-4268-909E-459917E717D8}" type="slidenum">
              <a:rPr lang="en-AU" altLang="en-US" sz="1200">
                <a:latin typeface="Arial" panose="020B0604020202020204" pitchFamily="34" charset="0"/>
              </a:rPr>
              <a:pPr/>
              <a:t>45</a:t>
            </a:fld>
            <a:endParaRPr lang="en-AU" altLang="en-US" sz="1200">
              <a:latin typeface="Arial" panose="020B0604020202020204" pitchFamily="34"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2715130F-A1CC-4D55-84FE-68D814E619E3}" type="slidenum">
              <a:rPr lang="en-AU" altLang="en-US" sz="1200">
                <a:latin typeface="Arial" panose="020B0604020202020204" pitchFamily="34" charset="0"/>
              </a:rPr>
              <a:pPr/>
              <a:t>46</a:t>
            </a:fld>
            <a:endParaRPr lang="en-AU" altLang="en-US" sz="1200">
              <a:latin typeface="Arial" panose="020B0604020202020204" pitchFamily="34"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465A766A-027C-4A60-B982-F49A28A90647}" type="slidenum">
              <a:rPr lang="en-AU" altLang="en-US" sz="1200">
                <a:latin typeface="Arial" panose="020B0604020202020204" pitchFamily="34" charset="0"/>
              </a:rPr>
              <a:pPr/>
              <a:t>47</a:t>
            </a:fld>
            <a:endParaRPr lang="en-AU" altLang="en-US" sz="1200">
              <a:latin typeface="Arial" panose="020B0604020202020204" pitchFamily="34"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E0439227-BE31-404E-AB99-8DDF91B6F00F}" type="slidenum">
              <a:rPr lang="en-AU" altLang="en-US" sz="1200">
                <a:latin typeface="Arial" panose="020B0604020202020204" pitchFamily="34" charset="0"/>
              </a:rPr>
              <a:pPr/>
              <a:t>48</a:t>
            </a:fld>
            <a:endParaRPr lang="en-AU" altLang="en-US" sz="1200">
              <a:latin typeface="Arial" panose="020B0604020202020204" pitchFamily="34"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E0439227-BE31-404E-AB99-8DDF91B6F00F}" type="slidenum">
              <a:rPr lang="en-AU" altLang="en-US" sz="1200">
                <a:latin typeface="Arial" panose="020B0604020202020204" pitchFamily="34" charset="0"/>
              </a:rPr>
              <a:pPr/>
              <a:t>49</a:t>
            </a:fld>
            <a:endParaRPr lang="en-AU" altLang="en-US" sz="1200">
              <a:latin typeface="Arial" panose="020B0604020202020204" pitchFamily="34"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851170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C93878ED-2B23-4281-B8E3-71F63490751C}" type="slidenum">
              <a:rPr lang="en-AU" altLang="en-US" sz="1200">
                <a:latin typeface="Arial" panose="020B0604020202020204" pitchFamily="34" charset="0"/>
              </a:rPr>
              <a:pPr/>
              <a:t>50</a:t>
            </a:fld>
            <a:endParaRPr lang="en-AU" altLang="en-US" sz="1200">
              <a:latin typeface="Arial" panose="020B0604020202020204" pitchFamily="34" charset="0"/>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C93878ED-2B23-4281-B8E3-71F63490751C}" type="slidenum">
              <a:rPr lang="en-AU" altLang="en-US" sz="1200">
                <a:latin typeface="Arial" panose="020B0604020202020204" pitchFamily="34" charset="0"/>
              </a:rPr>
              <a:pPr/>
              <a:t>51</a:t>
            </a:fld>
            <a:endParaRPr lang="en-AU" altLang="en-US" sz="1200">
              <a:latin typeface="Arial" panose="020B0604020202020204" pitchFamily="34" charset="0"/>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9011266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CF239359-13C3-4D4B-96B6-1F1E6A994E40}" type="slidenum">
              <a:rPr lang="en-AU" altLang="en-US" sz="1200">
                <a:latin typeface="Arial" panose="020B0604020202020204" pitchFamily="34" charset="0"/>
              </a:rPr>
              <a:pPr/>
              <a:t>52</a:t>
            </a:fld>
            <a:endParaRPr lang="en-AU" altLang="en-US" sz="1200">
              <a:latin typeface="Arial" panose="020B0604020202020204" pitchFamily="34" charset="0"/>
            </a:endParaRPr>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688DBF40-F1D5-4794-A195-8D268C7044B0}" type="slidenum">
              <a:rPr lang="en-AU" altLang="en-US" sz="1200">
                <a:latin typeface="Arial" panose="020B0604020202020204" pitchFamily="34" charset="0"/>
              </a:rPr>
              <a:pPr/>
              <a:t>8</a:t>
            </a:fld>
            <a:endParaRPr lang="en-AU" altLang="en-US" sz="1200">
              <a:latin typeface="Arial" panose="020B0604020202020204" pitchFamily="34" charset="0"/>
            </a:endParaRPr>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195068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E62359C5-BD0C-4767-A5C3-C7EE533D19A0}" type="slidenum">
              <a:rPr lang="en-AU" altLang="en-US" sz="1200">
                <a:latin typeface="Arial" panose="020B0604020202020204" pitchFamily="34" charset="0"/>
              </a:rPr>
              <a:pPr/>
              <a:t>9</a:t>
            </a:fld>
            <a:endParaRPr lang="en-AU" altLang="en-US" sz="1200">
              <a:latin typeface="Arial" panose="020B0604020202020204" pitchFamily="34" charset="0"/>
            </a:endParaRPr>
          </a:p>
        </p:txBody>
      </p:sp>
      <p:sp>
        <p:nvSpPr>
          <p:cNvPr id="15362" name="Rectangle 1026"/>
          <p:cNvSpPr>
            <a:spLocks noGrp="1" noRot="1" noChangeAspect="1" noChangeArrowheads="1" noTextEdit="1"/>
          </p:cNvSpPr>
          <p:nvPr>
            <p:ph type="sldImg"/>
          </p:nvPr>
        </p:nvSpPr>
        <p:spPr>
          <a:ln/>
        </p:spPr>
      </p:sp>
      <p:sp>
        <p:nvSpPr>
          <p:cNvPr id="15363"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2F24864D-2589-4EE4-9C1E-4803939D79BA}" type="slidenum">
              <a:rPr lang="en-AU" altLang="en-US" sz="1200">
                <a:latin typeface="Arial" panose="020B0604020202020204" pitchFamily="34" charset="0"/>
              </a:rPr>
              <a:pPr/>
              <a:t>10</a:t>
            </a:fld>
            <a:endParaRPr lang="en-AU" altLang="en-US" sz="1200">
              <a:latin typeface="Arial" panose="020B0604020202020204" pitchFamily="34"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0A598A8E-CEC4-467F-8579-640A119FC0CE}" type="slidenum">
              <a:rPr lang="en-AU" altLang="en-US" sz="1200">
                <a:latin typeface="Arial" panose="020B0604020202020204" pitchFamily="34" charset="0"/>
              </a:rPr>
              <a:pPr/>
              <a:t>11</a:t>
            </a:fld>
            <a:endParaRPr lang="en-AU" altLang="en-US" sz="1200">
              <a:latin typeface="Arial" panose="020B0604020202020204" pitchFamily="34"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CE437615-2EF6-4ABD-8495-194C4474BAF2}" type="slidenum">
              <a:rPr lang="en-AU" altLang="en-US" sz="1200">
                <a:latin typeface="Arial" panose="020B0604020202020204" pitchFamily="34" charset="0"/>
              </a:rPr>
              <a:pPr/>
              <a:t>13</a:t>
            </a:fld>
            <a:endParaRPr lang="en-AU" altLang="en-US" sz="1200">
              <a:latin typeface="Arial" panose="020B0604020202020204" pitchFamily="34"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fld id="{34FC66F2-44EC-4F73-8531-A58CE04FDF2F}" type="slidenum">
              <a:rPr lang="en-AU" altLang="en-US" sz="1200">
                <a:latin typeface="Arial" panose="020B0604020202020204" pitchFamily="34" charset="0"/>
              </a:rPr>
              <a:pPr/>
              <a:t>14</a:t>
            </a:fld>
            <a:endParaRPr lang="en-AU" altLang="en-US" sz="1200">
              <a:latin typeface="Arial" panose="020B0604020202020204" pitchFamily="34" charset="0"/>
            </a:endParaRPr>
          </a:p>
        </p:txBody>
      </p:sp>
      <p:sp>
        <p:nvSpPr>
          <p:cNvPr id="24578" name="Rectangle 2"/>
          <p:cNvSpPr>
            <a:spLocks noGrp="1" noRot="1" noChangeAspect="1" noChangeArrowheads="1" noTextEdit="1"/>
          </p:cNvSpPr>
          <p:nvPr>
            <p:ph type="sldImg"/>
          </p:nvPr>
        </p:nvSpPr>
        <p:spPr>
          <a:solidFill>
            <a:srgbClr val="FFFFFF"/>
          </a:solidFill>
          <a:ln/>
        </p:spPr>
      </p:sp>
      <p:sp>
        <p:nvSpPr>
          <p:cNvPr id="2457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808649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00647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246078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869804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310319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065096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050697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044319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337094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549858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997829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cs typeface="Arial"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cs typeface="Arial"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cs typeface="Arial"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cs typeface="Arial" charset="0"/>
            </a:endParaRPr>
          </a:p>
        </p:txBody>
      </p:sp>
    </p:spTree>
    <p:extLst>
      <p:ext uri="{BB962C8B-B14F-4D97-AF65-F5344CB8AC3E}">
        <p14:creationId xmlns:p14="http://schemas.microsoft.com/office/powerpoint/2010/main" val="411798129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ctrTitle"/>
          </p:nvPr>
        </p:nvSpPr>
        <p:spPr>
          <a:xfrm>
            <a:off x="0" y="2130425"/>
            <a:ext cx="9144000" cy="1470025"/>
          </a:xfrm>
        </p:spPr>
        <p:txBody>
          <a:bodyPr/>
          <a:lstStyle/>
          <a:p>
            <a:pPr eaLnBrk="1" hangingPunct="1"/>
            <a:r>
              <a:rPr lang="en-AU" altLang="en-US" smtClean="0"/>
              <a:t>CHAPTER 11</a:t>
            </a:r>
            <a:br>
              <a:rPr lang="en-AU" altLang="en-US" smtClean="0"/>
            </a:br>
            <a:endParaRPr lang="en-AU" altLang="en-US" sz="2800" smtClean="0"/>
          </a:p>
        </p:txBody>
      </p:sp>
      <p:sp>
        <p:nvSpPr>
          <p:cNvPr id="4098" name="Rectangle 3"/>
          <p:cNvSpPr>
            <a:spLocks noGrp="1" noChangeArrowheads="1"/>
          </p:cNvSpPr>
          <p:nvPr>
            <p:ph type="subTitle" idx="1"/>
          </p:nvPr>
        </p:nvSpPr>
        <p:spPr>
          <a:xfrm>
            <a:off x="0" y="3068638"/>
            <a:ext cx="9144000" cy="1752600"/>
          </a:xfrm>
        </p:spPr>
        <p:txBody>
          <a:bodyPr/>
          <a:lstStyle/>
          <a:p>
            <a:pPr eaLnBrk="1" hangingPunct="1"/>
            <a:r>
              <a:rPr lang="en-AU" altLang="en-US" sz="4000" smtClean="0">
                <a:solidFill>
                  <a:srgbClr val="0066CC"/>
                </a:solidFill>
              </a:rPr>
              <a:t>Training and Development:</a:t>
            </a:r>
            <a:br>
              <a:rPr lang="en-AU" altLang="en-US" sz="4000" smtClean="0">
                <a:solidFill>
                  <a:srgbClr val="0066CC"/>
                </a:solidFill>
              </a:rPr>
            </a:br>
            <a:r>
              <a:rPr lang="en-AU" altLang="en-US" sz="4000" smtClean="0">
                <a:solidFill>
                  <a:srgbClr val="0066CC"/>
                </a:solidFill>
              </a:rPr>
              <a:t>Issues and HRIS Applications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smtClean="0"/>
              <a:t>ORGANIZATIONAL LEARNING</a:t>
            </a:r>
          </a:p>
        </p:txBody>
      </p:sp>
      <p:sp>
        <p:nvSpPr>
          <p:cNvPr id="16386" name="Rectangle 3"/>
          <p:cNvSpPr>
            <a:spLocks noGrp="1" noChangeArrowheads="1"/>
          </p:cNvSpPr>
          <p:nvPr>
            <p:ph idx="1"/>
          </p:nvPr>
        </p:nvSpPr>
        <p:spPr/>
        <p:txBody>
          <a:bodyPr/>
          <a:lstStyle/>
          <a:p>
            <a:r>
              <a:rPr lang="en-US" altLang="en-US" smtClean="0"/>
              <a:t>Argyris and Schon (1978) suggested a three-level model of organizational learning</a:t>
            </a:r>
          </a:p>
          <a:p>
            <a:pPr lvl="1"/>
            <a:r>
              <a:rPr lang="en-US" altLang="en-US" smtClean="0"/>
              <a:t>Single-loop</a:t>
            </a:r>
          </a:p>
          <a:p>
            <a:pPr lvl="1"/>
            <a:r>
              <a:rPr lang="en-US" altLang="en-US" smtClean="0"/>
              <a:t>Double-loop</a:t>
            </a:r>
          </a:p>
          <a:p>
            <a:pPr lvl="1"/>
            <a:r>
              <a:rPr lang="en-US" altLang="en-US" smtClean="0"/>
              <a:t>Triple-loop</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altLang="en-US" dirty="0" smtClean="0"/>
              <a:t>ORGANIZATIONAL LEARNING</a:t>
            </a:r>
          </a:p>
        </p:txBody>
      </p:sp>
      <p:sp>
        <p:nvSpPr>
          <p:cNvPr id="18434" name="Rectangle 3"/>
          <p:cNvSpPr>
            <a:spLocks noGrp="1" noChangeArrowheads="1"/>
          </p:cNvSpPr>
          <p:nvPr>
            <p:ph idx="1"/>
          </p:nvPr>
        </p:nvSpPr>
        <p:spPr/>
        <p:txBody>
          <a:bodyPr/>
          <a:lstStyle/>
          <a:p>
            <a:r>
              <a:rPr lang="en-US" altLang="en-US" sz="2400" dirty="0" smtClean="0"/>
              <a:t>Peter </a:t>
            </a:r>
            <a:r>
              <a:rPr lang="en-US" altLang="en-US" sz="2400" dirty="0" err="1" smtClean="0"/>
              <a:t>Senge’s</a:t>
            </a:r>
            <a:r>
              <a:rPr lang="en-US" altLang="en-US" sz="2400" dirty="0" smtClean="0"/>
              <a:t> book, The Fifth Discipline, put forward five interrelated disciplines that organizations should cultivate among their employees to engender learning and success (</a:t>
            </a:r>
            <a:r>
              <a:rPr lang="en-US" altLang="en-US" sz="2400" dirty="0" err="1" smtClean="0"/>
              <a:t>Senge</a:t>
            </a:r>
            <a:r>
              <a:rPr lang="en-US" altLang="en-US" sz="2400" dirty="0" smtClean="0"/>
              <a:t>, 1990).  </a:t>
            </a:r>
          </a:p>
          <a:p>
            <a:pPr lvl="1"/>
            <a:r>
              <a:rPr lang="en-US" altLang="en-US" sz="2000" dirty="0" smtClean="0"/>
              <a:t>Personal mastery: Individual growth and learning</a:t>
            </a:r>
            <a:endParaRPr lang="en-AU" altLang="en-US" sz="2000" dirty="0" smtClean="0"/>
          </a:p>
          <a:p>
            <a:pPr lvl="1"/>
            <a:r>
              <a:rPr lang="en-US" altLang="en-US" sz="2000" dirty="0" smtClean="0"/>
              <a:t>Mental models: Deep-rooted assumptions that affect the way in which employees perceive people, situations, and organizations</a:t>
            </a:r>
            <a:endParaRPr lang="en-AU" altLang="en-US" sz="2000" dirty="0" smtClean="0"/>
          </a:p>
          <a:p>
            <a:pPr lvl="1"/>
            <a:r>
              <a:rPr lang="en-US" altLang="en-US" sz="2000" dirty="0" smtClean="0"/>
              <a:t>Shared visions: A shared view of the organization’s future</a:t>
            </a:r>
            <a:endParaRPr lang="en-AU" altLang="en-US" sz="2000" dirty="0" smtClean="0"/>
          </a:p>
          <a:p>
            <a:pPr lvl="1"/>
            <a:r>
              <a:rPr lang="en-US" altLang="en-US" sz="2000" dirty="0" smtClean="0"/>
              <a:t>Team learning: A shift from individual learning to collective learning</a:t>
            </a:r>
            <a:endParaRPr lang="en-AU" altLang="en-US" sz="2000" dirty="0" smtClean="0"/>
          </a:p>
          <a:p>
            <a:pPr lvl="1"/>
            <a:r>
              <a:rPr lang="en-US" altLang="en-US" sz="2000" dirty="0" smtClean="0"/>
              <a:t>Systems thinking: Or the fifth discipline, which connects the previous disciplines (</a:t>
            </a:r>
            <a:r>
              <a:rPr lang="en-US" altLang="en-US" sz="2000" dirty="0" err="1" smtClean="0"/>
              <a:t>Burnes</a:t>
            </a:r>
            <a:r>
              <a:rPr lang="en-US" altLang="en-US" sz="2000" dirty="0" smtClean="0"/>
              <a:t>, 2004)</a:t>
            </a:r>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Calibri" panose="020F0502020204030204" pitchFamily="34" charset="0"/>
              </a:rPr>
              <a:t>SYSTEMS MODEL OF TRAINING</a:t>
            </a:r>
            <a:endParaRPr lang="en-US" dirty="0"/>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12</a:t>
            </a:fld>
            <a:endParaRPr lang="en-US"/>
          </a:p>
        </p:txBody>
      </p:sp>
      <p:pic>
        <p:nvPicPr>
          <p:cNvPr id="5" name="Picture 4"/>
          <p:cNvPicPr>
            <a:picLocks noChangeAspect="1"/>
          </p:cNvPicPr>
          <p:nvPr/>
        </p:nvPicPr>
        <p:blipFill>
          <a:blip r:embed="rId2"/>
          <a:stretch>
            <a:fillRect/>
          </a:stretch>
        </p:blipFill>
        <p:spPr>
          <a:xfrm>
            <a:off x="476627" y="1411766"/>
            <a:ext cx="7904995" cy="4537497"/>
          </a:xfrm>
          <a:prstGeom prst="rect">
            <a:avLst/>
          </a:prstGeom>
        </p:spPr>
      </p:pic>
    </p:spTree>
    <p:extLst>
      <p:ext uri="{BB962C8B-B14F-4D97-AF65-F5344CB8AC3E}">
        <p14:creationId xmlns:p14="http://schemas.microsoft.com/office/powerpoint/2010/main" val="3469008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altLang="en-US" smtClean="0"/>
              <a:t>IDENTIFYING T&amp;D NEEDS</a:t>
            </a:r>
          </a:p>
        </p:txBody>
      </p:sp>
      <p:sp>
        <p:nvSpPr>
          <p:cNvPr id="21506" name="Rectangle 3"/>
          <p:cNvSpPr>
            <a:spLocks noGrp="1" noChangeArrowheads="1"/>
          </p:cNvSpPr>
          <p:nvPr>
            <p:ph idx="1"/>
          </p:nvPr>
        </p:nvSpPr>
        <p:spPr/>
        <p:txBody>
          <a:bodyPr/>
          <a:lstStyle/>
          <a:p>
            <a:r>
              <a:rPr lang="en-AU" altLang="en-US" smtClean="0"/>
              <a:t>Training needs analysis (TNA): Establishing what is needed, by whom, when, and where, so that training objectives can be determined</a:t>
            </a:r>
          </a:p>
          <a:p>
            <a:pPr lvl="1"/>
            <a:r>
              <a:rPr lang="en-AU" altLang="en-US" smtClean="0"/>
              <a:t>Organizational level</a:t>
            </a:r>
          </a:p>
          <a:p>
            <a:pPr lvl="1"/>
            <a:r>
              <a:rPr lang="en-AU" altLang="en-US" smtClean="0"/>
              <a:t>Job level</a:t>
            </a:r>
          </a:p>
          <a:p>
            <a:pPr lvl="1"/>
            <a:r>
              <a:rPr lang="en-AU" altLang="en-US" smtClean="0"/>
              <a:t>Person level</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tLang="en-US" smtClean="0"/>
              <a:t>DEVELOPING T&amp;D INITIATIVES </a:t>
            </a:r>
          </a:p>
        </p:txBody>
      </p:sp>
      <p:sp>
        <p:nvSpPr>
          <p:cNvPr id="23554" name="Rectangle 3"/>
          <p:cNvSpPr>
            <a:spLocks noGrp="1" noChangeArrowheads="1"/>
          </p:cNvSpPr>
          <p:nvPr>
            <p:ph idx="1"/>
          </p:nvPr>
        </p:nvSpPr>
        <p:spPr/>
        <p:txBody>
          <a:bodyPr/>
          <a:lstStyle/>
          <a:p>
            <a:r>
              <a:rPr lang="en-AU" altLang="en-US" smtClean="0"/>
              <a:t>The development of T&amp;D initiatives, objectives, and methods, which should be capable of meeting the three levels of needs identified during the TNA.</a:t>
            </a:r>
          </a:p>
          <a:p>
            <a:r>
              <a:rPr lang="en-US" altLang="en-US" smtClean="0"/>
              <a:t>Successful learning events must achieve a best fit between </a:t>
            </a:r>
          </a:p>
          <a:p>
            <a:pPr lvl="1"/>
            <a:r>
              <a:rPr lang="en-US" altLang="en-US" smtClean="0"/>
              <a:t>content of what is to be learned,</a:t>
            </a:r>
          </a:p>
          <a:p>
            <a:pPr lvl="1"/>
            <a:r>
              <a:rPr lang="en-US" altLang="en-US" smtClean="0"/>
              <a:t>media through which content is delivered, and </a:t>
            </a:r>
          </a:p>
          <a:p>
            <a:pPr lvl="1"/>
            <a:r>
              <a:rPr lang="en-US" altLang="en-US" smtClean="0"/>
              <a:t>method used to facilitate learning</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0" y="3429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25602" name="Rectangle 3"/>
          <p:cNvSpPr>
            <a:spLocks noChangeArrowheads="1"/>
          </p:cNvSpPr>
          <p:nvPr/>
        </p:nvSpPr>
        <p:spPr bwMode="auto">
          <a:xfrm>
            <a:off x="0" y="3429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25604" name="Rectangle 14"/>
          <p:cNvSpPr>
            <a:spLocks noChangeArrowheads="1"/>
          </p:cNvSpPr>
          <p:nvPr/>
        </p:nvSpPr>
        <p:spPr bwMode="auto">
          <a:xfrm>
            <a:off x="2484438" y="1889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p>
        </p:txBody>
      </p:sp>
      <p:sp>
        <p:nvSpPr>
          <p:cNvPr id="25605" name="Rectangle 15"/>
          <p:cNvSpPr>
            <a:spLocks noGrp="1" noChangeArrowheads="1"/>
          </p:cNvSpPr>
          <p:nvPr>
            <p:ph type="title"/>
          </p:nvPr>
        </p:nvSpPr>
        <p:spPr/>
        <p:txBody>
          <a:bodyPr/>
          <a:lstStyle/>
          <a:p>
            <a:r>
              <a:rPr lang="en-US" altLang="en-US" dirty="0" smtClean="0"/>
              <a:t>BEST-FIT LEARNING EVENT MODEL</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15</a:t>
            </a:fld>
            <a:endParaRPr lang="en-US"/>
          </a:p>
        </p:txBody>
      </p:sp>
      <p:pic>
        <p:nvPicPr>
          <p:cNvPr id="5" name="Picture 4"/>
          <p:cNvPicPr>
            <a:picLocks noChangeAspect="1"/>
          </p:cNvPicPr>
          <p:nvPr/>
        </p:nvPicPr>
        <p:blipFill>
          <a:blip r:embed="rId3"/>
          <a:stretch>
            <a:fillRect/>
          </a:stretch>
        </p:blipFill>
        <p:spPr>
          <a:xfrm>
            <a:off x="1026196" y="1340768"/>
            <a:ext cx="7091607" cy="494059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3481388" y="2873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27650" name="Rectangle 32"/>
          <p:cNvSpPr>
            <a:spLocks noGrp="1" noChangeArrowheads="1"/>
          </p:cNvSpPr>
          <p:nvPr>
            <p:ph type="title"/>
          </p:nvPr>
        </p:nvSpPr>
        <p:spPr/>
        <p:txBody>
          <a:bodyPr/>
          <a:lstStyle/>
          <a:p>
            <a:r>
              <a:rPr lang="en-US" altLang="en-US" dirty="0" smtClean="0"/>
              <a:t>TRAINING METHODS</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16</a:t>
            </a:fld>
            <a:endParaRPr lang="en-US"/>
          </a:p>
        </p:txBody>
      </p:sp>
      <p:pic>
        <p:nvPicPr>
          <p:cNvPr id="5" name="Picture 4"/>
          <p:cNvPicPr>
            <a:picLocks noChangeAspect="1"/>
          </p:cNvPicPr>
          <p:nvPr/>
        </p:nvPicPr>
        <p:blipFill>
          <a:blip r:embed="rId3"/>
          <a:stretch>
            <a:fillRect/>
          </a:stretch>
        </p:blipFill>
        <p:spPr>
          <a:xfrm>
            <a:off x="683568" y="1705456"/>
            <a:ext cx="7483242" cy="388730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altLang="en-US" smtClean="0"/>
              <a:t>E-LEARNING</a:t>
            </a:r>
          </a:p>
        </p:txBody>
      </p:sp>
      <p:sp>
        <p:nvSpPr>
          <p:cNvPr id="29698" name="Rectangle 3"/>
          <p:cNvSpPr>
            <a:spLocks noGrp="1" noChangeArrowheads="1"/>
          </p:cNvSpPr>
          <p:nvPr>
            <p:ph idx="1"/>
          </p:nvPr>
        </p:nvSpPr>
        <p:spPr/>
        <p:txBody>
          <a:bodyPr/>
          <a:lstStyle/>
          <a:p>
            <a:r>
              <a:rPr lang="en-AU" altLang="en-US" sz="2200" dirty="0" smtClean="0"/>
              <a:t>E-learning is an umbrella term and broadly refers to any learning facilitated using electronic means. E-learning can capitalize on a variety of delivery media depending on the approach taken:</a:t>
            </a:r>
          </a:p>
          <a:p>
            <a:r>
              <a:rPr lang="en-US" altLang="en-US" sz="2200" dirty="0" smtClean="0"/>
              <a:t> Printed media (including textbooks but also online text and online magazines and journals)</a:t>
            </a:r>
          </a:p>
          <a:p>
            <a:r>
              <a:rPr lang="en-US" altLang="en-US" sz="2200" dirty="0" smtClean="0"/>
              <a:t> Audio (e.g., traditional audio tapes, CDs, MP3s, WAV, and other electronic file formats)</a:t>
            </a:r>
          </a:p>
          <a:p>
            <a:r>
              <a:rPr lang="en-US" altLang="en-US" sz="2200" dirty="0" smtClean="0"/>
              <a:t> Video (e.g., traditional videotape, CD-ROM, interactive video, DVDs, video streaming, satellite or cable transmissions) </a:t>
            </a:r>
          </a:p>
          <a:p>
            <a:r>
              <a:rPr lang="en-US" altLang="en-US" sz="2200" dirty="0" smtClean="0"/>
              <a:t> Other combined media including </a:t>
            </a:r>
            <a:r>
              <a:rPr lang="en-AU" altLang="en-US" sz="2200" dirty="0" smtClean="0"/>
              <a:t>hypermedia, collaborative software or social networking technology (e.g., websites, discussion forums, e-mail, blogs, wikis,</a:t>
            </a:r>
            <a:r>
              <a:rPr lang="en-US" altLang="en-US" sz="2200" dirty="0" smtClean="0"/>
              <a:t> </a:t>
            </a:r>
            <a:r>
              <a:rPr lang="en-US" altLang="en-US" sz="2200" dirty="0" err="1" smtClean="0"/>
              <a:t>MySpace</a:t>
            </a:r>
            <a:r>
              <a:rPr lang="en-US" altLang="en-US" sz="2200" dirty="0" smtClean="0"/>
              <a:t>, YouTube, Second Life</a:t>
            </a:r>
            <a:r>
              <a:rPr lang="en-AU" altLang="en-US" sz="2200" dirty="0" smtClean="0"/>
              <a:t>)</a:t>
            </a:r>
          </a:p>
          <a:p>
            <a:endParaRPr lang="en-US" altLang="en-US" sz="22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ChangeArrowheads="1"/>
          </p:cNvSpPr>
          <p:nvPr/>
        </p:nvSpPr>
        <p:spPr bwMode="auto">
          <a:xfrm>
            <a:off x="3394075" y="1428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31746" name="Rectangle 116"/>
          <p:cNvSpPr>
            <a:spLocks noChangeArrowheads="1"/>
          </p:cNvSpPr>
          <p:nvPr/>
        </p:nvSpPr>
        <p:spPr bwMode="auto">
          <a:xfrm>
            <a:off x="0" y="64325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31747" name="Rectangle 119"/>
          <p:cNvSpPr>
            <a:spLocks noGrp="1" noChangeArrowheads="1"/>
          </p:cNvSpPr>
          <p:nvPr>
            <p:ph type="title"/>
          </p:nvPr>
        </p:nvSpPr>
        <p:spPr>
          <a:xfrm>
            <a:off x="467544" y="217029"/>
            <a:ext cx="8229600" cy="1143000"/>
          </a:xfrm>
        </p:spPr>
        <p:txBody>
          <a:bodyPr/>
          <a:lstStyle/>
          <a:p>
            <a:r>
              <a:rPr lang="en-US" altLang="en-US" dirty="0" smtClean="0"/>
              <a:t>E-LEARNING METHODS</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18</a:t>
            </a:fld>
            <a:endParaRPr lang="en-US"/>
          </a:p>
        </p:txBody>
      </p:sp>
      <p:pic>
        <p:nvPicPr>
          <p:cNvPr id="5" name="Picture 4"/>
          <p:cNvPicPr>
            <a:picLocks noChangeAspect="1"/>
          </p:cNvPicPr>
          <p:nvPr/>
        </p:nvPicPr>
        <p:blipFill>
          <a:blip r:embed="rId3"/>
          <a:stretch>
            <a:fillRect/>
          </a:stretch>
        </p:blipFill>
        <p:spPr>
          <a:xfrm>
            <a:off x="769906" y="1772816"/>
            <a:ext cx="7604187" cy="287791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ChangeArrowheads="1"/>
          </p:cNvSpPr>
          <p:nvPr/>
        </p:nvSpPr>
        <p:spPr bwMode="auto">
          <a:xfrm>
            <a:off x="3394075" y="1428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31746" name="Rectangle 116"/>
          <p:cNvSpPr>
            <a:spLocks noChangeArrowheads="1"/>
          </p:cNvSpPr>
          <p:nvPr/>
        </p:nvSpPr>
        <p:spPr bwMode="auto">
          <a:xfrm>
            <a:off x="0" y="64325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31747" name="Rectangle 119"/>
          <p:cNvSpPr>
            <a:spLocks noGrp="1" noChangeArrowheads="1"/>
          </p:cNvSpPr>
          <p:nvPr>
            <p:ph type="title"/>
          </p:nvPr>
        </p:nvSpPr>
        <p:spPr>
          <a:xfrm>
            <a:off x="467544" y="217029"/>
            <a:ext cx="8229600" cy="1143000"/>
          </a:xfrm>
        </p:spPr>
        <p:txBody>
          <a:bodyPr/>
          <a:lstStyle/>
          <a:p>
            <a:r>
              <a:rPr lang="en-US" altLang="en-US" dirty="0" smtClean="0"/>
              <a:t>E-LEARNING METHODS</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19</a:t>
            </a:fld>
            <a:endParaRPr lang="en-US"/>
          </a:p>
        </p:txBody>
      </p:sp>
      <p:pic>
        <p:nvPicPr>
          <p:cNvPr id="2" name="Picture 1"/>
          <p:cNvPicPr>
            <a:picLocks noChangeAspect="1"/>
          </p:cNvPicPr>
          <p:nvPr/>
        </p:nvPicPr>
        <p:blipFill>
          <a:blip r:embed="rId3"/>
          <a:stretch>
            <a:fillRect/>
          </a:stretch>
        </p:blipFill>
        <p:spPr>
          <a:xfrm>
            <a:off x="744951" y="1107246"/>
            <a:ext cx="7674785" cy="5036380"/>
          </a:xfrm>
          <a:prstGeom prst="rect">
            <a:avLst/>
          </a:prstGeom>
        </p:spPr>
      </p:pic>
    </p:spTree>
    <p:extLst>
      <p:ext uri="{BB962C8B-B14F-4D97-AF65-F5344CB8AC3E}">
        <p14:creationId xmlns:p14="http://schemas.microsoft.com/office/powerpoint/2010/main" val="404789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p:txBody>
          <a:bodyPr/>
          <a:lstStyle/>
          <a:p>
            <a:r>
              <a:rPr lang="en-US" altLang="en-US" smtClean="0"/>
              <a:t>LEARNING, TRAINING, AND DEVELOPMENT OF EMPLOYEES</a:t>
            </a:r>
          </a:p>
        </p:txBody>
      </p:sp>
      <p:sp>
        <p:nvSpPr>
          <p:cNvPr id="6146" name="Content Placeholder 2"/>
          <p:cNvSpPr>
            <a:spLocks noGrp="1"/>
          </p:cNvSpPr>
          <p:nvPr>
            <p:ph idx="1"/>
          </p:nvPr>
        </p:nvSpPr>
        <p:spPr/>
        <p:txBody>
          <a:bodyPr/>
          <a:lstStyle/>
          <a:p>
            <a:r>
              <a:rPr lang="en-US" altLang="en-US" sz="2200" dirty="0" smtClean="0"/>
              <a:t>The learning, training, and development (LT&amp;D) of employees is now center stage in today’s organizations to ensure long-term competitiveness, excellence, quality, flexibility, and adaptability.</a:t>
            </a:r>
          </a:p>
          <a:p>
            <a:r>
              <a:rPr lang="en-US" altLang="en-US" sz="2200" dirty="0" smtClean="0"/>
              <a:t>Changing work practices and new services and products necessitate new knowledge, competences, and skills. </a:t>
            </a:r>
          </a:p>
          <a:p>
            <a:r>
              <a:rPr lang="en-US" altLang="en-US" sz="2200" dirty="0" smtClean="0"/>
              <a:t>Today’s organizations ought to learn faster and more effectively than their rivals in order to remain competitive. </a:t>
            </a:r>
          </a:p>
          <a:p>
            <a:r>
              <a:rPr lang="en-US" altLang="en-US" sz="2200" dirty="0" smtClean="0"/>
              <a:t>Enable employees to cope with daily workloads. </a:t>
            </a:r>
          </a:p>
          <a:p>
            <a:r>
              <a:rPr lang="en-US" altLang="en-US" sz="2200" dirty="0" smtClean="0"/>
              <a:t>Alleviate possible future skill shortages</a:t>
            </a:r>
          </a:p>
          <a:p>
            <a:r>
              <a:rPr lang="en-US" altLang="en-US" sz="2200" dirty="0" smtClean="0"/>
              <a:t>To foster employee motivation and satisfaction (</a:t>
            </a:r>
            <a:r>
              <a:rPr lang="en-US" altLang="en-US" sz="2200" dirty="0" err="1" smtClean="0"/>
              <a:t>Pfeffer</a:t>
            </a:r>
            <a:r>
              <a:rPr lang="en-US" altLang="en-US" sz="2200" dirty="0" smtClean="0"/>
              <a:t>, 1996, 1998)</a:t>
            </a:r>
          </a:p>
          <a:p>
            <a:r>
              <a:rPr lang="en-US" altLang="en-US" sz="2200" dirty="0" smtClean="0"/>
              <a:t>Employees place much greater emphasis on career prospects and career development in their choice of employer. </a:t>
            </a:r>
          </a:p>
          <a:p>
            <a:endParaRPr lang="en-US" altLang="en-US" sz="22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altLang="en-US" smtClean="0"/>
              <a:t>E-LEARNING</a:t>
            </a:r>
          </a:p>
        </p:txBody>
      </p:sp>
      <p:sp>
        <p:nvSpPr>
          <p:cNvPr id="33794" name="Rectangle 3"/>
          <p:cNvSpPr>
            <a:spLocks noGrp="1" noChangeArrowheads="1"/>
          </p:cNvSpPr>
          <p:nvPr>
            <p:ph idx="1"/>
          </p:nvPr>
        </p:nvSpPr>
        <p:spPr/>
        <p:txBody>
          <a:bodyPr/>
          <a:lstStyle/>
          <a:p>
            <a:r>
              <a:rPr lang="en-US" altLang="en-US" smtClean="0"/>
              <a:t>Digital collaboration</a:t>
            </a:r>
          </a:p>
          <a:p>
            <a:pPr lvl="1"/>
            <a:r>
              <a:rPr lang="en-AU" altLang="en-US" smtClean="0"/>
              <a:t>The online collaboration between learners tends to increase learning and learning transfer</a:t>
            </a:r>
          </a:p>
          <a:p>
            <a:pPr lvl="1"/>
            <a:r>
              <a:rPr lang="en-AU" altLang="en-US" smtClean="0"/>
              <a:t>Groupware (electronic meeting software)</a:t>
            </a:r>
          </a:p>
          <a:p>
            <a:pPr lvl="2"/>
            <a:r>
              <a:rPr lang="en-US" altLang="en-US" smtClean="0"/>
              <a:t>Lotus Notes is the most common groupware</a:t>
            </a:r>
          </a:p>
          <a:p>
            <a:pPr lvl="1"/>
            <a:r>
              <a:rPr lang="en-US" altLang="en-US" smtClean="0"/>
              <a:t>Synchronous/asynchronous communication</a:t>
            </a:r>
          </a:p>
          <a:p>
            <a:r>
              <a:rPr lang="en-US" altLang="en-US" smtClean="0"/>
              <a:t>Blended learning (hybrid blend of e-learning and face to face)</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76" name="Rectangle 140"/>
          <p:cNvSpPr>
            <a:spLocks noGrp="1" noChangeArrowheads="1"/>
          </p:cNvSpPr>
          <p:nvPr>
            <p:ph type="title"/>
          </p:nvPr>
        </p:nvSpPr>
        <p:spPr/>
        <p:txBody>
          <a:bodyPr/>
          <a:lstStyle/>
          <a:p>
            <a:r>
              <a:rPr lang="en-US" altLang="en-US" dirty="0" smtClean="0"/>
              <a:t>E-LEARNING TYPOLOGY</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21</a:t>
            </a:fld>
            <a:endParaRPr lang="en-US"/>
          </a:p>
        </p:txBody>
      </p:sp>
      <p:pic>
        <p:nvPicPr>
          <p:cNvPr id="5" name="Picture 4"/>
          <p:cNvPicPr>
            <a:picLocks noChangeAspect="1"/>
          </p:cNvPicPr>
          <p:nvPr/>
        </p:nvPicPr>
        <p:blipFill>
          <a:blip r:embed="rId3"/>
          <a:stretch>
            <a:fillRect/>
          </a:stretch>
        </p:blipFill>
        <p:spPr>
          <a:xfrm>
            <a:off x="511317" y="1484784"/>
            <a:ext cx="7835615" cy="422203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altLang="en-US" smtClean="0"/>
              <a:t>RAPID E-LEARNING (REL) SOLUTIONS</a:t>
            </a:r>
          </a:p>
        </p:txBody>
      </p:sp>
      <p:sp>
        <p:nvSpPr>
          <p:cNvPr id="37890" name="Rectangle 3"/>
          <p:cNvSpPr>
            <a:spLocks noGrp="1" noChangeArrowheads="1"/>
          </p:cNvSpPr>
          <p:nvPr>
            <p:ph idx="1"/>
          </p:nvPr>
        </p:nvSpPr>
        <p:spPr/>
        <p:txBody>
          <a:bodyPr/>
          <a:lstStyle/>
          <a:p>
            <a:r>
              <a:rPr lang="en-US" altLang="en-US" sz="2800" dirty="0" smtClean="0"/>
              <a:t>Key characteristics</a:t>
            </a:r>
          </a:p>
          <a:p>
            <a:pPr lvl="1"/>
            <a:r>
              <a:rPr lang="en-US" altLang="en-US" sz="2400" dirty="0" smtClean="0"/>
              <a:t>It has a short development time</a:t>
            </a:r>
          </a:p>
          <a:p>
            <a:pPr lvl="1"/>
            <a:r>
              <a:rPr lang="en-US" altLang="en-US" sz="2400" dirty="0" smtClean="0"/>
              <a:t>Subject matter experts (SMEs) act as key source of content development</a:t>
            </a:r>
          </a:p>
          <a:p>
            <a:pPr lvl="1"/>
            <a:r>
              <a:rPr lang="en-US" altLang="en-US" sz="2400" dirty="0" smtClean="0"/>
              <a:t>It can be created using standard presentation software</a:t>
            </a:r>
          </a:p>
          <a:p>
            <a:pPr lvl="1"/>
            <a:r>
              <a:rPr lang="en-US" altLang="en-US" sz="2400" dirty="0" smtClean="0"/>
              <a:t>It allows for easy assessment and tracking of training</a:t>
            </a:r>
          </a:p>
          <a:p>
            <a:pPr lvl="1"/>
            <a:r>
              <a:rPr lang="en-US" altLang="en-US" sz="2400" dirty="0" smtClean="0"/>
              <a:t>Auxiliary multimedia tools (including flash applications) can be used to enhance training experience</a:t>
            </a:r>
          </a:p>
          <a:p>
            <a:pPr lvl="1"/>
            <a:r>
              <a:rPr lang="en-US" altLang="en-US" sz="2400" dirty="0" smtClean="0"/>
              <a:t>Training units can be undertaken in minutes rather than hours</a:t>
            </a:r>
          </a:p>
          <a:p>
            <a:pPr lvl="1"/>
            <a:r>
              <a:rPr lang="en-US" altLang="en-US" sz="2400" dirty="0" smtClean="0"/>
              <a:t>It can be synchronous as well as asynchronous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en-US" smtClean="0"/>
              <a:t>REL SHOULD BE USED IN SITUATIONS BELOW</a:t>
            </a:r>
          </a:p>
        </p:txBody>
      </p:sp>
      <p:sp>
        <p:nvSpPr>
          <p:cNvPr id="39938" name="Content Placeholder 2"/>
          <p:cNvSpPr>
            <a:spLocks noGrp="1"/>
          </p:cNvSpPr>
          <p:nvPr>
            <p:ph idx="1"/>
          </p:nvPr>
        </p:nvSpPr>
        <p:spPr/>
        <p:txBody>
          <a:bodyPr/>
          <a:lstStyle/>
          <a:p>
            <a:r>
              <a:rPr lang="en-US" altLang="en-US" smtClean="0"/>
              <a:t>Short shelf life of training</a:t>
            </a:r>
          </a:p>
          <a:p>
            <a:r>
              <a:rPr lang="en-US" altLang="en-US" smtClean="0"/>
              <a:t>Critical information needs and standard information broadcasts</a:t>
            </a:r>
          </a:p>
          <a:p>
            <a:r>
              <a:rPr lang="en-US" altLang="en-US" smtClean="0"/>
              <a:t>Training that is purely informational in nature</a:t>
            </a:r>
          </a:p>
          <a:p>
            <a:r>
              <a:rPr lang="en-US" altLang="en-US" smtClean="0"/>
              <a:t>Training that does not require mastery</a:t>
            </a:r>
          </a:p>
          <a:p>
            <a:r>
              <a:rPr lang="en-US" altLang="en-US" smtClean="0"/>
              <a:t>Prerequisite and introductory training</a:t>
            </a:r>
          </a:p>
          <a:p>
            <a:r>
              <a:rPr lang="en-US" altLang="en-US" smtClean="0"/>
              <a:t>Training updates</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4"/>
          <p:cNvSpPr>
            <a:spLocks noGrp="1" noChangeArrowheads="1"/>
          </p:cNvSpPr>
          <p:nvPr>
            <p:ph type="title"/>
          </p:nvPr>
        </p:nvSpPr>
        <p:spPr/>
        <p:txBody>
          <a:bodyPr/>
          <a:lstStyle/>
          <a:p>
            <a:r>
              <a:rPr lang="en-AU" altLang="en-US" dirty="0" smtClean="0"/>
              <a:t>EVALUATION OF E-LEARNING</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24</a:t>
            </a:fld>
            <a:endParaRPr lang="en-US"/>
          </a:p>
        </p:txBody>
      </p:sp>
      <p:pic>
        <p:nvPicPr>
          <p:cNvPr id="7" name="Picture 6"/>
          <p:cNvPicPr>
            <a:picLocks noChangeAspect="1"/>
          </p:cNvPicPr>
          <p:nvPr/>
        </p:nvPicPr>
        <p:blipFill>
          <a:blip r:embed="rId3"/>
          <a:stretch>
            <a:fillRect/>
          </a:stretch>
        </p:blipFill>
        <p:spPr>
          <a:xfrm>
            <a:off x="1505990" y="1256651"/>
            <a:ext cx="6132019" cy="508759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GB" altLang="en-US" smtClean="0"/>
              <a:t>RESEARCH-BASED GUIDELINES FOR </a:t>
            </a:r>
            <a:br>
              <a:rPr lang="en-GB" altLang="en-US" smtClean="0"/>
            </a:br>
            <a:r>
              <a:rPr lang="en-GB" altLang="en-US" smtClean="0"/>
              <a:t>E-LEARNING </a:t>
            </a:r>
            <a:endParaRPr lang="en-US" altLang="en-US" smtClean="0"/>
          </a:p>
        </p:txBody>
      </p:sp>
      <p:sp>
        <p:nvSpPr>
          <p:cNvPr id="43010" name="Content Placeholder 2"/>
          <p:cNvSpPr>
            <a:spLocks noGrp="1"/>
          </p:cNvSpPr>
          <p:nvPr>
            <p:ph idx="1"/>
          </p:nvPr>
        </p:nvSpPr>
        <p:spPr/>
        <p:txBody>
          <a:bodyPr/>
          <a:lstStyle/>
          <a:p>
            <a:r>
              <a:rPr lang="en-GB" altLang="en-US" sz="2800" dirty="0" smtClean="0"/>
              <a:t>Only provide e-learning when you are sure it meets the organization’s specific learning and development needs.</a:t>
            </a:r>
            <a:endParaRPr lang="en-US" altLang="en-US" sz="2800" dirty="0" smtClean="0"/>
          </a:p>
          <a:p>
            <a:r>
              <a:rPr lang="en-GB" altLang="en-US" sz="2800" dirty="0" smtClean="0"/>
              <a:t>Train learners on computer basics before offering computer-based training.</a:t>
            </a:r>
            <a:endParaRPr lang="en-US" altLang="en-US" sz="2800" dirty="0" smtClean="0"/>
          </a:p>
          <a:p>
            <a:r>
              <a:rPr lang="en-GB" altLang="en-US" sz="2800" dirty="0" smtClean="0"/>
              <a:t>Take into consideration human cognitive processes when designing e-learning programs.</a:t>
            </a:r>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GB" altLang="en-US" smtClean="0"/>
              <a:t>RESEARCH-BASED GUIDELINES FOR </a:t>
            </a:r>
            <a:br>
              <a:rPr lang="en-GB" altLang="en-US" smtClean="0"/>
            </a:br>
            <a:r>
              <a:rPr lang="en-GB" altLang="en-US" smtClean="0"/>
              <a:t>E-LEARNING </a:t>
            </a:r>
            <a:endParaRPr lang="en-US" altLang="en-US" smtClean="0"/>
          </a:p>
        </p:txBody>
      </p:sp>
      <p:sp>
        <p:nvSpPr>
          <p:cNvPr id="43010" name="Content Placeholder 2"/>
          <p:cNvSpPr>
            <a:spLocks noGrp="1"/>
          </p:cNvSpPr>
          <p:nvPr>
            <p:ph idx="1"/>
          </p:nvPr>
        </p:nvSpPr>
        <p:spPr/>
        <p:txBody>
          <a:bodyPr/>
          <a:lstStyle/>
          <a:p>
            <a:r>
              <a:rPr lang="en-GB" altLang="en-US" sz="2800" dirty="0" smtClean="0"/>
              <a:t>Enhance the learning experience by including graphics, texts, and learning games in the presentation of learning topics.</a:t>
            </a:r>
            <a:endParaRPr lang="en-US" altLang="en-US" sz="2800" dirty="0" smtClean="0"/>
          </a:p>
          <a:p>
            <a:r>
              <a:rPr lang="en-GB" altLang="en-US" sz="2800" dirty="0" smtClean="0"/>
              <a:t>Keep learners engaged by offering blended learning and allowing interaction among trainees and between trainees and facilitators.</a:t>
            </a:r>
            <a:endParaRPr lang="en-US" altLang="en-US" sz="2800" dirty="0" smtClean="0"/>
          </a:p>
          <a:p>
            <a:r>
              <a:rPr lang="en-GB" altLang="en-US" sz="2800" dirty="0" smtClean="0"/>
              <a:t>Offer trainees control over certain aspects of instruction, and guide them through the learning process by using tools such as cognitive maps.</a:t>
            </a:r>
            <a:endParaRPr lang="en-US" altLang="en-US" sz="2800" dirty="0" smtClean="0"/>
          </a:p>
          <a:p>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26</a:t>
            </a:fld>
            <a:endParaRPr lang="en-US"/>
          </a:p>
        </p:txBody>
      </p:sp>
    </p:spTree>
    <p:extLst>
      <p:ext uri="{BB962C8B-B14F-4D97-AF65-F5344CB8AC3E}">
        <p14:creationId xmlns:p14="http://schemas.microsoft.com/office/powerpoint/2010/main" val="1637617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altLang="en-US" smtClean="0"/>
              <a:t>IMPLEMENTING T&amp;D</a:t>
            </a:r>
          </a:p>
        </p:txBody>
      </p:sp>
      <p:sp>
        <p:nvSpPr>
          <p:cNvPr id="44034" name="Rectangle 3"/>
          <p:cNvSpPr>
            <a:spLocks noGrp="1" noChangeArrowheads="1"/>
          </p:cNvSpPr>
          <p:nvPr>
            <p:ph idx="1"/>
          </p:nvPr>
        </p:nvSpPr>
        <p:spPr/>
        <p:txBody>
          <a:bodyPr/>
          <a:lstStyle/>
          <a:p>
            <a:r>
              <a:rPr lang="en-US" altLang="en-US" smtClean="0"/>
              <a:t>Closing linked with developing T&amp;D initiatives (Stage 2)</a:t>
            </a:r>
          </a:p>
          <a:p>
            <a:r>
              <a:rPr lang="en-US" altLang="en-US" smtClean="0"/>
              <a:t>Implementation plan should include the following:</a:t>
            </a:r>
          </a:p>
          <a:p>
            <a:pPr lvl="1"/>
            <a:r>
              <a:rPr lang="en-US" altLang="en-US" smtClean="0"/>
              <a:t>The resources required</a:t>
            </a:r>
          </a:p>
          <a:p>
            <a:pPr lvl="1"/>
            <a:r>
              <a:rPr lang="en-US" altLang="en-US" smtClean="0"/>
              <a:t>How training should be carried out</a:t>
            </a:r>
          </a:p>
          <a:p>
            <a:pPr lvl="1"/>
            <a:r>
              <a:rPr lang="en-US" altLang="en-US" smtClean="0"/>
              <a:t>Who should facilitate training</a:t>
            </a:r>
          </a:p>
          <a:p>
            <a:pPr lvl="1"/>
            <a:r>
              <a:rPr lang="en-US" altLang="en-US" smtClean="0"/>
              <a:t>The period within which training should occur</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altLang="en-US" smtClean="0"/>
              <a:t>TRANSFER OF TRAINING</a:t>
            </a:r>
          </a:p>
        </p:txBody>
      </p:sp>
      <p:sp>
        <p:nvSpPr>
          <p:cNvPr id="46082" name="Rectangle 3"/>
          <p:cNvSpPr>
            <a:spLocks noGrp="1" noChangeArrowheads="1"/>
          </p:cNvSpPr>
          <p:nvPr>
            <p:ph idx="1"/>
          </p:nvPr>
        </p:nvSpPr>
        <p:spPr/>
        <p:txBody>
          <a:bodyPr/>
          <a:lstStyle/>
          <a:p>
            <a:r>
              <a:rPr lang="en-US" altLang="en-US" dirty="0" smtClean="0"/>
              <a:t>Positive and long-lasting changes in employee behavior and, ultimately, increased shareholder value can only be attained if training (or learning) transfer occurs.  </a:t>
            </a:r>
          </a:p>
          <a:p>
            <a:r>
              <a:rPr lang="en-US" altLang="en-US" dirty="0" smtClean="0"/>
              <a:t>Training transfer is the continuous application of KSA acquired during the training exercise.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altLang="en-US" smtClean="0"/>
              <a:t>TRANSFER OF TRAINING</a:t>
            </a:r>
          </a:p>
        </p:txBody>
      </p:sp>
      <p:sp>
        <p:nvSpPr>
          <p:cNvPr id="46082" name="Rectangle 3"/>
          <p:cNvSpPr>
            <a:spLocks noGrp="1" noChangeArrowheads="1"/>
          </p:cNvSpPr>
          <p:nvPr>
            <p:ph idx="1"/>
          </p:nvPr>
        </p:nvSpPr>
        <p:spPr/>
        <p:txBody>
          <a:bodyPr/>
          <a:lstStyle/>
          <a:p>
            <a:r>
              <a:rPr lang="en-US" altLang="en-US" dirty="0" smtClean="0"/>
              <a:t>Various classifications of transfer of training exist depending on the context.  </a:t>
            </a:r>
          </a:p>
          <a:p>
            <a:pPr lvl="1"/>
            <a:r>
              <a:rPr lang="en-US" altLang="en-US" dirty="0" smtClean="0"/>
              <a:t>Near vs. far (How close is the training task to the actual job task?)</a:t>
            </a:r>
          </a:p>
          <a:p>
            <a:pPr lvl="1"/>
            <a:r>
              <a:rPr lang="en-US" altLang="en-US" dirty="0" smtClean="0"/>
              <a:t>Specific vs. general (transfer of skills vs. transfer of principles)</a:t>
            </a:r>
          </a:p>
          <a:p>
            <a:pPr lvl="1"/>
            <a:r>
              <a:rPr lang="en-US" altLang="en-US" dirty="0" smtClean="0"/>
              <a:t>Positive vs. negative (linked to the perception of the training experience)</a:t>
            </a:r>
            <a:endParaRPr lang="es-ES_tradnl" altLang="en-US" dirty="0" smtClean="0"/>
          </a:p>
          <a:p>
            <a:pPr lvl="1"/>
            <a:r>
              <a:rPr lang="es-ES_tradnl" altLang="en-US" dirty="0" smtClean="0"/>
              <a:t>Lateral vs. vertical (</a:t>
            </a:r>
            <a:r>
              <a:rPr lang="es-ES_tradnl" altLang="en-US" dirty="0" err="1" smtClean="0"/>
              <a:t>Hayashi</a:t>
            </a:r>
            <a:r>
              <a:rPr lang="es-ES_tradnl" altLang="en-US" dirty="0" smtClean="0"/>
              <a:t> et al., 2005)</a:t>
            </a:r>
            <a:r>
              <a:rPr lang="en-US" altLang="en-US" dirty="0" smtClean="0"/>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29</a:t>
            </a:fld>
            <a:endParaRPr lang="en-US"/>
          </a:p>
        </p:txBody>
      </p:sp>
    </p:spTree>
    <p:extLst>
      <p:ext uri="{BB962C8B-B14F-4D97-AF65-F5344CB8AC3E}">
        <p14:creationId xmlns:p14="http://schemas.microsoft.com/office/powerpoint/2010/main" val="308013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r>
              <a:rPr lang="en-US" altLang="en-US" smtClean="0"/>
              <a:t>TRAINING AND DEVELOPMENT CONTRASTED</a:t>
            </a:r>
          </a:p>
        </p:txBody>
      </p:sp>
      <p:sp>
        <p:nvSpPr>
          <p:cNvPr id="7170" name="Rectangle 4"/>
          <p:cNvSpPr>
            <a:spLocks noGrp="1" noChangeArrowheads="1"/>
          </p:cNvSpPr>
          <p:nvPr>
            <p:ph sz="half" idx="1"/>
          </p:nvPr>
        </p:nvSpPr>
        <p:spPr/>
        <p:txBody>
          <a:bodyPr/>
          <a:lstStyle/>
          <a:p>
            <a:r>
              <a:rPr lang="en-AU" altLang="en-US" smtClean="0"/>
              <a:t>Training</a:t>
            </a:r>
          </a:p>
          <a:p>
            <a:r>
              <a:rPr lang="en-AU" altLang="en-US" smtClean="0"/>
              <a:t>Short-term objectives</a:t>
            </a:r>
          </a:p>
          <a:p>
            <a:r>
              <a:rPr lang="en-AU" altLang="en-US" smtClean="0"/>
              <a:t>Knowledge, skills, and abilities (KSA)</a:t>
            </a:r>
          </a:p>
          <a:p>
            <a:r>
              <a:rPr lang="en-AU" altLang="en-US" smtClean="0"/>
              <a:t>Improving current job performance</a:t>
            </a:r>
          </a:p>
          <a:p>
            <a:endParaRPr lang="en-US" altLang="en-US" smtClean="0"/>
          </a:p>
        </p:txBody>
      </p:sp>
      <p:sp>
        <p:nvSpPr>
          <p:cNvPr id="7171" name="Rectangle 5"/>
          <p:cNvSpPr>
            <a:spLocks noGrp="1" noChangeArrowheads="1"/>
          </p:cNvSpPr>
          <p:nvPr>
            <p:ph sz="half" idx="2"/>
          </p:nvPr>
        </p:nvSpPr>
        <p:spPr/>
        <p:txBody>
          <a:bodyPr/>
          <a:lstStyle/>
          <a:p>
            <a:r>
              <a:rPr lang="en-AU" altLang="en-US" smtClean="0"/>
              <a:t>Development</a:t>
            </a:r>
          </a:p>
          <a:p>
            <a:r>
              <a:rPr lang="en-AU" altLang="en-US" smtClean="0"/>
              <a:t>Longer-term objectives</a:t>
            </a:r>
          </a:p>
          <a:p>
            <a:r>
              <a:rPr lang="en-AU" altLang="en-US" smtClean="0"/>
              <a:t>Competencies</a:t>
            </a:r>
          </a:p>
          <a:p>
            <a:r>
              <a:rPr lang="en-AU" altLang="en-US" smtClean="0"/>
              <a:t>Preparing for future job performance</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altLang="en-US" smtClean="0"/>
              <a:t>TRANSFER OF TRAINING</a:t>
            </a:r>
          </a:p>
        </p:txBody>
      </p:sp>
      <p:sp>
        <p:nvSpPr>
          <p:cNvPr id="48130" name="Rectangle 3"/>
          <p:cNvSpPr>
            <a:spLocks noGrp="1" noChangeArrowheads="1"/>
          </p:cNvSpPr>
          <p:nvPr>
            <p:ph idx="1"/>
          </p:nvPr>
        </p:nvSpPr>
        <p:spPr/>
        <p:txBody>
          <a:bodyPr/>
          <a:lstStyle/>
          <a:p>
            <a:r>
              <a:rPr lang="en-US" altLang="en-US" sz="2600" smtClean="0"/>
              <a:t>Training transfer depends on the following variables:</a:t>
            </a:r>
          </a:p>
          <a:p>
            <a:r>
              <a:rPr lang="en-US" altLang="en-US" sz="2600" smtClean="0"/>
              <a:t>Trainee characteristics (the trainee’s predisposition to training)</a:t>
            </a:r>
          </a:p>
          <a:p>
            <a:r>
              <a:rPr lang="en-US" altLang="en-US" sz="2600" smtClean="0"/>
              <a:t>Training design (the organization of the learning environment)</a:t>
            </a:r>
          </a:p>
          <a:p>
            <a:r>
              <a:rPr lang="en-US" altLang="en-US" sz="2600" smtClean="0"/>
              <a:t>Work environment (immediate factors at work, which affect transfer)</a:t>
            </a:r>
          </a:p>
          <a:p>
            <a:r>
              <a:rPr lang="en-US" altLang="en-US" sz="2600" smtClean="0"/>
              <a:t>Learning and retention</a:t>
            </a:r>
          </a:p>
          <a:p>
            <a:r>
              <a:rPr lang="en-US" altLang="en-US" sz="2600" smtClean="0"/>
              <a:t>Generalization and maintenance (ensure trainee is given the opportunity to continuously use the acquired KSA)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altLang="en-US" smtClean="0"/>
              <a:t>EVALUATING T&amp;D</a:t>
            </a:r>
          </a:p>
        </p:txBody>
      </p:sp>
      <p:sp>
        <p:nvSpPr>
          <p:cNvPr id="50178" name="Rectangle 3"/>
          <p:cNvSpPr>
            <a:spLocks noGrp="1" noChangeArrowheads="1"/>
          </p:cNvSpPr>
          <p:nvPr>
            <p:ph idx="1"/>
          </p:nvPr>
        </p:nvSpPr>
        <p:spPr/>
        <p:txBody>
          <a:bodyPr/>
          <a:lstStyle/>
          <a:p>
            <a:r>
              <a:rPr lang="en-AU" altLang="en-US" smtClean="0"/>
              <a:t>In order to assess whether a particular training initiative, method, or solution has met the training needs and objectives of the firm and whether transfer of learning has taken place, organizations must evaluate their T&amp;D efforts</a:t>
            </a:r>
            <a:r>
              <a:rPr lang="en-US" altLang="en-US" smtClean="0"/>
              <a:t>.</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8"/>
          <p:cNvSpPr>
            <a:spLocks noChangeArrowheads="1"/>
          </p:cNvSpPr>
          <p:nvPr/>
        </p:nvSpPr>
        <p:spPr bwMode="auto">
          <a:xfrm>
            <a:off x="4479925" y="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pPr algn="ctr"/>
            <a:endParaRPr lang="en-US" altLang="en-US" sz="1800"/>
          </a:p>
          <a:p>
            <a:pPr algn="ctr"/>
            <a:endParaRPr lang="en-US" altLang="en-US" sz="1800"/>
          </a:p>
        </p:txBody>
      </p:sp>
      <p:sp>
        <p:nvSpPr>
          <p:cNvPr id="52227" name="Rectangle 20"/>
          <p:cNvSpPr>
            <a:spLocks noGrp="1" noChangeArrowheads="1"/>
          </p:cNvSpPr>
          <p:nvPr>
            <p:ph type="title"/>
          </p:nvPr>
        </p:nvSpPr>
        <p:spPr/>
        <p:txBody>
          <a:bodyPr/>
          <a:lstStyle/>
          <a:p>
            <a:r>
              <a:rPr lang="en-US" altLang="en-US" dirty="0" smtClean="0"/>
              <a:t>EVALUATION PROCESS</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32</a:t>
            </a:fld>
            <a:endParaRPr lang="en-US"/>
          </a:p>
        </p:txBody>
      </p:sp>
      <p:pic>
        <p:nvPicPr>
          <p:cNvPr id="5" name="Picture 4"/>
          <p:cNvPicPr>
            <a:picLocks noChangeAspect="1"/>
          </p:cNvPicPr>
          <p:nvPr/>
        </p:nvPicPr>
        <p:blipFill>
          <a:blip r:embed="rId3"/>
          <a:stretch>
            <a:fillRect/>
          </a:stretch>
        </p:blipFill>
        <p:spPr>
          <a:xfrm>
            <a:off x="1830751" y="1196752"/>
            <a:ext cx="5196747" cy="5006702"/>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4"/>
          <p:cNvSpPr>
            <a:spLocks noChangeArrowheads="1"/>
          </p:cNvSpPr>
          <p:nvPr/>
        </p:nvSpPr>
        <p:spPr bwMode="auto">
          <a:xfrm>
            <a:off x="3287713" y="149225"/>
            <a:ext cx="18415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100">
              <a:latin typeface="Arial" panose="020B0604020202020204" pitchFamily="34" charset="0"/>
            </a:endParaRPr>
          </a:p>
          <a:p>
            <a:endParaRPr lang="en-US" altLang="en-US" sz="1800">
              <a:latin typeface="Arial" panose="020B0604020202020204" pitchFamily="34" charset="0"/>
            </a:endParaRPr>
          </a:p>
        </p:txBody>
      </p:sp>
      <p:sp>
        <p:nvSpPr>
          <p:cNvPr id="54274" name="Rectangle 27"/>
          <p:cNvSpPr>
            <a:spLocks noGrp="1" noChangeArrowheads="1"/>
          </p:cNvSpPr>
          <p:nvPr>
            <p:ph type="title"/>
          </p:nvPr>
        </p:nvSpPr>
        <p:spPr/>
        <p:txBody>
          <a:bodyPr/>
          <a:lstStyle/>
          <a:p>
            <a:r>
              <a:rPr lang="en-US" altLang="en-US" dirty="0" smtClean="0"/>
              <a:t>PURPOSES OF EVALUATION </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33</a:t>
            </a:fld>
            <a:endParaRPr lang="en-US"/>
          </a:p>
        </p:txBody>
      </p:sp>
      <p:pic>
        <p:nvPicPr>
          <p:cNvPr id="5" name="Picture 4"/>
          <p:cNvPicPr>
            <a:picLocks noChangeAspect="1"/>
          </p:cNvPicPr>
          <p:nvPr/>
        </p:nvPicPr>
        <p:blipFill>
          <a:blip r:embed="rId3"/>
          <a:stretch>
            <a:fillRect/>
          </a:stretch>
        </p:blipFill>
        <p:spPr>
          <a:xfrm>
            <a:off x="445504" y="1543051"/>
            <a:ext cx="7967241" cy="4123596"/>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4"/>
          <p:cNvSpPr>
            <a:spLocks noChangeArrowheads="1"/>
          </p:cNvSpPr>
          <p:nvPr/>
        </p:nvSpPr>
        <p:spPr bwMode="auto">
          <a:xfrm>
            <a:off x="3224213" y="2873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56323" name="Rectangle 68"/>
          <p:cNvSpPr>
            <a:spLocks noGrp="1" noChangeArrowheads="1"/>
          </p:cNvSpPr>
          <p:nvPr>
            <p:ph type="title"/>
          </p:nvPr>
        </p:nvSpPr>
        <p:spPr/>
        <p:txBody>
          <a:bodyPr/>
          <a:lstStyle/>
          <a:p>
            <a:r>
              <a:rPr lang="en-US" altLang="en-US" dirty="0" smtClean="0"/>
              <a:t>COST–BENEFIT APPROACHES</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34</a:t>
            </a:fld>
            <a:endParaRPr lang="en-US"/>
          </a:p>
        </p:txBody>
      </p:sp>
      <p:pic>
        <p:nvPicPr>
          <p:cNvPr id="5" name="Picture 4"/>
          <p:cNvPicPr>
            <a:picLocks noChangeAspect="1"/>
          </p:cNvPicPr>
          <p:nvPr/>
        </p:nvPicPr>
        <p:blipFill>
          <a:blip r:embed="rId3"/>
          <a:stretch>
            <a:fillRect/>
          </a:stretch>
        </p:blipFill>
        <p:spPr>
          <a:xfrm>
            <a:off x="356732" y="1196752"/>
            <a:ext cx="8144785" cy="4886871"/>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altLang="en-US" dirty="0" smtClean="0"/>
              <a:t>TRAINING COSTS</a:t>
            </a:r>
          </a:p>
        </p:txBody>
      </p:sp>
      <p:sp>
        <p:nvSpPr>
          <p:cNvPr id="58370" name="Rectangle 3"/>
          <p:cNvSpPr>
            <a:spLocks noGrp="1" noChangeArrowheads="1"/>
          </p:cNvSpPr>
          <p:nvPr>
            <p:ph idx="1"/>
          </p:nvPr>
        </p:nvSpPr>
        <p:spPr/>
        <p:txBody>
          <a:bodyPr/>
          <a:lstStyle/>
          <a:p>
            <a:r>
              <a:rPr lang="en-US" altLang="en-US" sz="3600" dirty="0" smtClean="0"/>
              <a:t>Development costs</a:t>
            </a:r>
          </a:p>
          <a:p>
            <a:pPr lvl="1"/>
            <a:r>
              <a:rPr lang="en-US" altLang="en-US" sz="3200" dirty="0" smtClean="0"/>
              <a:t>Fee for program purchase</a:t>
            </a:r>
          </a:p>
          <a:p>
            <a:pPr lvl="1"/>
            <a:r>
              <a:rPr lang="en-US" altLang="en-US" sz="3200" dirty="0" smtClean="0"/>
              <a:t>Instructor training</a:t>
            </a:r>
          </a:p>
          <a:p>
            <a:pPr lvl="2"/>
            <a:r>
              <a:rPr lang="en-US" altLang="en-US" sz="2800" dirty="0" smtClean="0"/>
              <a:t>Registration fee</a:t>
            </a:r>
          </a:p>
          <a:p>
            <a:pPr lvl="2"/>
            <a:r>
              <a:rPr lang="en-US" altLang="en-US" sz="2800" dirty="0" smtClean="0"/>
              <a:t>Travel and lodge</a:t>
            </a:r>
          </a:p>
          <a:p>
            <a:pPr lvl="2"/>
            <a:r>
              <a:rPr lang="en-US" altLang="en-US" sz="2800" dirty="0" smtClean="0"/>
              <a:t>Salary</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altLang="en-US" dirty="0" smtClean="0"/>
              <a:t>TRAINING COSTS</a:t>
            </a:r>
          </a:p>
        </p:txBody>
      </p:sp>
      <p:sp>
        <p:nvSpPr>
          <p:cNvPr id="58370" name="Rectangle 3"/>
          <p:cNvSpPr>
            <a:spLocks noGrp="1" noChangeArrowheads="1"/>
          </p:cNvSpPr>
          <p:nvPr>
            <p:ph idx="1"/>
          </p:nvPr>
        </p:nvSpPr>
        <p:spPr/>
        <p:txBody>
          <a:bodyPr/>
          <a:lstStyle/>
          <a:p>
            <a:r>
              <a:rPr lang="en-US" altLang="en-US" sz="3600" dirty="0" smtClean="0"/>
              <a:t>Overhead costs</a:t>
            </a:r>
          </a:p>
          <a:p>
            <a:pPr lvl="1"/>
            <a:r>
              <a:rPr lang="en-US" altLang="en-US" sz="3200" dirty="0" smtClean="0"/>
              <a:t>General organizational support</a:t>
            </a:r>
          </a:p>
          <a:p>
            <a:pPr lvl="1"/>
            <a:r>
              <a:rPr lang="en-US" altLang="en-US" sz="3200" dirty="0" smtClean="0"/>
              <a:t>Top-management time</a:t>
            </a:r>
          </a:p>
          <a:p>
            <a:r>
              <a:rPr lang="en-US" altLang="en-US" sz="3600" dirty="0" smtClean="0"/>
              <a:t>Compensation for trainees</a:t>
            </a:r>
          </a:p>
          <a:p>
            <a:pPr lvl="1"/>
            <a:r>
              <a:rPr lang="en-US" altLang="en-US" sz="3200" dirty="0" smtClean="0"/>
              <a:t>Trainees’ salaries and benefits based on time away from job</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36</a:t>
            </a:fld>
            <a:endParaRPr lang="en-US"/>
          </a:p>
        </p:txBody>
      </p:sp>
    </p:spTree>
    <p:extLst>
      <p:ext uri="{BB962C8B-B14F-4D97-AF65-F5344CB8AC3E}">
        <p14:creationId xmlns:p14="http://schemas.microsoft.com/office/powerpoint/2010/main" val="41486527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r>
              <a:rPr lang="en-US" altLang="en-US" smtClean="0"/>
              <a:t>TRAINING METRICS AND COST–BENEFIT ANALYSIS</a:t>
            </a:r>
          </a:p>
        </p:txBody>
      </p:sp>
      <p:sp>
        <p:nvSpPr>
          <p:cNvPr id="59394" name="Rectangle 3"/>
          <p:cNvSpPr>
            <a:spLocks noGrp="1" noChangeArrowheads="1"/>
          </p:cNvSpPr>
          <p:nvPr>
            <p:ph idx="1"/>
          </p:nvPr>
        </p:nvSpPr>
        <p:spPr/>
        <p:txBody>
          <a:bodyPr/>
          <a:lstStyle/>
          <a:p>
            <a:r>
              <a:rPr lang="en-AU" altLang="en-US" smtClean="0"/>
              <a:t>The costs involved in training can be established relatively easily. These overheads can be substantial and involve direct costs and indirect costs.</a:t>
            </a:r>
          </a:p>
          <a:p>
            <a:r>
              <a:rPr lang="en-AU" altLang="en-US" smtClean="0"/>
              <a:t>The actual benefits to the firm may be much more difficult to ascertain, as many of the benefits take a long time to materialize or can often be of an intangible nature</a:t>
            </a:r>
            <a:r>
              <a:rPr lang="en-US" altLang="en-US" smtClean="0"/>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altLang="en-US" smtClean="0"/>
              <a:t>TRAINING COSTS </a:t>
            </a:r>
          </a:p>
        </p:txBody>
      </p:sp>
      <p:sp>
        <p:nvSpPr>
          <p:cNvPr id="61442" name="Rectangle 3"/>
          <p:cNvSpPr>
            <a:spLocks noGrp="1" noChangeArrowheads="1"/>
          </p:cNvSpPr>
          <p:nvPr>
            <p:ph idx="1"/>
          </p:nvPr>
        </p:nvSpPr>
        <p:spPr/>
        <p:txBody>
          <a:bodyPr/>
          <a:lstStyle/>
          <a:p>
            <a:r>
              <a:rPr lang="en-US" altLang="en-US" sz="2800" dirty="0" smtClean="0"/>
              <a:t>Direct costs</a:t>
            </a:r>
          </a:p>
          <a:p>
            <a:pPr lvl="1"/>
            <a:r>
              <a:rPr lang="en-US" altLang="en-US" sz="2400" dirty="0" smtClean="0"/>
              <a:t>Instructor</a:t>
            </a:r>
          </a:p>
          <a:p>
            <a:pPr lvl="1"/>
            <a:r>
              <a:rPr lang="en-US" altLang="en-US" sz="2400" dirty="0" smtClean="0"/>
              <a:t>Travel expenses</a:t>
            </a:r>
          </a:p>
          <a:p>
            <a:pPr lvl="1"/>
            <a:r>
              <a:rPr lang="en-US" altLang="en-US" sz="2400" dirty="0" smtClean="0"/>
              <a:t>Materials</a:t>
            </a:r>
          </a:p>
          <a:p>
            <a:pPr lvl="1"/>
            <a:r>
              <a:rPr lang="en-US" altLang="en-US" sz="2400" dirty="0" smtClean="0"/>
              <a:t>Classroom space and audiovisual equipment</a:t>
            </a:r>
          </a:p>
          <a:p>
            <a:pPr lvl="1"/>
            <a:r>
              <a:rPr lang="en-US" altLang="en-US" sz="2400" dirty="0" smtClean="0"/>
              <a:t>Refreshments</a:t>
            </a:r>
          </a:p>
          <a:p>
            <a:r>
              <a:rPr lang="en-US" altLang="en-US" sz="2800" dirty="0" smtClean="0"/>
              <a:t>Indirect costs</a:t>
            </a:r>
          </a:p>
          <a:p>
            <a:pPr lvl="1"/>
            <a:r>
              <a:rPr lang="en-US" altLang="en-US" sz="2400" dirty="0" smtClean="0"/>
              <a:t>Training management</a:t>
            </a:r>
          </a:p>
          <a:p>
            <a:pPr lvl="1"/>
            <a:r>
              <a:rPr lang="en-US" altLang="en-US" sz="2400" dirty="0" smtClean="0"/>
              <a:t>Clerical and administrative salaries</a:t>
            </a:r>
          </a:p>
          <a:p>
            <a:pPr lvl="1"/>
            <a:r>
              <a:rPr lang="en-US" altLang="en-US" sz="2400" dirty="0" smtClean="0"/>
              <a:t>Pre- and post-training materials</a:t>
            </a:r>
          </a:p>
          <a:p>
            <a:pPr lvl="1"/>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en-US" altLang="en-US" smtClean="0"/>
              <a:t>TRAINING BENEFITS</a:t>
            </a:r>
          </a:p>
        </p:txBody>
      </p:sp>
      <p:sp>
        <p:nvSpPr>
          <p:cNvPr id="62466" name="Rectangle 3"/>
          <p:cNvSpPr>
            <a:spLocks noGrp="1" noChangeArrowheads="1"/>
          </p:cNvSpPr>
          <p:nvPr>
            <p:ph idx="1"/>
          </p:nvPr>
        </p:nvSpPr>
        <p:spPr/>
        <p:txBody>
          <a:bodyPr/>
          <a:lstStyle/>
          <a:p>
            <a:r>
              <a:rPr lang="en-US" altLang="en-US" smtClean="0"/>
              <a:t>Trainee productivity</a:t>
            </a:r>
          </a:p>
          <a:p>
            <a:pPr lvl="1"/>
            <a:r>
              <a:rPr lang="en-US" altLang="en-US" smtClean="0"/>
              <a:t>Productivity increase without training vs. with training</a:t>
            </a:r>
          </a:p>
          <a:p>
            <a:r>
              <a:rPr lang="en-US" altLang="en-US" smtClean="0"/>
              <a:t>Turnover costs and future increases</a:t>
            </a:r>
          </a:p>
          <a:p>
            <a:r>
              <a:rPr lang="en-US" altLang="en-US" smtClean="0"/>
              <a:t>Decrease in turnover</a:t>
            </a:r>
          </a:p>
          <a:p>
            <a:pPr lvl="1"/>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ltLang="en-US" smtClean="0"/>
              <a:t>TRAINING AND LEARNING IN ORGANIZATIONS</a:t>
            </a:r>
          </a:p>
        </p:txBody>
      </p:sp>
      <p:sp>
        <p:nvSpPr>
          <p:cNvPr id="169987" name="Rectangle 3"/>
          <p:cNvSpPr>
            <a:spLocks noGrp="1" noChangeArrowheads="1"/>
          </p:cNvSpPr>
          <p:nvPr>
            <p:ph idx="1"/>
          </p:nvPr>
        </p:nvSpPr>
        <p:spPr/>
        <p:txBody>
          <a:bodyPr/>
          <a:lstStyle/>
          <a:p>
            <a:r>
              <a:rPr lang="en-US" altLang="en-US" sz="2400" smtClean="0"/>
              <a:t>Training refers to a planned effort by a company to facilitate the learning of job-related knowledge, skills, or behavior by employees.</a:t>
            </a:r>
          </a:p>
          <a:p>
            <a:r>
              <a:rPr lang="en-US" altLang="en-US" sz="2400" smtClean="0"/>
              <a:t>High-leverage training is linked to strategic business goals and objectives, is supported by top management, relies on an instructional design model to ensure the quality of training and to contain costs, and is compared or benchmarked to programs in other organizations.</a:t>
            </a:r>
          </a:p>
          <a:p>
            <a:r>
              <a:rPr lang="en-US" altLang="en-US" sz="2400" smtClean="0"/>
              <a:t>A learning organization is one whose employees are continuously attempting to learn new things and apply what they learn to improve product or service quality.</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9986"/>
                                        </p:tgtEl>
                                        <p:attrNameLst>
                                          <p:attrName>style.visibility</p:attrName>
                                        </p:attrNameLst>
                                      </p:cBhvr>
                                      <p:to>
                                        <p:strVal val="visible"/>
                                      </p:to>
                                    </p:set>
                                    <p:animEffect transition="in" filter="dissolve">
                                      <p:cBhvr>
                                        <p:cTn id="7" dur="500"/>
                                        <p:tgtEl>
                                          <p:spTgt spid="169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169987">
                                            <p:txEl>
                                              <p:pRg st="0" end="0"/>
                                            </p:txEl>
                                          </p:spTgt>
                                        </p:tgtEl>
                                        <p:attrNameLst>
                                          <p:attrName>style.visibility</p:attrName>
                                        </p:attrNameLst>
                                      </p:cBhvr>
                                      <p:to>
                                        <p:strVal val="visible"/>
                                      </p:to>
                                    </p:set>
                                    <p:anim calcmode="lin" valueType="num">
                                      <p:cBhvr>
                                        <p:cTn id="12" dur="500" fill="hold"/>
                                        <p:tgtEl>
                                          <p:spTgt spid="169987">
                                            <p:txEl>
                                              <p:pRg st="0" end="0"/>
                                            </p:txEl>
                                          </p:spTgt>
                                        </p:tgtEl>
                                        <p:attrNameLst>
                                          <p:attrName>ppt_x</p:attrName>
                                        </p:attrNameLst>
                                      </p:cBhvr>
                                      <p:tavLst>
                                        <p:tav tm="0">
                                          <p:val>
                                            <p:strVal val="#ppt_x-#ppt_w/2"/>
                                          </p:val>
                                        </p:tav>
                                        <p:tav tm="100000">
                                          <p:val>
                                            <p:strVal val="#ppt_x"/>
                                          </p:val>
                                        </p:tav>
                                      </p:tavLst>
                                    </p:anim>
                                    <p:anim calcmode="lin" valueType="num">
                                      <p:cBhvr>
                                        <p:cTn id="13" dur="500" fill="hold"/>
                                        <p:tgtEl>
                                          <p:spTgt spid="169987">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169987">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6998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8" fill="hold" grpId="0" nodeType="clickEffect">
                                  <p:stCondLst>
                                    <p:cond delay="0"/>
                                  </p:stCondLst>
                                  <p:childTnLst>
                                    <p:set>
                                      <p:cBhvr>
                                        <p:cTn id="19" dur="1" fill="hold">
                                          <p:stCondLst>
                                            <p:cond delay="0"/>
                                          </p:stCondLst>
                                        </p:cTn>
                                        <p:tgtEl>
                                          <p:spTgt spid="169987">
                                            <p:txEl>
                                              <p:pRg st="1" end="1"/>
                                            </p:txEl>
                                          </p:spTgt>
                                        </p:tgtEl>
                                        <p:attrNameLst>
                                          <p:attrName>style.visibility</p:attrName>
                                        </p:attrNameLst>
                                      </p:cBhvr>
                                      <p:to>
                                        <p:strVal val="visible"/>
                                      </p:to>
                                    </p:set>
                                    <p:anim calcmode="lin" valueType="num">
                                      <p:cBhvr>
                                        <p:cTn id="20" dur="500" fill="hold"/>
                                        <p:tgtEl>
                                          <p:spTgt spid="169987">
                                            <p:txEl>
                                              <p:pRg st="1" end="1"/>
                                            </p:txEl>
                                          </p:spTgt>
                                        </p:tgtEl>
                                        <p:attrNameLst>
                                          <p:attrName>ppt_x</p:attrName>
                                        </p:attrNameLst>
                                      </p:cBhvr>
                                      <p:tavLst>
                                        <p:tav tm="0">
                                          <p:val>
                                            <p:strVal val="#ppt_x-#ppt_w/2"/>
                                          </p:val>
                                        </p:tav>
                                        <p:tav tm="100000">
                                          <p:val>
                                            <p:strVal val="#ppt_x"/>
                                          </p:val>
                                        </p:tav>
                                      </p:tavLst>
                                    </p:anim>
                                    <p:anim calcmode="lin" valueType="num">
                                      <p:cBhvr>
                                        <p:cTn id="21" dur="500" fill="hold"/>
                                        <p:tgtEl>
                                          <p:spTgt spid="169987">
                                            <p:txEl>
                                              <p:pRg st="1" end="1"/>
                                            </p:txEl>
                                          </p:spTgt>
                                        </p:tgtEl>
                                        <p:attrNameLst>
                                          <p:attrName>ppt_y</p:attrName>
                                        </p:attrNameLst>
                                      </p:cBhvr>
                                      <p:tavLst>
                                        <p:tav tm="0">
                                          <p:val>
                                            <p:strVal val="#ppt_y"/>
                                          </p:val>
                                        </p:tav>
                                        <p:tav tm="100000">
                                          <p:val>
                                            <p:strVal val="#ppt_y"/>
                                          </p:val>
                                        </p:tav>
                                      </p:tavLst>
                                    </p:anim>
                                    <p:anim calcmode="lin" valueType="num">
                                      <p:cBhvr>
                                        <p:cTn id="22" dur="500" fill="hold"/>
                                        <p:tgtEl>
                                          <p:spTgt spid="169987">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16998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8" fill="hold" grpId="0" nodeType="clickEffect">
                                  <p:stCondLst>
                                    <p:cond delay="0"/>
                                  </p:stCondLst>
                                  <p:childTnLst>
                                    <p:set>
                                      <p:cBhvr>
                                        <p:cTn id="27" dur="1" fill="hold">
                                          <p:stCondLst>
                                            <p:cond delay="0"/>
                                          </p:stCondLst>
                                        </p:cTn>
                                        <p:tgtEl>
                                          <p:spTgt spid="169987">
                                            <p:txEl>
                                              <p:pRg st="2" end="2"/>
                                            </p:txEl>
                                          </p:spTgt>
                                        </p:tgtEl>
                                        <p:attrNameLst>
                                          <p:attrName>style.visibility</p:attrName>
                                        </p:attrNameLst>
                                      </p:cBhvr>
                                      <p:to>
                                        <p:strVal val="visible"/>
                                      </p:to>
                                    </p:set>
                                    <p:anim calcmode="lin" valueType="num">
                                      <p:cBhvr>
                                        <p:cTn id="28" dur="500" fill="hold"/>
                                        <p:tgtEl>
                                          <p:spTgt spid="169987">
                                            <p:txEl>
                                              <p:pRg st="2" end="2"/>
                                            </p:txEl>
                                          </p:spTgt>
                                        </p:tgtEl>
                                        <p:attrNameLst>
                                          <p:attrName>ppt_x</p:attrName>
                                        </p:attrNameLst>
                                      </p:cBhvr>
                                      <p:tavLst>
                                        <p:tav tm="0">
                                          <p:val>
                                            <p:strVal val="#ppt_x-#ppt_w/2"/>
                                          </p:val>
                                        </p:tav>
                                        <p:tav tm="100000">
                                          <p:val>
                                            <p:strVal val="#ppt_x"/>
                                          </p:val>
                                        </p:tav>
                                      </p:tavLst>
                                    </p:anim>
                                    <p:anim calcmode="lin" valueType="num">
                                      <p:cBhvr>
                                        <p:cTn id="29" dur="500" fill="hold"/>
                                        <p:tgtEl>
                                          <p:spTgt spid="169987">
                                            <p:txEl>
                                              <p:pRg st="2" end="2"/>
                                            </p:txEl>
                                          </p:spTgt>
                                        </p:tgtEl>
                                        <p:attrNameLst>
                                          <p:attrName>ppt_y</p:attrName>
                                        </p:attrNameLst>
                                      </p:cBhvr>
                                      <p:tavLst>
                                        <p:tav tm="0">
                                          <p:val>
                                            <p:strVal val="#ppt_y"/>
                                          </p:val>
                                        </p:tav>
                                        <p:tav tm="100000">
                                          <p:val>
                                            <p:strVal val="#ppt_y"/>
                                          </p:val>
                                        </p:tav>
                                      </p:tavLst>
                                    </p:anim>
                                    <p:anim calcmode="lin" valueType="num">
                                      <p:cBhvr>
                                        <p:cTn id="30" dur="500" fill="hold"/>
                                        <p:tgtEl>
                                          <p:spTgt spid="169987">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16998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autoUpdateAnimBg="0"/>
      <p:bldP spid="16998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altLang="en-US" smtClean="0"/>
              <a:t>TRAINING METRICS AND COST–BENEFIT ANALYSIS (2)</a:t>
            </a:r>
          </a:p>
        </p:txBody>
      </p:sp>
      <p:sp>
        <p:nvSpPr>
          <p:cNvPr id="63490" name="Rectangle 3"/>
          <p:cNvSpPr>
            <a:spLocks noGrp="1" noChangeArrowheads="1"/>
          </p:cNvSpPr>
          <p:nvPr>
            <p:ph idx="1"/>
          </p:nvPr>
        </p:nvSpPr>
        <p:spPr/>
        <p:txBody>
          <a:bodyPr/>
          <a:lstStyle/>
          <a:p>
            <a:r>
              <a:rPr lang="en-US" altLang="en-US" smtClean="0"/>
              <a:t>Three critical factors in human resource development evaluation, which complicate the assessment of training outcomes (Russ-eft &amp; Preskill, 2005):</a:t>
            </a:r>
          </a:p>
          <a:p>
            <a:r>
              <a:rPr lang="en-US" altLang="en-US" smtClean="0"/>
              <a:t> Evaluation occurs within a complex, dynamic, and variable environment</a:t>
            </a:r>
            <a:endParaRPr lang="en-AU" altLang="en-US" smtClean="0"/>
          </a:p>
          <a:p>
            <a:r>
              <a:rPr lang="en-US" altLang="en-US" smtClean="0"/>
              <a:t> Evaluation is essentially a political activity </a:t>
            </a:r>
            <a:endParaRPr lang="en-AU" altLang="en-US" smtClean="0"/>
          </a:p>
          <a:p>
            <a:r>
              <a:rPr lang="en-US" altLang="en-US" smtClean="0"/>
              <a:t> Evaluation ought to be purposeful, planned, and systematic</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n-US" altLang="en-US" smtClean="0"/>
              <a:t>TRAINING METRICS AND COST–BENEFIT ANALYSIS (3)</a:t>
            </a:r>
          </a:p>
        </p:txBody>
      </p:sp>
      <p:sp>
        <p:nvSpPr>
          <p:cNvPr id="65538" name="Rectangle 3"/>
          <p:cNvSpPr>
            <a:spLocks noGrp="1" noChangeArrowheads="1"/>
          </p:cNvSpPr>
          <p:nvPr>
            <p:ph idx="1"/>
          </p:nvPr>
        </p:nvSpPr>
        <p:spPr/>
        <p:txBody>
          <a:bodyPr/>
          <a:lstStyle/>
          <a:p>
            <a:r>
              <a:rPr lang="en-US" altLang="en-US" sz="2400" smtClean="0"/>
              <a:t>Post-training data should be analyzed and converted into monetary values to establish ROI</a:t>
            </a:r>
          </a:p>
          <a:p>
            <a:r>
              <a:rPr lang="en-US" altLang="en-US" sz="2400" smtClean="0"/>
              <a:t>Phillips’s ROI methodology produces six types of data:</a:t>
            </a:r>
          </a:p>
          <a:p>
            <a:r>
              <a:rPr lang="en-US" altLang="en-US" sz="2400" smtClean="0"/>
              <a:t> Reaction, satisfaction, and planned action</a:t>
            </a:r>
          </a:p>
          <a:p>
            <a:r>
              <a:rPr lang="en-US" altLang="en-US" sz="2400" smtClean="0"/>
              <a:t> Learning and application</a:t>
            </a:r>
          </a:p>
          <a:p>
            <a:r>
              <a:rPr lang="en-US" altLang="en-US" sz="2400" smtClean="0"/>
              <a:t> Implementation</a:t>
            </a:r>
          </a:p>
          <a:p>
            <a:r>
              <a:rPr lang="en-US" altLang="en-US" sz="2400" smtClean="0"/>
              <a:t> Business impact (See Table 13.7)</a:t>
            </a:r>
          </a:p>
          <a:p>
            <a:r>
              <a:rPr lang="en-US" altLang="en-US" sz="2400" smtClean="0"/>
              <a:t> ROI</a:t>
            </a:r>
          </a:p>
          <a:p>
            <a:r>
              <a:rPr lang="en-US" altLang="en-US" sz="2400" smtClean="0"/>
              <a:t> Intangibles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en-US" altLang="en-US" smtClean="0"/>
              <a:t>T&amp;D DATA ELEMENTS FOR HRIS</a:t>
            </a:r>
          </a:p>
        </p:txBody>
      </p:sp>
      <p:sp>
        <p:nvSpPr>
          <p:cNvPr id="67586" name="Rectangle 3"/>
          <p:cNvSpPr>
            <a:spLocks noGrp="1" noChangeArrowheads="1"/>
          </p:cNvSpPr>
          <p:nvPr>
            <p:ph idx="1"/>
          </p:nvPr>
        </p:nvSpPr>
        <p:spPr/>
        <p:txBody>
          <a:bodyPr/>
          <a:lstStyle/>
          <a:p>
            <a:r>
              <a:rPr lang="en-US" altLang="en-US" smtClean="0"/>
              <a:t>Training costs:</a:t>
            </a:r>
          </a:p>
          <a:p>
            <a:r>
              <a:rPr lang="en-US" altLang="en-US" smtClean="0"/>
              <a:t>Cost of trainers and future increases</a:t>
            </a:r>
          </a:p>
          <a:p>
            <a:r>
              <a:rPr lang="en-US" altLang="en-US" smtClean="0"/>
              <a:t>Equipment, depreciation, and maintenance</a:t>
            </a:r>
          </a:p>
          <a:p>
            <a:r>
              <a:rPr lang="en-US" altLang="en-US" smtClean="0"/>
              <a:t>Compensation per trainee</a:t>
            </a:r>
          </a:p>
          <a:p>
            <a:r>
              <a:rPr lang="en-US" altLang="en-US" smtClean="0"/>
              <a:t>Cost per facility</a:t>
            </a:r>
          </a:p>
          <a:p>
            <a:r>
              <a:rPr lang="en-US" altLang="en-US" smtClean="0"/>
              <a:t>Preparation time</a:t>
            </a:r>
          </a:p>
          <a:p>
            <a:r>
              <a:rPr lang="en-US" altLang="en-US" smtClean="0"/>
              <a:t>Training materials</a:t>
            </a:r>
          </a:p>
          <a:p>
            <a:r>
              <a:rPr lang="en-US" altLang="en-US" smtClean="0"/>
              <a:t>Number of trainees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r>
              <a:rPr lang="en-US" altLang="en-US" smtClean="0"/>
              <a:t>HRIS APPLICATIONS IN TRAINING</a:t>
            </a:r>
          </a:p>
        </p:txBody>
      </p:sp>
      <p:sp>
        <p:nvSpPr>
          <p:cNvPr id="68610" name="Rectangle 3"/>
          <p:cNvSpPr>
            <a:spLocks noGrp="1" noChangeArrowheads="1"/>
          </p:cNvSpPr>
          <p:nvPr>
            <p:ph idx="1"/>
          </p:nvPr>
        </p:nvSpPr>
        <p:spPr/>
        <p:txBody>
          <a:bodyPr/>
          <a:lstStyle/>
          <a:p>
            <a:r>
              <a:rPr lang="en-US" altLang="en-US" smtClean="0"/>
              <a:t>Useful HRIS information should possess three key characteristics:</a:t>
            </a:r>
          </a:p>
          <a:p>
            <a:pPr lvl="1"/>
            <a:r>
              <a:rPr lang="en-US" altLang="en-US" smtClean="0"/>
              <a:t>It must be presented in a user-friendly manner.</a:t>
            </a:r>
          </a:p>
          <a:p>
            <a:pPr lvl="1"/>
            <a:r>
              <a:rPr lang="en-US" altLang="en-US" smtClean="0"/>
              <a:t>It must be meaningful and appropriate (Keebler &amp; Rhodes, 2002).</a:t>
            </a:r>
          </a:p>
          <a:p>
            <a:pPr lvl="1"/>
            <a:r>
              <a:rPr lang="en-US" altLang="en-US" smtClean="0"/>
              <a:t>It must be used effectively in the decision-making process to support an organization’s overall business strategy (Kovach &amp; Cathcart, 1999)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lang="en-US" altLang="en-US" smtClean="0"/>
              <a:t>COST–BENEFIT ANALYSIS FORMULA</a:t>
            </a:r>
          </a:p>
        </p:txBody>
      </p:sp>
      <p:sp>
        <p:nvSpPr>
          <p:cNvPr id="70658" name="Rectangle 3"/>
          <p:cNvSpPr>
            <a:spLocks noGrp="1" noChangeArrowheads="1"/>
          </p:cNvSpPr>
          <p:nvPr>
            <p:ph idx="1"/>
          </p:nvPr>
        </p:nvSpPr>
        <p:spPr/>
        <p:txBody>
          <a:bodyPr/>
          <a:lstStyle/>
          <a:p>
            <a:r>
              <a:rPr lang="en-US" altLang="en-US" dirty="0" smtClean="0"/>
              <a:t>The following formula can be used to determine the economic value of a training program:</a:t>
            </a:r>
          </a:p>
          <a:p>
            <a:pPr marL="0" indent="0">
              <a:buNone/>
            </a:pPr>
            <a:endParaRPr lang="en-US" altLang="en-US" sz="2000" dirty="0" smtClean="0"/>
          </a:p>
          <a:p>
            <a:pPr marL="0" indent="0">
              <a:buNone/>
            </a:pPr>
            <a:r>
              <a:rPr lang="en-US" altLang="en-US" dirty="0" smtClean="0"/>
              <a:t>     </a:t>
            </a:r>
            <a:r>
              <a:rPr lang="en-US" altLang="en-US" sz="2800" dirty="0" smtClean="0"/>
              <a:t>T</a:t>
            </a:r>
          </a:p>
          <a:p>
            <a:pPr marL="0" indent="0">
              <a:buNone/>
            </a:pPr>
            <a:r>
              <a:rPr lang="en-US" altLang="en-US" sz="2800" dirty="0" smtClean="0"/>
              <a:t>U= [∑ (1/1+i)^t)N </a:t>
            </a:r>
            <a:r>
              <a:rPr lang="en-US" altLang="en-US" sz="2800" dirty="0" err="1" smtClean="0"/>
              <a:t>SDy</a:t>
            </a:r>
            <a:r>
              <a:rPr lang="en-US" altLang="en-US" sz="2800" dirty="0" smtClean="0"/>
              <a:t> </a:t>
            </a:r>
            <a:r>
              <a:rPr lang="en-US" altLang="en-US" sz="2800" dirty="0" err="1" smtClean="0"/>
              <a:t>dt</a:t>
            </a:r>
            <a:r>
              <a:rPr lang="en-US" altLang="en-US" sz="2800" dirty="0" smtClean="0"/>
              <a:t> (1+V) (1-TAX)] – N C (1-TAX)</a:t>
            </a:r>
          </a:p>
          <a:p>
            <a:pPr marL="0" indent="0">
              <a:buNone/>
            </a:pPr>
            <a:r>
              <a:rPr lang="en-US" altLang="en-US" sz="2800" dirty="0" smtClean="0"/>
              <a:t>     t=1</a:t>
            </a:r>
          </a:p>
          <a:p>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n-US" altLang="en-US" smtClean="0"/>
              <a:t>HRIS/LEARNING APPLICATIONS: LMS</a:t>
            </a:r>
          </a:p>
        </p:txBody>
      </p:sp>
      <p:sp>
        <p:nvSpPr>
          <p:cNvPr id="71682" name="Rectangle 3"/>
          <p:cNvSpPr>
            <a:spLocks noGrp="1" noChangeArrowheads="1"/>
          </p:cNvSpPr>
          <p:nvPr>
            <p:ph idx="1"/>
          </p:nvPr>
        </p:nvSpPr>
        <p:spPr/>
        <p:txBody>
          <a:bodyPr/>
          <a:lstStyle/>
          <a:p>
            <a:r>
              <a:rPr lang="en-AU" altLang="en-US" smtClean="0"/>
              <a:t>The capabilities of today’s HRIS T&amp;D applications, also called learning management software (LMS), range from training administration to training management to talent management.</a:t>
            </a:r>
          </a:p>
          <a:p>
            <a:r>
              <a:rPr lang="en-AU" altLang="en-US" smtClean="0"/>
              <a:t>Training management systems can facilitate the entire T&amp;D process, from TNA to training evaluation</a:t>
            </a:r>
            <a:r>
              <a:rPr lang="en-US" altLang="en-US" smtClean="0"/>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2565400" y="-46038"/>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16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73731" name="Rectangle 57"/>
          <p:cNvSpPr>
            <a:spLocks noGrp="1" noChangeArrowheads="1"/>
          </p:cNvSpPr>
          <p:nvPr>
            <p:ph type="title"/>
          </p:nvPr>
        </p:nvSpPr>
        <p:spPr/>
        <p:txBody>
          <a:bodyPr/>
          <a:lstStyle/>
          <a:p>
            <a:r>
              <a:rPr lang="en-US" altLang="en-US" dirty="0" smtClean="0"/>
              <a:t>LEARNING MANAGEMENT SYSTEM CLASSIFICATION</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46</a:t>
            </a:fld>
            <a:endParaRPr lang="en-US"/>
          </a:p>
        </p:txBody>
      </p:sp>
      <p:pic>
        <p:nvPicPr>
          <p:cNvPr id="5" name="Picture 4"/>
          <p:cNvPicPr>
            <a:picLocks noChangeAspect="1"/>
          </p:cNvPicPr>
          <p:nvPr/>
        </p:nvPicPr>
        <p:blipFill>
          <a:blip r:embed="rId3"/>
          <a:stretch>
            <a:fillRect/>
          </a:stretch>
        </p:blipFill>
        <p:spPr>
          <a:xfrm>
            <a:off x="1440656" y="1445343"/>
            <a:ext cx="6262688" cy="5093569"/>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altLang="en-US" smtClean="0"/>
              <a:t>HRIS/LEARNING APPLICATIONS: LMS</a:t>
            </a:r>
          </a:p>
        </p:txBody>
      </p:sp>
      <p:sp>
        <p:nvSpPr>
          <p:cNvPr id="75778" name="Rectangle 3"/>
          <p:cNvSpPr>
            <a:spLocks noGrp="1" noChangeArrowheads="1"/>
          </p:cNvSpPr>
          <p:nvPr>
            <p:ph idx="1"/>
          </p:nvPr>
        </p:nvSpPr>
        <p:spPr/>
        <p:txBody>
          <a:bodyPr/>
          <a:lstStyle/>
          <a:p>
            <a:r>
              <a:rPr lang="en-US" altLang="en-US" sz="2800" dirty="0" smtClean="0"/>
              <a:t>The degree to which LMS can assist strategic decision making may be assessed using </a:t>
            </a:r>
            <a:r>
              <a:rPr lang="en-US" altLang="en-US" sz="2800" dirty="0" err="1" smtClean="0"/>
              <a:t>Beckers</a:t>
            </a:r>
            <a:r>
              <a:rPr lang="en-US" altLang="en-US" sz="2800" dirty="0" smtClean="0"/>
              <a:t> and </a:t>
            </a:r>
            <a:r>
              <a:rPr lang="en-US" altLang="en-US" sz="2800" dirty="0" err="1" smtClean="0"/>
              <a:t>Bsat’s</a:t>
            </a:r>
            <a:r>
              <a:rPr lang="en-US" altLang="en-US" sz="2800" dirty="0" smtClean="0"/>
              <a:t> (2002) decision support system (DSS) classification. </a:t>
            </a:r>
          </a:p>
          <a:p>
            <a:pPr marL="514350" indent="-514350">
              <a:buFont typeface="+mj-lt"/>
              <a:buAutoNum type="arabicPeriod"/>
            </a:pPr>
            <a:r>
              <a:rPr lang="en-AU" altLang="en-US" sz="2800" dirty="0" smtClean="0"/>
              <a:t>Management Information Systems (MIS)</a:t>
            </a:r>
          </a:p>
          <a:p>
            <a:pPr marL="514350" indent="-514350">
              <a:buFont typeface="+mj-lt"/>
              <a:buAutoNum type="arabicPeriod"/>
            </a:pPr>
            <a:r>
              <a:rPr lang="en-AU" altLang="en-US" sz="2800" dirty="0" smtClean="0"/>
              <a:t>Decisions Support Systems (DSS)</a:t>
            </a:r>
          </a:p>
          <a:p>
            <a:pPr marL="514350" indent="-514350">
              <a:buFont typeface="+mj-lt"/>
              <a:buAutoNum type="arabicPeriod"/>
            </a:pPr>
            <a:r>
              <a:rPr lang="en-AU" altLang="en-US" sz="2800" dirty="0" smtClean="0"/>
              <a:t>Group Decision Support Systems (GDSS)</a:t>
            </a:r>
          </a:p>
          <a:p>
            <a:pPr marL="514350" indent="-514350">
              <a:buFont typeface="+mj-lt"/>
              <a:buAutoNum type="arabicPeriod"/>
            </a:pPr>
            <a:r>
              <a:rPr lang="en-AU" altLang="en-US" sz="2800" dirty="0" smtClean="0"/>
              <a:t>Expert Systems (ES)</a:t>
            </a:r>
          </a:p>
          <a:p>
            <a:pPr marL="514350" indent="-514350">
              <a:buFont typeface="+mj-lt"/>
              <a:buAutoNum type="arabicPeriod"/>
            </a:pPr>
            <a:r>
              <a:rPr lang="en-AU" altLang="en-US" sz="2800" dirty="0" smtClean="0"/>
              <a:t>Artificial Intelligence (AI)</a:t>
            </a:r>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r>
              <a:rPr lang="en-US" altLang="en-US" smtClean="0"/>
              <a:t>HRIS T&amp;D APPLICATIONS: IMPLEMENTATION ISSUES</a:t>
            </a:r>
          </a:p>
        </p:txBody>
      </p:sp>
      <p:sp>
        <p:nvSpPr>
          <p:cNvPr id="77826" name="Rectangle 3"/>
          <p:cNvSpPr>
            <a:spLocks noGrp="1" noChangeArrowheads="1"/>
          </p:cNvSpPr>
          <p:nvPr>
            <p:ph idx="1"/>
          </p:nvPr>
        </p:nvSpPr>
        <p:spPr/>
        <p:txBody>
          <a:bodyPr/>
          <a:lstStyle/>
          <a:p>
            <a:pPr marL="0" indent="0">
              <a:buNone/>
            </a:pPr>
            <a:r>
              <a:rPr lang="en-AU" altLang="en-US" sz="2800" dirty="0" smtClean="0"/>
              <a:t>Many HRIS T&amp;D projects fail to meet the expectations of key decision-makers. The reasons for this include the following:</a:t>
            </a:r>
          </a:p>
          <a:p>
            <a:r>
              <a:rPr lang="en-AU" altLang="en-US" sz="2800" dirty="0" smtClean="0"/>
              <a:t>Some firms introduce new TMS only because competitors have done likewise, without having the necessary expertise to operate the system.  </a:t>
            </a:r>
          </a:p>
          <a:p>
            <a:r>
              <a:rPr lang="en-AU" altLang="en-US" sz="2800" dirty="0" smtClean="0"/>
              <a:t>False expectations of ROI or apply training metrics that merely focus on cost savings and fail to take note of intangible gains derived from T&amp;D (see section on training metrics).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r>
              <a:rPr lang="en-US" altLang="en-US" smtClean="0"/>
              <a:t>HRIS T&amp;D APPLICATIONS: IMPLEMENTATION ISSUES</a:t>
            </a:r>
          </a:p>
        </p:txBody>
      </p:sp>
      <p:sp>
        <p:nvSpPr>
          <p:cNvPr id="77826" name="Rectangle 3"/>
          <p:cNvSpPr>
            <a:spLocks noGrp="1" noChangeArrowheads="1"/>
          </p:cNvSpPr>
          <p:nvPr>
            <p:ph idx="1"/>
          </p:nvPr>
        </p:nvSpPr>
        <p:spPr/>
        <p:txBody>
          <a:bodyPr/>
          <a:lstStyle/>
          <a:p>
            <a:r>
              <a:rPr lang="en-AU" altLang="en-US" sz="2800" dirty="0" smtClean="0"/>
              <a:t>HRIS T&amp;D application strategy is not aligned with training needs and the overall T&amp;D, HR, and business strategies.  </a:t>
            </a:r>
          </a:p>
          <a:p>
            <a:r>
              <a:rPr lang="en-AU" altLang="en-US" sz="2800" dirty="0" smtClean="0"/>
              <a:t>Few organizations involve employees during the implementation stage of the HRIS, which can lead to underutilization and dissatisfaction with the system (</a:t>
            </a:r>
            <a:r>
              <a:rPr lang="en-AU" altLang="en-US" sz="2800" dirty="0" err="1" smtClean="0"/>
              <a:t>Burbach</a:t>
            </a:r>
            <a:r>
              <a:rPr lang="en-AU" altLang="en-US" sz="2800" dirty="0" smtClean="0"/>
              <a:t> &amp; </a:t>
            </a:r>
            <a:r>
              <a:rPr lang="en-AU" altLang="en-US" sz="2800" dirty="0" err="1" smtClean="0"/>
              <a:t>Dundon</a:t>
            </a:r>
            <a:r>
              <a:rPr lang="en-AU" altLang="en-US" sz="2800" dirty="0" smtClean="0"/>
              <a:t>, 2005).  </a:t>
            </a:r>
            <a:endParaRPr lang="en-US"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49</a:t>
            </a:fld>
            <a:endParaRPr lang="en-US"/>
          </a:p>
        </p:txBody>
      </p:sp>
    </p:spTree>
    <p:extLst>
      <p:ext uri="{BB962C8B-B14F-4D97-AF65-F5344CB8AC3E}">
        <p14:creationId xmlns:p14="http://schemas.microsoft.com/office/powerpoint/2010/main" val="2053552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ltLang="en-US" smtClean="0"/>
              <a:t>LEARNING ORGANIZATIONS</a:t>
            </a:r>
          </a:p>
        </p:txBody>
      </p:sp>
      <p:sp>
        <p:nvSpPr>
          <p:cNvPr id="171011" name="Rectangle 3"/>
          <p:cNvSpPr>
            <a:spLocks noGrp="1" noChangeArrowheads="1"/>
          </p:cNvSpPr>
          <p:nvPr>
            <p:ph idx="1"/>
          </p:nvPr>
        </p:nvSpPr>
        <p:spPr/>
        <p:txBody>
          <a:bodyPr/>
          <a:lstStyle/>
          <a:p>
            <a:r>
              <a:rPr lang="en-US" altLang="en-US" smtClean="0"/>
              <a:t>Learning recognized as a source of competitive advantage</a:t>
            </a:r>
          </a:p>
          <a:p>
            <a:r>
              <a:rPr lang="en-US" altLang="en-US" smtClean="0"/>
              <a:t>Use knowledge management</a:t>
            </a:r>
          </a:p>
          <a:p>
            <a:pPr lvl="1"/>
            <a:r>
              <a:rPr lang="en-US" altLang="en-US" smtClean="0"/>
              <a:t>Make sure knowledge from employees, teams, and units is captured, remembered, stored, and shared</a:t>
            </a:r>
          </a:p>
          <a:p>
            <a:pPr lvl="1"/>
            <a:r>
              <a:rPr lang="en-US" altLang="en-US" smtClean="0"/>
              <a:t>Technologies provide software to share knowledge electronically </a:t>
            </a:r>
          </a:p>
          <a:p>
            <a:pPr lvl="1"/>
            <a:r>
              <a:rPr lang="en-US" altLang="en-US" smtClean="0"/>
              <a:t>Chief learning/knowledge officer coordinates activities</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1010"/>
                                        </p:tgtEl>
                                        <p:attrNameLst>
                                          <p:attrName>style.visibility</p:attrName>
                                        </p:attrNameLst>
                                      </p:cBhvr>
                                      <p:to>
                                        <p:strVal val="visible"/>
                                      </p:to>
                                    </p:set>
                                    <p:animEffect transition="in" filter="dissolve">
                                      <p:cBhvr>
                                        <p:cTn id="7" dur="500"/>
                                        <p:tgtEl>
                                          <p:spTgt spid="1710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71011">
                                            <p:txEl>
                                              <p:pRg st="0" end="0"/>
                                            </p:txEl>
                                          </p:spTgt>
                                        </p:tgtEl>
                                        <p:attrNameLst>
                                          <p:attrName>style.visibility</p:attrName>
                                        </p:attrNameLst>
                                      </p:cBhvr>
                                      <p:to>
                                        <p:strVal val="visible"/>
                                      </p:to>
                                    </p:set>
                                    <p:anim calcmode="lin" valueType="num">
                                      <p:cBhvr>
                                        <p:cTn id="12" dur="500" fill="hold"/>
                                        <p:tgtEl>
                                          <p:spTgt spid="171011">
                                            <p:txEl>
                                              <p:pRg st="0" end="0"/>
                                            </p:txEl>
                                          </p:spTgt>
                                        </p:tgtEl>
                                        <p:attrNameLst>
                                          <p:attrName>ppt_x</p:attrName>
                                        </p:attrNameLst>
                                      </p:cBhvr>
                                      <p:tavLst>
                                        <p:tav tm="0">
                                          <p:val>
                                            <p:strVal val="#ppt_x"/>
                                          </p:val>
                                        </p:tav>
                                        <p:tav tm="100000">
                                          <p:val>
                                            <p:strVal val="#ppt_x"/>
                                          </p:val>
                                        </p:tav>
                                      </p:tavLst>
                                    </p:anim>
                                    <p:anim calcmode="lin" valueType="num">
                                      <p:cBhvr>
                                        <p:cTn id="13" dur="500" fill="hold"/>
                                        <p:tgtEl>
                                          <p:spTgt spid="171011">
                                            <p:txEl>
                                              <p:pRg st="0" end="0"/>
                                            </p:txEl>
                                          </p:spTgt>
                                        </p:tgtEl>
                                        <p:attrNameLst>
                                          <p:attrName>ppt_y</p:attrName>
                                        </p:attrNameLst>
                                      </p:cBhvr>
                                      <p:tavLst>
                                        <p:tav tm="0">
                                          <p:val>
                                            <p:strVal val="#ppt_y-#ppt_h/2"/>
                                          </p:val>
                                        </p:tav>
                                        <p:tav tm="100000">
                                          <p:val>
                                            <p:strVal val="#ppt_y"/>
                                          </p:val>
                                        </p:tav>
                                      </p:tavLst>
                                    </p:anim>
                                    <p:anim calcmode="lin" valueType="num">
                                      <p:cBhvr>
                                        <p:cTn id="14" dur="500" fill="hold"/>
                                        <p:tgtEl>
                                          <p:spTgt spid="171011">
                                            <p:txEl>
                                              <p:pRg st="0" end="0"/>
                                            </p:txEl>
                                          </p:spTgt>
                                        </p:tgtEl>
                                        <p:attrNameLst>
                                          <p:attrName>ppt_w</p:attrName>
                                        </p:attrNameLst>
                                      </p:cBhvr>
                                      <p:tavLst>
                                        <p:tav tm="0">
                                          <p:val>
                                            <p:strVal val="#ppt_w"/>
                                          </p:val>
                                        </p:tav>
                                        <p:tav tm="100000">
                                          <p:val>
                                            <p:strVal val="#ppt_w"/>
                                          </p:val>
                                        </p:tav>
                                      </p:tavLst>
                                    </p:anim>
                                    <p:anim calcmode="lin" valueType="num">
                                      <p:cBhvr>
                                        <p:cTn id="15" dur="500" fill="hold"/>
                                        <p:tgtEl>
                                          <p:spTgt spid="1710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 fill="hold" grpId="0" nodeType="clickEffect">
                                  <p:stCondLst>
                                    <p:cond delay="0"/>
                                  </p:stCondLst>
                                  <p:childTnLst>
                                    <p:set>
                                      <p:cBhvr>
                                        <p:cTn id="19" dur="1" fill="hold">
                                          <p:stCondLst>
                                            <p:cond delay="0"/>
                                          </p:stCondLst>
                                        </p:cTn>
                                        <p:tgtEl>
                                          <p:spTgt spid="171011">
                                            <p:txEl>
                                              <p:pRg st="1" end="1"/>
                                            </p:txEl>
                                          </p:spTgt>
                                        </p:tgtEl>
                                        <p:attrNameLst>
                                          <p:attrName>style.visibility</p:attrName>
                                        </p:attrNameLst>
                                      </p:cBhvr>
                                      <p:to>
                                        <p:strVal val="visible"/>
                                      </p:to>
                                    </p:set>
                                    <p:anim calcmode="lin" valueType="num">
                                      <p:cBhvr>
                                        <p:cTn id="20" dur="500" fill="hold"/>
                                        <p:tgtEl>
                                          <p:spTgt spid="171011">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71011">
                                            <p:txEl>
                                              <p:pRg st="1" end="1"/>
                                            </p:txEl>
                                          </p:spTgt>
                                        </p:tgtEl>
                                        <p:attrNameLst>
                                          <p:attrName>ppt_y</p:attrName>
                                        </p:attrNameLst>
                                      </p:cBhvr>
                                      <p:tavLst>
                                        <p:tav tm="0">
                                          <p:val>
                                            <p:strVal val="#ppt_y-#ppt_h/2"/>
                                          </p:val>
                                        </p:tav>
                                        <p:tav tm="100000">
                                          <p:val>
                                            <p:strVal val="#ppt_y"/>
                                          </p:val>
                                        </p:tav>
                                      </p:tavLst>
                                    </p:anim>
                                    <p:anim calcmode="lin" valueType="num">
                                      <p:cBhvr>
                                        <p:cTn id="22" dur="500" fill="hold"/>
                                        <p:tgtEl>
                                          <p:spTgt spid="171011">
                                            <p:txEl>
                                              <p:pRg st="1" end="1"/>
                                            </p:txEl>
                                          </p:spTgt>
                                        </p:tgtEl>
                                        <p:attrNameLst>
                                          <p:attrName>ppt_w</p:attrName>
                                        </p:attrNameLst>
                                      </p:cBhvr>
                                      <p:tavLst>
                                        <p:tav tm="0">
                                          <p:val>
                                            <p:strVal val="#ppt_w"/>
                                          </p:val>
                                        </p:tav>
                                        <p:tav tm="100000">
                                          <p:val>
                                            <p:strVal val="#ppt_w"/>
                                          </p:val>
                                        </p:tav>
                                      </p:tavLst>
                                    </p:anim>
                                    <p:anim calcmode="lin" valueType="num">
                                      <p:cBhvr>
                                        <p:cTn id="23" dur="500" fill="hold"/>
                                        <p:tgtEl>
                                          <p:spTgt spid="1710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1" fill="hold" grpId="0" nodeType="clickEffect">
                                  <p:stCondLst>
                                    <p:cond delay="0"/>
                                  </p:stCondLst>
                                  <p:childTnLst>
                                    <p:set>
                                      <p:cBhvr>
                                        <p:cTn id="27" dur="1" fill="hold">
                                          <p:stCondLst>
                                            <p:cond delay="0"/>
                                          </p:stCondLst>
                                        </p:cTn>
                                        <p:tgtEl>
                                          <p:spTgt spid="171011">
                                            <p:txEl>
                                              <p:pRg st="2" end="2"/>
                                            </p:txEl>
                                          </p:spTgt>
                                        </p:tgtEl>
                                        <p:attrNameLst>
                                          <p:attrName>style.visibility</p:attrName>
                                        </p:attrNameLst>
                                      </p:cBhvr>
                                      <p:to>
                                        <p:strVal val="visible"/>
                                      </p:to>
                                    </p:set>
                                    <p:anim calcmode="lin" valueType="num">
                                      <p:cBhvr>
                                        <p:cTn id="28" dur="500" fill="hold"/>
                                        <p:tgtEl>
                                          <p:spTgt spid="171011">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171011">
                                            <p:txEl>
                                              <p:pRg st="2" end="2"/>
                                            </p:txEl>
                                          </p:spTgt>
                                        </p:tgtEl>
                                        <p:attrNameLst>
                                          <p:attrName>ppt_y</p:attrName>
                                        </p:attrNameLst>
                                      </p:cBhvr>
                                      <p:tavLst>
                                        <p:tav tm="0">
                                          <p:val>
                                            <p:strVal val="#ppt_y-#ppt_h/2"/>
                                          </p:val>
                                        </p:tav>
                                        <p:tav tm="100000">
                                          <p:val>
                                            <p:strVal val="#ppt_y"/>
                                          </p:val>
                                        </p:tav>
                                      </p:tavLst>
                                    </p:anim>
                                    <p:anim calcmode="lin" valueType="num">
                                      <p:cBhvr>
                                        <p:cTn id="30" dur="500" fill="hold"/>
                                        <p:tgtEl>
                                          <p:spTgt spid="171011">
                                            <p:txEl>
                                              <p:pRg st="2" end="2"/>
                                            </p:txEl>
                                          </p:spTgt>
                                        </p:tgtEl>
                                        <p:attrNameLst>
                                          <p:attrName>ppt_w</p:attrName>
                                        </p:attrNameLst>
                                      </p:cBhvr>
                                      <p:tavLst>
                                        <p:tav tm="0">
                                          <p:val>
                                            <p:strVal val="#ppt_w"/>
                                          </p:val>
                                        </p:tav>
                                        <p:tav tm="100000">
                                          <p:val>
                                            <p:strVal val="#ppt_w"/>
                                          </p:val>
                                        </p:tav>
                                      </p:tavLst>
                                    </p:anim>
                                    <p:anim calcmode="lin" valueType="num">
                                      <p:cBhvr>
                                        <p:cTn id="31" dur="500" fill="hold"/>
                                        <p:tgtEl>
                                          <p:spTgt spid="17101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1" fill="hold" grpId="0" nodeType="clickEffect">
                                  <p:stCondLst>
                                    <p:cond delay="0"/>
                                  </p:stCondLst>
                                  <p:childTnLst>
                                    <p:set>
                                      <p:cBhvr>
                                        <p:cTn id="35" dur="1" fill="hold">
                                          <p:stCondLst>
                                            <p:cond delay="0"/>
                                          </p:stCondLst>
                                        </p:cTn>
                                        <p:tgtEl>
                                          <p:spTgt spid="171011">
                                            <p:txEl>
                                              <p:pRg st="3" end="3"/>
                                            </p:txEl>
                                          </p:spTgt>
                                        </p:tgtEl>
                                        <p:attrNameLst>
                                          <p:attrName>style.visibility</p:attrName>
                                        </p:attrNameLst>
                                      </p:cBhvr>
                                      <p:to>
                                        <p:strVal val="visible"/>
                                      </p:to>
                                    </p:set>
                                    <p:anim calcmode="lin" valueType="num">
                                      <p:cBhvr>
                                        <p:cTn id="36" dur="500" fill="hold"/>
                                        <p:tgtEl>
                                          <p:spTgt spid="17101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71011">
                                            <p:txEl>
                                              <p:pRg st="3" end="3"/>
                                            </p:txEl>
                                          </p:spTgt>
                                        </p:tgtEl>
                                        <p:attrNameLst>
                                          <p:attrName>ppt_y</p:attrName>
                                        </p:attrNameLst>
                                      </p:cBhvr>
                                      <p:tavLst>
                                        <p:tav tm="0">
                                          <p:val>
                                            <p:strVal val="#ppt_y-#ppt_h/2"/>
                                          </p:val>
                                        </p:tav>
                                        <p:tav tm="100000">
                                          <p:val>
                                            <p:strVal val="#ppt_y"/>
                                          </p:val>
                                        </p:tav>
                                      </p:tavLst>
                                    </p:anim>
                                    <p:anim calcmode="lin" valueType="num">
                                      <p:cBhvr>
                                        <p:cTn id="38" dur="500" fill="hold"/>
                                        <p:tgtEl>
                                          <p:spTgt spid="171011">
                                            <p:txEl>
                                              <p:pRg st="3" end="3"/>
                                            </p:txEl>
                                          </p:spTgt>
                                        </p:tgtEl>
                                        <p:attrNameLst>
                                          <p:attrName>ppt_w</p:attrName>
                                        </p:attrNameLst>
                                      </p:cBhvr>
                                      <p:tavLst>
                                        <p:tav tm="0">
                                          <p:val>
                                            <p:strVal val="#ppt_w"/>
                                          </p:val>
                                        </p:tav>
                                        <p:tav tm="100000">
                                          <p:val>
                                            <p:strVal val="#ppt_w"/>
                                          </p:val>
                                        </p:tav>
                                      </p:tavLst>
                                    </p:anim>
                                    <p:anim calcmode="lin" valueType="num">
                                      <p:cBhvr>
                                        <p:cTn id="39" dur="500" fill="hold"/>
                                        <p:tgtEl>
                                          <p:spTgt spid="171011">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1" fill="hold" grpId="0" nodeType="clickEffect">
                                  <p:stCondLst>
                                    <p:cond delay="0"/>
                                  </p:stCondLst>
                                  <p:childTnLst>
                                    <p:set>
                                      <p:cBhvr>
                                        <p:cTn id="43" dur="1" fill="hold">
                                          <p:stCondLst>
                                            <p:cond delay="0"/>
                                          </p:stCondLst>
                                        </p:cTn>
                                        <p:tgtEl>
                                          <p:spTgt spid="171011">
                                            <p:txEl>
                                              <p:pRg st="4" end="4"/>
                                            </p:txEl>
                                          </p:spTgt>
                                        </p:tgtEl>
                                        <p:attrNameLst>
                                          <p:attrName>style.visibility</p:attrName>
                                        </p:attrNameLst>
                                      </p:cBhvr>
                                      <p:to>
                                        <p:strVal val="visible"/>
                                      </p:to>
                                    </p:set>
                                    <p:anim calcmode="lin" valueType="num">
                                      <p:cBhvr>
                                        <p:cTn id="44" dur="500" fill="hold"/>
                                        <p:tgtEl>
                                          <p:spTgt spid="171011">
                                            <p:txEl>
                                              <p:pRg st="4" end="4"/>
                                            </p:txEl>
                                          </p:spTgt>
                                        </p:tgtEl>
                                        <p:attrNameLst>
                                          <p:attrName>ppt_x</p:attrName>
                                        </p:attrNameLst>
                                      </p:cBhvr>
                                      <p:tavLst>
                                        <p:tav tm="0">
                                          <p:val>
                                            <p:strVal val="#ppt_x"/>
                                          </p:val>
                                        </p:tav>
                                        <p:tav tm="100000">
                                          <p:val>
                                            <p:strVal val="#ppt_x"/>
                                          </p:val>
                                        </p:tav>
                                      </p:tavLst>
                                    </p:anim>
                                    <p:anim calcmode="lin" valueType="num">
                                      <p:cBhvr>
                                        <p:cTn id="45" dur="500" fill="hold"/>
                                        <p:tgtEl>
                                          <p:spTgt spid="171011">
                                            <p:txEl>
                                              <p:pRg st="4" end="4"/>
                                            </p:txEl>
                                          </p:spTgt>
                                        </p:tgtEl>
                                        <p:attrNameLst>
                                          <p:attrName>ppt_y</p:attrName>
                                        </p:attrNameLst>
                                      </p:cBhvr>
                                      <p:tavLst>
                                        <p:tav tm="0">
                                          <p:val>
                                            <p:strVal val="#ppt_y-#ppt_h/2"/>
                                          </p:val>
                                        </p:tav>
                                        <p:tav tm="100000">
                                          <p:val>
                                            <p:strVal val="#ppt_y"/>
                                          </p:val>
                                        </p:tav>
                                      </p:tavLst>
                                    </p:anim>
                                    <p:anim calcmode="lin" valueType="num">
                                      <p:cBhvr>
                                        <p:cTn id="46" dur="500" fill="hold"/>
                                        <p:tgtEl>
                                          <p:spTgt spid="171011">
                                            <p:txEl>
                                              <p:pRg st="4" end="4"/>
                                            </p:txEl>
                                          </p:spTgt>
                                        </p:tgtEl>
                                        <p:attrNameLst>
                                          <p:attrName>ppt_w</p:attrName>
                                        </p:attrNameLst>
                                      </p:cBhvr>
                                      <p:tavLst>
                                        <p:tav tm="0">
                                          <p:val>
                                            <p:strVal val="#ppt_w"/>
                                          </p:val>
                                        </p:tav>
                                        <p:tav tm="100000">
                                          <p:val>
                                            <p:strVal val="#ppt_w"/>
                                          </p:val>
                                        </p:tav>
                                      </p:tavLst>
                                    </p:anim>
                                    <p:anim calcmode="lin" valueType="num">
                                      <p:cBhvr>
                                        <p:cTn id="47" dur="500" fill="hold"/>
                                        <p:tgtEl>
                                          <p:spTgt spid="171011">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utoUpdateAnimBg="0"/>
      <p:bldP spid="171011" grpId="0"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p:txBody>
          <a:bodyPr/>
          <a:lstStyle/>
          <a:p>
            <a:r>
              <a:rPr lang="en-US" altLang="en-US" smtClean="0"/>
              <a:t>SUGGESTIONS FOR SUCCESS </a:t>
            </a:r>
          </a:p>
        </p:txBody>
      </p:sp>
      <p:sp>
        <p:nvSpPr>
          <p:cNvPr id="79874" name="Rectangle 3"/>
          <p:cNvSpPr>
            <a:spLocks noGrp="1" noChangeArrowheads="1"/>
          </p:cNvSpPr>
          <p:nvPr>
            <p:ph idx="1"/>
          </p:nvPr>
        </p:nvSpPr>
        <p:spPr/>
        <p:txBody>
          <a:bodyPr/>
          <a:lstStyle/>
          <a:p>
            <a:pPr marL="0" indent="0">
              <a:buNone/>
            </a:pPr>
            <a:r>
              <a:rPr lang="en-US" altLang="en-US" sz="2400" dirty="0" smtClean="0"/>
              <a:t>A number of authors have suggested success factors for the introduction of HRIS T&amp;D applications (</a:t>
            </a:r>
            <a:r>
              <a:rPr lang="en-US" altLang="en-US" sz="2400" dirty="0" err="1" smtClean="0"/>
              <a:t>Gascó</a:t>
            </a:r>
            <a:r>
              <a:rPr lang="en-US" altLang="en-US" sz="2400" dirty="0" smtClean="0"/>
              <a:t> et al., 2004; </a:t>
            </a:r>
            <a:r>
              <a:rPr lang="en-US" altLang="en-US" sz="2400" dirty="0" err="1" smtClean="0"/>
              <a:t>Noe</a:t>
            </a:r>
            <a:r>
              <a:rPr lang="en-US" altLang="en-US" sz="2400" dirty="0" smtClean="0"/>
              <a:t>, 2002; Sadler-Smith, 2006) and for increasing e-learning completion rates (</a:t>
            </a:r>
            <a:r>
              <a:rPr lang="en-US" altLang="en-US" sz="2400" dirty="0" err="1" smtClean="0"/>
              <a:t>Frankola</a:t>
            </a:r>
            <a:r>
              <a:rPr lang="en-US" altLang="en-US" sz="2400" dirty="0" smtClean="0"/>
              <a:t>, 2001):</a:t>
            </a:r>
          </a:p>
          <a:p>
            <a:r>
              <a:rPr lang="en-US" altLang="en-US" sz="2400" dirty="0" smtClean="0"/>
              <a:t>Align e-learning strategy with T&amp;D strategy, HR strategy, and overall business strategy</a:t>
            </a:r>
          </a:p>
          <a:p>
            <a:r>
              <a:rPr lang="en-US" altLang="en-US" sz="2400" dirty="0" smtClean="0"/>
              <a:t>Create a corporate learning culture that fosters e-learning and the use of HRIS T&amp;D applications</a:t>
            </a:r>
          </a:p>
          <a:p>
            <a:r>
              <a:rPr lang="en-US" altLang="en-US" sz="2400" dirty="0"/>
              <a:t>Assess HRIS T&amp;D projects by their suitability to meet the T&amp;D strategy of the organization rather than the technical sophistication and elegant features of the system</a:t>
            </a:r>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p:txBody>
          <a:bodyPr/>
          <a:lstStyle/>
          <a:p>
            <a:r>
              <a:rPr lang="en-US" altLang="en-US" smtClean="0"/>
              <a:t>SUGGESTIONS FOR SUCCESS </a:t>
            </a:r>
          </a:p>
        </p:txBody>
      </p:sp>
      <p:sp>
        <p:nvSpPr>
          <p:cNvPr id="79874" name="Rectangle 3"/>
          <p:cNvSpPr>
            <a:spLocks noGrp="1" noChangeArrowheads="1"/>
          </p:cNvSpPr>
          <p:nvPr>
            <p:ph idx="1"/>
          </p:nvPr>
        </p:nvSpPr>
        <p:spPr/>
        <p:txBody>
          <a:bodyPr/>
          <a:lstStyle/>
          <a:p>
            <a:r>
              <a:rPr lang="en-US" altLang="en-US" sz="2400" dirty="0" smtClean="0"/>
              <a:t>Carefully plan HRIS T&amp;D projects to guarantee compatibility with legacy systems and sufficient budget allocation and expertise to use the system</a:t>
            </a:r>
          </a:p>
          <a:p>
            <a:r>
              <a:rPr lang="en-US" altLang="en-US" sz="2400" dirty="0" smtClean="0"/>
              <a:t>Involve line managers and employees in HRIS T&amp;D projects to ensure greater buy-in</a:t>
            </a:r>
          </a:p>
          <a:p>
            <a:r>
              <a:rPr lang="en-US" altLang="en-US" sz="2400" dirty="0" smtClean="0"/>
              <a:t>Match HRIS T&amp;D applications and e-learning initiatives with their ability to meet training needs to encourage learning transfer</a:t>
            </a:r>
          </a:p>
          <a:p>
            <a:r>
              <a:rPr lang="en-US" altLang="en-US" sz="2400" dirty="0"/>
              <a:t>Establish a suitable evaluation strategy to assess the extent to which training technology meets training needs, and evaluate </a:t>
            </a:r>
            <a:r>
              <a:rPr lang="en-US" altLang="en-US" sz="2400" dirty="0" smtClean="0"/>
              <a:t>regularly</a:t>
            </a:r>
          </a:p>
          <a:p>
            <a:r>
              <a:rPr lang="en-US" altLang="en-US" sz="2400" dirty="0"/>
              <a:t>Promote the use of HRIS T&amp;D applications and e-learning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51</a:t>
            </a:fld>
            <a:endParaRPr lang="en-US"/>
          </a:p>
        </p:txBody>
      </p:sp>
    </p:spTree>
    <p:extLst>
      <p:ext uri="{BB962C8B-B14F-4D97-AF65-F5344CB8AC3E}">
        <p14:creationId xmlns:p14="http://schemas.microsoft.com/office/powerpoint/2010/main" val="23020342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n-US" altLang="en-US" dirty="0" smtClean="0"/>
              <a:t>SUGGESTIONS FOR SUCCESS</a:t>
            </a:r>
          </a:p>
        </p:txBody>
      </p:sp>
      <p:sp>
        <p:nvSpPr>
          <p:cNvPr id="81922" name="Rectangle 3"/>
          <p:cNvSpPr>
            <a:spLocks noGrp="1" noChangeArrowheads="1"/>
          </p:cNvSpPr>
          <p:nvPr>
            <p:ph idx="1"/>
          </p:nvPr>
        </p:nvSpPr>
        <p:spPr/>
        <p:txBody>
          <a:bodyPr/>
          <a:lstStyle/>
          <a:p>
            <a:r>
              <a:rPr lang="en-US" altLang="en-US" sz="2400" dirty="0"/>
              <a:t>Identify suitable T&amp;D metrics that take account of all direct and indirect training outcomes</a:t>
            </a:r>
          </a:p>
          <a:p>
            <a:r>
              <a:rPr lang="en-US" altLang="en-US" sz="2400" dirty="0" smtClean="0"/>
              <a:t>Make managers accountable for uptake of e-learning and HRIS T&amp;D utilization</a:t>
            </a:r>
          </a:p>
          <a:p>
            <a:r>
              <a:rPr lang="en-US" altLang="en-US" sz="2400" dirty="0" smtClean="0"/>
              <a:t>Reward employees for use of e-learning</a:t>
            </a:r>
          </a:p>
          <a:p>
            <a:r>
              <a:rPr lang="en-US" altLang="en-US" sz="2400" dirty="0" smtClean="0"/>
              <a:t>Ensure T&amp;D systems and e-learning are user-friendly and provide quality information</a:t>
            </a:r>
          </a:p>
          <a:p>
            <a:r>
              <a:rPr lang="en-US" altLang="en-US" sz="2400" dirty="0" smtClean="0"/>
              <a:t>Develop a data security policy for the T&amp;D system and applications</a:t>
            </a:r>
          </a:p>
          <a:p>
            <a:r>
              <a:rPr lang="en-US" altLang="en-US" sz="2400" dirty="0" smtClean="0"/>
              <a:t>Do not focus on financial gains from HRIS T&amp;D projects alone</a:t>
            </a:r>
          </a:p>
          <a:p>
            <a:r>
              <a:rPr lang="en-US" altLang="en-US" sz="2400" dirty="0" smtClean="0"/>
              <a:t>Train managers and employees in the use of T&amp;D technologies</a:t>
            </a:r>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52</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altLang="en-US" smtClean="0"/>
              <a:t>ESSENTIAL FEATURES OF LEARNING ORGANIZATIONS</a:t>
            </a:r>
          </a:p>
        </p:txBody>
      </p:sp>
      <p:sp>
        <p:nvSpPr>
          <p:cNvPr id="172035" name="Rectangle 3"/>
          <p:cNvSpPr>
            <a:spLocks noGrp="1" noChangeArrowheads="1"/>
          </p:cNvSpPr>
          <p:nvPr>
            <p:ph idx="1"/>
          </p:nvPr>
        </p:nvSpPr>
        <p:spPr/>
        <p:txBody>
          <a:bodyPr/>
          <a:lstStyle/>
          <a:p>
            <a:r>
              <a:rPr lang="en-US" altLang="en-US" smtClean="0"/>
              <a:t>Continuous learning</a:t>
            </a:r>
          </a:p>
          <a:p>
            <a:r>
              <a:rPr lang="en-US" altLang="en-US" smtClean="0"/>
              <a:t>Knowledge generation and sharing</a:t>
            </a:r>
          </a:p>
          <a:p>
            <a:r>
              <a:rPr lang="en-US" altLang="en-US" smtClean="0"/>
              <a:t>Critical systematic thinking</a:t>
            </a:r>
          </a:p>
          <a:p>
            <a:r>
              <a:rPr lang="en-US" altLang="en-US" smtClean="0"/>
              <a:t>Learning culture</a:t>
            </a:r>
          </a:p>
          <a:p>
            <a:r>
              <a:rPr lang="en-US" altLang="en-US" smtClean="0"/>
              <a:t>Encouragement of flexibility and experimentation</a:t>
            </a:r>
          </a:p>
          <a:p>
            <a:r>
              <a:rPr lang="en-US" altLang="en-US" smtClean="0"/>
              <a:t>Valuing of employees</a:t>
            </a:r>
          </a:p>
        </p:txBody>
      </p:sp>
      <p:sp>
        <p:nvSpPr>
          <p:cNvPr id="11267" name="Text Box 4"/>
          <p:cNvSpPr txBox="1">
            <a:spLocks noChangeArrowheads="1"/>
          </p:cNvSpPr>
          <p:nvPr/>
        </p:nvSpPr>
        <p:spPr bwMode="auto">
          <a:xfrm>
            <a:off x="250825" y="582613"/>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Tahoma" panose="020B0604030504040204" pitchFamily="34" charset="0"/>
                <a:ea typeface="MS PGothic" panose="020B0600070205080204" pitchFamily="34" charset="-128"/>
              </a:defRPr>
            </a:lvl1pPr>
            <a:lvl2pPr marL="742950" indent="-285750">
              <a:defRPr sz="1600">
                <a:solidFill>
                  <a:schemeClr val="tx1"/>
                </a:solidFill>
                <a:latin typeface="Tahoma" panose="020B0604030504040204" pitchFamily="34" charset="0"/>
                <a:ea typeface="MS PGothic" panose="020B0600070205080204" pitchFamily="34" charset="-128"/>
              </a:defRPr>
            </a:lvl2pPr>
            <a:lvl3pPr marL="1143000" indent="-228600">
              <a:defRPr sz="1600">
                <a:solidFill>
                  <a:schemeClr val="tx1"/>
                </a:solidFill>
                <a:latin typeface="Tahoma" panose="020B0604030504040204" pitchFamily="34" charset="0"/>
                <a:ea typeface="MS PGothic" panose="020B0600070205080204" pitchFamily="34" charset="-128"/>
              </a:defRPr>
            </a:lvl3pPr>
            <a:lvl4pPr marL="1600200" indent="-228600">
              <a:defRPr sz="1600">
                <a:solidFill>
                  <a:schemeClr val="tx1"/>
                </a:solidFill>
                <a:latin typeface="Tahoma" panose="020B0604030504040204" pitchFamily="34" charset="0"/>
                <a:ea typeface="MS PGothic" panose="020B0600070205080204" pitchFamily="34" charset="-128"/>
              </a:defRPr>
            </a:lvl4pPr>
            <a:lvl5pPr marL="2057400" indent="-228600">
              <a:defRPr sz="16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Tahoma" panose="020B0604030504040204" pitchFamily="34" charset="0"/>
                <a:ea typeface="MS PGothic" panose="020B0600070205080204" pitchFamily="34" charset="-128"/>
              </a:defRPr>
            </a:lvl9pPr>
          </a:lstStyle>
          <a:p>
            <a:endParaRPr lang="en-US" altLang="en-US" sz="1400">
              <a:solidFill>
                <a:srgbClr val="363656"/>
              </a:solidFill>
              <a:latin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6</a:t>
            </a:fld>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2034"/>
                                        </p:tgtEl>
                                        <p:attrNameLst>
                                          <p:attrName>style.visibility</p:attrName>
                                        </p:attrNameLst>
                                      </p:cBhvr>
                                      <p:to>
                                        <p:strVal val="visible"/>
                                      </p:to>
                                    </p:set>
                                    <p:animEffect transition="in" filter="dissolve">
                                      <p:cBhvr>
                                        <p:cTn id="7" dur="500"/>
                                        <p:tgtEl>
                                          <p:spTgt spid="1720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2" fill="hold" grpId="0" nodeType="clickEffect">
                                  <p:stCondLst>
                                    <p:cond delay="0"/>
                                  </p:stCondLst>
                                  <p:childTnLst>
                                    <p:set>
                                      <p:cBhvr>
                                        <p:cTn id="11" dur="1" fill="hold">
                                          <p:stCondLst>
                                            <p:cond delay="0"/>
                                          </p:stCondLst>
                                        </p:cTn>
                                        <p:tgtEl>
                                          <p:spTgt spid="172035">
                                            <p:txEl>
                                              <p:pRg st="0" end="0"/>
                                            </p:txEl>
                                          </p:spTgt>
                                        </p:tgtEl>
                                        <p:attrNameLst>
                                          <p:attrName>style.visibility</p:attrName>
                                        </p:attrNameLst>
                                      </p:cBhvr>
                                      <p:to>
                                        <p:strVal val="visible"/>
                                      </p:to>
                                    </p:set>
                                    <p:anim calcmode="lin" valueType="num">
                                      <p:cBhvr>
                                        <p:cTn id="12" dur="500" fill="hold"/>
                                        <p:tgtEl>
                                          <p:spTgt spid="172035">
                                            <p:txEl>
                                              <p:pRg st="0" end="0"/>
                                            </p:txEl>
                                          </p:spTgt>
                                        </p:tgtEl>
                                        <p:attrNameLst>
                                          <p:attrName>ppt_x</p:attrName>
                                        </p:attrNameLst>
                                      </p:cBhvr>
                                      <p:tavLst>
                                        <p:tav tm="0">
                                          <p:val>
                                            <p:strVal val="#ppt_x+#ppt_w/2"/>
                                          </p:val>
                                        </p:tav>
                                        <p:tav tm="100000">
                                          <p:val>
                                            <p:strVal val="#ppt_x"/>
                                          </p:val>
                                        </p:tav>
                                      </p:tavLst>
                                    </p:anim>
                                    <p:anim calcmode="lin" valueType="num">
                                      <p:cBhvr>
                                        <p:cTn id="13" dur="500" fill="hold"/>
                                        <p:tgtEl>
                                          <p:spTgt spid="172035">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17203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7203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2" fill="hold" grpId="0" nodeType="clickEffect">
                                  <p:stCondLst>
                                    <p:cond delay="0"/>
                                  </p:stCondLst>
                                  <p:childTnLst>
                                    <p:set>
                                      <p:cBhvr>
                                        <p:cTn id="19" dur="1" fill="hold">
                                          <p:stCondLst>
                                            <p:cond delay="0"/>
                                          </p:stCondLst>
                                        </p:cTn>
                                        <p:tgtEl>
                                          <p:spTgt spid="172035">
                                            <p:txEl>
                                              <p:pRg st="1" end="1"/>
                                            </p:txEl>
                                          </p:spTgt>
                                        </p:tgtEl>
                                        <p:attrNameLst>
                                          <p:attrName>style.visibility</p:attrName>
                                        </p:attrNameLst>
                                      </p:cBhvr>
                                      <p:to>
                                        <p:strVal val="visible"/>
                                      </p:to>
                                    </p:set>
                                    <p:anim calcmode="lin" valueType="num">
                                      <p:cBhvr>
                                        <p:cTn id="20" dur="500" fill="hold"/>
                                        <p:tgtEl>
                                          <p:spTgt spid="172035">
                                            <p:txEl>
                                              <p:pRg st="1" end="1"/>
                                            </p:txEl>
                                          </p:spTgt>
                                        </p:tgtEl>
                                        <p:attrNameLst>
                                          <p:attrName>ppt_x</p:attrName>
                                        </p:attrNameLst>
                                      </p:cBhvr>
                                      <p:tavLst>
                                        <p:tav tm="0">
                                          <p:val>
                                            <p:strVal val="#ppt_x+#ppt_w/2"/>
                                          </p:val>
                                        </p:tav>
                                        <p:tav tm="100000">
                                          <p:val>
                                            <p:strVal val="#ppt_x"/>
                                          </p:val>
                                        </p:tav>
                                      </p:tavLst>
                                    </p:anim>
                                    <p:anim calcmode="lin" valueType="num">
                                      <p:cBhvr>
                                        <p:cTn id="21" dur="500" fill="hold"/>
                                        <p:tgtEl>
                                          <p:spTgt spid="172035">
                                            <p:txEl>
                                              <p:pRg st="1" end="1"/>
                                            </p:txEl>
                                          </p:spTgt>
                                        </p:tgtEl>
                                        <p:attrNameLst>
                                          <p:attrName>ppt_y</p:attrName>
                                        </p:attrNameLst>
                                      </p:cBhvr>
                                      <p:tavLst>
                                        <p:tav tm="0">
                                          <p:val>
                                            <p:strVal val="#ppt_y"/>
                                          </p:val>
                                        </p:tav>
                                        <p:tav tm="100000">
                                          <p:val>
                                            <p:strVal val="#ppt_y"/>
                                          </p:val>
                                        </p:tav>
                                      </p:tavLst>
                                    </p:anim>
                                    <p:anim calcmode="lin" valueType="num">
                                      <p:cBhvr>
                                        <p:cTn id="22" dur="500" fill="hold"/>
                                        <p:tgtEl>
                                          <p:spTgt spid="172035">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17203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2" fill="hold" grpId="0" nodeType="clickEffect">
                                  <p:stCondLst>
                                    <p:cond delay="0"/>
                                  </p:stCondLst>
                                  <p:childTnLst>
                                    <p:set>
                                      <p:cBhvr>
                                        <p:cTn id="27" dur="1" fill="hold">
                                          <p:stCondLst>
                                            <p:cond delay="0"/>
                                          </p:stCondLst>
                                        </p:cTn>
                                        <p:tgtEl>
                                          <p:spTgt spid="172035">
                                            <p:txEl>
                                              <p:pRg st="2" end="2"/>
                                            </p:txEl>
                                          </p:spTgt>
                                        </p:tgtEl>
                                        <p:attrNameLst>
                                          <p:attrName>style.visibility</p:attrName>
                                        </p:attrNameLst>
                                      </p:cBhvr>
                                      <p:to>
                                        <p:strVal val="visible"/>
                                      </p:to>
                                    </p:set>
                                    <p:anim calcmode="lin" valueType="num">
                                      <p:cBhvr>
                                        <p:cTn id="28" dur="500" fill="hold"/>
                                        <p:tgtEl>
                                          <p:spTgt spid="172035">
                                            <p:txEl>
                                              <p:pRg st="2" end="2"/>
                                            </p:txEl>
                                          </p:spTgt>
                                        </p:tgtEl>
                                        <p:attrNameLst>
                                          <p:attrName>ppt_x</p:attrName>
                                        </p:attrNameLst>
                                      </p:cBhvr>
                                      <p:tavLst>
                                        <p:tav tm="0">
                                          <p:val>
                                            <p:strVal val="#ppt_x+#ppt_w/2"/>
                                          </p:val>
                                        </p:tav>
                                        <p:tav tm="100000">
                                          <p:val>
                                            <p:strVal val="#ppt_x"/>
                                          </p:val>
                                        </p:tav>
                                      </p:tavLst>
                                    </p:anim>
                                    <p:anim calcmode="lin" valueType="num">
                                      <p:cBhvr>
                                        <p:cTn id="29" dur="500" fill="hold"/>
                                        <p:tgtEl>
                                          <p:spTgt spid="172035">
                                            <p:txEl>
                                              <p:pRg st="2" end="2"/>
                                            </p:txEl>
                                          </p:spTgt>
                                        </p:tgtEl>
                                        <p:attrNameLst>
                                          <p:attrName>ppt_y</p:attrName>
                                        </p:attrNameLst>
                                      </p:cBhvr>
                                      <p:tavLst>
                                        <p:tav tm="0">
                                          <p:val>
                                            <p:strVal val="#ppt_y"/>
                                          </p:val>
                                        </p:tav>
                                        <p:tav tm="100000">
                                          <p:val>
                                            <p:strVal val="#ppt_y"/>
                                          </p:val>
                                        </p:tav>
                                      </p:tavLst>
                                    </p:anim>
                                    <p:anim calcmode="lin" valueType="num">
                                      <p:cBhvr>
                                        <p:cTn id="30" dur="500" fill="hold"/>
                                        <p:tgtEl>
                                          <p:spTgt spid="172035">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17203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2" fill="hold" grpId="0" nodeType="clickEffect">
                                  <p:stCondLst>
                                    <p:cond delay="0"/>
                                  </p:stCondLst>
                                  <p:childTnLst>
                                    <p:set>
                                      <p:cBhvr>
                                        <p:cTn id="35" dur="1" fill="hold">
                                          <p:stCondLst>
                                            <p:cond delay="0"/>
                                          </p:stCondLst>
                                        </p:cTn>
                                        <p:tgtEl>
                                          <p:spTgt spid="172035">
                                            <p:txEl>
                                              <p:pRg st="3" end="3"/>
                                            </p:txEl>
                                          </p:spTgt>
                                        </p:tgtEl>
                                        <p:attrNameLst>
                                          <p:attrName>style.visibility</p:attrName>
                                        </p:attrNameLst>
                                      </p:cBhvr>
                                      <p:to>
                                        <p:strVal val="visible"/>
                                      </p:to>
                                    </p:set>
                                    <p:anim calcmode="lin" valueType="num">
                                      <p:cBhvr>
                                        <p:cTn id="36" dur="500" fill="hold"/>
                                        <p:tgtEl>
                                          <p:spTgt spid="172035">
                                            <p:txEl>
                                              <p:pRg st="3" end="3"/>
                                            </p:txEl>
                                          </p:spTgt>
                                        </p:tgtEl>
                                        <p:attrNameLst>
                                          <p:attrName>ppt_x</p:attrName>
                                        </p:attrNameLst>
                                      </p:cBhvr>
                                      <p:tavLst>
                                        <p:tav tm="0">
                                          <p:val>
                                            <p:strVal val="#ppt_x+#ppt_w/2"/>
                                          </p:val>
                                        </p:tav>
                                        <p:tav tm="100000">
                                          <p:val>
                                            <p:strVal val="#ppt_x"/>
                                          </p:val>
                                        </p:tav>
                                      </p:tavLst>
                                    </p:anim>
                                    <p:anim calcmode="lin" valueType="num">
                                      <p:cBhvr>
                                        <p:cTn id="37" dur="500" fill="hold"/>
                                        <p:tgtEl>
                                          <p:spTgt spid="172035">
                                            <p:txEl>
                                              <p:pRg st="3" end="3"/>
                                            </p:txEl>
                                          </p:spTgt>
                                        </p:tgtEl>
                                        <p:attrNameLst>
                                          <p:attrName>ppt_y</p:attrName>
                                        </p:attrNameLst>
                                      </p:cBhvr>
                                      <p:tavLst>
                                        <p:tav tm="0">
                                          <p:val>
                                            <p:strVal val="#ppt_y"/>
                                          </p:val>
                                        </p:tav>
                                        <p:tav tm="100000">
                                          <p:val>
                                            <p:strVal val="#ppt_y"/>
                                          </p:val>
                                        </p:tav>
                                      </p:tavLst>
                                    </p:anim>
                                    <p:anim calcmode="lin" valueType="num">
                                      <p:cBhvr>
                                        <p:cTn id="38" dur="500" fill="hold"/>
                                        <p:tgtEl>
                                          <p:spTgt spid="172035">
                                            <p:txEl>
                                              <p:pRg st="3" end="3"/>
                                            </p:txEl>
                                          </p:spTgt>
                                        </p:tgtEl>
                                        <p:attrNameLst>
                                          <p:attrName>ppt_w</p:attrName>
                                        </p:attrNameLst>
                                      </p:cBhvr>
                                      <p:tavLst>
                                        <p:tav tm="0">
                                          <p:val>
                                            <p:fltVal val="0"/>
                                          </p:val>
                                        </p:tav>
                                        <p:tav tm="100000">
                                          <p:val>
                                            <p:strVal val="#ppt_w"/>
                                          </p:val>
                                        </p:tav>
                                      </p:tavLst>
                                    </p:anim>
                                    <p:anim calcmode="lin" valueType="num">
                                      <p:cBhvr>
                                        <p:cTn id="39" dur="500" fill="hold"/>
                                        <p:tgtEl>
                                          <p:spTgt spid="17203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2" fill="hold" grpId="0" nodeType="clickEffect">
                                  <p:stCondLst>
                                    <p:cond delay="0"/>
                                  </p:stCondLst>
                                  <p:childTnLst>
                                    <p:set>
                                      <p:cBhvr>
                                        <p:cTn id="43" dur="1" fill="hold">
                                          <p:stCondLst>
                                            <p:cond delay="0"/>
                                          </p:stCondLst>
                                        </p:cTn>
                                        <p:tgtEl>
                                          <p:spTgt spid="172035">
                                            <p:txEl>
                                              <p:pRg st="4" end="4"/>
                                            </p:txEl>
                                          </p:spTgt>
                                        </p:tgtEl>
                                        <p:attrNameLst>
                                          <p:attrName>style.visibility</p:attrName>
                                        </p:attrNameLst>
                                      </p:cBhvr>
                                      <p:to>
                                        <p:strVal val="visible"/>
                                      </p:to>
                                    </p:set>
                                    <p:anim calcmode="lin" valueType="num">
                                      <p:cBhvr>
                                        <p:cTn id="44" dur="500" fill="hold"/>
                                        <p:tgtEl>
                                          <p:spTgt spid="172035">
                                            <p:txEl>
                                              <p:pRg st="4" end="4"/>
                                            </p:txEl>
                                          </p:spTgt>
                                        </p:tgtEl>
                                        <p:attrNameLst>
                                          <p:attrName>ppt_x</p:attrName>
                                        </p:attrNameLst>
                                      </p:cBhvr>
                                      <p:tavLst>
                                        <p:tav tm="0">
                                          <p:val>
                                            <p:strVal val="#ppt_x+#ppt_w/2"/>
                                          </p:val>
                                        </p:tav>
                                        <p:tav tm="100000">
                                          <p:val>
                                            <p:strVal val="#ppt_x"/>
                                          </p:val>
                                        </p:tav>
                                      </p:tavLst>
                                    </p:anim>
                                    <p:anim calcmode="lin" valueType="num">
                                      <p:cBhvr>
                                        <p:cTn id="45" dur="500" fill="hold"/>
                                        <p:tgtEl>
                                          <p:spTgt spid="172035">
                                            <p:txEl>
                                              <p:pRg st="4" end="4"/>
                                            </p:txEl>
                                          </p:spTgt>
                                        </p:tgtEl>
                                        <p:attrNameLst>
                                          <p:attrName>ppt_y</p:attrName>
                                        </p:attrNameLst>
                                      </p:cBhvr>
                                      <p:tavLst>
                                        <p:tav tm="0">
                                          <p:val>
                                            <p:strVal val="#ppt_y"/>
                                          </p:val>
                                        </p:tav>
                                        <p:tav tm="100000">
                                          <p:val>
                                            <p:strVal val="#ppt_y"/>
                                          </p:val>
                                        </p:tav>
                                      </p:tavLst>
                                    </p:anim>
                                    <p:anim calcmode="lin" valueType="num">
                                      <p:cBhvr>
                                        <p:cTn id="46" dur="500" fill="hold"/>
                                        <p:tgtEl>
                                          <p:spTgt spid="172035">
                                            <p:txEl>
                                              <p:pRg st="4" end="4"/>
                                            </p:txEl>
                                          </p:spTgt>
                                        </p:tgtEl>
                                        <p:attrNameLst>
                                          <p:attrName>ppt_w</p:attrName>
                                        </p:attrNameLst>
                                      </p:cBhvr>
                                      <p:tavLst>
                                        <p:tav tm="0">
                                          <p:val>
                                            <p:fltVal val="0"/>
                                          </p:val>
                                        </p:tav>
                                        <p:tav tm="100000">
                                          <p:val>
                                            <p:strVal val="#ppt_w"/>
                                          </p:val>
                                        </p:tav>
                                      </p:tavLst>
                                    </p:anim>
                                    <p:anim calcmode="lin" valueType="num">
                                      <p:cBhvr>
                                        <p:cTn id="47" dur="500" fill="hold"/>
                                        <p:tgtEl>
                                          <p:spTgt spid="172035">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17" presetClass="entr" presetSubtype="2" fill="hold" grpId="0" nodeType="clickEffect">
                                  <p:stCondLst>
                                    <p:cond delay="0"/>
                                  </p:stCondLst>
                                  <p:childTnLst>
                                    <p:set>
                                      <p:cBhvr>
                                        <p:cTn id="51" dur="1" fill="hold">
                                          <p:stCondLst>
                                            <p:cond delay="0"/>
                                          </p:stCondLst>
                                        </p:cTn>
                                        <p:tgtEl>
                                          <p:spTgt spid="172035">
                                            <p:txEl>
                                              <p:pRg st="5" end="5"/>
                                            </p:txEl>
                                          </p:spTgt>
                                        </p:tgtEl>
                                        <p:attrNameLst>
                                          <p:attrName>style.visibility</p:attrName>
                                        </p:attrNameLst>
                                      </p:cBhvr>
                                      <p:to>
                                        <p:strVal val="visible"/>
                                      </p:to>
                                    </p:set>
                                    <p:anim calcmode="lin" valueType="num">
                                      <p:cBhvr>
                                        <p:cTn id="52" dur="500" fill="hold"/>
                                        <p:tgtEl>
                                          <p:spTgt spid="172035">
                                            <p:txEl>
                                              <p:pRg st="5" end="5"/>
                                            </p:txEl>
                                          </p:spTgt>
                                        </p:tgtEl>
                                        <p:attrNameLst>
                                          <p:attrName>ppt_x</p:attrName>
                                        </p:attrNameLst>
                                      </p:cBhvr>
                                      <p:tavLst>
                                        <p:tav tm="0">
                                          <p:val>
                                            <p:strVal val="#ppt_x+#ppt_w/2"/>
                                          </p:val>
                                        </p:tav>
                                        <p:tav tm="100000">
                                          <p:val>
                                            <p:strVal val="#ppt_x"/>
                                          </p:val>
                                        </p:tav>
                                      </p:tavLst>
                                    </p:anim>
                                    <p:anim calcmode="lin" valueType="num">
                                      <p:cBhvr>
                                        <p:cTn id="53" dur="500" fill="hold"/>
                                        <p:tgtEl>
                                          <p:spTgt spid="172035">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172035">
                                            <p:txEl>
                                              <p:pRg st="5" end="5"/>
                                            </p:txEl>
                                          </p:spTgt>
                                        </p:tgtEl>
                                        <p:attrNameLst>
                                          <p:attrName>ppt_w</p:attrName>
                                        </p:attrNameLst>
                                      </p:cBhvr>
                                      <p:tavLst>
                                        <p:tav tm="0">
                                          <p:val>
                                            <p:fltVal val="0"/>
                                          </p:val>
                                        </p:tav>
                                        <p:tav tm="100000">
                                          <p:val>
                                            <p:strVal val="#ppt_w"/>
                                          </p:val>
                                        </p:tav>
                                      </p:tavLst>
                                    </p:anim>
                                    <p:anim calcmode="lin" valueType="num">
                                      <p:cBhvr>
                                        <p:cTn id="55" dur="500" fill="hold"/>
                                        <p:tgtEl>
                                          <p:spTgt spid="172035">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4" grpId="0" autoUpdateAnimBg="0"/>
      <p:bldP spid="17203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altLang="en-US" smtClean="0"/>
              <a:t>TRAINING AND DEVELOPMENT: STRATEGIC IMPLICATIONS</a:t>
            </a:r>
          </a:p>
        </p:txBody>
      </p:sp>
      <p:sp>
        <p:nvSpPr>
          <p:cNvPr id="12290" name="Rectangle 3"/>
          <p:cNvSpPr>
            <a:spLocks noGrp="1" noChangeArrowheads="1"/>
          </p:cNvSpPr>
          <p:nvPr>
            <p:ph idx="1"/>
          </p:nvPr>
        </p:nvSpPr>
        <p:spPr/>
        <p:txBody>
          <a:bodyPr/>
          <a:lstStyle/>
          <a:p>
            <a:r>
              <a:rPr lang="en-AU" altLang="en-US" sz="2800" dirty="0" smtClean="0"/>
              <a:t>Learning is defined as the process of assimilating new knowledge and skills in consequence of experience or practice that will bring about relatively permanent changes in behavior.</a:t>
            </a:r>
          </a:p>
          <a:p>
            <a:pPr lvl="1"/>
            <a:r>
              <a:rPr lang="en-AU" altLang="en-US" sz="2400" dirty="0" smtClean="0"/>
              <a:t>Outcomes of learning include skills, competences, know-how or tacit knowledge, and higher-level cognitive and other skills (Collin, 2007). </a:t>
            </a:r>
          </a:p>
          <a:p>
            <a:r>
              <a:rPr lang="en-AU" altLang="en-US" sz="2800" dirty="0" smtClean="0"/>
              <a:t>Skills are directly related to performance and the ability to carry out a task.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altLang="en-US" smtClean="0"/>
              <a:t>TRAINING AND DEVELOPMENT: STRATEGIC IMPLICATIONS</a:t>
            </a:r>
          </a:p>
        </p:txBody>
      </p:sp>
      <p:sp>
        <p:nvSpPr>
          <p:cNvPr id="12290" name="Rectangle 3"/>
          <p:cNvSpPr>
            <a:spLocks noGrp="1" noChangeArrowheads="1"/>
          </p:cNvSpPr>
          <p:nvPr>
            <p:ph idx="1"/>
          </p:nvPr>
        </p:nvSpPr>
        <p:spPr/>
        <p:txBody>
          <a:bodyPr/>
          <a:lstStyle/>
          <a:p>
            <a:r>
              <a:rPr lang="en-AU" altLang="en-US" sz="2800" dirty="0" smtClean="0"/>
              <a:t>Competences comprise the KSA and underlying characteristics of a person that allow the jobholder to perform a task effectively.  </a:t>
            </a:r>
          </a:p>
          <a:p>
            <a:r>
              <a:rPr lang="en-AU" altLang="en-US" sz="2800" dirty="0" smtClean="0"/>
              <a:t>The knowledge of employees is a tacit commodity, an intangible asset. It is associated with an understanding of and a constructive application of information (Grant, 1996).</a:t>
            </a:r>
            <a:r>
              <a:rPr lang="en-US" altLang="en-US" sz="2800" dirty="0" smtClean="0"/>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extLst>
      <p:ext uri="{BB962C8B-B14F-4D97-AF65-F5344CB8AC3E}">
        <p14:creationId xmlns:p14="http://schemas.microsoft.com/office/powerpoint/2010/main" val="1328247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Knowledge Management (KM)</a:t>
            </a:r>
          </a:p>
        </p:txBody>
      </p:sp>
      <p:sp>
        <p:nvSpPr>
          <p:cNvPr id="14338" name="Rectangle 3"/>
          <p:cNvSpPr>
            <a:spLocks noGrp="1" noChangeArrowheads="1"/>
          </p:cNvSpPr>
          <p:nvPr>
            <p:ph idx="1"/>
          </p:nvPr>
        </p:nvSpPr>
        <p:spPr/>
        <p:txBody>
          <a:bodyPr/>
          <a:lstStyle/>
          <a:p>
            <a:r>
              <a:rPr lang="en-AU" altLang="en-US" smtClean="0"/>
              <a:t>Acquisition</a:t>
            </a:r>
          </a:p>
          <a:p>
            <a:r>
              <a:rPr lang="en-AU" altLang="en-US" smtClean="0"/>
              <a:t>Documentation</a:t>
            </a:r>
          </a:p>
          <a:p>
            <a:r>
              <a:rPr lang="en-AU" altLang="en-US" smtClean="0"/>
              <a:t>Transfer</a:t>
            </a:r>
          </a:p>
          <a:p>
            <a:r>
              <a:rPr lang="en-AU" altLang="en-US" smtClean="0"/>
              <a:t>Creation</a:t>
            </a:r>
          </a:p>
          <a:p>
            <a:r>
              <a:rPr lang="en-AU" altLang="en-US" smtClean="0"/>
              <a:t>And application of knowledge</a:t>
            </a:r>
            <a:r>
              <a:rPr lang="en-US" altLang="en-US" smtClean="0"/>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TotalTime>
  <Words>3008</Words>
  <Application>Microsoft Office PowerPoint</Application>
  <PresentationFormat>On-screen Show (4:3)</PresentationFormat>
  <Paragraphs>387</Paragraphs>
  <Slides>52</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ＭＳ Ｐゴシック</vt:lpstr>
      <vt:lpstr>ＭＳ Ｐゴシック</vt:lpstr>
      <vt:lpstr>Arial</vt:lpstr>
      <vt:lpstr>Calibri</vt:lpstr>
      <vt:lpstr>Tahoma</vt:lpstr>
      <vt:lpstr>Times New Roman</vt:lpstr>
      <vt:lpstr>Kavanagh</vt:lpstr>
      <vt:lpstr>CHAPTER 11 </vt:lpstr>
      <vt:lpstr>LEARNING, TRAINING, AND DEVELOPMENT OF EMPLOYEES</vt:lpstr>
      <vt:lpstr>TRAINING AND DEVELOPMENT CONTRASTED</vt:lpstr>
      <vt:lpstr>TRAINING AND LEARNING IN ORGANIZATIONS</vt:lpstr>
      <vt:lpstr>LEARNING ORGANIZATIONS</vt:lpstr>
      <vt:lpstr>ESSENTIAL FEATURES OF LEARNING ORGANIZATIONS</vt:lpstr>
      <vt:lpstr>TRAINING AND DEVELOPMENT: STRATEGIC IMPLICATIONS</vt:lpstr>
      <vt:lpstr>TRAINING AND DEVELOPMENT: STRATEGIC IMPLICATIONS</vt:lpstr>
      <vt:lpstr>Knowledge Management (KM)</vt:lpstr>
      <vt:lpstr>ORGANIZATIONAL LEARNING</vt:lpstr>
      <vt:lpstr>ORGANIZATIONAL LEARNING</vt:lpstr>
      <vt:lpstr>SYSTEMS MODEL OF TRAINING</vt:lpstr>
      <vt:lpstr>IDENTIFYING T&amp;D NEEDS</vt:lpstr>
      <vt:lpstr>DEVELOPING T&amp;D INITIATIVES </vt:lpstr>
      <vt:lpstr>BEST-FIT LEARNING EVENT MODEL</vt:lpstr>
      <vt:lpstr>TRAINING METHODS</vt:lpstr>
      <vt:lpstr>E-LEARNING</vt:lpstr>
      <vt:lpstr>E-LEARNING METHODS</vt:lpstr>
      <vt:lpstr>E-LEARNING METHODS</vt:lpstr>
      <vt:lpstr>E-LEARNING</vt:lpstr>
      <vt:lpstr>E-LEARNING TYPOLOGY</vt:lpstr>
      <vt:lpstr>RAPID E-LEARNING (REL) SOLUTIONS</vt:lpstr>
      <vt:lpstr>REL SHOULD BE USED IN SITUATIONS BELOW</vt:lpstr>
      <vt:lpstr>EVALUATION OF E-LEARNING</vt:lpstr>
      <vt:lpstr>RESEARCH-BASED GUIDELINES FOR  E-LEARNING </vt:lpstr>
      <vt:lpstr>RESEARCH-BASED GUIDELINES FOR  E-LEARNING </vt:lpstr>
      <vt:lpstr>IMPLEMENTING T&amp;D</vt:lpstr>
      <vt:lpstr>TRANSFER OF TRAINING</vt:lpstr>
      <vt:lpstr>TRANSFER OF TRAINING</vt:lpstr>
      <vt:lpstr>TRANSFER OF TRAINING</vt:lpstr>
      <vt:lpstr>EVALUATING T&amp;D</vt:lpstr>
      <vt:lpstr>EVALUATION PROCESS</vt:lpstr>
      <vt:lpstr>PURPOSES OF EVALUATION </vt:lpstr>
      <vt:lpstr>COST–BENEFIT APPROACHES</vt:lpstr>
      <vt:lpstr>TRAINING COSTS</vt:lpstr>
      <vt:lpstr>TRAINING COSTS</vt:lpstr>
      <vt:lpstr>TRAINING METRICS AND COST–BENEFIT ANALYSIS</vt:lpstr>
      <vt:lpstr>TRAINING COSTS </vt:lpstr>
      <vt:lpstr>TRAINING BENEFITS</vt:lpstr>
      <vt:lpstr>TRAINING METRICS AND COST–BENEFIT ANALYSIS (2)</vt:lpstr>
      <vt:lpstr>TRAINING METRICS AND COST–BENEFIT ANALYSIS (3)</vt:lpstr>
      <vt:lpstr>T&amp;D DATA ELEMENTS FOR HRIS</vt:lpstr>
      <vt:lpstr>HRIS APPLICATIONS IN TRAINING</vt:lpstr>
      <vt:lpstr>COST–BENEFIT ANALYSIS FORMULA</vt:lpstr>
      <vt:lpstr>HRIS/LEARNING APPLICATIONS: LMS</vt:lpstr>
      <vt:lpstr>LEARNING MANAGEMENT SYSTEM CLASSIFICATION</vt:lpstr>
      <vt:lpstr>HRIS/LEARNING APPLICATIONS: LMS</vt:lpstr>
      <vt:lpstr>HRIS T&amp;D APPLICATIONS: IMPLEMENTATION ISSUES</vt:lpstr>
      <vt:lpstr>HRIS T&amp;D APPLICATIONS: IMPLEMENTATION ISSUES</vt:lpstr>
      <vt:lpstr>SUGGESTIONS FOR SUCCESS </vt:lpstr>
      <vt:lpstr>SUGGESTIONS FOR SUCCESS </vt:lpstr>
      <vt:lpstr>SUGGESTIONS FOR SUCCESS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creator>Sheila Boysen-Rotelli</dc:creator>
  <cp:lastModifiedBy>Katie Ancheta</cp:lastModifiedBy>
  <cp:revision>49</cp:revision>
  <dcterms:created xsi:type="dcterms:W3CDTF">2017-05-04T23:59:55Z</dcterms:created>
  <dcterms:modified xsi:type="dcterms:W3CDTF">2017-07-27T20:27:19Z</dcterms:modified>
</cp:coreProperties>
</file>