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35"/>
  </p:notesMasterIdLst>
  <p:handoutMasterIdLst>
    <p:handoutMasterId r:id="rId36"/>
  </p:handoutMasterIdLst>
  <p:sldIdLst>
    <p:sldId id="256" r:id="rId2"/>
    <p:sldId id="279" r:id="rId3"/>
    <p:sldId id="280" r:id="rId4"/>
    <p:sldId id="314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315" r:id="rId13"/>
    <p:sldId id="290" r:id="rId14"/>
    <p:sldId id="288" r:id="rId15"/>
    <p:sldId id="289" r:id="rId16"/>
    <p:sldId id="291" r:id="rId17"/>
    <p:sldId id="292" r:id="rId18"/>
    <p:sldId id="293" r:id="rId19"/>
    <p:sldId id="294" r:id="rId20"/>
    <p:sldId id="316" r:id="rId21"/>
    <p:sldId id="295" r:id="rId22"/>
    <p:sldId id="298" r:id="rId23"/>
    <p:sldId id="299" r:id="rId24"/>
    <p:sldId id="300" r:id="rId25"/>
    <p:sldId id="311" r:id="rId26"/>
    <p:sldId id="301" r:id="rId27"/>
    <p:sldId id="302" r:id="rId28"/>
    <p:sldId id="303" r:id="rId29"/>
    <p:sldId id="304" r:id="rId30"/>
    <p:sldId id="313" r:id="rId31"/>
    <p:sldId id="305" r:id="rId32"/>
    <p:sldId id="308" r:id="rId33"/>
    <p:sldId id="309" r:id="rId34"/>
  </p:sldIdLst>
  <p:sldSz cx="9144000" cy="6858000" type="screen4x3"/>
  <p:notesSz cx="6858000" cy="9144000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fld id="{2BD2F015-15B3-4C4E-AD6B-B4EE00A03EA0}" type="slidenum">
              <a:rPr lang="en-AU" altLang="en-US"/>
              <a:pPr/>
              <a:t>‹#›</a:t>
            </a:fld>
            <a:endParaRPr lang="en-A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fld id="{0FD07AE8-4AAD-490A-9015-1EF2FC37C51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268FFE15-43B8-4CC5-9899-82C6F5872AD5}" type="slidenum">
              <a:rPr lang="en-US" altLang="en-US" sz="1200">
                <a:latin typeface="Arial" panose="020B0604020202020204" pitchFamily="34" charset="0"/>
              </a:rPr>
              <a:pPr/>
              <a:t>1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7C24D5F4-EE89-4C2D-9BBE-85521C209C22}" type="slidenum">
              <a:rPr lang="en-US" altLang="en-US" sz="1200">
                <a:latin typeface="Arial" panose="020B0604020202020204" pitchFamily="34" charset="0"/>
              </a:rPr>
              <a:pPr/>
              <a:t>10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907CAD78-3932-468A-A49B-F2A33B9C3288}" type="slidenum">
              <a:rPr lang="en-US" altLang="en-US" sz="1200">
                <a:latin typeface="Arial" panose="020B0604020202020204" pitchFamily="34" charset="0"/>
              </a:rPr>
              <a:pPr/>
              <a:t>11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21187CF6-0156-404E-AE6F-713A54BAA641}" type="slidenum">
              <a:rPr lang="en-US" altLang="en-US" sz="1200">
                <a:latin typeface="Arial" panose="020B0604020202020204" pitchFamily="34" charset="0"/>
              </a:rPr>
              <a:pPr/>
              <a:t>12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D488FC5F-DF19-478A-B35F-0E25BCC3D8DF}" type="slidenum">
              <a:rPr lang="en-US" altLang="en-US" sz="1200">
                <a:latin typeface="Arial" panose="020B0604020202020204" pitchFamily="34" charset="0"/>
              </a:rPr>
              <a:pPr/>
              <a:t>13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CF2C0B58-C4F9-495D-9AF0-72F75B8BCD08}" type="slidenum">
              <a:rPr lang="en-US" altLang="en-US" sz="1200">
                <a:latin typeface="Arial" panose="020B0604020202020204" pitchFamily="34" charset="0"/>
              </a:rPr>
              <a:pPr/>
              <a:t>14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FDD1BE7C-A56A-4665-A0C1-666378E4040C}" type="slidenum">
              <a:rPr lang="en-US" altLang="en-US" sz="1200">
                <a:latin typeface="Arial" panose="020B0604020202020204" pitchFamily="34" charset="0"/>
              </a:rPr>
              <a:pPr/>
              <a:t>15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D7553D65-9E5F-4CE3-9465-84B5676C478A}" type="slidenum">
              <a:rPr lang="en-US" altLang="en-US" sz="1200">
                <a:latin typeface="Arial" panose="020B0604020202020204" pitchFamily="34" charset="0"/>
              </a:rPr>
              <a:pPr/>
              <a:t>16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240278B8-4D22-49B9-A517-ED2767D474CD}" type="slidenum">
              <a:rPr lang="en-US" altLang="en-US" sz="1200">
                <a:latin typeface="Arial" panose="020B0604020202020204" pitchFamily="34" charset="0"/>
              </a:rPr>
              <a:pPr/>
              <a:t>17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2D52449A-24B8-4E08-857D-6259EFDAF45F}" type="slidenum">
              <a:rPr lang="en-US" altLang="en-US" sz="1200">
                <a:latin typeface="Arial" panose="020B0604020202020204" pitchFamily="34" charset="0"/>
              </a:rPr>
              <a:pPr/>
              <a:t>18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BFE56A7D-25F9-4F2A-AED1-D1436772C52E}" type="slidenum">
              <a:rPr lang="en-US" altLang="en-US" sz="1200">
                <a:latin typeface="Arial" panose="020B0604020202020204" pitchFamily="34" charset="0"/>
              </a:rPr>
              <a:pPr/>
              <a:t>19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DC2AEB7D-2DA2-46FF-8DBC-EBD137DE753E}" type="slidenum">
              <a:rPr lang="en-US" altLang="en-US" sz="1200">
                <a:latin typeface="Arial" panose="020B0604020202020204" pitchFamily="34" charset="0"/>
              </a:rPr>
              <a:pPr/>
              <a:t>2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2396B027-2DB9-4F3F-BAA8-0B2312FD8B42}" type="slidenum">
              <a:rPr lang="en-US" altLang="en-US" sz="1200">
                <a:latin typeface="Arial" panose="020B0604020202020204" pitchFamily="34" charset="0"/>
              </a:rPr>
              <a:pPr/>
              <a:t>20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14D8A561-FA9D-4C47-9B45-B9B4709754E1}" type="slidenum">
              <a:rPr lang="en-US" altLang="en-US" sz="1200">
                <a:latin typeface="Arial" panose="020B0604020202020204" pitchFamily="34" charset="0"/>
              </a:rPr>
              <a:pPr/>
              <a:t>21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C2A964BD-2988-429E-9563-4E06F2E564FF}" type="slidenum">
              <a:rPr lang="en-US" altLang="en-US" sz="1200">
                <a:latin typeface="Arial" panose="020B0604020202020204" pitchFamily="34" charset="0"/>
              </a:rPr>
              <a:pPr/>
              <a:t>22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C20BD590-10FF-40DC-8929-2CA0C2A65C88}" type="slidenum">
              <a:rPr lang="en-US" altLang="en-US" sz="1200">
                <a:latin typeface="Arial" panose="020B0604020202020204" pitchFamily="34" charset="0"/>
              </a:rPr>
              <a:pPr/>
              <a:t>23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A31FDB81-5150-49F0-A64E-23A8F5AA589F}" type="slidenum">
              <a:rPr lang="en-US" altLang="en-US" sz="1200">
                <a:latin typeface="Arial" panose="020B0604020202020204" pitchFamily="34" charset="0"/>
              </a:rPr>
              <a:pPr/>
              <a:t>24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A0A8F910-E8E0-4D2B-A76C-ECD0346E8BD7}" type="slidenum">
              <a:rPr lang="en-US" altLang="en-US" sz="1200">
                <a:latin typeface="Arial" panose="020B0604020202020204" pitchFamily="34" charset="0"/>
              </a:rPr>
              <a:pPr/>
              <a:t>26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430F1DFA-2AEB-44B9-A70F-36E25288A5D5}" type="slidenum">
              <a:rPr lang="en-US" altLang="en-US" sz="1200">
                <a:latin typeface="Arial" panose="020B0604020202020204" pitchFamily="34" charset="0"/>
              </a:rPr>
              <a:pPr/>
              <a:t>27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B74994F8-862B-4BE2-81EC-D2CBB738B4C9}" type="slidenum">
              <a:rPr lang="en-US" altLang="en-US" sz="1200">
                <a:latin typeface="Arial" panose="020B0604020202020204" pitchFamily="34" charset="0"/>
              </a:rPr>
              <a:pPr/>
              <a:t>28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DDBFF8A8-984B-4D82-BE79-CA6221267A6F}" type="slidenum">
              <a:rPr lang="en-US" altLang="en-US" sz="1200">
                <a:latin typeface="Arial" panose="020B0604020202020204" pitchFamily="34" charset="0"/>
              </a:rPr>
              <a:pPr/>
              <a:t>29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7ED491BB-08FD-4227-88A2-9C6C71A2CFA4}" type="slidenum">
              <a:rPr lang="en-US" altLang="en-US" sz="1200">
                <a:latin typeface="Arial" panose="020B0604020202020204" pitchFamily="34" charset="0"/>
              </a:rPr>
              <a:pPr/>
              <a:t>31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969EE22F-EDC7-4D0F-A325-F1AA07161DB6}" type="slidenum">
              <a:rPr lang="en-US" altLang="en-US" sz="1200">
                <a:latin typeface="Arial" panose="020B0604020202020204" pitchFamily="34" charset="0"/>
              </a:rPr>
              <a:pPr/>
              <a:t>3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8E7AFBD4-2C81-4A71-B8C1-E12C06D233EF}" type="slidenum">
              <a:rPr lang="en-US" altLang="en-US" sz="1200">
                <a:latin typeface="Arial" panose="020B0604020202020204" pitchFamily="34" charset="0"/>
              </a:rPr>
              <a:pPr/>
              <a:t>4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D468318B-478D-4AC2-AAC2-33984CF816E2}" type="slidenum">
              <a:rPr lang="en-US" altLang="en-US" sz="1200">
                <a:latin typeface="Arial" panose="020B0604020202020204" pitchFamily="34" charset="0"/>
              </a:rPr>
              <a:pPr/>
              <a:t>5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CBD26CC5-951A-4ACF-B9F3-CDCD49FD266D}" type="slidenum">
              <a:rPr lang="en-US" altLang="en-US" sz="1200">
                <a:latin typeface="Arial" panose="020B0604020202020204" pitchFamily="34" charset="0"/>
              </a:rPr>
              <a:pPr/>
              <a:t>6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4F36A622-7704-451A-86C4-02D94FE0CA71}" type="slidenum">
              <a:rPr lang="en-US" altLang="en-US" sz="1200">
                <a:latin typeface="Arial" panose="020B0604020202020204" pitchFamily="34" charset="0"/>
              </a:rPr>
              <a:pPr/>
              <a:t>7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D7B1DD9F-87D1-4EAA-859C-49A390FCC2A5}" type="slidenum">
              <a:rPr lang="en-US" altLang="en-US" sz="1200">
                <a:latin typeface="Arial" panose="020B0604020202020204" pitchFamily="34" charset="0"/>
              </a:rPr>
              <a:pPr/>
              <a:t>8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3D5F978A-0C0F-44E7-91D4-4B089D449AA5}" type="slidenum">
              <a:rPr lang="en-US" altLang="en-US" sz="1200">
                <a:latin typeface="Arial" panose="020B0604020202020204" pitchFamily="34" charset="0"/>
              </a:rPr>
              <a:pPr/>
              <a:t>9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07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090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509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913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4356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69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076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11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802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44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12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9" name="Rectangle 8"/>
          <p:cNvSpPr/>
          <p:nvPr/>
        </p:nvSpPr>
        <p:spPr>
          <a:xfrm>
            <a:off x="8763000" y="0"/>
            <a:ext cx="381000" cy="3429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763000" y="3429000"/>
            <a:ext cx="381000" cy="3429000"/>
          </a:xfrm>
          <a:prstGeom prst="rect">
            <a:avLst/>
          </a:prstGeom>
          <a:solidFill>
            <a:srgbClr val="33CCCC"/>
          </a:solidFill>
          <a:ln>
            <a:solidFill>
              <a:srgbClr val="33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991600" y="3962400"/>
            <a:ext cx="152400" cy="28956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991600" y="0"/>
            <a:ext cx="152400" cy="2971800"/>
          </a:xfrm>
          <a:prstGeom prst="rect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337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8763000" y="0"/>
            <a:ext cx="381000" cy="3429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8763000" y="3429000"/>
            <a:ext cx="381000" cy="3429000"/>
          </a:xfrm>
          <a:prstGeom prst="rect">
            <a:avLst/>
          </a:prstGeom>
          <a:solidFill>
            <a:srgbClr val="33CCCC"/>
          </a:solidFill>
          <a:ln>
            <a:solidFill>
              <a:srgbClr val="33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8991600" y="3962400"/>
            <a:ext cx="152400" cy="28956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8991600" y="0"/>
            <a:ext cx="152400" cy="2971800"/>
          </a:xfrm>
          <a:prstGeom prst="rect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316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1676400"/>
            <a:ext cx="8367712" cy="1219200"/>
          </a:xfrm>
        </p:spPr>
        <p:txBody>
          <a:bodyPr/>
          <a:lstStyle/>
          <a:p>
            <a:pPr eaLnBrk="1" hangingPunct="1"/>
            <a:r>
              <a:rPr lang="en-AU" altLang="en-US" smtClean="0"/>
              <a:t>CHAPTER 12</a:t>
            </a:r>
            <a:endParaRPr lang="en-AU" altLang="en-US" sz="3200" smtClean="0"/>
          </a:p>
        </p:txBody>
      </p:sp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2781300"/>
            <a:ext cx="6624638" cy="1752600"/>
          </a:xfrm>
        </p:spPr>
        <p:txBody>
          <a:bodyPr/>
          <a:lstStyle/>
          <a:p>
            <a:pPr eaLnBrk="1" hangingPunct="1"/>
            <a:r>
              <a:rPr lang="en-AU" altLang="en-US" sz="4000" smtClean="0">
                <a:solidFill>
                  <a:srgbClr val="0066CC"/>
                </a:solidFill>
              </a:rPr>
              <a:t>Performance Management, Compensation, Benefits, Payroll, and HRIS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PM DATA OUTFLOW</a:t>
            </a:r>
            <a:endParaRPr lang="en-US" altLang="en-US" smtClean="0"/>
          </a:p>
        </p:txBody>
      </p:sp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smtClean="0"/>
              <a:t>Performance data is used in many HRM decisions and will flow automatically into some processes or be available for others as needed. </a:t>
            </a:r>
          </a:p>
          <a:p>
            <a:r>
              <a:rPr lang="en-US" altLang="en-US" sz="2400" smtClean="0"/>
              <a:t>The performance measure used is the summary performance level for each employee. </a:t>
            </a:r>
          </a:p>
          <a:p>
            <a:r>
              <a:rPr lang="en-US" altLang="en-US" sz="2400" smtClean="0"/>
              <a:t>Performance data used for the following: </a:t>
            </a:r>
          </a:p>
          <a:p>
            <a:pPr lvl="1"/>
            <a:r>
              <a:rPr lang="en-US" altLang="en-US" sz="2000" smtClean="0"/>
              <a:t>Promotions</a:t>
            </a:r>
          </a:p>
          <a:p>
            <a:pPr lvl="1"/>
            <a:r>
              <a:rPr lang="en-US" altLang="en-US" sz="2000" smtClean="0"/>
              <a:t>Layoffs</a:t>
            </a:r>
          </a:p>
          <a:p>
            <a:pPr lvl="1"/>
            <a:r>
              <a:rPr lang="en-US" altLang="en-US" sz="2000" smtClean="0"/>
              <a:t>Assignment to training programs </a:t>
            </a:r>
          </a:p>
          <a:p>
            <a:pPr lvl="1"/>
            <a:r>
              <a:rPr lang="en-US" altLang="en-US" sz="2000" smtClean="0"/>
              <a:t>Developmental assignments</a:t>
            </a:r>
          </a:p>
          <a:p>
            <a:pPr lvl="1"/>
            <a:r>
              <a:rPr lang="en-US" altLang="en-US" sz="2000" smtClean="0"/>
              <a:t>Training and development</a:t>
            </a:r>
          </a:p>
          <a:p>
            <a:pPr lvl="1"/>
            <a:r>
              <a:rPr lang="en-US" altLang="en-US" sz="2000" smtClean="0"/>
              <a:t>Staffing </a:t>
            </a:r>
          </a:p>
          <a:p>
            <a:endParaRPr lang="en-US" altLang="en-US" sz="240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PM DECISION SUPPORT</a:t>
            </a:r>
            <a:endParaRPr lang="en-US" altLang="en-US" smtClean="0"/>
          </a:p>
        </p:txBody>
      </p:sp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The basic decision support system in the area of performance management is the entire system</a:t>
            </a:r>
          </a:p>
          <a:p>
            <a:r>
              <a:rPr lang="en-US" altLang="en-US" smtClean="0"/>
              <a:t>Managers can track the following:</a:t>
            </a:r>
          </a:p>
          <a:p>
            <a:pPr lvl="1"/>
            <a:r>
              <a:rPr lang="en-US" altLang="en-US" smtClean="0"/>
              <a:t>Direct reports</a:t>
            </a:r>
          </a:p>
          <a:p>
            <a:pPr lvl="1"/>
            <a:r>
              <a:rPr lang="en-US" altLang="en-US" smtClean="0"/>
              <a:t>Group performance</a:t>
            </a:r>
          </a:p>
          <a:p>
            <a:pPr lvl="1"/>
            <a:r>
              <a:rPr lang="en-US" altLang="en-US" smtClean="0"/>
              <a:t>Administrative aspects of PM</a:t>
            </a:r>
          </a:p>
          <a:p>
            <a:r>
              <a:rPr lang="en-US" altLang="en-US" smtClean="0"/>
              <a:t>Direct reports can track their own performance</a:t>
            </a:r>
            <a:endParaRPr lang="en-US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 smtClean="0">
                <a:latin typeface="Calibri" panose="020F0502020204030204" pitchFamily="34" charset="0"/>
              </a:rPr>
              <a:t>EXAMPLE </a:t>
            </a:r>
            <a:r>
              <a:rPr lang="en-US" altLang="en-US" sz="4000" dirty="0">
                <a:latin typeface="Calibri" panose="020F0502020204030204" pitchFamily="34" charset="0"/>
              </a:rPr>
              <a:t>OF </a:t>
            </a:r>
            <a:r>
              <a:rPr lang="en-US" altLang="en-US" sz="4000" dirty="0" smtClean="0">
                <a:latin typeface="Calibri" panose="020F0502020204030204" pitchFamily="34" charset="0"/>
              </a:rPr>
              <a:t>RELATING PERFORMANCE TO COMPENSATION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189" y="1473796"/>
            <a:ext cx="5737621" cy="488255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COMPENSATION</a:t>
            </a:r>
            <a:endParaRPr lang="en-US" altLang="en-US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mtClean="0"/>
              <a:t>One of the most complex topics in HRM</a:t>
            </a:r>
          </a:p>
          <a:p>
            <a:pPr lvl="1"/>
            <a:r>
              <a:rPr lang="en-GB" altLang="en-US" smtClean="0"/>
              <a:t>Turning to technology for help</a:t>
            </a:r>
            <a:endParaRPr lang="en-US" altLang="en-US" smtClean="0"/>
          </a:p>
          <a:p>
            <a:r>
              <a:rPr lang="en-US" altLang="en-US" smtClean="0"/>
              <a:t>All compensation programs should be integrated </a:t>
            </a:r>
          </a:p>
          <a:p>
            <a:pPr lvl="1"/>
            <a:r>
              <a:rPr lang="en-US" altLang="en-US" smtClean="0"/>
              <a:t>Consistent message about </a:t>
            </a:r>
          </a:p>
          <a:p>
            <a:pPr lvl="2"/>
            <a:r>
              <a:rPr lang="en-US" altLang="en-US" smtClean="0"/>
              <a:t>What adds value in the organization</a:t>
            </a:r>
          </a:p>
          <a:p>
            <a:pPr lvl="2"/>
            <a:r>
              <a:rPr lang="en-US" altLang="en-US" smtClean="0"/>
              <a:t>Type of behavior and culture that is desired </a:t>
            </a:r>
            <a:endParaRPr lang="en-US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COMPENSATION</a:t>
            </a:r>
            <a:endParaRPr lang="en-US" altLang="en-US" smtClean="0"/>
          </a:p>
        </p:txBody>
      </p:sp>
      <p:sp>
        <p:nvSpPr>
          <p:cNvPr id="30722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Components of compensation: </a:t>
            </a:r>
          </a:p>
          <a:p>
            <a:r>
              <a:rPr lang="en-US" altLang="en-US" smtClean="0"/>
              <a:t>Base pay</a:t>
            </a:r>
          </a:p>
          <a:p>
            <a:r>
              <a:rPr lang="en-US" altLang="en-US" smtClean="0"/>
              <a:t>Merit pay </a:t>
            </a:r>
          </a:p>
          <a:p>
            <a:r>
              <a:rPr lang="en-US" altLang="en-US" smtClean="0"/>
              <a:t>Short-term incentives</a:t>
            </a:r>
          </a:p>
          <a:p>
            <a:r>
              <a:rPr lang="en-US" altLang="en-US" smtClean="0"/>
              <a:t>Long-term incentives</a:t>
            </a:r>
          </a:p>
          <a:p>
            <a:r>
              <a:rPr lang="en-US" altLang="en-US" smtClean="0"/>
              <a:t>Perquisites</a:t>
            </a:r>
          </a:p>
          <a:p>
            <a:r>
              <a:rPr lang="en-US" altLang="en-US" smtClean="0"/>
              <a:t>Recognition awards </a:t>
            </a:r>
          </a:p>
          <a:p>
            <a:r>
              <a:rPr lang="en-US" altLang="en-US" smtClean="0"/>
              <a:t>Attraction/retention awards</a:t>
            </a:r>
          </a:p>
          <a:p>
            <a:endParaRPr lang="en-US" altLang="en-US" smtClean="0"/>
          </a:p>
          <a:p>
            <a:endParaRPr lang="en-US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 smtClean="0"/>
              <a:t>COMPENSATION – under regulation</a:t>
            </a:r>
            <a:endParaRPr lang="en-US" altLang="en-US" sz="4000" dirty="0" smtClean="0"/>
          </a:p>
        </p:txBody>
      </p:sp>
      <p:sp>
        <p:nvSpPr>
          <p:cNvPr id="3277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smtClean="0"/>
              <a:t>Fair Labor Standards Act (FLSA)</a:t>
            </a:r>
          </a:p>
          <a:p>
            <a:pPr lvl="1"/>
            <a:r>
              <a:rPr lang="en-US" altLang="en-US" sz="2400" smtClean="0"/>
              <a:t>Exempt vs. nonexempt workers</a:t>
            </a:r>
          </a:p>
          <a:p>
            <a:pPr lvl="1"/>
            <a:r>
              <a:rPr lang="en-US" altLang="en-US" sz="2400" smtClean="0"/>
              <a:t>Nonexempt workers:</a:t>
            </a:r>
          </a:p>
          <a:p>
            <a:pPr lvl="2"/>
            <a:r>
              <a:rPr lang="en-US" altLang="en-US" sz="2000" smtClean="0"/>
              <a:t>Must be paid at least the minimum wage </a:t>
            </a:r>
          </a:p>
          <a:p>
            <a:pPr lvl="2"/>
            <a:r>
              <a:rPr lang="en-US" altLang="en-US" sz="2000" smtClean="0"/>
              <a:t>Must pay time worked in excess of 40 hours a week overtime at a rate of 1.5 times the normal pay</a:t>
            </a:r>
          </a:p>
          <a:p>
            <a:pPr lvl="2"/>
            <a:r>
              <a:rPr lang="en-US" altLang="en-US" sz="2000" smtClean="0"/>
              <a:t>Must provide records to the federal government on hours worked and regular and overtime pay for all nonexempt workers</a:t>
            </a:r>
          </a:p>
          <a:p>
            <a:r>
              <a:rPr lang="en-US" altLang="en-US" sz="2800" smtClean="0"/>
              <a:t>Office of Federal Contract Compliance Programs (OFCCP)</a:t>
            </a:r>
            <a:endParaRPr lang="en-US" altLang="en-US" sz="280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TYPICAL COMPENSATION DATA INPUTS</a:t>
            </a:r>
            <a:endParaRPr lang="en-US" altLang="en-US" smtClean="0"/>
          </a:p>
        </p:txBody>
      </p:sp>
      <p:sp>
        <p:nvSpPr>
          <p:cNvPr id="3481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altLang="en-US" sz="2800" smtClean="0"/>
              <a:t>Internal </a:t>
            </a:r>
          </a:p>
          <a:p>
            <a:pPr lvl="1"/>
            <a:r>
              <a:rPr lang="en-AU" altLang="en-US" sz="2400" smtClean="0"/>
              <a:t>Job/people/organizational</a:t>
            </a:r>
          </a:p>
          <a:p>
            <a:r>
              <a:rPr lang="en-AU" altLang="en-US" sz="2800" smtClean="0"/>
              <a:t>External </a:t>
            </a:r>
          </a:p>
          <a:p>
            <a:pPr lvl="1"/>
            <a:r>
              <a:rPr lang="en-AU" altLang="en-US" sz="2400" smtClean="0"/>
              <a:t>Market survey, reward practices</a:t>
            </a:r>
          </a:p>
          <a:p>
            <a:r>
              <a:rPr lang="en-AU" altLang="en-US" sz="2800" smtClean="0"/>
              <a:t>Generated </a:t>
            </a:r>
          </a:p>
          <a:p>
            <a:pPr lvl="1"/>
            <a:r>
              <a:rPr lang="en-AU" altLang="en-US" sz="2400" smtClean="0"/>
              <a:t>Job evaluation, salary structure, merit metrics, reward guidelines </a:t>
            </a:r>
          </a:p>
          <a:p>
            <a:r>
              <a:rPr lang="en-AU" altLang="en-US" sz="2800" smtClean="0"/>
              <a:t>Employee group specific data </a:t>
            </a:r>
          </a:p>
          <a:p>
            <a:pPr lvl="1"/>
            <a:r>
              <a:rPr lang="en-AU" altLang="en-US" sz="2400" smtClean="0"/>
              <a:t>Executive compensation, sales compensation, gain-sharing programs</a:t>
            </a:r>
          </a:p>
          <a:p>
            <a:endParaRPr lang="en-US" altLang="en-US" sz="280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TYPICAL COMPENSATION REPORTS</a:t>
            </a:r>
            <a:endParaRPr lang="en-US" altLang="en-US" smtClean="0"/>
          </a:p>
        </p:txBody>
      </p:sp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altLang="en-US" smtClean="0"/>
              <a:t>Budget reports</a:t>
            </a:r>
          </a:p>
          <a:p>
            <a:r>
              <a:rPr lang="en-AU" altLang="en-US" smtClean="0"/>
              <a:t>Employee compensation report</a:t>
            </a:r>
          </a:p>
          <a:p>
            <a:r>
              <a:rPr lang="en-AU" altLang="en-US" smtClean="0"/>
              <a:t>Salary survey</a:t>
            </a:r>
          </a:p>
          <a:p>
            <a:r>
              <a:rPr lang="en-AU" altLang="en-US" smtClean="0"/>
              <a:t>EEO reports</a:t>
            </a:r>
            <a:endParaRPr lang="en-US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COMPENSATION DATA OUTFLOWS</a:t>
            </a:r>
            <a:endParaRPr lang="en-US" altLang="en-US" smtClean="0"/>
          </a:p>
        </p:txBody>
      </p:sp>
      <p:sp>
        <p:nvSpPr>
          <p:cNvPr id="3891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Primary data outflow is to payroll </a:t>
            </a:r>
          </a:p>
          <a:p>
            <a:r>
              <a:rPr lang="en-US" altLang="en-US" smtClean="0"/>
              <a:t>Audiences</a:t>
            </a:r>
          </a:p>
          <a:p>
            <a:pPr lvl="1"/>
            <a:r>
              <a:rPr lang="en-US" altLang="en-US" smtClean="0"/>
              <a:t>Compensation analysts</a:t>
            </a:r>
          </a:p>
          <a:p>
            <a:pPr lvl="1"/>
            <a:r>
              <a:rPr lang="en-US" altLang="en-US" smtClean="0"/>
              <a:t>Managers</a:t>
            </a:r>
          </a:p>
          <a:p>
            <a:pPr lvl="1"/>
            <a:r>
              <a:rPr lang="en-US" altLang="en-US" smtClean="0"/>
              <a:t>Benefits analysts</a:t>
            </a:r>
          </a:p>
          <a:p>
            <a:r>
              <a:rPr lang="en-US" altLang="en-US" smtClean="0"/>
              <a:t>Data sent to federal, state, and local agencies</a:t>
            </a:r>
          </a:p>
          <a:p>
            <a:r>
              <a:rPr lang="en-US" altLang="en-US" smtClean="0"/>
              <a:t>Rewards survey firms</a:t>
            </a:r>
            <a:endParaRPr lang="en-US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COMPENSATION DECISION SUPPORT</a:t>
            </a:r>
            <a:endParaRPr lang="en-US" altLang="en-US" smtClean="0"/>
          </a:p>
        </p:txBody>
      </p:sp>
      <p:sp>
        <p:nvSpPr>
          <p:cNvPr id="409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dirty="0" smtClean="0"/>
              <a:t>The major rewards decision that has to be made about every employee is how much should he or she should be paid</a:t>
            </a:r>
          </a:p>
          <a:p>
            <a:r>
              <a:rPr lang="en-US" altLang="en-US" sz="2800" dirty="0" smtClean="0"/>
              <a:t>DSS deal with</a:t>
            </a:r>
          </a:p>
          <a:p>
            <a:pPr lvl="1"/>
            <a:r>
              <a:rPr lang="en-US" altLang="en-US" sz="2400" dirty="0" smtClean="0"/>
              <a:t>The use of market data		— Sales compensation</a:t>
            </a:r>
          </a:p>
          <a:p>
            <a:pPr lvl="1"/>
            <a:r>
              <a:rPr lang="en-US" altLang="en-US" sz="2400" dirty="0" smtClean="0"/>
              <a:t>Building a salary structure	— Market pricing</a:t>
            </a:r>
          </a:p>
          <a:p>
            <a:pPr lvl="1"/>
            <a:r>
              <a:rPr lang="en-US" altLang="en-US" sz="2400" dirty="0" smtClean="0"/>
              <a:t>Running incentive programs	— Job </a:t>
            </a:r>
            <a:r>
              <a:rPr lang="en-US" altLang="en-US" sz="2400" dirty="0"/>
              <a:t>evaluation</a:t>
            </a:r>
            <a:endParaRPr lang="en-US" altLang="en-US" sz="2400" dirty="0" smtClean="0"/>
          </a:p>
          <a:p>
            <a:pPr lvl="1"/>
            <a:r>
              <a:rPr lang="en-US" altLang="en-US" sz="2400" dirty="0"/>
              <a:t>Developing a merit </a:t>
            </a:r>
            <a:r>
              <a:rPr lang="en-US" altLang="en-US" sz="2400" dirty="0" smtClean="0"/>
              <a:t>matrix	— Executive pay</a:t>
            </a:r>
          </a:p>
          <a:p>
            <a:r>
              <a:rPr lang="en-US" altLang="en-US" sz="2800" dirty="0" smtClean="0"/>
              <a:t>Sarbanes-Oxley Act (SOX) of 2005</a:t>
            </a:r>
          </a:p>
          <a:p>
            <a:r>
              <a:rPr lang="en-US" altLang="en-US" sz="2800" dirty="0" smtClean="0"/>
              <a:t>Troubled Asset Relief Program (TARP) of 2009</a:t>
            </a:r>
            <a:endParaRPr lang="en-US" altLang="en-US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INTRODUCTION</a:t>
            </a:r>
            <a:endParaRPr lang="en-US" altLang="en-US" smtClean="0"/>
          </a:p>
        </p:txBody>
      </p:sp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Performance, rewards, and payroll systems are the basic exchange between employees and employers.</a:t>
            </a:r>
          </a:p>
          <a:p>
            <a:endParaRPr lang="en-US" altLang="en-US" smtClean="0"/>
          </a:p>
          <a:p>
            <a:r>
              <a:rPr lang="en-US" altLang="en-US" smtClean="0"/>
              <a:t>Employees provide performance, and in exchange, employers provide rewards, which are distributed via payroll systems.</a:t>
            </a:r>
            <a:endParaRPr lang="en-US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 smtClean="0"/>
              <a:t>SCREEN OF SALARY REVIEW MODULE FOR DEPARTMENT MANAGER</a:t>
            </a:r>
            <a:endParaRPr lang="en-US" altLang="en-US" sz="4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997" y="1570234"/>
            <a:ext cx="7396256" cy="463352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BENEFITS</a:t>
            </a:r>
            <a:endParaRPr lang="en-US" altLang="en-US" smtClean="0"/>
          </a:p>
        </p:txBody>
      </p:sp>
      <p:sp>
        <p:nvSpPr>
          <p:cNvPr id="4505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smtClean="0"/>
              <a:t>Retirement</a:t>
            </a:r>
          </a:p>
          <a:p>
            <a:pPr lvl="1"/>
            <a:r>
              <a:rPr lang="en-US" altLang="en-US" sz="2400" smtClean="0"/>
              <a:t>Pension plans, defined contribution plans, etc. </a:t>
            </a:r>
          </a:p>
          <a:p>
            <a:r>
              <a:rPr lang="en-US" altLang="en-US" sz="2800" smtClean="0"/>
              <a:t>Income protection</a:t>
            </a:r>
          </a:p>
          <a:p>
            <a:pPr lvl="1"/>
            <a:r>
              <a:rPr lang="en-US" altLang="en-US" sz="2400" smtClean="0"/>
              <a:t>Workers’ compensation, life insurance, etc.</a:t>
            </a:r>
          </a:p>
          <a:p>
            <a:r>
              <a:rPr lang="en-US" altLang="en-US" sz="2800" smtClean="0"/>
              <a:t>Medical and other health benefits </a:t>
            </a:r>
          </a:p>
          <a:p>
            <a:pPr lvl="1"/>
            <a:r>
              <a:rPr lang="en-US" altLang="en-US" sz="2400" smtClean="0"/>
              <a:t>Health, dental, major medical, etc. </a:t>
            </a:r>
          </a:p>
          <a:p>
            <a:r>
              <a:rPr lang="en-US" altLang="en-US" sz="2800" smtClean="0"/>
              <a:t>Paid time off</a:t>
            </a:r>
          </a:p>
          <a:p>
            <a:pPr lvl="1"/>
            <a:r>
              <a:rPr lang="en-US" altLang="en-US" sz="2400" smtClean="0"/>
              <a:t>Vacation, holidays, etc. </a:t>
            </a:r>
          </a:p>
          <a:p>
            <a:r>
              <a:rPr lang="en-US" altLang="en-US" sz="2800" smtClean="0"/>
              <a:t>Miscellaneous benefits</a:t>
            </a:r>
          </a:p>
          <a:p>
            <a:pPr lvl="1"/>
            <a:r>
              <a:rPr lang="en-GB" altLang="en-US" sz="2400" smtClean="0"/>
              <a:t>Dependent care, tuition reimbursement, etc. </a:t>
            </a:r>
          </a:p>
          <a:p>
            <a:endParaRPr lang="en-US" altLang="en-US" sz="2800" smtClean="0"/>
          </a:p>
          <a:p>
            <a:endParaRPr lang="en-US" altLang="en-US" sz="2800" smtClean="0"/>
          </a:p>
          <a:p>
            <a:endParaRPr lang="en-US" altLang="en-US" sz="280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BENEFITS (CONT.)</a:t>
            </a:r>
            <a:endParaRPr lang="en-US" altLang="en-US" smtClean="0"/>
          </a:p>
        </p:txBody>
      </p:sp>
      <p:sp>
        <p:nvSpPr>
          <p:cNvPr id="47106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Differ from compensation</a:t>
            </a:r>
          </a:p>
          <a:p>
            <a:pPr lvl="1"/>
            <a:r>
              <a:rPr lang="en-US" altLang="en-US" smtClean="0"/>
              <a:t>Employee pays all or part of the cost of most benefits</a:t>
            </a:r>
          </a:p>
          <a:p>
            <a:pPr lvl="1"/>
            <a:r>
              <a:rPr lang="en-US" altLang="en-US" smtClean="0"/>
              <a:t>Most organizations have some flexibility in the benefits program</a:t>
            </a:r>
          </a:p>
          <a:p>
            <a:r>
              <a:rPr lang="en-US" altLang="en-US" smtClean="0"/>
              <a:t>Growing trend to outsource benefits programs and administration</a:t>
            </a:r>
          </a:p>
          <a:p>
            <a:r>
              <a:rPr lang="en-US" altLang="en-US" smtClean="0"/>
              <a:t>HRIS requirements to support benefits can be complex</a:t>
            </a:r>
            <a:endParaRPr lang="en-US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TYPICAL BENEFITS DATA INPUTS</a:t>
            </a:r>
            <a:endParaRPr lang="en-US" altLang="en-US" smtClean="0"/>
          </a:p>
        </p:txBody>
      </p:sp>
      <p:sp>
        <p:nvSpPr>
          <p:cNvPr id="4915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Data supporting relationship with current and prospective vendors </a:t>
            </a:r>
          </a:p>
          <a:p>
            <a:r>
              <a:rPr lang="en-US" altLang="en-US" smtClean="0"/>
              <a:t>Data supporting internal management of benefits programs</a:t>
            </a:r>
          </a:p>
          <a:p>
            <a:r>
              <a:rPr lang="en-US" altLang="en-US" smtClean="0"/>
              <a:t>Data supporting employee data input and management</a:t>
            </a:r>
          </a:p>
          <a:p>
            <a:r>
              <a:rPr lang="en-US" altLang="en-US" smtClean="0"/>
              <a:t>Data supporting federal, state, and local laws and regulations governing benefit practice </a:t>
            </a:r>
            <a:endParaRPr lang="en-US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TYPICAL BENEFITS REPORTS</a:t>
            </a:r>
            <a:endParaRPr lang="en-US" altLang="en-US" smtClean="0"/>
          </a:p>
        </p:txBody>
      </p:sp>
      <p:sp>
        <p:nvSpPr>
          <p:cNvPr id="5120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Required federal and state government reports</a:t>
            </a:r>
          </a:p>
          <a:p>
            <a:pPr lvl="1"/>
            <a:r>
              <a:rPr lang="en-US" altLang="en-US" smtClean="0"/>
              <a:t>ex. annual benefits report to employees </a:t>
            </a:r>
          </a:p>
          <a:p>
            <a:pPr lvl="2"/>
            <a:r>
              <a:rPr lang="en-US" altLang="en-US" smtClean="0"/>
              <a:t>Employee “rewards scorecard”</a:t>
            </a:r>
          </a:p>
          <a:p>
            <a:r>
              <a:rPr lang="en-US" altLang="en-US" smtClean="0"/>
              <a:t>Web-based access </a:t>
            </a:r>
          </a:p>
          <a:p>
            <a:pPr lvl="1"/>
            <a:r>
              <a:rPr lang="en-US" altLang="en-US" smtClean="0"/>
              <a:t>View reports anytime/anyplace</a:t>
            </a:r>
          </a:p>
          <a:p>
            <a:endParaRPr lang="en-US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COMPENSATION AND BENEFITS PLANNING SCREEN</a:t>
            </a:r>
            <a:endParaRPr lang="en-US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068" y="1727684"/>
            <a:ext cx="8110114" cy="431862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BENEFITS DATA OUTFLOWS</a:t>
            </a:r>
            <a:endParaRPr lang="en-US" altLang="en-US" smtClean="0"/>
          </a:p>
        </p:txBody>
      </p:sp>
      <p:sp>
        <p:nvSpPr>
          <p:cNvPr id="5427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Internal data flows</a:t>
            </a:r>
          </a:p>
          <a:p>
            <a:pPr lvl="1"/>
            <a:r>
              <a:rPr lang="en-US" altLang="en-US" smtClean="0"/>
              <a:t>Payroll and accounting</a:t>
            </a:r>
          </a:p>
          <a:p>
            <a:r>
              <a:rPr lang="en-US" altLang="en-US" smtClean="0"/>
              <a:t>External data flows</a:t>
            </a:r>
          </a:p>
          <a:p>
            <a:pPr lvl="1"/>
            <a:r>
              <a:rPr lang="en-US" altLang="en-US" smtClean="0"/>
              <a:t>Benefits providers, outsourced benefits administrators</a:t>
            </a:r>
          </a:p>
          <a:p>
            <a:pPr lvl="1"/>
            <a:r>
              <a:rPr lang="en-US" altLang="en-US" smtClean="0"/>
              <a:t>Federal, state, and local government agencies</a:t>
            </a:r>
          </a:p>
          <a:p>
            <a:r>
              <a:rPr lang="en-US" altLang="en-US" smtClean="0"/>
              <a:t>Large cost savings with electronic transfer</a:t>
            </a:r>
          </a:p>
          <a:p>
            <a:pPr lvl="1"/>
            <a:r>
              <a:rPr lang="en-US" altLang="en-US" smtClean="0"/>
              <a:t>AT&amp;T – $15 million </a:t>
            </a:r>
            <a:endParaRPr lang="en-US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BENEFITS DECISION SUPPORT</a:t>
            </a:r>
            <a:endParaRPr lang="en-US" altLang="en-US" smtClean="0"/>
          </a:p>
        </p:txBody>
      </p:sp>
      <p:sp>
        <p:nvSpPr>
          <p:cNvPr id="5632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Some overlap with reports </a:t>
            </a:r>
          </a:p>
          <a:p>
            <a:pPr lvl="1"/>
            <a:r>
              <a:rPr lang="en-US" altLang="en-US" smtClean="0"/>
              <a:t>Can generate reports that help benefits managers manage the complexity of benefits administration</a:t>
            </a:r>
          </a:p>
          <a:p>
            <a:r>
              <a:rPr lang="en-US" altLang="en-US" smtClean="0"/>
              <a:t>Help employees determine what level of coverage to sign up for</a:t>
            </a:r>
          </a:p>
          <a:p>
            <a:r>
              <a:rPr lang="en-US" altLang="en-US" smtClean="0"/>
              <a:t>By transferring responsibility to employees</a:t>
            </a:r>
          </a:p>
          <a:p>
            <a:pPr lvl="1"/>
            <a:r>
              <a:rPr lang="en-US" altLang="en-US" smtClean="0"/>
              <a:t>Reduced costs </a:t>
            </a:r>
          </a:p>
          <a:p>
            <a:pPr lvl="1"/>
            <a:r>
              <a:rPr lang="en-GB" altLang="en-US" smtClean="0"/>
              <a:t>Reduced administration burden </a:t>
            </a:r>
            <a:endParaRPr lang="en-US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PAYROLL</a:t>
            </a:r>
            <a:endParaRPr lang="en-US" altLang="en-US" smtClean="0"/>
          </a:p>
        </p:txBody>
      </p:sp>
      <p:sp>
        <p:nvSpPr>
          <p:cNvPr id="5837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Compensation is transferred to employees</a:t>
            </a:r>
          </a:p>
          <a:p>
            <a:pPr lvl="1"/>
            <a:r>
              <a:rPr lang="en-US" altLang="en-US" smtClean="0"/>
              <a:t>Federal, state, and local income and payroll taxes are withheld </a:t>
            </a:r>
          </a:p>
          <a:p>
            <a:pPr lvl="1"/>
            <a:r>
              <a:rPr lang="en-US" altLang="en-US" smtClean="0"/>
              <a:t>Benefits costs borne by employees are withheld</a:t>
            </a:r>
          </a:p>
          <a:p>
            <a:pPr lvl="1"/>
            <a:r>
              <a:rPr lang="en-US" altLang="en-US" smtClean="0"/>
              <a:t>Direct deposit</a:t>
            </a:r>
          </a:p>
          <a:p>
            <a:r>
              <a:rPr lang="en-US" altLang="en-US" smtClean="0"/>
              <a:t>Flawless execution of payroll is crucial</a:t>
            </a:r>
          </a:p>
          <a:p>
            <a:r>
              <a:rPr lang="en-US" altLang="en-US" smtClean="0"/>
              <a:t>Frequently outsourced HRM function</a:t>
            </a:r>
            <a:endParaRPr lang="en-US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TYPICAL PAYROLL INPUTS</a:t>
            </a:r>
            <a:endParaRPr lang="en-US" altLang="en-US" smtClean="0"/>
          </a:p>
        </p:txBody>
      </p:sp>
      <p:sp>
        <p:nvSpPr>
          <p:cNvPr id="604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Internal</a:t>
            </a:r>
            <a:endParaRPr lang="en-US" altLang="en-US" smtClean="0"/>
          </a:p>
        </p:txBody>
      </p:sp>
      <p:sp>
        <p:nvSpPr>
          <p:cNvPr id="60419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smtClean="0"/>
              <a:t>Compensation data</a:t>
            </a:r>
          </a:p>
          <a:p>
            <a:r>
              <a:rPr lang="en-US" altLang="en-US" smtClean="0"/>
              <a:t>Benefits data</a:t>
            </a:r>
          </a:p>
          <a:p>
            <a:r>
              <a:rPr lang="en-US" altLang="en-US" smtClean="0"/>
              <a:t>Other payroll additions</a:t>
            </a:r>
          </a:p>
          <a:p>
            <a:r>
              <a:rPr lang="en-US" altLang="en-US" smtClean="0"/>
              <a:t>Payroll deductions data</a:t>
            </a:r>
          </a:p>
          <a:p>
            <a:r>
              <a:rPr lang="en-US" altLang="en-US" smtClean="0"/>
              <a:t>Time and attendance data</a:t>
            </a:r>
            <a:endParaRPr lang="en-US" altLang="en-US" smtClean="0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altLang="en-US" smtClean="0"/>
              <a:t>External</a:t>
            </a:r>
            <a:endParaRPr lang="en-US" altLang="en-US" smtClean="0"/>
          </a:p>
        </p:txBody>
      </p:sp>
      <p:sp>
        <p:nvSpPr>
          <p:cNvPr id="60421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altLang="en-US" smtClean="0"/>
              <a:t>Federal, state, and local income and payroll tax rules</a:t>
            </a:r>
          </a:p>
          <a:p>
            <a:r>
              <a:rPr lang="en-US" altLang="en-US" smtClean="0"/>
              <a:t>Payments made to inactive employees</a:t>
            </a:r>
          </a:p>
          <a:p>
            <a:r>
              <a:rPr lang="en-US" altLang="en-US" smtClean="0"/>
              <a:t>Payments from ex-employees for continuation of benefit </a:t>
            </a:r>
            <a:endParaRPr lang="en-US" altLang="en-US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PERFORMANCE MANAGEMENT</a:t>
            </a:r>
            <a:endParaRPr lang="en-US" altLang="en-US" smtClean="0"/>
          </a:p>
        </p:txBody>
      </p:sp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Process – within the framework of talent management</a:t>
            </a:r>
          </a:p>
          <a:p>
            <a:pPr lvl="1"/>
            <a:r>
              <a:rPr lang="en-US" altLang="en-US" smtClean="0"/>
              <a:t>Performance planning</a:t>
            </a:r>
          </a:p>
          <a:p>
            <a:pPr lvl="1"/>
            <a:r>
              <a:rPr lang="en-US" altLang="en-US" smtClean="0"/>
              <a:t>Observing performance and providing positive and corrective feedback</a:t>
            </a:r>
          </a:p>
          <a:p>
            <a:pPr lvl="1"/>
            <a:r>
              <a:rPr lang="en-US" altLang="en-US" smtClean="0"/>
              <a:t>Developing periodic performance summaries</a:t>
            </a:r>
          </a:p>
          <a:p>
            <a:r>
              <a:rPr lang="en-US" altLang="en-US" smtClean="0"/>
              <a:t>Supported by periodic performance evaluations/ appraisals/summaries</a:t>
            </a:r>
            <a:endParaRPr lang="en-US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DATA ENTRY SCREEN FOR A PAYCHECK</a:t>
            </a:r>
            <a:endParaRPr lang="en-US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30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613" y="1572311"/>
            <a:ext cx="6080773" cy="4653062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PAYROLL TYPICAL REPORTS</a:t>
            </a:r>
            <a:endParaRPr lang="en-US" altLang="en-US" smtClean="0"/>
          </a:p>
        </p:txBody>
      </p:sp>
      <p:sp>
        <p:nvSpPr>
          <p:cNvPr id="634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smtClean="0"/>
              <a:t>Organization focused</a:t>
            </a:r>
          </a:p>
          <a:p>
            <a:pPr lvl="1"/>
            <a:r>
              <a:rPr lang="en-US" altLang="en-US" sz="2400" smtClean="0"/>
              <a:t>Current pay for all employees (or for a subunit)</a:t>
            </a:r>
          </a:p>
          <a:p>
            <a:pPr lvl="1"/>
            <a:r>
              <a:rPr lang="en-US" altLang="en-US" sz="2400" smtClean="0"/>
              <a:t>Types of deductions and total deductions for the pay period (or cumulatively)</a:t>
            </a:r>
          </a:p>
          <a:p>
            <a:r>
              <a:rPr lang="en-US" altLang="en-US" sz="2800" smtClean="0"/>
              <a:t>Employee focused</a:t>
            </a:r>
          </a:p>
          <a:p>
            <a:pPr lvl="1"/>
            <a:r>
              <a:rPr lang="en-US" altLang="en-US" sz="2400" smtClean="0"/>
              <a:t>Paycheck or direct deposit notification</a:t>
            </a:r>
          </a:p>
          <a:p>
            <a:pPr lvl="1"/>
            <a:r>
              <a:rPr lang="en-US" altLang="en-US" sz="2400" smtClean="0"/>
              <a:t>Pay details </a:t>
            </a:r>
          </a:p>
          <a:p>
            <a:r>
              <a:rPr lang="en-US" altLang="en-US" sz="2800" smtClean="0"/>
              <a:t>External reports</a:t>
            </a:r>
          </a:p>
          <a:p>
            <a:pPr lvl="1"/>
            <a:r>
              <a:rPr lang="en-US" altLang="en-US" sz="2400" smtClean="0"/>
              <a:t>Federal, state, and local agencies</a:t>
            </a:r>
          </a:p>
          <a:p>
            <a:pPr lvl="1"/>
            <a:r>
              <a:rPr lang="en-US" altLang="en-US" sz="2400" smtClean="0"/>
              <a:t>Benefits providers</a:t>
            </a:r>
          </a:p>
          <a:p>
            <a:endParaRPr lang="en-US" altLang="en-US" sz="280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PAYROLL DATA OUTFLOWS</a:t>
            </a:r>
            <a:endParaRPr lang="en-US" altLang="en-US" smtClean="0"/>
          </a:p>
        </p:txBody>
      </p:sp>
      <p:sp>
        <p:nvSpPr>
          <p:cNvPr id="655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Payroll data go to the following:</a:t>
            </a:r>
          </a:p>
          <a:p>
            <a:pPr lvl="1"/>
            <a:r>
              <a:rPr lang="en-US" altLang="en-US" smtClean="0"/>
              <a:t>Accounting</a:t>
            </a:r>
          </a:p>
          <a:p>
            <a:pPr lvl="1"/>
            <a:r>
              <a:rPr lang="en-US" altLang="en-US" smtClean="0"/>
              <a:t>Federal</a:t>
            </a:r>
          </a:p>
          <a:p>
            <a:pPr lvl="1"/>
            <a:r>
              <a:rPr lang="en-US" altLang="en-US" smtClean="0"/>
              <a:t>State and local agencies</a:t>
            </a:r>
          </a:p>
          <a:p>
            <a:pPr lvl="1"/>
            <a:r>
              <a:rPr lang="en-US" altLang="en-US" smtClean="0"/>
              <a:t>Benefits outsourcing firms</a:t>
            </a:r>
          </a:p>
          <a:p>
            <a:pPr lvl="1"/>
            <a:r>
              <a:rPr lang="en-US" altLang="en-US" smtClean="0"/>
              <a:t>Individual benefit program providers</a:t>
            </a:r>
          </a:p>
          <a:p>
            <a:endParaRPr lang="en-US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PAYROLL DECISION SUPPORT</a:t>
            </a:r>
            <a:endParaRPr lang="en-US" altLang="en-US" smtClean="0"/>
          </a:p>
        </p:txBody>
      </p:sp>
      <p:sp>
        <p:nvSpPr>
          <p:cNvPr id="665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Payroll data are not usually used by HR or line managers for decision-making purposes.</a:t>
            </a:r>
          </a:p>
          <a:p>
            <a:r>
              <a:rPr lang="en-US" altLang="en-US" dirty="0" smtClean="0"/>
              <a:t> They are used extensively for audit purposes.</a:t>
            </a:r>
          </a:p>
          <a:p>
            <a:endParaRPr lang="en-US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33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MODEL OF CONTEMPORARY TALENT MANAGEMENT</a:t>
            </a:r>
            <a:endParaRPr lang="en-US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1422499"/>
            <a:ext cx="6624736" cy="493385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PERFORMANCE PLANNING</a:t>
            </a:r>
            <a:endParaRPr lang="en-US" altLang="en-US" smtClean="0"/>
          </a:p>
        </p:txBody>
      </p:sp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700" dirty="0" smtClean="0"/>
              <a:t>Define what performance means – what the employee is to accomplish and be expected to do, deliver, or contribute </a:t>
            </a:r>
          </a:p>
          <a:p>
            <a:r>
              <a:rPr lang="en-US" altLang="en-US" sz="2700" dirty="0" smtClean="0"/>
              <a:t>For each performance dimension</a:t>
            </a:r>
          </a:p>
          <a:p>
            <a:pPr lvl="1"/>
            <a:r>
              <a:rPr lang="en-US" altLang="en-US" sz="2400" dirty="0" smtClean="0"/>
              <a:t>Develop specific outcomes and behaviors to measure performance</a:t>
            </a:r>
          </a:p>
          <a:p>
            <a:pPr lvl="1"/>
            <a:r>
              <a:rPr lang="en-US" altLang="en-US" sz="2400" dirty="0" smtClean="0"/>
              <a:t>Set appropriate standards for each measure</a:t>
            </a:r>
          </a:p>
          <a:p>
            <a:r>
              <a:rPr lang="en-US" altLang="en-US" sz="2700" dirty="0" smtClean="0"/>
              <a:t>Performance dimensions, measures, and standards are unique to each position </a:t>
            </a:r>
          </a:p>
          <a:p>
            <a:r>
              <a:rPr lang="en-US" altLang="en-US" sz="2700" dirty="0" smtClean="0"/>
              <a:t>Develop common standards for employees with identical job titles</a:t>
            </a:r>
            <a:endParaRPr lang="en-US" altLang="en-US" sz="27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PERFORMANCE PLANNING</a:t>
            </a:r>
            <a:endParaRPr lang="en-US" altLang="en-US" smtClean="0"/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Communicate performance dimensions, measures, and standards to the direct report</a:t>
            </a:r>
          </a:p>
          <a:p>
            <a:r>
              <a:rPr lang="en-US" altLang="en-US" smtClean="0"/>
              <a:t>Direct report sets performance goals for the coming year</a:t>
            </a:r>
          </a:p>
          <a:p>
            <a:r>
              <a:rPr lang="en-US" altLang="en-US" smtClean="0"/>
              <a:t>Becomes the performance “contract” for the period</a:t>
            </a:r>
            <a:endParaRPr lang="en-US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PERFORMANCE PLANNING AND RATING MODULE SCREEN</a:t>
            </a:r>
            <a:endParaRPr lang="en-US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1316" y="1498641"/>
            <a:ext cx="6281368" cy="477670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Typical Performance Management DATA INPUTS</a:t>
            </a:r>
            <a:endParaRPr lang="en-US" altLang="en-US" smtClean="0"/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Inputs for PM systems include the following:</a:t>
            </a:r>
          </a:p>
          <a:p>
            <a:r>
              <a:rPr lang="en-US" altLang="en-US" smtClean="0"/>
              <a:t>Organizational level – tied to business strategies</a:t>
            </a:r>
          </a:p>
          <a:p>
            <a:r>
              <a:rPr lang="en-US" altLang="en-US" smtClean="0"/>
              <a:t>Job level – key tasks and responsibilities</a:t>
            </a:r>
          </a:p>
          <a:p>
            <a:r>
              <a:rPr lang="en-US" altLang="en-US" smtClean="0"/>
              <a:t>Individual level – performance appraisal</a:t>
            </a:r>
            <a:endParaRPr lang="en-US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TYPICAL PM REPORTS</a:t>
            </a:r>
            <a:endParaRPr lang="en-US" altLang="en-US" smtClean="0"/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Performance contract for each employee</a:t>
            </a:r>
          </a:p>
          <a:p>
            <a:r>
              <a:rPr lang="en-US" altLang="en-US" smtClean="0"/>
              <a:t>Annual summary appraisal for each employee</a:t>
            </a:r>
          </a:p>
          <a:p>
            <a:r>
              <a:rPr lang="en-US" altLang="en-US" smtClean="0"/>
              <a:t>Reports include aggregate performance data by unit </a:t>
            </a:r>
          </a:p>
          <a:p>
            <a:r>
              <a:rPr lang="en-US" altLang="en-US" smtClean="0"/>
              <a:t>Reports comparing aggregated unit performance with unit output </a:t>
            </a:r>
            <a:endParaRPr lang="en-US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avanag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avanagh" id="{A85EBC22-2498-4F1D-A19D-A85C40C90245}" vid="{243FF9DB-DB78-487A-A842-2E82D5B2DC1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</TotalTime>
  <Words>1506</Words>
  <Application>Microsoft Office PowerPoint</Application>
  <PresentationFormat>On-screen Show (4:3)</PresentationFormat>
  <Paragraphs>286</Paragraphs>
  <Slides>33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Tahoma</vt:lpstr>
      <vt:lpstr>MS PGothic</vt:lpstr>
      <vt:lpstr>Arial</vt:lpstr>
      <vt:lpstr>Calibri</vt:lpstr>
      <vt:lpstr>Wingdings</vt:lpstr>
      <vt:lpstr>Kavanagh</vt:lpstr>
      <vt:lpstr>CHAPTER 12</vt:lpstr>
      <vt:lpstr>INTRODUCTION</vt:lpstr>
      <vt:lpstr>PERFORMANCE MANAGEMENT</vt:lpstr>
      <vt:lpstr>MODEL OF CONTEMPORARY TALENT MANAGEMENT</vt:lpstr>
      <vt:lpstr>PERFORMANCE PLANNING</vt:lpstr>
      <vt:lpstr>PERFORMANCE PLANNING</vt:lpstr>
      <vt:lpstr>PERFORMANCE PLANNING AND RATING MODULE SCREEN</vt:lpstr>
      <vt:lpstr>Typical Performance Management DATA INPUTS</vt:lpstr>
      <vt:lpstr>TYPICAL PM REPORTS</vt:lpstr>
      <vt:lpstr>PM DATA OUTFLOW</vt:lpstr>
      <vt:lpstr>PM DECISION SUPPORT</vt:lpstr>
      <vt:lpstr>EXAMPLE OF RELATING PERFORMANCE TO COMPENSATION</vt:lpstr>
      <vt:lpstr>COMPENSATION</vt:lpstr>
      <vt:lpstr>COMPENSATION</vt:lpstr>
      <vt:lpstr>COMPENSATION – under regulation</vt:lpstr>
      <vt:lpstr>TYPICAL COMPENSATION DATA INPUTS</vt:lpstr>
      <vt:lpstr>TYPICAL COMPENSATION REPORTS</vt:lpstr>
      <vt:lpstr>COMPENSATION DATA OUTFLOWS</vt:lpstr>
      <vt:lpstr>COMPENSATION DECISION SUPPORT</vt:lpstr>
      <vt:lpstr>SCREEN OF SALARY REVIEW MODULE FOR DEPARTMENT MANAGER</vt:lpstr>
      <vt:lpstr>BENEFITS</vt:lpstr>
      <vt:lpstr>BENEFITS (CONT.)</vt:lpstr>
      <vt:lpstr>TYPICAL BENEFITS DATA INPUTS</vt:lpstr>
      <vt:lpstr>TYPICAL BENEFITS REPORTS</vt:lpstr>
      <vt:lpstr>COMPENSATION AND BENEFITS PLANNING SCREEN</vt:lpstr>
      <vt:lpstr>BENEFITS DATA OUTFLOWS</vt:lpstr>
      <vt:lpstr>BENEFITS DECISION SUPPORT</vt:lpstr>
      <vt:lpstr>PAYROLL</vt:lpstr>
      <vt:lpstr>TYPICAL PAYROLL INPUTS</vt:lpstr>
      <vt:lpstr>DATA ENTRY SCREEN FOR A PAYCHECK</vt:lpstr>
      <vt:lpstr>PAYROLL TYPICAL REPORTS</vt:lpstr>
      <vt:lpstr>PAYROLL DATA OUTFLOWS</vt:lpstr>
      <vt:lpstr>PAYROLL DECISION SUPPORT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12</dc:title>
  <dc:creator>Sheila Boysen-Rotelli</dc:creator>
  <cp:lastModifiedBy>Stephanie Palermini</cp:lastModifiedBy>
  <cp:revision>22</cp:revision>
  <dcterms:created xsi:type="dcterms:W3CDTF">2017-05-05T00:08:54Z</dcterms:created>
  <dcterms:modified xsi:type="dcterms:W3CDTF">2017-07-21T22:39:55Z</dcterms:modified>
</cp:coreProperties>
</file>