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34"/>
  </p:notesMasterIdLst>
  <p:handoutMasterIdLst>
    <p:handoutMasterId r:id="rId35"/>
  </p:handoutMasterIdLst>
  <p:sldIdLst>
    <p:sldId id="257" r:id="rId2"/>
    <p:sldId id="270" r:id="rId3"/>
    <p:sldId id="268" r:id="rId4"/>
    <p:sldId id="286" r:id="rId5"/>
    <p:sldId id="287" r:id="rId6"/>
    <p:sldId id="307" r:id="rId7"/>
    <p:sldId id="303" r:id="rId8"/>
    <p:sldId id="272" r:id="rId9"/>
    <p:sldId id="304" r:id="rId10"/>
    <p:sldId id="273" r:id="rId11"/>
    <p:sldId id="288" r:id="rId12"/>
    <p:sldId id="289" r:id="rId13"/>
    <p:sldId id="290" r:id="rId14"/>
    <p:sldId id="291" r:id="rId15"/>
    <p:sldId id="292" r:id="rId16"/>
    <p:sldId id="285" r:id="rId17"/>
    <p:sldId id="293" r:id="rId18"/>
    <p:sldId id="294" r:id="rId19"/>
    <p:sldId id="295" r:id="rId20"/>
    <p:sldId id="282" r:id="rId21"/>
    <p:sldId id="278" r:id="rId22"/>
    <p:sldId id="308" r:id="rId23"/>
    <p:sldId id="305" r:id="rId24"/>
    <p:sldId id="296" r:id="rId25"/>
    <p:sldId id="297" r:id="rId26"/>
    <p:sldId id="298" r:id="rId27"/>
    <p:sldId id="299" r:id="rId28"/>
    <p:sldId id="300" r:id="rId29"/>
    <p:sldId id="301" r:id="rId30"/>
    <p:sldId id="306" r:id="rId31"/>
    <p:sldId id="264" r:id="rId32"/>
    <p:sldId id="302" r:id="rId3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a:srgbClr val="BFEDEB"/>
    <a:srgbClr val="33B1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Tahoma" charset="0"/>
                <a:ea typeface="ＭＳ Ｐゴシック" charset="0"/>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fld id="{1167C301-8028-4729-99EA-0CC7B92AA483}" type="datetimeFigureOut">
              <a:rPr lang="en-US" altLang="en-US"/>
              <a:pPr/>
              <a:t>7/21/2017</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Tahoma" charset="0"/>
                <a:ea typeface="ＭＳ Ｐゴシック" charset="0"/>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055225F1-B0A3-4FCD-8BEA-933A2E042E4E}"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charset="0"/>
                <a:ea typeface="ＭＳ Ｐゴシック" charset="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charset="0"/>
                <a:ea typeface="ＭＳ Ｐゴシック" charset="0"/>
                <a:cs typeface="+mn-cs"/>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charset="0"/>
                <a:ea typeface="ＭＳ Ｐゴシック" charset="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anose="02020603050405020304" pitchFamily="18" charset="0"/>
              </a:defRPr>
            </a:lvl1pPr>
          </a:lstStyle>
          <a:p>
            <a:fld id="{C626B9E1-8E73-4111-9A96-7457826A0DA9}"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19DE2EE9-C5B2-4AFF-94F9-BB59D5E84952}" type="slidenum">
              <a:rPr lang="en-US" altLang="en-US" sz="1200">
                <a:latin typeface="Times New Roman" panose="02020603050405020304" pitchFamily="18" charset="0"/>
              </a:rPr>
              <a:pPr/>
              <a:t>1</a:t>
            </a:fld>
            <a:endParaRPr lang="en-US" altLang="en-US" sz="1200">
              <a:latin typeface="Times New Roman" panose="02020603050405020304" pitchFamily="18" charset="0"/>
            </a:endParaRPr>
          </a:p>
        </p:txBody>
      </p:sp>
      <p:sp>
        <p:nvSpPr>
          <p:cNvPr id="5122" name="Rectangle 2"/>
          <p:cNvSpPr>
            <a:spLocks noGrp="1" noRot="1" noChangeAspect="1" noChangeArrowheads="1" noTextEdit="1"/>
          </p:cNvSpPr>
          <p:nvPr>
            <p:ph type="sldImg"/>
          </p:nvPr>
        </p:nvSpPr>
        <p:spPr>
          <a:solidFill>
            <a:srgbClr val="FFFFFF"/>
          </a:solidFill>
          <a:ln/>
        </p:spPr>
      </p:sp>
      <p:sp>
        <p:nvSpPr>
          <p:cNvPr id="5123"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1531660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753073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569325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050199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3323740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788187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8" name="Slide Number Placeholder 7"/>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036242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16481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554239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555686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4251729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US" alt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US" altLang="en-US" smtClean="0"/>
          </a:p>
        </p:txBody>
      </p:sp>
      <p:sp>
        <p:nvSpPr>
          <p:cNvPr id="9" name="Rectangle 8"/>
          <p:cNvSpPr/>
          <p:nvPr/>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1" name="Rectangle 10"/>
          <p:cNvSpPr/>
          <p:nvPr/>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0" name="Rectangle 9"/>
          <p:cNvSpPr/>
          <p:nvPr/>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8" name="Rectangle 7"/>
          <p:cNvSpPr/>
          <p:nvPr/>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2" name="Footer Placeholder 1"/>
          <p:cNvSpPr>
            <a:spLocks noGrp="1"/>
          </p:cNvSpPr>
          <p:nvPr>
            <p:ph type="ftr" sz="quarter" idx="3"/>
          </p:nvPr>
        </p:nvSpPr>
        <p:spPr>
          <a:xfrm>
            <a:off x="2743200" y="6356350"/>
            <a:ext cx="3371850" cy="365125"/>
          </a:xfrm>
          <a:prstGeom prst="rect">
            <a:avLst/>
          </a:prstGeom>
        </p:spPr>
        <p:txBody>
          <a:bodyPr vert="horz" lIns="91440" tIns="45720" rIns="91440" bIns="45720" rtlCol="0" anchor="ctr"/>
          <a:lstStyle>
            <a:lvl1pPr algn="ctr">
              <a:defRPr sz="1050">
                <a:solidFill>
                  <a:schemeClr val="tx1"/>
                </a:solidFill>
              </a:defRPr>
            </a:lvl1p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3B020F-2BF5-4BCF-BA9F-77391F55D2ED}" type="slidenum">
              <a:rPr lang="en-US" smtClean="0"/>
              <a:t>‹#›</a:t>
            </a:fld>
            <a:endParaRPr lang="en-US"/>
          </a:p>
        </p:txBody>
      </p:sp>
      <p:sp>
        <p:nvSpPr>
          <p:cNvPr id="13" name="Rectangle 12"/>
          <p:cNvSpPr/>
          <p:nvPr userDrawn="1"/>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4" name="Rectangle 13"/>
          <p:cNvSpPr/>
          <p:nvPr userDrawn="1"/>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5" name="Rectangle 14"/>
          <p:cNvSpPr/>
          <p:nvPr userDrawn="1"/>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6" name="Rectangle 15"/>
          <p:cNvSpPr/>
          <p:nvPr userDrawn="1"/>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Tree>
    <p:extLst>
      <p:ext uri="{BB962C8B-B14F-4D97-AF65-F5344CB8AC3E}">
        <p14:creationId xmlns:p14="http://schemas.microsoft.com/office/powerpoint/2010/main" val="194227779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ctr" rtl="0" eaLnBrk="1" fontAlgn="base" hangingPunct="1">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2"/>
          <p:cNvSpPr>
            <a:spLocks noGrp="1" noChangeArrowheads="1"/>
          </p:cNvSpPr>
          <p:nvPr>
            <p:ph type="ctrTitle"/>
          </p:nvPr>
        </p:nvSpPr>
        <p:spPr>
          <a:xfrm>
            <a:off x="0" y="1828800"/>
            <a:ext cx="9144000" cy="952500"/>
          </a:xfrm>
        </p:spPr>
        <p:txBody>
          <a:bodyPr/>
          <a:lstStyle/>
          <a:p>
            <a:pPr eaLnBrk="1" hangingPunct="1"/>
            <a:r>
              <a:rPr lang="en-AU" altLang="en-US" smtClean="0"/>
              <a:t>CHAPTER 13</a:t>
            </a:r>
            <a:endParaRPr lang="en-AU" altLang="en-US" sz="3200" smtClean="0"/>
          </a:p>
        </p:txBody>
      </p:sp>
      <p:sp>
        <p:nvSpPr>
          <p:cNvPr id="4098" name="Rectangle 3"/>
          <p:cNvSpPr>
            <a:spLocks noGrp="1" noChangeArrowheads="1"/>
          </p:cNvSpPr>
          <p:nvPr>
            <p:ph type="subTitle" idx="1"/>
          </p:nvPr>
        </p:nvSpPr>
        <p:spPr>
          <a:xfrm>
            <a:off x="1447800" y="2819400"/>
            <a:ext cx="6400800" cy="1752600"/>
          </a:xfrm>
        </p:spPr>
        <p:txBody>
          <a:bodyPr/>
          <a:lstStyle/>
          <a:p>
            <a:pPr eaLnBrk="1" hangingPunct="1"/>
            <a:r>
              <a:rPr lang="en-AU" altLang="en-US" sz="3600" smtClean="0">
                <a:solidFill>
                  <a:srgbClr val="0066CC"/>
                </a:solidFill>
              </a:rPr>
              <a:t>HRIS and International HRM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p:txBody>
          <a:bodyPr/>
          <a:lstStyle/>
          <a:p>
            <a:r>
              <a:rPr lang="en-US" altLang="en-US" smtClean="0"/>
              <a:t>MANAGING EMPLOYEES IN A GLOBAL CONTEXT </a:t>
            </a:r>
            <a:endParaRPr lang="en-US" altLang="en-US" smtClean="0"/>
          </a:p>
        </p:txBody>
      </p:sp>
      <p:sp>
        <p:nvSpPr>
          <p:cNvPr id="3" name="Content Placeholder 2"/>
          <p:cNvSpPr>
            <a:spLocks noGrp="1"/>
          </p:cNvSpPr>
          <p:nvPr>
            <p:ph idx="1"/>
          </p:nvPr>
        </p:nvSpPr>
        <p:spPr/>
        <p:txBody>
          <a:bodyPr/>
          <a:lstStyle/>
          <a:p>
            <a:pPr>
              <a:defRPr/>
            </a:pPr>
            <a:r>
              <a:rPr lang="en-US" sz="3000" dirty="0"/>
              <a:t>Types of employees</a:t>
            </a:r>
          </a:p>
          <a:p>
            <a:pPr lvl="1">
              <a:defRPr/>
            </a:pPr>
            <a:r>
              <a:rPr lang="en-US" sz="3000" dirty="0"/>
              <a:t> Expatriates</a:t>
            </a:r>
          </a:p>
          <a:p>
            <a:pPr lvl="1">
              <a:defRPr/>
            </a:pPr>
            <a:r>
              <a:rPr lang="en-US" sz="3000" dirty="0"/>
              <a:t> Parent-country nationals (PCN)</a:t>
            </a:r>
          </a:p>
          <a:p>
            <a:pPr lvl="1">
              <a:defRPr/>
            </a:pPr>
            <a:r>
              <a:rPr lang="en-US" sz="3000" dirty="0"/>
              <a:t> Host-country nationals (HCN)</a:t>
            </a:r>
          </a:p>
          <a:p>
            <a:pPr lvl="1">
              <a:defRPr/>
            </a:pPr>
            <a:r>
              <a:rPr lang="en-US" sz="3000" dirty="0"/>
              <a:t> Third-country nationals (TCN</a:t>
            </a:r>
            <a:r>
              <a:rPr lang="en-US" sz="3000" dirty="0" smtClean="0"/>
              <a:t>)</a:t>
            </a:r>
            <a:endParaRPr lang="en-US" sz="3000" dirty="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10</a:t>
            </a:fld>
            <a:endParaRPr lang="en-US"/>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7" name="Rectangle 5"/>
          <p:cNvSpPr>
            <a:spLocks noGrp="1" noChangeArrowheads="1"/>
          </p:cNvSpPr>
          <p:nvPr>
            <p:ph type="title"/>
          </p:nvPr>
        </p:nvSpPr>
        <p:spPr/>
        <p:txBody>
          <a:bodyPr/>
          <a:lstStyle/>
          <a:p>
            <a:r>
              <a:rPr lang="en-US" altLang="en-US" dirty="0" smtClean="0"/>
              <a:t>HR PROGRAMS IN GLOBAL ORGANIZATIONS</a:t>
            </a:r>
            <a:endParaRPr lang="en-US" altLang="en-US" dirty="0" smtClean="0"/>
          </a:p>
        </p:txBody>
      </p:sp>
      <p:sp>
        <p:nvSpPr>
          <p:cNvPr id="38918" name="Rectangle 6"/>
          <p:cNvSpPr>
            <a:spLocks noGrp="1" noChangeArrowheads="1"/>
          </p:cNvSpPr>
          <p:nvPr>
            <p:ph idx="1"/>
          </p:nvPr>
        </p:nvSpPr>
        <p:spPr/>
        <p:txBody>
          <a:bodyPr/>
          <a:lstStyle/>
          <a:p>
            <a:r>
              <a:rPr lang="en-US" altLang="en-US" smtClean="0"/>
              <a:t>Major issues include the following:</a:t>
            </a:r>
          </a:p>
          <a:p>
            <a:r>
              <a:rPr lang="en-US" altLang="en-US" smtClean="0"/>
              <a:t>International staffing</a:t>
            </a:r>
          </a:p>
          <a:p>
            <a:r>
              <a:rPr lang="en-US" altLang="en-US" smtClean="0"/>
              <a:t>Selecting global managers: managing expatriates</a:t>
            </a:r>
          </a:p>
          <a:p>
            <a:r>
              <a:rPr lang="en-US" altLang="en-US" smtClean="0"/>
              <a:t>Training for expatriates and other employees</a:t>
            </a:r>
          </a:p>
          <a:p>
            <a:r>
              <a:rPr lang="en-US" altLang="en-US" smtClean="0"/>
              <a:t>Performance appraisals in MNEs</a:t>
            </a:r>
          </a:p>
          <a:p>
            <a:r>
              <a:rPr lang="en-US" altLang="en-US" smtClean="0"/>
              <a:t>Managing international compensation</a:t>
            </a:r>
          </a:p>
          <a:p>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11</a:t>
            </a:fld>
            <a:endParaRPr 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8918">
                                            <p:txEl>
                                              <p:pRg st="0" end="0"/>
                                            </p:txEl>
                                          </p:spTgt>
                                        </p:tgtEl>
                                        <p:attrNameLst>
                                          <p:attrName>style.visibility</p:attrName>
                                        </p:attrNameLst>
                                      </p:cBhvr>
                                      <p:to>
                                        <p:strVal val="visible"/>
                                      </p:to>
                                    </p:set>
                                    <p:animEffect transition="in" filter="wipe(left)">
                                      <p:cBhvr>
                                        <p:cTn id="7" dur="500"/>
                                        <p:tgtEl>
                                          <p:spTgt spid="3891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8918">
                                            <p:txEl>
                                              <p:pRg st="1" end="1"/>
                                            </p:txEl>
                                          </p:spTgt>
                                        </p:tgtEl>
                                        <p:attrNameLst>
                                          <p:attrName>style.visibility</p:attrName>
                                        </p:attrNameLst>
                                      </p:cBhvr>
                                      <p:to>
                                        <p:strVal val="visible"/>
                                      </p:to>
                                    </p:set>
                                    <p:animEffect transition="in" filter="wipe(left)">
                                      <p:cBhvr>
                                        <p:cTn id="12" dur="500"/>
                                        <p:tgtEl>
                                          <p:spTgt spid="38918">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8918">
                                            <p:txEl>
                                              <p:pRg st="2" end="2"/>
                                            </p:txEl>
                                          </p:spTgt>
                                        </p:tgtEl>
                                        <p:attrNameLst>
                                          <p:attrName>style.visibility</p:attrName>
                                        </p:attrNameLst>
                                      </p:cBhvr>
                                      <p:to>
                                        <p:strVal val="visible"/>
                                      </p:to>
                                    </p:set>
                                    <p:animEffect transition="in" filter="wipe(left)">
                                      <p:cBhvr>
                                        <p:cTn id="17" dur="500"/>
                                        <p:tgtEl>
                                          <p:spTgt spid="38918">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8918">
                                            <p:txEl>
                                              <p:pRg st="3" end="3"/>
                                            </p:txEl>
                                          </p:spTgt>
                                        </p:tgtEl>
                                        <p:attrNameLst>
                                          <p:attrName>style.visibility</p:attrName>
                                        </p:attrNameLst>
                                      </p:cBhvr>
                                      <p:to>
                                        <p:strVal val="visible"/>
                                      </p:to>
                                    </p:set>
                                    <p:animEffect transition="in" filter="wipe(left)">
                                      <p:cBhvr>
                                        <p:cTn id="22" dur="500"/>
                                        <p:tgtEl>
                                          <p:spTgt spid="38918">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8918">
                                            <p:txEl>
                                              <p:pRg st="4" end="4"/>
                                            </p:txEl>
                                          </p:spTgt>
                                        </p:tgtEl>
                                        <p:attrNameLst>
                                          <p:attrName>style.visibility</p:attrName>
                                        </p:attrNameLst>
                                      </p:cBhvr>
                                      <p:to>
                                        <p:strVal val="visible"/>
                                      </p:to>
                                    </p:set>
                                    <p:animEffect transition="in" filter="wipe(left)">
                                      <p:cBhvr>
                                        <p:cTn id="27" dur="500"/>
                                        <p:tgtEl>
                                          <p:spTgt spid="38918">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8918">
                                            <p:txEl>
                                              <p:pRg st="5" end="5"/>
                                            </p:txEl>
                                          </p:spTgt>
                                        </p:tgtEl>
                                        <p:attrNameLst>
                                          <p:attrName>style.visibility</p:attrName>
                                        </p:attrNameLst>
                                      </p:cBhvr>
                                      <p:to>
                                        <p:strVal val="visible"/>
                                      </p:to>
                                    </p:set>
                                    <p:animEffect transition="in" filter="wipe(left)">
                                      <p:cBhvr>
                                        <p:cTn id="32" dur="500"/>
                                        <p:tgtEl>
                                          <p:spTgt spid="3891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8"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a:lstStyle/>
          <a:p>
            <a:r>
              <a:rPr lang="en-US" altLang="en-US" dirty="0" smtClean="0"/>
              <a:t>INTERNATIONAL STAFFING </a:t>
            </a:r>
            <a:endParaRPr lang="en-US" altLang="en-US" dirty="0" smtClean="0"/>
          </a:p>
        </p:txBody>
      </p:sp>
      <p:sp>
        <p:nvSpPr>
          <p:cNvPr id="15362" name="Rectangle 3"/>
          <p:cNvSpPr>
            <a:spLocks noGrp="1" noChangeArrowheads="1"/>
          </p:cNvSpPr>
          <p:nvPr>
            <p:ph idx="1"/>
          </p:nvPr>
        </p:nvSpPr>
        <p:spPr/>
        <p:txBody>
          <a:bodyPr/>
          <a:lstStyle/>
          <a:p>
            <a:r>
              <a:rPr lang="en-US" altLang="en-US" sz="2800" smtClean="0"/>
              <a:t>Home-Country Nationals</a:t>
            </a:r>
          </a:p>
          <a:p>
            <a:pPr lvl="1"/>
            <a:r>
              <a:rPr lang="en-US" altLang="en-US" sz="2400" smtClean="0"/>
              <a:t>Staffing the organization with expatriates (PCNs) is advantageous because the organization can rely on the talent currently available. </a:t>
            </a:r>
          </a:p>
          <a:p>
            <a:r>
              <a:rPr lang="en-US" altLang="en-US" sz="2800" smtClean="0"/>
              <a:t>Host-Country Nationals </a:t>
            </a:r>
          </a:p>
          <a:p>
            <a:pPr lvl="1"/>
            <a:r>
              <a:rPr lang="en-US" altLang="en-US" sz="2400" smtClean="0"/>
              <a:t>Staffing positions with HCNs provides a number of advantages for the MNE. HCNs are less costly, in terms of both time and money. </a:t>
            </a:r>
          </a:p>
          <a:p>
            <a:r>
              <a:rPr lang="en-US" altLang="en-US" sz="2800" smtClean="0"/>
              <a:t>Third-Country Nationals </a:t>
            </a:r>
          </a:p>
          <a:p>
            <a:pPr lvl="1"/>
            <a:r>
              <a:rPr lang="en-US" altLang="en-US" sz="2400" smtClean="0"/>
              <a:t>TCNs bring a different and often broad experience to the organization. TCNs add an international outlook to the workforce.</a:t>
            </a:r>
            <a:endParaRPr lang="en-US" altLang="en-US" sz="240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r>
              <a:rPr lang="en-US" altLang="en-US" smtClean="0"/>
              <a:t>SELECTING GLOBAL MANAGERS: MANAGING EXPATRIATES</a:t>
            </a:r>
            <a:endParaRPr lang="en-US" altLang="en-US" smtClean="0"/>
          </a:p>
        </p:txBody>
      </p:sp>
      <p:sp>
        <p:nvSpPr>
          <p:cNvPr id="16386" name="Rectangle 3"/>
          <p:cNvSpPr>
            <a:spLocks noGrp="1" noChangeArrowheads="1"/>
          </p:cNvSpPr>
          <p:nvPr>
            <p:ph idx="1"/>
          </p:nvPr>
        </p:nvSpPr>
        <p:spPr/>
        <p:txBody>
          <a:bodyPr/>
          <a:lstStyle/>
          <a:p>
            <a:r>
              <a:rPr lang="en-US" altLang="en-US" smtClean="0"/>
              <a:t>Success in selecting expatriates is difficult due the following factors:</a:t>
            </a:r>
          </a:p>
          <a:p>
            <a:pPr lvl="1"/>
            <a:r>
              <a:rPr lang="en-US" altLang="en-US" smtClean="0"/>
              <a:t>The cultural environment of countries</a:t>
            </a:r>
          </a:p>
          <a:p>
            <a:pPr lvl="1"/>
            <a:r>
              <a:rPr lang="en-US" altLang="en-US" smtClean="0"/>
              <a:t>Expatriate failure and its causes</a:t>
            </a:r>
          </a:p>
          <a:p>
            <a:pPr lvl="1"/>
            <a:r>
              <a:rPr lang="en-US" altLang="en-US" smtClean="0"/>
              <a:t>Selection criteria and procedures for expatriates   </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4"/>
          <p:cNvSpPr>
            <a:spLocks noGrp="1" noChangeArrowheads="1"/>
          </p:cNvSpPr>
          <p:nvPr>
            <p:ph type="title"/>
          </p:nvPr>
        </p:nvSpPr>
        <p:spPr/>
        <p:txBody>
          <a:bodyPr/>
          <a:lstStyle/>
          <a:p>
            <a:r>
              <a:rPr lang="en-US" altLang="en-US" smtClean="0"/>
              <a:t>CULTURAL ENVIRONMENT </a:t>
            </a:r>
            <a:br>
              <a:rPr lang="en-US" altLang="en-US" smtClean="0"/>
            </a:br>
            <a:r>
              <a:rPr lang="en-US" altLang="en-US" smtClean="0"/>
              <a:t>OF COUNTRIES</a:t>
            </a:r>
            <a:endParaRPr lang="en-US" altLang="en-US" smtClean="0"/>
          </a:p>
        </p:txBody>
      </p:sp>
      <p:sp>
        <p:nvSpPr>
          <p:cNvPr id="17410" name="Rectangle 5"/>
          <p:cNvSpPr>
            <a:spLocks noGrp="1" noChangeArrowheads="1"/>
          </p:cNvSpPr>
          <p:nvPr>
            <p:ph idx="1"/>
          </p:nvPr>
        </p:nvSpPr>
        <p:spPr/>
        <p:txBody>
          <a:bodyPr/>
          <a:lstStyle/>
          <a:p>
            <a:r>
              <a:rPr lang="en-US" altLang="en-US" dirty="0" smtClean="0"/>
              <a:t>Country culture will have an effect on all of the activities and programs administered by HR.</a:t>
            </a:r>
          </a:p>
          <a:p>
            <a:r>
              <a:rPr lang="en-US" altLang="en-US" dirty="0" smtClean="0"/>
              <a:t>Hofstede’s five dimensions on which the cultures of countries differ</a:t>
            </a:r>
          </a:p>
          <a:p>
            <a:pPr marL="914400" lvl="1" indent="-514350">
              <a:buFont typeface="+mj-lt"/>
              <a:buAutoNum type="arabicPeriod"/>
            </a:pPr>
            <a:r>
              <a:rPr lang="en-US" altLang="en-US" sz="2400" dirty="0" smtClean="0"/>
              <a:t>education/human capital</a:t>
            </a:r>
          </a:p>
          <a:p>
            <a:pPr marL="914400" lvl="1" indent="-514350">
              <a:buFont typeface="+mj-lt"/>
              <a:buAutoNum type="arabicPeriod"/>
            </a:pPr>
            <a:r>
              <a:rPr lang="en-US" altLang="en-US" sz="2400" dirty="0" smtClean="0"/>
              <a:t>values/ideologies</a:t>
            </a:r>
          </a:p>
          <a:p>
            <a:pPr marL="914400" lvl="1" indent="-514350">
              <a:buFont typeface="+mj-lt"/>
              <a:buAutoNum type="arabicPeriod"/>
            </a:pPr>
            <a:r>
              <a:rPr lang="en-US" altLang="en-US" sz="2400" dirty="0" smtClean="0"/>
              <a:t>social structure</a:t>
            </a:r>
          </a:p>
          <a:p>
            <a:pPr marL="914400" lvl="1" indent="-514350">
              <a:buFont typeface="+mj-lt"/>
              <a:buAutoNum type="arabicPeriod"/>
            </a:pPr>
            <a:r>
              <a:rPr lang="en-US" altLang="en-US" sz="2400" dirty="0" smtClean="0"/>
              <a:t>religious beliefs</a:t>
            </a:r>
          </a:p>
          <a:p>
            <a:pPr marL="914400" lvl="1" indent="-514350">
              <a:buFont typeface="+mj-lt"/>
              <a:buAutoNum type="arabicPeriod"/>
            </a:pPr>
            <a:r>
              <a:rPr lang="en-US" altLang="en-US" sz="2400" dirty="0" smtClean="0"/>
              <a:t>communication</a:t>
            </a:r>
          </a:p>
          <a:p>
            <a:endParaRPr lang="en-US" altLang="en-US" dirty="0" smtClean="0"/>
          </a:p>
          <a:p>
            <a:endParaRPr lang="en-US" altLang="en-US" dirty="0" smtClean="0"/>
          </a:p>
          <a:p>
            <a:endParaRPr lang="en-US" altLang="en-US"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r>
              <a:rPr lang="en-US" altLang="en-US" smtClean="0"/>
              <a:t>EXPATRIATE FAILURE AND ITS CAUSES</a:t>
            </a:r>
            <a:endParaRPr lang="en-US" altLang="en-US" smtClean="0"/>
          </a:p>
        </p:txBody>
      </p:sp>
      <p:sp>
        <p:nvSpPr>
          <p:cNvPr id="18434" name="Rectangle 3"/>
          <p:cNvSpPr>
            <a:spLocks noGrp="1" noChangeArrowheads="1"/>
          </p:cNvSpPr>
          <p:nvPr>
            <p:ph idx="1"/>
          </p:nvPr>
        </p:nvSpPr>
        <p:spPr/>
        <p:txBody>
          <a:bodyPr/>
          <a:lstStyle/>
          <a:p>
            <a:r>
              <a:rPr lang="en-US" altLang="en-US" smtClean="0"/>
              <a:t>Defined as the return of an expatriate to the home country before the period of the assignment has been completed. </a:t>
            </a:r>
          </a:p>
          <a:p>
            <a:r>
              <a:rPr lang="en-US" altLang="en-US" smtClean="0"/>
              <a:t>Two categories of costs: direct and indirect</a:t>
            </a:r>
          </a:p>
          <a:p>
            <a:r>
              <a:rPr lang="en-US" altLang="en-US" smtClean="0"/>
              <a:t>Major factor affecting expatriate failure is the inability to adjust to the new situation and culture by the expatriate and her or his family.  </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WHY DO EXPATRIATES FAIL?</a:t>
            </a:r>
            <a:endParaRPr lang="en-US" dirty="0"/>
          </a:p>
        </p:txBody>
      </p:sp>
      <p:sp>
        <p:nvSpPr>
          <p:cNvPr id="5" name="Content Placeholder 4"/>
          <p:cNvSpPr>
            <a:spLocks noGrp="1"/>
          </p:cNvSpPr>
          <p:nvPr>
            <p:ph idx="1"/>
          </p:nvPr>
        </p:nvSpPr>
        <p:spPr/>
        <p:txBody>
          <a:bodyPr/>
          <a:lstStyle/>
          <a:p>
            <a:r>
              <a:rPr lang="en-US" altLang="en-US" smtClean="0"/>
              <a:t>Family adjustment</a:t>
            </a:r>
          </a:p>
          <a:p>
            <a:r>
              <a:rPr lang="en-US" altLang="en-US" smtClean="0"/>
              <a:t> Lifestyle issues</a:t>
            </a:r>
          </a:p>
          <a:p>
            <a:r>
              <a:rPr lang="en-US" altLang="en-US" smtClean="0"/>
              <a:t> Work adjustment</a:t>
            </a:r>
          </a:p>
          <a:p>
            <a:r>
              <a:rPr lang="en-US" altLang="en-US" smtClean="0"/>
              <a:t> Bad selection</a:t>
            </a:r>
          </a:p>
          <a:p>
            <a:r>
              <a:rPr lang="en-US" altLang="en-US" smtClean="0"/>
              <a:t> Poor performance</a:t>
            </a:r>
          </a:p>
          <a:p>
            <a:r>
              <a:rPr lang="en-US" altLang="en-US" smtClean="0"/>
              <a:t> Other opportunities arise</a:t>
            </a:r>
          </a:p>
          <a:p>
            <a:r>
              <a:rPr lang="en-US" altLang="en-US" smtClean="0"/>
              <a:t> Business reasons</a:t>
            </a:r>
          </a:p>
          <a:p>
            <a:r>
              <a:rPr lang="en-US" altLang="en-US" smtClean="0"/>
              <a:t> Repatriation issues</a:t>
            </a:r>
            <a:endParaRPr lang="en-US" altLang="en-US" dirty="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pPr/>
              <a:t>16</a:t>
            </a:fld>
            <a:endParaRPr lang="en-US"/>
          </a:p>
        </p:txBody>
      </p:sp>
    </p:spTree>
  </p:cSld>
  <p:clrMapOvr>
    <a:masterClrMapping/>
  </p:clrMapOvr>
  <p:transition>
    <p:zo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en-US" altLang="en-US" smtClean="0"/>
              <a:t>SELECTION CRITERIA AND PROCEDURES FOR EXPATRIATES </a:t>
            </a:r>
            <a:endParaRPr lang="en-US" altLang="en-US" smtClean="0"/>
          </a:p>
        </p:txBody>
      </p:sp>
      <p:sp>
        <p:nvSpPr>
          <p:cNvPr id="20482" name="Rectangle 3"/>
          <p:cNvSpPr>
            <a:spLocks noGrp="1" noChangeArrowheads="1"/>
          </p:cNvSpPr>
          <p:nvPr>
            <p:ph idx="1"/>
          </p:nvPr>
        </p:nvSpPr>
        <p:spPr/>
        <p:txBody>
          <a:bodyPr/>
          <a:lstStyle/>
          <a:p>
            <a:r>
              <a:rPr lang="en-US" altLang="en-US" smtClean="0"/>
              <a:t>Two general categories: individual and situational </a:t>
            </a:r>
          </a:p>
          <a:p>
            <a:r>
              <a:rPr lang="en-US" altLang="en-US" smtClean="0"/>
              <a:t>Individual </a:t>
            </a:r>
          </a:p>
          <a:p>
            <a:pPr lvl="1"/>
            <a:r>
              <a:rPr lang="en-US" altLang="en-US" smtClean="0"/>
              <a:t>Technical ability </a:t>
            </a:r>
          </a:p>
          <a:p>
            <a:pPr lvl="1"/>
            <a:r>
              <a:rPr lang="en-US" altLang="en-US" smtClean="0"/>
              <a:t>Cross-cultural suitability – language ability, cultural empathy, adaptability, and a positive attitude toward the assignment in the specific country</a:t>
            </a:r>
          </a:p>
          <a:p>
            <a:pPr lvl="1"/>
            <a:r>
              <a:rPr lang="en-US" altLang="en-US" smtClean="0"/>
              <a:t>Family requirements – adjustment of the accompanying spouse/partner and children</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altLang="en-US" dirty="0" smtClean="0"/>
              <a:t>SELECTION CRITERIA AND PROCEDURES FOR EXPATRIATES</a:t>
            </a:r>
            <a:endParaRPr lang="en-US" altLang="en-US" dirty="0" smtClean="0"/>
          </a:p>
        </p:txBody>
      </p:sp>
      <p:sp>
        <p:nvSpPr>
          <p:cNvPr id="21506" name="Rectangle 3"/>
          <p:cNvSpPr>
            <a:spLocks noGrp="1" noChangeArrowheads="1"/>
          </p:cNvSpPr>
          <p:nvPr>
            <p:ph idx="1"/>
          </p:nvPr>
        </p:nvSpPr>
        <p:spPr/>
        <p:txBody>
          <a:bodyPr/>
          <a:lstStyle/>
          <a:p>
            <a:r>
              <a:rPr lang="en-US" altLang="en-US" smtClean="0"/>
              <a:t>Situational factors</a:t>
            </a:r>
          </a:p>
          <a:p>
            <a:pPr lvl="1"/>
            <a:r>
              <a:rPr lang="en-US" altLang="en-US" smtClean="0"/>
              <a:t>Country/cultural requirements could include work permits and visas </a:t>
            </a:r>
          </a:p>
          <a:p>
            <a:pPr lvl="1"/>
            <a:r>
              <a:rPr lang="en-US" altLang="en-US" smtClean="0"/>
              <a:t>Opportunity for the expatriate, spouse/partner, and the children to learn another language</a:t>
            </a:r>
          </a:p>
          <a:p>
            <a:pPr lvl="1"/>
            <a:r>
              <a:rPr lang="en-US" altLang="en-US" smtClean="0"/>
              <a:t>MNE requirements could involve getting permission from the host country for the selection of any expatriate </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r>
              <a:rPr lang="en-US" altLang="en-US" smtClean="0"/>
              <a:t>TRAINING AND DEVELOPMENT OF EXPATRIATES </a:t>
            </a:r>
            <a:endParaRPr lang="en-US" altLang="en-US" smtClean="0"/>
          </a:p>
        </p:txBody>
      </p:sp>
      <p:sp>
        <p:nvSpPr>
          <p:cNvPr id="22530" name="Rectangle 3"/>
          <p:cNvSpPr>
            <a:spLocks noGrp="1" noChangeArrowheads="1"/>
          </p:cNvSpPr>
          <p:nvPr>
            <p:ph idx="1"/>
          </p:nvPr>
        </p:nvSpPr>
        <p:spPr/>
        <p:txBody>
          <a:bodyPr/>
          <a:lstStyle/>
          <a:p>
            <a:r>
              <a:rPr lang="en-US" altLang="en-US" smtClean="0"/>
              <a:t>Purposes of expatriate training</a:t>
            </a:r>
          </a:p>
          <a:p>
            <a:r>
              <a:rPr lang="en-US" altLang="en-US" smtClean="0"/>
              <a:t>To supplement the selection process and assist the expatriate and family to adjust to the new situation </a:t>
            </a:r>
          </a:p>
          <a:p>
            <a:r>
              <a:rPr lang="en-US" altLang="en-US" smtClean="0"/>
              <a:t>Economic: the potential direct and indirect costs of expatriate failure relative to the amount of the investment is obvious.</a:t>
            </a:r>
          </a:p>
          <a:p>
            <a:r>
              <a:rPr lang="en-US" altLang="en-US" smtClean="0"/>
              <a:t>Predeparture training</a:t>
            </a:r>
          </a:p>
          <a:p>
            <a:r>
              <a:rPr lang="en-US" altLang="en-US" smtClean="0"/>
              <a:t>Repatriation training</a:t>
            </a:r>
          </a:p>
          <a:p>
            <a:endParaRPr lang="en-US" altLang="en-US" smtClean="0"/>
          </a:p>
          <a:p>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5" name="Rectangle 3"/>
          <p:cNvSpPr>
            <a:spLocks noGrp="1" noChangeArrowheads="1"/>
          </p:cNvSpPr>
          <p:nvPr>
            <p:ph type="title"/>
          </p:nvPr>
        </p:nvSpPr>
        <p:spPr/>
        <p:txBody>
          <a:bodyPr/>
          <a:lstStyle/>
          <a:p>
            <a:r>
              <a:rPr lang="en-US" altLang="en-US" smtClean="0"/>
              <a:t>REGIONAL TRADE ZONES</a:t>
            </a:r>
            <a:endParaRPr lang="en-US" altLang="en-US" smtClean="0"/>
          </a:p>
        </p:txBody>
      </p:sp>
      <p:sp>
        <p:nvSpPr>
          <p:cNvPr id="19460" name="Rectangle 4"/>
          <p:cNvSpPr>
            <a:spLocks noGrp="1" noChangeArrowheads="1"/>
          </p:cNvSpPr>
          <p:nvPr>
            <p:ph idx="1"/>
          </p:nvPr>
        </p:nvSpPr>
        <p:spPr/>
        <p:txBody>
          <a:bodyPr/>
          <a:lstStyle/>
          <a:p>
            <a:r>
              <a:rPr lang="en-US" altLang="en-US" smtClean="0"/>
              <a:t>Asia-Pacific Economic Cooperation</a:t>
            </a:r>
          </a:p>
          <a:p>
            <a:pPr lvl="1"/>
            <a:r>
              <a:rPr lang="en-US" altLang="en-US" smtClean="0"/>
              <a:t>Members account for nearly 25% of world trade</a:t>
            </a:r>
          </a:p>
          <a:p>
            <a:r>
              <a:rPr lang="en-US" altLang="en-US" smtClean="0"/>
              <a:t>North American Free Trade Agreement</a:t>
            </a:r>
          </a:p>
          <a:p>
            <a:pPr lvl="1"/>
            <a:r>
              <a:rPr lang="en-US" altLang="en-US" smtClean="0"/>
              <a:t>Created a free trade zone among Canada, Mexico, and the U.S.</a:t>
            </a:r>
          </a:p>
          <a:p>
            <a:r>
              <a:rPr lang="en-US" altLang="en-US" smtClean="0"/>
              <a:t>European Union</a:t>
            </a:r>
          </a:p>
          <a:p>
            <a:pPr lvl="1"/>
            <a:r>
              <a:rPr lang="en-US" altLang="en-US" smtClean="0"/>
              <a:t>Single largest market</a:t>
            </a:r>
          </a:p>
          <a:p>
            <a:r>
              <a:rPr lang="en-US" altLang="en-US" smtClean="0"/>
              <a:t>ASEAN and SAARC</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a:t>
            </a:fld>
            <a:endParaRPr lang="en-US"/>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460">
                                            <p:txEl>
                                              <p:pRg st="0" end="0"/>
                                            </p:txEl>
                                          </p:spTgt>
                                        </p:tgtEl>
                                        <p:attrNameLst>
                                          <p:attrName>style.visibility</p:attrName>
                                        </p:attrNameLst>
                                      </p:cBhvr>
                                      <p:to>
                                        <p:strVal val="visible"/>
                                      </p:to>
                                    </p:set>
                                    <p:animEffect transition="in" filter="wipe(left)">
                                      <p:cBhvr>
                                        <p:cTn id="7" dur="500"/>
                                        <p:tgtEl>
                                          <p:spTgt spid="19460">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9460">
                                            <p:txEl>
                                              <p:pRg st="1" end="1"/>
                                            </p:txEl>
                                          </p:spTgt>
                                        </p:tgtEl>
                                        <p:attrNameLst>
                                          <p:attrName>style.visibility</p:attrName>
                                        </p:attrNameLst>
                                      </p:cBhvr>
                                      <p:to>
                                        <p:strVal val="visible"/>
                                      </p:to>
                                    </p:set>
                                    <p:animEffect transition="in" filter="wipe(left)">
                                      <p:cBhvr>
                                        <p:cTn id="10" dur="500"/>
                                        <p:tgtEl>
                                          <p:spTgt spid="19460">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9460">
                                            <p:txEl>
                                              <p:pRg st="2" end="2"/>
                                            </p:txEl>
                                          </p:spTgt>
                                        </p:tgtEl>
                                        <p:attrNameLst>
                                          <p:attrName>style.visibility</p:attrName>
                                        </p:attrNameLst>
                                      </p:cBhvr>
                                      <p:to>
                                        <p:strVal val="visible"/>
                                      </p:to>
                                    </p:set>
                                    <p:animEffect transition="in" filter="wipe(left)">
                                      <p:cBhvr>
                                        <p:cTn id="15" dur="500"/>
                                        <p:tgtEl>
                                          <p:spTgt spid="19460">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9460">
                                            <p:txEl>
                                              <p:pRg st="3" end="3"/>
                                            </p:txEl>
                                          </p:spTgt>
                                        </p:tgtEl>
                                        <p:attrNameLst>
                                          <p:attrName>style.visibility</p:attrName>
                                        </p:attrNameLst>
                                      </p:cBhvr>
                                      <p:to>
                                        <p:strVal val="visible"/>
                                      </p:to>
                                    </p:set>
                                    <p:animEffect transition="in" filter="wipe(left)">
                                      <p:cBhvr>
                                        <p:cTn id="18" dur="500"/>
                                        <p:tgtEl>
                                          <p:spTgt spid="19460">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9460">
                                            <p:txEl>
                                              <p:pRg st="4" end="4"/>
                                            </p:txEl>
                                          </p:spTgt>
                                        </p:tgtEl>
                                        <p:attrNameLst>
                                          <p:attrName>style.visibility</p:attrName>
                                        </p:attrNameLst>
                                      </p:cBhvr>
                                      <p:to>
                                        <p:strVal val="visible"/>
                                      </p:to>
                                    </p:set>
                                    <p:animEffect transition="in" filter="wipe(left)">
                                      <p:cBhvr>
                                        <p:cTn id="23" dur="500"/>
                                        <p:tgtEl>
                                          <p:spTgt spid="19460">
                                            <p:txEl>
                                              <p:pRg st="4" end="4"/>
                                            </p:tx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9460">
                                            <p:txEl>
                                              <p:pRg st="5" end="5"/>
                                            </p:txEl>
                                          </p:spTgt>
                                        </p:tgtEl>
                                        <p:attrNameLst>
                                          <p:attrName>style.visibility</p:attrName>
                                        </p:attrNameLst>
                                      </p:cBhvr>
                                      <p:to>
                                        <p:strVal val="visible"/>
                                      </p:to>
                                    </p:set>
                                    <p:animEffect transition="in" filter="wipe(left)">
                                      <p:cBhvr>
                                        <p:cTn id="26" dur="500"/>
                                        <p:tgtEl>
                                          <p:spTgt spid="1946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r>
              <a:rPr lang="en-US" altLang="en-US" smtClean="0"/>
              <a:t>EMPHASIS IN CROSS-CULTURAL TRAINING PROGRAMS</a:t>
            </a:r>
            <a:endParaRPr lang="en-US" altLang="en-US" smtClean="0"/>
          </a:p>
        </p:txBody>
      </p:sp>
      <p:sp>
        <p:nvSpPr>
          <p:cNvPr id="23554" name="Content Placeholder 5"/>
          <p:cNvSpPr>
            <a:spLocks noGrp="1"/>
          </p:cNvSpPr>
          <p:nvPr>
            <p:ph idx="1"/>
          </p:nvPr>
        </p:nvSpPr>
        <p:spPr/>
        <p:txBody>
          <a:bodyPr/>
          <a:lstStyle/>
          <a:p>
            <a:r>
              <a:rPr lang="en-US" altLang="en-US" smtClean="0"/>
              <a:t>Expatriates must be clear about their own cultural background.</a:t>
            </a:r>
          </a:p>
          <a:p>
            <a:r>
              <a:rPr lang="en-US" altLang="en-US" smtClean="0"/>
              <a:t>Expatriates must understand the particular aspects of culture in the new work environment.</a:t>
            </a:r>
          </a:p>
          <a:p>
            <a:r>
              <a:rPr lang="en-US" altLang="en-US" smtClean="0"/>
              <a:t>Expatriates must learn to communicate accurately in the new culture.</a:t>
            </a:r>
          </a:p>
          <a:p>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20</a:t>
            </a:fld>
            <a:endParaRPr lang="en-US"/>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r>
              <a:rPr lang="en-US" altLang="en-US" dirty="0" smtClean="0"/>
              <a:t>TOPICS FOR PREDEPARTURE TRAINING  FOR EXPATRIATES</a:t>
            </a:r>
            <a:endParaRPr lang="en-US" altLang="en-US"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21</a:t>
            </a:fld>
            <a:endParaRPr lang="en-US"/>
          </a:p>
        </p:txBody>
      </p:sp>
      <p:pic>
        <p:nvPicPr>
          <p:cNvPr id="6" name="Picture 5"/>
          <p:cNvPicPr>
            <a:picLocks noChangeAspect="1"/>
          </p:cNvPicPr>
          <p:nvPr/>
        </p:nvPicPr>
        <p:blipFill>
          <a:blip r:embed="rId2"/>
          <a:stretch>
            <a:fillRect/>
          </a:stretch>
        </p:blipFill>
        <p:spPr>
          <a:xfrm>
            <a:off x="1182558" y="1593850"/>
            <a:ext cx="6778884" cy="4586288"/>
          </a:xfrm>
          <a:prstGeom prst="rect">
            <a:avLst/>
          </a:prstGeom>
        </p:spPr>
      </p:pic>
    </p:spTree>
  </p:cSld>
  <p:clrMapOvr>
    <a:masterClrMapping/>
  </p:clrMapOvr>
  <p:transition>
    <p:checke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r>
              <a:rPr lang="en-US" altLang="en-US" dirty="0" smtClean="0"/>
              <a:t>TOPICS FOR PREDEPARTURE TRAINING  FOR EXPATRIATES</a:t>
            </a:r>
            <a:endParaRPr lang="en-US" altLang="en-US"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22</a:t>
            </a:fld>
            <a:endParaRPr lang="en-US"/>
          </a:p>
        </p:txBody>
      </p:sp>
      <p:pic>
        <p:nvPicPr>
          <p:cNvPr id="2" name="Picture 1"/>
          <p:cNvPicPr>
            <a:picLocks noChangeAspect="1"/>
          </p:cNvPicPr>
          <p:nvPr/>
        </p:nvPicPr>
        <p:blipFill>
          <a:blip r:embed="rId2"/>
          <a:stretch>
            <a:fillRect/>
          </a:stretch>
        </p:blipFill>
        <p:spPr>
          <a:xfrm>
            <a:off x="1143000" y="2057400"/>
            <a:ext cx="6864531" cy="3200400"/>
          </a:xfrm>
          <a:prstGeom prst="rect">
            <a:avLst/>
          </a:prstGeom>
        </p:spPr>
      </p:pic>
    </p:spTree>
    <p:extLst>
      <p:ext uri="{BB962C8B-B14F-4D97-AF65-F5344CB8AC3E}">
        <p14:creationId xmlns:p14="http://schemas.microsoft.com/office/powerpoint/2010/main" val="3017817421"/>
      </p:ext>
    </p:extLst>
  </p:cSld>
  <p:clrMapOvr>
    <a:masterClrMapping/>
  </p:clrMapOvr>
  <p:transition>
    <p:checke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altLang="en-US" smtClean="0"/>
              <a:t>TRANSFER OF TRAINING</a:t>
            </a:r>
            <a:endParaRPr lang="en-US" altLang="en-US" smtClean="0"/>
          </a:p>
        </p:txBody>
      </p:sp>
      <p:sp>
        <p:nvSpPr>
          <p:cNvPr id="25602" name="Content Placeholder 2"/>
          <p:cNvSpPr>
            <a:spLocks noGrp="1"/>
          </p:cNvSpPr>
          <p:nvPr>
            <p:ph idx="1"/>
          </p:nvPr>
        </p:nvSpPr>
        <p:spPr/>
        <p:txBody>
          <a:bodyPr/>
          <a:lstStyle/>
          <a:p>
            <a:r>
              <a:rPr lang="en-GB" altLang="en-US" sz="2800" dirty="0" smtClean="0"/>
              <a:t>The training methods would attempt to immerse the expatriate in the host country’s culture through assessment </a:t>
            </a:r>
            <a:r>
              <a:rPr lang="en-GB" altLang="en-US" sz="2800" dirty="0" err="1" smtClean="0"/>
              <a:t>centers</a:t>
            </a:r>
            <a:r>
              <a:rPr lang="en-GB" altLang="en-US" sz="2800" dirty="0" smtClean="0"/>
              <a:t>, simulations, sensitivity training, and extensive language training. </a:t>
            </a:r>
          </a:p>
          <a:p>
            <a:r>
              <a:rPr lang="en-GB" altLang="en-US" sz="2800" dirty="0" smtClean="0"/>
              <a:t>The use of the HRIS to analyze the success or failure of these training programs will enable the MNE to make more effective decisions about expatriates and their training in the future.</a:t>
            </a:r>
            <a:endParaRPr lang="en-US" altLang="en-US" sz="28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en-US" altLang="en-US" smtClean="0"/>
              <a:t>APPRAISING EXPATRIATE PERFORMANCE IN MNEs </a:t>
            </a:r>
            <a:endParaRPr lang="en-US" altLang="en-US" smtClean="0"/>
          </a:p>
        </p:txBody>
      </p:sp>
      <p:sp>
        <p:nvSpPr>
          <p:cNvPr id="26626" name="Rectangle 3"/>
          <p:cNvSpPr>
            <a:spLocks noGrp="1" noChangeArrowheads="1"/>
          </p:cNvSpPr>
          <p:nvPr>
            <p:ph idx="1"/>
          </p:nvPr>
        </p:nvSpPr>
        <p:spPr/>
        <p:txBody>
          <a:bodyPr/>
          <a:lstStyle/>
          <a:p>
            <a:r>
              <a:rPr lang="en-US" altLang="en-US" dirty="0" smtClean="0"/>
              <a:t>What performance criteria should be appraised? </a:t>
            </a:r>
          </a:p>
          <a:p>
            <a:pPr lvl="1"/>
            <a:r>
              <a:rPr lang="en-US" altLang="en-US" sz="2700" dirty="0" smtClean="0"/>
              <a:t>The specific job-related competencies of the expatriate manager </a:t>
            </a:r>
          </a:p>
          <a:p>
            <a:pPr lvl="1"/>
            <a:r>
              <a:rPr lang="en-US" altLang="en-US" sz="2700" dirty="0" smtClean="0"/>
              <a:t>Three non-job-related qualities they need to possess to perform their role effectively</a:t>
            </a:r>
          </a:p>
          <a:p>
            <a:pPr lvl="2"/>
            <a:r>
              <a:rPr lang="en-US" altLang="en-US" dirty="0" smtClean="0"/>
              <a:t>Possess cross-cultural interpersonal skills </a:t>
            </a:r>
          </a:p>
          <a:p>
            <a:pPr lvl="2"/>
            <a:r>
              <a:rPr lang="en-US" altLang="en-US" dirty="0" smtClean="0"/>
              <a:t>To understand and have sensitivity to differences in norms, laws, and cultures </a:t>
            </a:r>
          </a:p>
          <a:p>
            <a:pPr lvl="2"/>
            <a:r>
              <a:rPr lang="en-US" altLang="en-US" dirty="0" smtClean="0"/>
              <a:t>Capable of adapting to uncertain and unpredictable circumstances  </a:t>
            </a:r>
            <a:endParaRPr lang="en-US" altLang="en-US"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r>
              <a:rPr lang="en-US" altLang="en-US" smtClean="0"/>
              <a:t>APPRAISING HCNs AND TCNs PERFORMANCE IN MNEs</a:t>
            </a:r>
            <a:endParaRPr lang="en-US" altLang="en-US" smtClean="0"/>
          </a:p>
        </p:txBody>
      </p:sp>
      <p:sp>
        <p:nvSpPr>
          <p:cNvPr id="27650" name="Rectangle 3"/>
          <p:cNvSpPr>
            <a:spLocks noGrp="1" noChangeArrowheads="1"/>
          </p:cNvSpPr>
          <p:nvPr>
            <p:ph idx="1"/>
          </p:nvPr>
        </p:nvSpPr>
        <p:spPr/>
        <p:txBody>
          <a:bodyPr/>
          <a:lstStyle/>
          <a:p>
            <a:r>
              <a:rPr lang="en-US" altLang="en-US" smtClean="0"/>
              <a:t>PCN managers need to be sensitive to cultural differences in appraising performance (e.g., in Japan, discussing the negative aspects of an employee’s performance may be taken as an insult).</a:t>
            </a:r>
          </a:p>
          <a:p>
            <a:r>
              <a:rPr lang="en-US" altLang="en-US" smtClean="0"/>
              <a:t>Appraisals are used to determine pay increases and promotional decisions, training opportunities, and dismissal decisions for HCNs and TCNs. </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r>
              <a:rPr lang="en-US" altLang="en-US" smtClean="0"/>
              <a:t>MANAGING INTERNATIONAL COMPENSATION </a:t>
            </a:r>
            <a:endParaRPr lang="en-US" altLang="en-US" smtClean="0"/>
          </a:p>
        </p:txBody>
      </p:sp>
      <p:sp>
        <p:nvSpPr>
          <p:cNvPr id="28674" name="Rectangle 3"/>
          <p:cNvSpPr>
            <a:spLocks noGrp="1" noChangeArrowheads="1"/>
          </p:cNvSpPr>
          <p:nvPr>
            <p:ph idx="1"/>
          </p:nvPr>
        </p:nvSpPr>
        <p:spPr/>
        <p:txBody>
          <a:bodyPr/>
          <a:lstStyle/>
          <a:p>
            <a:r>
              <a:rPr lang="en-US" altLang="en-US" sz="2800" smtClean="0"/>
              <a:t>Most complex but critically important function of the IHRM department </a:t>
            </a:r>
          </a:p>
          <a:p>
            <a:r>
              <a:rPr lang="en-US" altLang="en-US" sz="2800" smtClean="0"/>
              <a:t>IHRM compensation manager must be aware of differences in taxation, labor laws affecting compensation and benefits, currency fluctuations, and cost-of-living differences within and between countries where the MNE has a presence.</a:t>
            </a:r>
          </a:p>
          <a:p>
            <a:r>
              <a:rPr lang="en-US" altLang="en-US" sz="2800" smtClean="0"/>
              <a:t>Critical importance of compensation management in subsidiaries is its link to the strategy of the MNE  </a:t>
            </a:r>
          </a:p>
          <a:p>
            <a:endParaRPr lang="en-US" altLang="en-US" sz="280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en-US" altLang="en-US" smtClean="0"/>
              <a:t>COMPENSATION POLICY OBJECTIVES IN MNEs</a:t>
            </a:r>
            <a:endParaRPr lang="en-US" altLang="en-US" smtClean="0"/>
          </a:p>
        </p:txBody>
      </p:sp>
      <p:sp>
        <p:nvSpPr>
          <p:cNvPr id="29698" name="Rectangle 3"/>
          <p:cNvSpPr>
            <a:spLocks noGrp="1" noChangeArrowheads="1"/>
          </p:cNvSpPr>
          <p:nvPr>
            <p:ph idx="1"/>
          </p:nvPr>
        </p:nvSpPr>
        <p:spPr/>
        <p:txBody>
          <a:bodyPr/>
          <a:lstStyle/>
          <a:p>
            <a:r>
              <a:rPr lang="en-US" altLang="en-US" smtClean="0"/>
              <a:t>First objective for an MNE is to align its compensation administration with the strategy of the firm.</a:t>
            </a:r>
          </a:p>
          <a:p>
            <a:r>
              <a:rPr lang="en-US" altLang="en-US" smtClean="0"/>
              <a:t>Second objective is to motivate employees’ behaviors, which is complicated since multiple countries and cultures are involved. </a:t>
            </a:r>
          </a:p>
          <a:p>
            <a:r>
              <a:rPr lang="en-US" altLang="en-US" smtClean="0"/>
              <a:t>Third objective of compensation policy for an MNE is that it must be perceived as fair by the employees. </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US" altLang="en-US" smtClean="0"/>
              <a:t>THE COMPONENTS OF INTERNATIONAL COMPENSATION </a:t>
            </a:r>
            <a:endParaRPr lang="en-US" altLang="en-US" smtClean="0"/>
          </a:p>
        </p:txBody>
      </p:sp>
      <p:sp>
        <p:nvSpPr>
          <p:cNvPr id="30722" name="Rectangle 3"/>
          <p:cNvSpPr>
            <a:spLocks noGrp="1" noChangeArrowheads="1"/>
          </p:cNvSpPr>
          <p:nvPr>
            <p:ph idx="1"/>
          </p:nvPr>
        </p:nvSpPr>
        <p:spPr/>
        <p:txBody>
          <a:bodyPr/>
          <a:lstStyle/>
          <a:p>
            <a:r>
              <a:rPr lang="en-US" altLang="en-US" smtClean="0"/>
              <a:t>Base salary and a set of benefits </a:t>
            </a:r>
          </a:p>
          <a:p>
            <a:r>
              <a:rPr lang="en-US" altLang="en-US" smtClean="0"/>
              <a:t>Foreign service or hardship premium for expatriates </a:t>
            </a:r>
          </a:p>
          <a:p>
            <a:r>
              <a:rPr lang="en-US" altLang="en-US" smtClean="0"/>
              <a:t>Other premiums for “risk level” of the assignment in the country</a:t>
            </a:r>
          </a:p>
          <a:p>
            <a:r>
              <a:rPr lang="en-US" altLang="en-US" smtClean="0"/>
              <a:t>Between- and within-country cost of living adjustments (COLAs) </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r>
              <a:rPr lang="en-US" altLang="en-US" smtClean="0"/>
              <a:t>APPROACHES TO INTERNATIONAL COMPENSATION </a:t>
            </a:r>
            <a:endParaRPr lang="en-US" altLang="en-US" smtClean="0"/>
          </a:p>
        </p:txBody>
      </p:sp>
      <p:sp>
        <p:nvSpPr>
          <p:cNvPr id="31746" name="Rectangle 3"/>
          <p:cNvSpPr>
            <a:spLocks noGrp="1" noChangeArrowheads="1"/>
          </p:cNvSpPr>
          <p:nvPr>
            <p:ph idx="1"/>
          </p:nvPr>
        </p:nvSpPr>
        <p:spPr/>
        <p:txBody>
          <a:bodyPr/>
          <a:lstStyle/>
          <a:p>
            <a:r>
              <a:rPr lang="en-US" altLang="en-US" sz="2800" smtClean="0"/>
              <a:t>Going rate approach or “host-country” approach: The base salary for international employees is tied to the salary levels in the host country. Expatriate would earn pay that is comparable with the salaries of employees in the host country.</a:t>
            </a:r>
          </a:p>
          <a:p>
            <a:r>
              <a:rPr lang="en-US" altLang="en-US" sz="2800" smtClean="0"/>
              <a:t>“Balance sheet” approach: Has as its goal the maintenance of a home-country living standard plus a financial inducement for accepting an international assignment.   </a:t>
            </a:r>
            <a:endParaRPr lang="en-US" altLang="en-US" sz="280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9" name="Rectangle 2"/>
          <p:cNvSpPr>
            <a:spLocks noGrp="1" noChangeArrowheads="1"/>
          </p:cNvSpPr>
          <p:nvPr>
            <p:ph type="title"/>
          </p:nvPr>
        </p:nvSpPr>
        <p:spPr/>
        <p:txBody>
          <a:bodyPr/>
          <a:lstStyle/>
          <a:p>
            <a:r>
              <a:rPr lang="en-US" altLang="en-US" smtClean="0"/>
              <a:t>INCREASING IMPORTANCE OF HR TECHNOLOGY</a:t>
            </a:r>
            <a:endParaRPr lang="en-US" altLang="en-US" smtClean="0"/>
          </a:p>
        </p:txBody>
      </p:sp>
      <p:sp>
        <p:nvSpPr>
          <p:cNvPr id="17411" name="Rectangle 3"/>
          <p:cNvSpPr>
            <a:spLocks noGrp="1" noChangeArrowheads="1"/>
          </p:cNvSpPr>
          <p:nvPr>
            <p:ph idx="1"/>
          </p:nvPr>
        </p:nvSpPr>
        <p:spPr/>
        <p:txBody>
          <a:bodyPr/>
          <a:lstStyle/>
          <a:p>
            <a:r>
              <a:rPr lang="en-US" altLang="en-US" sz="2800" smtClean="0"/>
              <a:t>Imported products increase competition.</a:t>
            </a:r>
          </a:p>
          <a:p>
            <a:r>
              <a:rPr lang="en-US" altLang="en-US" sz="2800" smtClean="0"/>
              <a:t>Deregulation changes the business environment.</a:t>
            </a:r>
          </a:p>
          <a:p>
            <a:r>
              <a:rPr lang="en-US" altLang="en-US" sz="2800" smtClean="0"/>
              <a:t>U.S. companies must expand their markets globally.</a:t>
            </a:r>
          </a:p>
          <a:p>
            <a:r>
              <a:rPr lang="en-US" altLang="en-US" sz="2800" smtClean="0"/>
              <a:t>Globalization means managing human resources around the world.</a:t>
            </a:r>
          </a:p>
          <a:p>
            <a:r>
              <a:rPr lang="en-US" altLang="en-US" sz="2800" smtClean="0"/>
              <a:t>The aggregate world exports as a percentage of world gross domestic products (GDP) increased from 11.6% in 1970 to 30.7% in 2006.</a:t>
            </a:r>
          </a:p>
          <a:p>
            <a:endParaRPr lang="en-US" altLang="en-US" sz="280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a:t>
            </a:fld>
            <a:endParaRPr lang="en-US"/>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wipe(left)">
                                      <p:cBhvr>
                                        <p:cTn id="7" dur="500"/>
                                        <p:tgtEl>
                                          <p:spTgt spid="174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Effect transition="in" filter="wipe(left)">
                                      <p:cBhvr>
                                        <p:cTn id="12" dur="500"/>
                                        <p:tgtEl>
                                          <p:spTgt spid="1741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411">
                                            <p:txEl>
                                              <p:pRg st="2" end="2"/>
                                            </p:txEl>
                                          </p:spTgt>
                                        </p:tgtEl>
                                        <p:attrNameLst>
                                          <p:attrName>style.visibility</p:attrName>
                                        </p:attrNameLst>
                                      </p:cBhvr>
                                      <p:to>
                                        <p:strVal val="visible"/>
                                      </p:to>
                                    </p:set>
                                    <p:animEffect transition="in" filter="wipe(left)">
                                      <p:cBhvr>
                                        <p:cTn id="17" dur="500"/>
                                        <p:tgtEl>
                                          <p:spTgt spid="1741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7411">
                                            <p:txEl>
                                              <p:pRg st="3" end="3"/>
                                            </p:txEl>
                                          </p:spTgt>
                                        </p:tgtEl>
                                        <p:attrNameLst>
                                          <p:attrName>style.visibility</p:attrName>
                                        </p:attrNameLst>
                                      </p:cBhvr>
                                      <p:to>
                                        <p:strVal val="visible"/>
                                      </p:to>
                                    </p:set>
                                    <p:animEffect transition="in" filter="wipe(left)">
                                      <p:cBhvr>
                                        <p:cTn id="22" dur="500"/>
                                        <p:tgtEl>
                                          <p:spTgt spid="1741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7411">
                                            <p:txEl>
                                              <p:pRg st="4" end="4"/>
                                            </p:txEl>
                                          </p:spTgt>
                                        </p:tgtEl>
                                        <p:attrNameLst>
                                          <p:attrName>style.visibility</p:attrName>
                                        </p:attrNameLst>
                                      </p:cBhvr>
                                      <p:to>
                                        <p:strVal val="visible"/>
                                      </p:to>
                                    </p:set>
                                    <p:animEffect transition="in" filter="wipe(left)">
                                      <p:cBhvr>
                                        <p:cTn id="27" dur="500"/>
                                        <p:tgtEl>
                                          <p:spTgt spid="174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GB" altLang="en-US" smtClean="0"/>
              <a:t>HRIS APPLICATIONS IN MNEs</a:t>
            </a:r>
            <a:endParaRPr lang="en-US" altLang="en-US" smtClean="0"/>
          </a:p>
        </p:txBody>
      </p:sp>
      <p:sp>
        <p:nvSpPr>
          <p:cNvPr id="32770" name="Content Placeholder 2"/>
          <p:cNvSpPr>
            <a:spLocks noGrp="1"/>
          </p:cNvSpPr>
          <p:nvPr>
            <p:ph idx="1"/>
          </p:nvPr>
        </p:nvSpPr>
        <p:spPr/>
        <p:txBody>
          <a:bodyPr/>
          <a:lstStyle/>
          <a:p>
            <a:r>
              <a:rPr lang="en-US" altLang="en-US" smtClean="0"/>
              <a:t>HRM in an MNE is exceedingly more complex than in a domestic firm.</a:t>
            </a:r>
            <a:endParaRPr lang="en-GB" altLang="en-US" smtClean="0"/>
          </a:p>
          <a:p>
            <a:pPr lvl="1"/>
            <a:r>
              <a:rPr lang="en-GB" altLang="en-US" smtClean="0"/>
              <a:t>Organizational structure for effectiveness</a:t>
            </a:r>
          </a:p>
          <a:p>
            <a:pPr lvl="1"/>
            <a:r>
              <a:rPr lang="en-GB" altLang="en-US" smtClean="0"/>
              <a:t>IHRM-HRIS administrative issues</a:t>
            </a:r>
          </a:p>
          <a:p>
            <a:pPr lvl="1"/>
            <a:r>
              <a:rPr lang="en-GB" altLang="en-US" smtClean="0"/>
              <a:t>HRIS applications in MNEs</a:t>
            </a:r>
            <a:endParaRPr lang="en-US" altLang="en-US" smtClean="0"/>
          </a:p>
          <a:p>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r>
              <a:rPr lang="en-GB" altLang="en-US" smtClean="0"/>
              <a:t>HRIS APPLICATIONS: STRUCTURE FOR EFFECTIVENESS</a:t>
            </a:r>
            <a:endParaRPr lang="en-AU" altLang="en-US" smtClean="0"/>
          </a:p>
        </p:txBody>
      </p:sp>
      <p:sp>
        <p:nvSpPr>
          <p:cNvPr id="33794" name="Rectangle 3"/>
          <p:cNvSpPr>
            <a:spLocks noGrp="1" noChangeArrowheads="1"/>
          </p:cNvSpPr>
          <p:nvPr>
            <p:ph idx="1"/>
          </p:nvPr>
        </p:nvSpPr>
        <p:spPr/>
        <p:txBody>
          <a:bodyPr/>
          <a:lstStyle/>
          <a:p>
            <a:r>
              <a:rPr lang="en-US" altLang="en-US" sz="2800" smtClean="0"/>
              <a:t>The issue of the most effective structure for the operation of an HRIS in an MNE has been a “moving target.” </a:t>
            </a:r>
          </a:p>
          <a:p>
            <a:r>
              <a:rPr lang="en-US" altLang="en-US" sz="2800" smtClean="0"/>
              <a:t>“Structure does not drive success—people do.” In building an organizational structure for an HRIS in an MNE, it would seem very reasonable to consider “thinking locally and acting globally” to create an HRIS structure for the entire MNE that is sensitive to local concerns first.</a:t>
            </a:r>
            <a:endParaRPr lang="en-AU" altLang="en-US" sz="280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a:lstStyle/>
          <a:p>
            <a:r>
              <a:rPr lang="en-GB" altLang="en-US" smtClean="0"/>
              <a:t>HRIS APPLICATIONS IN IHRM:</a:t>
            </a:r>
            <a:r>
              <a:rPr lang="en-US" altLang="en-US" smtClean="0"/>
              <a:t> ADMINISTRATIVE ISSUES </a:t>
            </a:r>
            <a:endParaRPr lang="en-AU" altLang="en-US" smtClean="0"/>
          </a:p>
        </p:txBody>
      </p:sp>
      <p:sp>
        <p:nvSpPr>
          <p:cNvPr id="34818" name="Rectangle 3"/>
          <p:cNvSpPr>
            <a:spLocks noGrp="1" noChangeArrowheads="1"/>
          </p:cNvSpPr>
          <p:nvPr>
            <p:ph idx="1"/>
          </p:nvPr>
        </p:nvSpPr>
        <p:spPr/>
        <p:txBody>
          <a:bodyPr/>
          <a:lstStyle/>
          <a:p>
            <a:r>
              <a:rPr lang="en-US" altLang="en-US" sz="2400" smtClean="0"/>
              <a:t>Service-oriented architecture (SOA) – The SOA is focused on providing a service for a function that is well-defined, self-contained, and context and platform independent that adds value to the organization’s business purpose.</a:t>
            </a:r>
          </a:p>
          <a:p>
            <a:r>
              <a:rPr lang="en-US" altLang="en-US" sz="2400" smtClean="0"/>
              <a:t>Outsourcing, offshoring, and insourcing – MNEs were the first organizations to outsource many of their jobs that required low levels of skills (e.g., call centers).</a:t>
            </a:r>
          </a:p>
          <a:p>
            <a:r>
              <a:rPr lang="en-US" altLang="en-US" sz="2400" smtClean="0"/>
              <a:t>Data privacy and security – The MNE has to create additional safeguards to be in compliance with security and privacy laws and regulations in different countries. </a:t>
            </a:r>
            <a:endParaRPr lang="en-AU" altLang="en-US" sz="240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32</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p:txBody>
          <a:bodyPr/>
          <a:lstStyle/>
          <a:p>
            <a:r>
              <a:rPr lang="en-US" altLang="en-US" dirty="0" smtClean="0"/>
              <a:t>INCREASING IMPORTANCE OF HR TECHNOLOGY</a:t>
            </a:r>
            <a:endParaRPr lang="en-US" altLang="en-US" dirty="0" smtClean="0"/>
          </a:p>
        </p:txBody>
      </p:sp>
      <p:sp>
        <p:nvSpPr>
          <p:cNvPr id="8194" name="Rectangle 3"/>
          <p:cNvSpPr>
            <a:spLocks noGrp="1" noChangeArrowheads="1"/>
          </p:cNvSpPr>
          <p:nvPr>
            <p:ph idx="1"/>
          </p:nvPr>
        </p:nvSpPr>
        <p:spPr/>
        <p:txBody>
          <a:bodyPr/>
          <a:lstStyle/>
          <a:p>
            <a:r>
              <a:rPr lang="en-US" altLang="en-US" smtClean="0"/>
              <a:t>Deregulation has increased market accessibility.</a:t>
            </a:r>
          </a:p>
          <a:p>
            <a:r>
              <a:rPr lang="en-US" altLang="en-US" smtClean="0"/>
              <a:t>There has been an increase in international mergers and acquisitions.</a:t>
            </a:r>
          </a:p>
          <a:p>
            <a:r>
              <a:rPr lang="en-US" altLang="en-US" smtClean="0"/>
              <a:t>Increased awareness of the existence of talented human capital throughout the world</a:t>
            </a:r>
          </a:p>
          <a:p>
            <a:r>
              <a:rPr lang="en-US" altLang="en-US" smtClean="0"/>
              <a:t>Availability and cost-effectiveness of computer technology</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noChangeArrowheads="1"/>
          </p:cNvSpPr>
          <p:nvPr>
            <p:ph type="title"/>
          </p:nvPr>
        </p:nvSpPr>
        <p:spPr/>
        <p:txBody>
          <a:bodyPr/>
          <a:lstStyle/>
          <a:p>
            <a:r>
              <a:rPr lang="en-US" altLang="en-US" dirty="0" smtClean="0"/>
              <a:t>TYPES OF INTERNATIONAL BUSINESS OPERATIONS</a:t>
            </a:r>
            <a:endParaRPr lang="en-US" altLang="en-US" dirty="0" smtClean="0"/>
          </a:p>
        </p:txBody>
      </p:sp>
      <p:sp>
        <p:nvSpPr>
          <p:cNvPr id="9218" name="Rectangle 3"/>
          <p:cNvSpPr>
            <a:spLocks noGrp="1" noChangeArrowheads="1"/>
          </p:cNvSpPr>
          <p:nvPr>
            <p:ph idx="1"/>
          </p:nvPr>
        </p:nvSpPr>
        <p:spPr/>
        <p:txBody>
          <a:bodyPr/>
          <a:lstStyle/>
          <a:p>
            <a:r>
              <a:rPr lang="en-US" altLang="en-US" sz="2800" dirty="0" smtClean="0"/>
              <a:t>International Corporation </a:t>
            </a:r>
            <a:r>
              <a:rPr lang="mr-IN" altLang="en-US" sz="2800" dirty="0" smtClean="0"/>
              <a:t>–</a:t>
            </a:r>
            <a:r>
              <a:rPr lang="en-US" altLang="en-US" sz="2800" dirty="0" smtClean="0"/>
              <a:t> Uses its existing core competencies to expand operations into foreign markets. These organizations compete in the global marketplace by exporting existing products and eventually opening facilities in other countries.  </a:t>
            </a:r>
          </a:p>
          <a:p>
            <a:r>
              <a:rPr lang="en-US" altLang="en-US" sz="2800" dirty="0" smtClean="0"/>
              <a:t>Multinational Corporation </a:t>
            </a:r>
            <a:r>
              <a:rPr lang="mr-IN" altLang="en-US" sz="2800" dirty="0" smtClean="0"/>
              <a:t>–</a:t>
            </a:r>
            <a:r>
              <a:rPr lang="en-US" altLang="en-US" sz="2800" dirty="0" smtClean="0"/>
              <a:t> More complex international business operation that operates as fully autonomous units in multiple countries in an attempt to capitalize on lower production and distribution costs.</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noChangeArrowheads="1"/>
          </p:cNvSpPr>
          <p:nvPr>
            <p:ph type="title"/>
          </p:nvPr>
        </p:nvSpPr>
        <p:spPr/>
        <p:txBody>
          <a:bodyPr/>
          <a:lstStyle/>
          <a:p>
            <a:r>
              <a:rPr lang="en-US" altLang="en-US" dirty="0" smtClean="0"/>
              <a:t>TYPES OF INTERNATIONAL BUSINESS OPERATIONS</a:t>
            </a:r>
            <a:endParaRPr lang="en-US" altLang="en-US" dirty="0" smtClean="0"/>
          </a:p>
        </p:txBody>
      </p:sp>
      <p:sp>
        <p:nvSpPr>
          <p:cNvPr id="9218" name="Rectangle 3"/>
          <p:cNvSpPr>
            <a:spLocks noGrp="1" noChangeArrowheads="1"/>
          </p:cNvSpPr>
          <p:nvPr>
            <p:ph idx="1"/>
          </p:nvPr>
        </p:nvSpPr>
        <p:spPr/>
        <p:txBody>
          <a:bodyPr/>
          <a:lstStyle/>
          <a:p>
            <a:r>
              <a:rPr lang="en-US" altLang="en-US" sz="2800" dirty="0" smtClean="0"/>
              <a:t>Global Corporations </a:t>
            </a:r>
            <a:r>
              <a:rPr lang="mr-IN" altLang="en-US" sz="2800" dirty="0" smtClean="0"/>
              <a:t>–</a:t>
            </a:r>
            <a:r>
              <a:rPr lang="en-US" altLang="en-US" sz="2800" dirty="0" smtClean="0"/>
              <a:t> Similar to multinational corporations. However, global corporations integrate their operations worldwide through a centralized home office. Global corporations emphasize flexibility and mass customization to meet differing customer needs worldwide.</a:t>
            </a:r>
          </a:p>
          <a:p>
            <a:endParaRPr lang="en-US" altLang="en-US" sz="28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6</a:t>
            </a:fld>
            <a:endParaRPr lang="en-US"/>
          </a:p>
        </p:txBody>
      </p:sp>
    </p:spTree>
    <p:extLst>
      <p:ext uri="{BB962C8B-B14F-4D97-AF65-F5344CB8AC3E}">
        <p14:creationId xmlns:p14="http://schemas.microsoft.com/office/powerpoint/2010/main" val="166215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p:txBody>
          <a:bodyPr/>
          <a:lstStyle/>
          <a:p>
            <a:r>
              <a:rPr lang="en-US" altLang="en-US" smtClean="0"/>
              <a:t>GOING GLOBAL</a:t>
            </a:r>
            <a:endParaRPr lang="en-US" altLang="en-US" smtClean="0"/>
          </a:p>
        </p:txBody>
      </p:sp>
      <p:sp>
        <p:nvSpPr>
          <p:cNvPr id="3" name="Content Placeholder 2"/>
          <p:cNvSpPr>
            <a:spLocks noGrp="1"/>
          </p:cNvSpPr>
          <p:nvPr>
            <p:ph idx="1"/>
          </p:nvPr>
        </p:nvSpPr>
        <p:spPr/>
        <p:txBody>
          <a:bodyPr/>
          <a:lstStyle/>
          <a:p>
            <a:r>
              <a:rPr lang="en-US" sz="2700" dirty="0" smtClean="0"/>
              <a:t>The top IHRM-related challenges facing global organizations: </a:t>
            </a:r>
          </a:p>
          <a:p>
            <a:pPr lvl="1"/>
            <a:r>
              <a:rPr lang="en-US" sz="2400" dirty="0" smtClean="0"/>
              <a:t>Cultural differences (47%)</a:t>
            </a:r>
          </a:p>
          <a:p>
            <a:pPr lvl="1"/>
            <a:r>
              <a:rPr lang="en-US" sz="2400" dirty="0" smtClean="0"/>
              <a:t>Lack of resources (40%)</a:t>
            </a:r>
          </a:p>
          <a:p>
            <a:pPr lvl="1"/>
            <a:r>
              <a:rPr lang="en-US" sz="2400" dirty="0" smtClean="0"/>
              <a:t>Technology/systems issues (39%) </a:t>
            </a:r>
          </a:p>
          <a:p>
            <a:pPr lvl="1"/>
            <a:r>
              <a:rPr lang="en-US" sz="2400" dirty="0" smtClean="0"/>
              <a:t>Time zone differences (35%) </a:t>
            </a:r>
          </a:p>
          <a:p>
            <a:r>
              <a:rPr lang="en-US" sz="2700" dirty="0" smtClean="0"/>
              <a:t>Top HR global data being maintained in HR systems:</a:t>
            </a:r>
          </a:p>
          <a:p>
            <a:pPr lvl="1"/>
            <a:r>
              <a:rPr lang="en-US" sz="2400" dirty="0" smtClean="0"/>
              <a:t>Core HR (86%)</a:t>
            </a:r>
          </a:p>
          <a:p>
            <a:pPr lvl="1"/>
            <a:r>
              <a:rPr lang="en-US" sz="2400" dirty="0" smtClean="0"/>
              <a:t>Compensation (71%) </a:t>
            </a:r>
          </a:p>
          <a:p>
            <a:pPr lvl="1"/>
            <a:r>
              <a:rPr lang="en-US" sz="2400" dirty="0" smtClean="0"/>
              <a:t>Performance (45%) </a:t>
            </a:r>
          </a:p>
          <a:p>
            <a:pPr lvl="1"/>
            <a:r>
              <a:rPr lang="en-US" sz="2400" dirty="0" smtClean="0"/>
              <a:t>Payroll (42%) </a:t>
            </a:r>
            <a:endParaRPr lang="en-US" sz="2400" dirty="0"/>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a:p>
        </p:txBody>
      </p:sp>
      <p:sp>
        <p:nvSpPr>
          <p:cNvPr id="6" name="Slide Number Placeholder 5"/>
          <p:cNvSpPr>
            <a:spLocks noGrp="1"/>
          </p:cNvSpPr>
          <p:nvPr>
            <p:ph type="sldNum" sz="quarter" idx="11"/>
          </p:nvPr>
        </p:nvSpPr>
        <p:spPr/>
        <p:txBody>
          <a:bodyPr/>
          <a:lstStyle/>
          <a:p>
            <a:fld id="{103B020F-2BF5-4BCF-BA9F-77391F55D2ED}" type="slidenum">
              <a:rPr lang="en-US" smtClean="0"/>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5" name="Rectangle 2"/>
          <p:cNvSpPr>
            <a:spLocks noGrp="1" noChangeArrowheads="1"/>
          </p:cNvSpPr>
          <p:nvPr>
            <p:ph type="title"/>
          </p:nvPr>
        </p:nvSpPr>
        <p:spPr/>
        <p:txBody>
          <a:bodyPr/>
          <a:lstStyle/>
          <a:p>
            <a:r>
              <a:rPr lang="en-US" altLang="en-US" sz="4000" dirty="0" smtClean="0"/>
              <a:t>DIFFERENCES IN HR MANAGEMENT IN MULTINATIONAL ENTITIES</a:t>
            </a:r>
            <a:endParaRPr lang="en-US" altLang="en-US" sz="4000" dirty="0" smtClean="0"/>
          </a:p>
        </p:txBody>
      </p:sp>
      <p:sp>
        <p:nvSpPr>
          <p:cNvPr id="21507" name="Rectangle 3"/>
          <p:cNvSpPr>
            <a:spLocks noGrp="1" noChangeArrowheads="1"/>
          </p:cNvSpPr>
          <p:nvPr>
            <p:ph idx="1"/>
          </p:nvPr>
        </p:nvSpPr>
        <p:spPr/>
        <p:txBody>
          <a:bodyPr/>
          <a:lstStyle/>
          <a:p>
            <a:r>
              <a:rPr lang="en-US" altLang="en-US" smtClean="0"/>
              <a:t>More functions and activities</a:t>
            </a:r>
          </a:p>
          <a:p>
            <a:r>
              <a:rPr lang="en-US" altLang="en-US" smtClean="0"/>
              <a:t>Broader perspective</a:t>
            </a:r>
          </a:p>
          <a:p>
            <a:r>
              <a:rPr lang="en-US" altLang="en-US" smtClean="0"/>
              <a:t>More involvement in personal lives</a:t>
            </a:r>
          </a:p>
          <a:p>
            <a:r>
              <a:rPr lang="en-US" altLang="en-US" smtClean="0"/>
              <a:t>Changes due to workforce mix</a:t>
            </a:r>
          </a:p>
          <a:p>
            <a:r>
              <a:rPr lang="en-US" altLang="en-US" smtClean="0"/>
              <a:t>Risk exposure</a:t>
            </a:r>
          </a:p>
          <a:p>
            <a:r>
              <a:rPr lang="en-US" altLang="en-US" smtClean="0"/>
              <a:t>More external influences</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8</a:t>
            </a:fld>
            <a:endParaRPr lang="en-US"/>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additive="base">
                                        <p:cTn id="7" dur="5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21507">
                                            <p:txEl>
                                              <p:pRg st="1" end="1"/>
                                            </p:txEl>
                                          </p:spTgt>
                                        </p:tgtEl>
                                        <p:attrNameLst>
                                          <p:attrName>style.visibility</p:attrName>
                                        </p:attrNameLst>
                                      </p:cBhvr>
                                      <p:to>
                                        <p:strVal val="visible"/>
                                      </p:to>
                                    </p:set>
                                    <p:anim calcmode="lin" valueType="num">
                                      <p:cBhvr additive="base">
                                        <p:cTn id="13"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21507">
                                            <p:txEl>
                                              <p:pRg st="2" end="2"/>
                                            </p:txEl>
                                          </p:spTgt>
                                        </p:tgtEl>
                                        <p:attrNameLst>
                                          <p:attrName>style.visibility</p:attrName>
                                        </p:attrNameLst>
                                      </p:cBhvr>
                                      <p:to>
                                        <p:strVal val="visible"/>
                                      </p:to>
                                    </p:set>
                                    <p:anim calcmode="lin" valueType="num">
                                      <p:cBhvr additive="base">
                                        <p:cTn id="19" dur="500" fill="hold"/>
                                        <p:tgtEl>
                                          <p:spTgt spid="2150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7">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21507">
                                            <p:txEl>
                                              <p:pRg st="3" end="3"/>
                                            </p:txEl>
                                          </p:spTgt>
                                        </p:tgtEl>
                                        <p:attrNameLst>
                                          <p:attrName>style.visibility</p:attrName>
                                        </p:attrNameLst>
                                      </p:cBhvr>
                                      <p:to>
                                        <p:strVal val="visible"/>
                                      </p:to>
                                    </p:set>
                                    <p:anim calcmode="lin" valueType="num">
                                      <p:cBhvr additive="base">
                                        <p:cTn id="25" dur="5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1507">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21507">
                                            <p:txEl>
                                              <p:pRg st="4" end="4"/>
                                            </p:txEl>
                                          </p:spTgt>
                                        </p:tgtEl>
                                        <p:attrNameLst>
                                          <p:attrName>style.visibility</p:attrName>
                                        </p:attrNameLst>
                                      </p:cBhvr>
                                      <p:to>
                                        <p:strVal val="visible"/>
                                      </p:to>
                                    </p:set>
                                    <p:anim calcmode="lin" valueType="num">
                                      <p:cBhvr additive="base">
                                        <p:cTn id="31" dur="500" fill="hold"/>
                                        <p:tgtEl>
                                          <p:spTgt spid="2150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1507">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21507">
                                            <p:txEl>
                                              <p:pRg st="5" end="5"/>
                                            </p:txEl>
                                          </p:spTgt>
                                        </p:tgtEl>
                                        <p:attrNameLst>
                                          <p:attrName>style.visibility</p:attrName>
                                        </p:attrNameLst>
                                      </p:cBhvr>
                                      <p:to>
                                        <p:strVal val="visible"/>
                                      </p:to>
                                    </p:set>
                                    <p:anim calcmode="lin" valueType="num">
                                      <p:cBhvr additive="base">
                                        <p:cTn id="37" dur="500" fill="hold"/>
                                        <p:tgtEl>
                                          <p:spTgt spid="2150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1507">
                                            <p:txEl>
                                              <p:pRg st="5" end="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p:txBody>
          <a:bodyPr/>
          <a:lstStyle/>
          <a:p>
            <a:r>
              <a:rPr lang="en-US" altLang="en-US" smtClean="0"/>
              <a:t>MANAGING DIFFERENT TYPES OF EMPLOYEES IN MNEs</a:t>
            </a:r>
            <a:endParaRPr lang="en-US" altLang="en-US" smtClean="0"/>
          </a:p>
        </p:txBody>
      </p:sp>
      <p:sp>
        <p:nvSpPr>
          <p:cNvPr id="12290" name="Content Placeholder 2"/>
          <p:cNvSpPr>
            <a:spLocks noGrp="1"/>
          </p:cNvSpPr>
          <p:nvPr>
            <p:ph idx="1"/>
          </p:nvPr>
        </p:nvSpPr>
        <p:spPr/>
        <p:txBody>
          <a:bodyPr/>
          <a:lstStyle/>
          <a:p>
            <a:r>
              <a:rPr lang="en-US" altLang="en-US" smtClean="0"/>
              <a:t>Global diversity and inclusion</a:t>
            </a:r>
          </a:p>
          <a:p>
            <a:r>
              <a:rPr lang="en-US" altLang="en-US" smtClean="0"/>
              <a:t>Education</a:t>
            </a:r>
          </a:p>
          <a:p>
            <a:r>
              <a:rPr lang="en-US" altLang="en-US" smtClean="0"/>
              <a:t>Political/legal system</a:t>
            </a:r>
          </a:p>
          <a:p>
            <a:r>
              <a:rPr lang="en-US" altLang="en-US" smtClean="0"/>
              <a:t>Economic system</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9</a:t>
            </a:fld>
            <a:endParaRPr lang="en-US"/>
          </a:p>
        </p:txBody>
      </p:sp>
    </p:spTree>
  </p:cSld>
  <p:clrMapOvr>
    <a:masterClrMapping/>
  </p:clrMapOvr>
</p:sld>
</file>

<file path=ppt/theme/theme1.xml><?xml version="1.0" encoding="utf-8"?>
<a:theme xmlns:a="http://schemas.openxmlformats.org/drawingml/2006/main" name="Kavanag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avanagh" id="{A85EBC22-2498-4F1D-A19D-A85C40C90245}" vid="{243FF9DB-DB78-487A-A842-2E82D5B2DC1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TotalTime>
  <Words>1925</Words>
  <Application>Microsoft Office PowerPoint</Application>
  <PresentationFormat>On-screen Show (4:3)</PresentationFormat>
  <Paragraphs>223</Paragraphs>
  <Slides>32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Tahoma</vt:lpstr>
      <vt:lpstr>MS PGothic</vt:lpstr>
      <vt:lpstr>Arial</vt:lpstr>
      <vt:lpstr>Calibri</vt:lpstr>
      <vt:lpstr>Times New Roman</vt:lpstr>
      <vt:lpstr>Wingdings</vt:lpstr>
      <vt:lpstr>Kavanagh</vt:lpstr>
      <vt:lpstr>CHAPTER 13</vt:lpstr>
      <vt:lpstr>REGIONAL TRADE ZONES</vt:lpstr>
      <vt:lpstr>INCREASING IMPORTANCE OF HR TECHNOLOGY</vt:lpstr>
      <vt:lpstr>INCREASING IMPORTANCE OF HR TECHNOLOGY</vt:lpstr>
      <vt:lpstr>TYPES OF INTERNATIONAL BUSINESS OPERATIONS</vt:lpstr>
      <vt:lpstr>TYPES OF INTERNATIONAL BUSINESS OPERATIONS</vt:lpstr>
      <vt:lpstr>GOING GLOBAL</vt:lpstr>
      <vt:lpstr>DIFFERENCES IN HR MANAGEMENT IN MULTINATIONAL ENTITIES</vt:lpstr>
      <vt:lpstr>MANAGING DIFFERENT TYPES OF EMPLOYEES IN MNEs</vt:lpstr>
      <vt:lpstr>MANAGING EMPLOYEES IN A GLOBAL CONTEXT </vt:lpstr>
      <vt:lpstr>HR PROGRAMS IN GLOBAL ORGANIZATIONS</vt:lpstr>
      <vt:lpstr>INTERNATIONAL STAFFING </vt:lpstr>
      <vt:lpstr>SELECTING GLOBAL MANAGERS: MANAGING EXPATRIATES</vt:lpstr>
      <vt:lpstr>CULTURAL ENVIRONMENT  OF COUNTRIES</vt:lpstr>
      <vt:lpstr>EXPATRIATE FAILURE AND ITS CAUSES</vt:lpstr>
      <vt:lpstr>WHY DO EXPATRIATES FAIL?</vt:lpstr>
      <vt:lpstr>SELECTION CRITERIA AND PROCEDURES FOR EXPATRIATES </vt:lpstr>
      <vt:lpstr>SELECTION CRITERIA AND PROCEDURES FOR EXPATRIATES</vt:lpstr>
      <vt:lpstr>TRAINING AND DEVELOPMENT OF EXPATRIATES </vt:lpstr>
      <vt:lpstr>EMPHASIS IN CROSS-CULTURAL TRAINING PROGRAMS</vt:lpstr>
      <vt:lpstr>TOPICS FOR PREDEPARTURE TRAINING  FOR EXPATRIATES</vt:lpstr>
      <vt:lpstr>TOPICS FOR PREDEPARTURE TRAINING  FOR EXPATRIATES</vt:lpstr>
      <vt:lpstr>TRANSFER OF TRAINING</vt:lpstr>
      <vt:lpstr>APPRAISING EXPATRIATE PERFORMANCE IN MNEs </vt:lpstr>
      <vt:lpstr>APPRAISING HCNs AND TCNs PERFORMANCE IN MNEs</vt:lpstr>
      <vt:lpstr>MANAGING INTERNATIONAL COMPENSATION </vt:lpstr>
      <vt:lpstr>COMPENSATION POLICY OBJECTIVES IN MNEs</vt:lpstr>
      <vt:lpstr>THE COMPONENTS OF INTERNATIONAL COMPENSATION </vt:lpstr>
      <vt:lpstr>APPROACHES TO INTERNATIONAL COMPENSATION </vt:lpstr>
      <vt:lpstr>HRIS APPLICATIONS IN MNEs</vt:lpstr>
      <vt:lpstr>HRIS APPLICATIONS: STRUCTURE FOR EFFECTIVENESS</vt:lpstr>
      <vt:lpstr>HRIS APPLICATIONS IN IHRM: ADMINISTRATIVE ISSUES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13</dc:title>
  <dc:creator>Sheila Boysen-Rotelli</dc:creator>
  <cp:lastModifiedBy>Stephanie Palermini</cp:lastModifiedBy>
  <cp:revision>30</cp:revision>
  <dcterms:created xsi:type="dcterms:W3CDTF">2017-05-05T00:24:20Z</dcterms:created>
  <dcterms:modified xsi:type="dcterms:W3CDTF">2017-07-21T22:47:54Z</dcterms:modified>
</cp:coreProperties>
</file>