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84" r:id="rId1"/>
  </p:sldMasterIdLst>
  <p:notesMasterIdLst>
    <p:notesMasterId r:id="rId44"/>
  </p:notesMasterIdLst>
  <p:handoutMasterIdLst>
    <p:handoutMasterId r:id="rId45"/>
  </p:handoutMasterIdLst>
  <p:sldIdLst>
    <p:sldId id="256" r:id="rId2"/>
    <p:sldId id="305" r:id="rId3"/>
    <p:sldId id="306" r:id="rId4"/>
    <p:sldId id="315" r:id="rId5"/>
    <p:sldId id="335" r:id="rId6"/>
    <p:sldId id="316" r:id="rId7"/>
    <p:sldId id="336" r:id="rId8"/>
    <p:sldId id="318" r:id="rId9"/>
    <p:sldId id="337" r:id="rId10"/>
    <p:sldId id="319" r:id="rId11"/>
    <p:sldId id="338" r:id="rId12"/>
    <p:sldId id="320" r:id="rId13"/>
    <p:sldId id="307" r:id="rId14"/>
    <p:sldId id="321" r:id="rId15"/>
    <p:sldId id="339" r:id="rId16"/>
    <p:sldId id="331" r:id="rId17"/>
    <p:sldId id="340" r:id="rId18"/>
    <p:sldId id="322" r:id="rId19"/>
    <p:sldId id="341" r:id="rId20"/>
    <p:sldId id="332" r:id="rId21"/>
    <p:sldId id="342" r:id="rId22"/>
    <p:sldId id="323" r:id="rId23"/>
    <p:sldId id="324" r:id="rId24"/>
    <p:sldId id="343" r:id="rId25"/>
    <p:sldId id="344" r:id="rId26"/>
    <p:sldId id="325" r:id="rId27"/>
    <p:sldId id="345" r:id="rId28"/>
    <p:sldId id="326" r:id="rId29"/>
    <p:sldId id="346" r:id="rId30"/>
    <p:sldId id="327" r:id="rId31"/>
    <p:sldId id="276" r:id="rId32"/>
    <p:sldId id="347" r:id="rId33"/>
    <p:sldId id="277" r:id="rId34"/>
    <p:sldId id="348" r:id="rId35"/>
    <p:sldId id="278" r:id="rId36"/>
    <p:sldId id="328" r:id="rId37"/>
    <p:sldId id="349" r:id="rId38"/>
    <p:sldId id="329" r:id="rId39"/>
    <p:sldId id="350" r:id="rId40"/>
    <p:sldId id="333" r:id="rId41"/>
    <p:sldId id="351" r:id="rId42"/>
    <p:sldId id="334" r:id="rId43"/>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1pPr>
    <a:lvl2pPr marL="457200"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2pPr>
    <a:lvl3pPr marL="914400"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3pPr>
    <a:lvl4pPr marL="1371600"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4pPr>
    <a:lvl5pPr marL="1828800"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5pPr>
    <a:lvl6pPr marL="2286000" algn="l" defTabSz="914400" rtl="0" eaLnBrk="1" latinLnBrk="0" hangingPunct="1">
      <a:defRPr sz="2400" kern="1200">
        <a:solidFill>
          <a:schemeClr val="tx1"/>
        </a:solidFill>
        <a:latin typeface="Tahoma" panose="020B0604030504040204" pitchFamily="34" charset="0"/>
        <a:ea typeface="MS PGothic" panose="020B0600070205080204" pitchFamily="34" charset="-128"/>
        <a:cs typeface="+mn-cs"/>
      </a:defRPr>
    </a:lvl6pPr>
    <a:lvl7pPr marL="2743200" algn="l" defTabSz="914400" rtl="0" eaLnBrk="1" latinLnBrk="0" hangingPunct="1">
      <a:defRPr sz="2400" kern="1200">
        <a:solidFill>
          <a:schemeClr val="tx1"/>
        </a:solidFill>
        <a:latin typeface="Tahoma" panose="020B0604030504040204" pitchFamily="34" charset="0"/>
        <a:ea typeface="MS PGothic" panose="020B0600070205080204" pitchFamily="34" charset="-128"/>
        <a:cs typeface="+mn-cs"/>
      </a:defRPr>
    </a:lvl7pPr>
    <a:lvl8pPr marL="3200400" algn="l" defTabSz="914400" rtl="0" eaLnBrk="1" latinLnBrk="0" hangingPunct="1">
      <a:defRPr sz="2400" kern="1200">
        <a:solidFill>
          <a:schemeClr val="tx1"/>
        </a:solidFill>
        <a:latin typeface="Tahoma" panose="020B0604030504040204" pitchFamily="34" charset="0"/>
        <a:ea typeface="MS PGothic" panose="020B0600070205080204" pitchFamily="34" charset="-128"/>
        <a:cs typeface="+mn-cs"/>
      </a:defRPr>
    </a:lvl8pPr>
    <a:lvl9pPr marL="3657600" algn="l" defTabSz="914400" rtl="0" eaLnBrk="1" latinLnBrk="0" hangingPunct="1">
      <a:defRPr sz="2400" kern="1200">
        <a:solidFill>
          <a:schemeClr val="tx1"/>
        </a:solidFill>
        <a:latin typeface="Tahoma" panose="020B0604030504040204" pitchFamily="34"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tephanie Palermini" initials="SP" lastIdx="1" clrIdx="0">
    <p:extLst>
      <p:ext uri="{19B8F6BF-5375-455C-9EA6-DF929625EA0E}">
        <p15:presenceInfo xmlns:p15="http://schemas.microsoft.com/office/powerpoint/2012/main" userId="S-1-5-21-602089608-2055347256-1435325219-40011"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0066CC"/>
    <a:srgbClr val="FFFF66"/>
    <a:srgbClr val="FFCC00"/>
    <a:srgbClr val="00CC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10" d="100"/>
          <a:sy n="110" d="100"/>
        </p:scale>
        <p:origin x="870" y="108"/>
      </p:cViewPr>
      <p:guideLst>
        <p:guide orient="horz" pos="2160"/>
        <p:guide pos="2880"/>
      </p:guideLst>
    </p:cSldViewPr>
  </p:slideViewPr>
  <p:outlineViewPr>
    <p:cViewPr>
      <p:scale>
        <a:sx n="33" d="100"/>
        <a:sy n="33" d="100"/>
      </p:scale>
      <p:origin x="0" y="0"/>
    </p:cViewPr>
    <p:sldLst>
      <p:sld r:id="rId1" collapse="1"/>
      <p:sld r:id="rId2" collapse="1"/>
      <p:sld r:id="rId3" collapse="1"/>
      <p:sld r:id="rId4" collapse="1"/>
      <p:sld r:id="rId5" collapse="1"/>
      <p:sld r:id="rId6" collapse="1"/>
      <p:sld r:id="rId7" collapse="1"/>
      <p:sld r:id="rId8" collapse="1"/>
      <p:sld r:id="rId9" collapse="1"/>
      <p:sld r:id="rId10" collapse="1"/>
      <p:sld r:id="rId11" collapse="1"/>
      <p:sld r:id="rId12" collapse="1"/>
      <p:sld r:id="rId13" collapse="1"/>
      <p:sld r:id="rId14" collapse="1"/>
      <p:sld r:id="rId15" collapse="1"/>
      <p:sld r:id="rId16" collapse="1"/>
      <p:sld r:id="rId17" collapse="1"/>
      <p:sld r:id="rId18" collapse="1"/>
    </p:sldLst>
  </p:outlineViewPr>
  <p:notesTextViewPr>
    <p:cViewPr>
      <p:scale>
        <a:sx n="100" d="100"/>
        <a:sy n="100" d="100"/>
      </p:scale>
      <p:origin x="0" y="0"/>
    </p:cViewPr>
  </p:notesTextViewPr>
  <p:sorterViewPr>
    <p:cViewPr>
      <p:scale>
        <a:sx n="100" d="100"/>
        <a:sy n="100" d="100"/>
      </p:scale>
      <p:origin x="0" y="5682"/>
    </p:cViewPr>
  </p:sorterViewPr>
  <p:notesViewPr>
    <p:cSldViewPr>
      <p:cViewPr varScale="1">
        <p:scale>
          <a:sx n="40" d="100"/>
          <a:sy n="40" d="100"/>
        </p:scale>
        <p:origin x="-1542" y="-10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presProps" Target="presProps.xml"/><Relationship Id="rId50"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viewProps" Target="viewProps.xml"/><Relationship Id="rId8" Type="http://schemas.openxmlformats.org/officeDocument/2006/relationships/slide" Target="slides/slide7.xml"/></Relationships>
</file>

<file path=ppt/_rels/viewProps.xml.rels><?xml version="1.0" encoding="UTF-8" standalone="yes"?>
<Relationships xmlns="http://schemas.openxmlformats.org/package/2006/relationships"><Relationship Id="rId8" Type="http://schemas.openxmlformats.org/officeDocument/2006/relationships/slide" Target="slides/slide20.xml"/><Relationship Id="rId13" Type="http://schemas.openxmlformats.org/officeDocument/2006/relationships/slide" Target="slides/slide25.xml"/><Relationship Id="rId18" Type="http://schemas.openxmlformats.org/officeDocument/2006/relationships/slide" Target="slides/slide30.xml"/><Relationship Id="rId3" Type="http://schemas.openxmlformats.org/officeDocument/2006/relationships/slide" Target="slides/slide15.xml"/><Relationship Id="rId7" Type="http://schemas.openxmlformats.org/officeDocument/2006/relationships/slide" Target="slides/slide19.xml"/><Relationship Id="rId12" Type="http://schemas.openxmlformats.org/officeDocument/2006/relationships/slide" Target="slides/slide24.xml"/><Relationship Id="rId17" Type="http://schemas.openxmlformats.org/officeDocument/2006/relationships/slide" Target="slides/slide29.xml"/><Relationship Id="rId2" Type="http://schemas.openxmlformats.org/officeDocument/2006/relationships/slide" Target="slides/slide14.xml"/><Relationship Id="rId16" Type="http://schemas.openxmlformats.org/officeDocument/2006/relationships/slide" Target="slides/slide28.xml"/><Relationship Id="rId1" Type="http://schemas.openxmlformats.org/officeDocument/2006/relationships/slide" Target="slides/slide13.xml"/><Relationship Id="rId6" Type="http://schemas.openxmlformats.org/officeDocument/2006/relationships/slide" Target="slides/slide18.xml"/><Relationship Id="rId11" Type="http://schemas.openxmlformats.org/officeDocument/2006/relationships/slide" Target="slides/slide23.xml"/><Relationship Id="rId5" Type="http://schemas.openxmlformats.org/officeDocument/2006/relationships/slide" Target="slides/slide17.xml"/><Relationship Id="rId15" Type="http://schemas.openxmlformats.org/officeDocument/2006/relationships/slide" Target="slides/slide27.xml"/><Relationship Id="rId10" Type="http://schemas.openxmlformats.org/officeDocument/2006/relationships/slide" Target="slides/slide22.xml"/><Relationship Id="rId4" Type="http://schemas.openxmlformats.org/officeDocument/2006/relationships/slide" Target="slides/slide16.xml"/><Relationship Id="rId9" Type="http://schemas.openxmlformats.org/officeDocument/2006/relationships/slide" Target="slides/slide21.xml"/><Relationship Id="rId14" Type="http://schemas.openxmlformats.org/officeDocument/2006/relationships/slide" Target="slides/slide26.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2"/>
          <p:cNvSpPr>
            <a:spLocks noGrp="1" noChangeArrowheads="1"/>
          </p:cNvSpPr>
          <p:nvPr>
            <p:ph type="hdr" sz="quarter"/>
          </p:nvPr>
        </p:nvSpPr>
        <p:spPr bwMode="auto">
          <a:xfrm>
            <a:off x="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defRPr sz="1200">
                <a:latin typeface="Times New Roman" charset="0"/>
                <a:ea typeface="ＭＳ Ｐゴシック" charset="0"/>
                <a:cs typeface="+mn-cs"/>
              </a:defRPr>
            </a:lvl1pPr>
          </a:lstStyle>
          <a:p>
            <a:pPr>
              <a:defRPr/>
            </a:pPr>
            <a:endParaRPr lang="en-US"/>
          </a:p>
        </p:txBody>
      </p:sp>
      <p:sp>
        <p:nvSpPr>
          <p:cNvPr id="15363" name="Rectangle 3"/>
          <p:cNvSpPr>
            <a:spLocks noGrp="1" noChangeArrowheads="1"/>
          </p:cNvSpPr>
          <p:nvPr>
            <p:ph type="dt" sz="quarter" idx="1"/>
          </p:nvPr>
        </p:nvSpPr>
        <p:spPr bwMode="auto">
          <a:xfrm>
            <a:off x="388620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a:defRPr sz="1200">
                <a:latin typeface="Times New Roman" charset="0"/>
                <a:ea typeface="ＭＳ Ｐゴシック" charset="0"/>
                <a:cs typeface="+mn-cs"/>
              </a:defRPr>
            </a:lvl1pPr>
          </a:lstStyle>
          <a:p>
            <a:pPr>
              <a:defRPr/>
            </a:pPr>
            <a:endParaRPr lang="en-US"/>
          </a:p>
        </p:txBody>
      </p:sp>
      <p:sp>
        <p:nvSpPr>
          <p:cNvPr id="15364" name="Rectangle 4"/>
          <p:cNvSpPr>
            <a:spLocks noGrp="1" noChangeArrowheads="1"/>
          </p:cNvSpPr>
          <p:nvPr>
            <p:ph type="ftr" sz="quarter" idx="2"/>
          </p:nvPr>
        </p:nvSpPr>
        <p:spPr bwMode="auto">
          <a:xfrm>
            <a:off x="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eaLnBrk="0" hangingPunct="0">
              <a:defRPr sz="1200">
                <a:latin typeface="Times New Roman" pitchFamily="18" charset="0"/>
                <a:ea typeface="+mn-ea"/>
                <a:cs typeface="+mn-cs"/>
              </a:defRPr>
            </a:lvl1pPr>
          </a:lstStyle>
          <a:p>
            <a:pPr>
              <a:defRPr/>
            </a:pPr>
            <a:r>
              <a:rPr lang="en-US"/>
              <a:t>INTRODUCTION TO IHRM</a:t>
            </a:r>
          </a:p>
        </p:txBody>
      </p:sp>
      <p:sp>
        <p:nvSpPr>
          <p:cNvPr id="15365" name="Rectangle 5"/>
          <p:cNvSpPr>
            <a:spLocks noGrp="1" noChangeArrowheads="1"/>
          </p:cNvSpPr>
          <p:nvPr>
            <p:ph type="sldNum" sz="quarter" idx="3"/>
          </p:nvPr>
        </p:nvSpPr>
        <p:spPr bwMode="auto">
          <a:xfrm>
            <a:off x="388620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a:defRPr sz="1200">
                <a:latin typeface="Times New Roman" panose="02020603050405020304" pitchFamily="18" charset="0"/>
              </a:defRPr>
            </a:lvl1pPr>
          </a:lstStyle>
          <a:p>
            <a:fld id="{2167FC20-0312-407A-B2C9-05B344E7490D}" type="slidenum">
              <a:rPr lang="en-US" altLang="en-US"/>
              <a:pPr/>
              <a:t>‹#›</a:t>
            </a:fld>
            <a:endParaRPr lang="en-US"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410" name="Rectangle 2"/>
          <p:cNvSpPr>
            <a:spLocks noGrp="1" noChangeArrowheads="1"/>
          </p:cNvSpPr>
          <p:nvPr>
            <p:ph type="hdr" sz="quarter"/>
          </p:nvPr>
        </p:nvSpPr>
        <p:spPr bwMode="auto">
          <a:xfrm>
            <a:off x="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defRPr sz="1200">
                <a:latin typeface="Times New Roman" charset="0"/>
                <a:ea typeface="ＭＳ Ｐゴシック" charset="0"/>
                <a:cs typeface="+mn-cs"/>
              </a:defRPr>
            </a:lvl1pPr>
          </a:lstStyle>
          <a:p>
            <a:pPr>
              <a:defRPr/>
            </a:pPr>
            <a:endParaRPr lang="en-US"/>
          </a:p>
        </p:txBody>
      </p:sp>
      <p:sp>
        <p:nvSpPr>
          <p:cNvPr id="17411" name="Rectangle 3"/>
          <p:cNvSpPr>
            <a:spLocks noGrp="1" noChangeArrowheads="1"/>
          </p:cNvSpPr>
          <p:nvPr>
            <p:ph type="dt" idx="1"/>
          </p:nvPr>
        </p:nvSpPr>
        <p:spPr bwMode="auto">
          <a:xfrm>
            <a:off x="3886200" y="0"/>
            <a:ext cx="29718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a:defRPr sz="1200">
                <a:latin typeface="Times New Roman" charset="0"/>
                <a:ea typeface="ＭＳ Ｐゴシック" charset="0"/>
                <a:cs typeface="+mn-cs"/>
              </a:defRPr>
            </a:lvl1pPr>
          </a:lstStyle>
          <a:p>
            <a:pPr>
              <a:defRPr/>
            </a:pPr>
            <a:endParaRPr lang="en-US"/>
          </a:p>
        </p:txBody>
      </p:sp>
      <p:sp>
        <p:nvSpPr>
          <p:cNvPr id="3076"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7413" name="Rectangle 5"/>
          <p:cNvSpPr>
            <a:spLocks noGrp="1" noChangeArrowheads="1"/>
          </p:cNvSpPr>
          <p:nvPr>
            <p:ph type="body" sz="quarter" idx="3"/>
          </p:nvPr>
        </p:nvSpPr>
        <p:spPr bwMode="auto">
          <a:xfrm>
            <a:off x="914400" y="4343400"/>
            <a:ext cx="5029200" cy="41148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17414" name="Rectangle 6"/>
          <p:cNvSpPr>
            <a:spLocks noGrp="1" noChangeArrowheads="1"/>
          </p:cNvSpPr>
          <p:nvPr>
            <p:ph type="ftr" sz="quarter" idx="4"/>
          </p:nvPr>
        </p:nvSpPr>
        <p:spPr bwMode="auto">
          <a:xfrm>
            <a:off x="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defRPr sz="1200">
                <a:latin typeface="Times New Roman" charset="0"/>
                <a:ea typeface="ＭＳ Ｐゴシック" charset="0"/>
                <a:cs typeface="+mn-cs"/>
              </a:defRPr>
            </a:lvl1pPr>
          </a:lstStyle>
          <a:p>
            <a:pPr>
              <a:defRPr/>
            </a:pPr>
            <a:endParaRPr lang="en-US"/>
          </a:p>
        </p:txBody>
      </p:sp>
      <p:sp>
        <p:nvSpPr>
          <p:cNvPr id="17415" name="Rectangle 7"/>
          <p:cNvSpPr>
            <a:spLocks noGrp="1" noChangeArrowheads="1"/>
          </p:cNvSpPr>
          <p:nvPr>
            <p:ph type="sldNum" sz="quarter" idx="5"/>
          </p:nvPr>
        </p:nvSpPr>
        <p:spPr bwMode="auto">
          <a:xfrm>
            <a:off x="3886200" y="8686800"/>
            <a:ext cx="29718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a:defRPr sz="1200">
                <a:latin typeface="Times New Roman" panose="02020603050405020304" pitchFamily="18" charset="0"/>
              </a:defRPr>
            </a:lvl1pPr>
          </a:lstStyle>
          <a:p>
            <a:fld id="{3A09B349-EF18-4B1D-9827-8B52DA6B5009}" type="slidenum">
              <a:rPr lang="en-US" altLang="en-US"/>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Times New Roman" pitchFamily="18" charset="0"/>
        <a:ea typeface="MS PGothic" panose="020B0600070205080204" pitchFamily="34" charset="-128"/>
        <a:cs typeface="ＭＳ Ｐゴシック" charset="0"/>
      </a:defRPr>
    </a:lvl1pPr>
    <a:lvl2pPr marL="457200" algn="l" rtl="0" eaLnBrk="0" fontAlgn="base" hangingPunct="0">
      <a:spcBef>
        <a:spcPct val="30000"/>
      </a:spcBef>
      <a:spcAft>
        <a:spcPct val="0"/>
      </a:spcAft>
      <a:defRPr kumimoji="1" sz="1200" kern="1200">
        <a:solidFill>
          <a:schemeClr val="tx1"/>
        </a:solidFill>
        <a:latin typeface="Times New Roman" pitchFamily="18" charset="0"/>
        <a:ea typeface="MS PGothic" panose="020B0600070205080204" pitchFamily="34" charset="-128"/>
        <a:cs typeface="+mn-cs"/>
      </a:defRPr>
    </a:lvl2pPr>
    <a:lvl3pPr marL="914400" algn="l" rtl="0" eaLnBrk="0" fontAlgn="base" hangingPunct="0">
      <a:spcBef>
        <a:spcPct val="30000"/>
      </a:spcBef>
      <a:spcAft>
        <a:spcPct val="0"/>
      </a:spcAft>
      <a:defRPr kumimoji="1" sz="1200" kern="1200">
        <a:solidFill>
          <a:schemeClr val="tx1"/>
        </a:solidFill>
        <a:latin typeface="Times New Roman" pitchFamily="18" charset="0"/>
        <a:ea typeface="MS PGothic" panose="020B0600070205080204" pitchFamily="34" charset="-128"/>
        <a:cs typeface="+mn-cs"/>
      </a:defRPr>
    </a:lvl3pPr>
    <a:lvl4pPr marL="1371600" algn="l" rtl="0" eaLnBrk="0" fontAlgn="base" hangingPunct="0">
      <a:spcBef>
        <a:spcPct val="30000"/>
      </a:spcBef>
      <a:spcAft>
        <a:spcPct val="0"/>
      </a:spcAft>
      <a:defRPr kumimoji="1" sz="1200" kern="1200">
        <a:solidFill>
          <a:schemeClr val="tx1"/>
        </a:solidFill>
        <a:latin typeface="Times New Roman" pitchFamily="18" charset="0"/>
        <a:ea typeface="MS PGothic" panose="020B0600070205080204" pitchFamily="34" charset="-128"/>
        <a:cs typeface="+mn-cs"/>
      </a:defRPr>
    </a:lvl4pPr>
    <a:lvl5pPr marL="1828800" algn="l" rtl="0" eaLnBrk="0" fontAlgn="base" hangingPunct="0">
      <a:spcBef>
        <a:spcPct val="30000"/>
      </a:spcBef>
      <a:spcAft>
        <a:spcPct val="0"/>
      </a:spcAft>
      <a:defRPr kumimoji="1" sz="1200" kern="1200">
        <a:solidFill>
          <a:schemeClr val="tx1"/>
        </a:solidFill>
        <a:latin typeface="Times New Roman" pitchFamily="18" charset="0"/>
        <a:ea typeface="MS PGothic" panose="020B0600070205080204" pitchFamily="34" charset="-128"/>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7"/>
          <p:cNvSpPr>
            <a:spLocks noGrp="1" noChangeArrowheads="1"/>
          </p:cNvSpPr>
          <p:nvPr>
            <p:ph type="sldNum" sz="quarter" idx="5"/>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0533B06F-46F1-4ED9-8BBB-B2681E351548}" type="slidenum">
              <a:rPr lang="en-US" altLang="en-US" sz="1200">
                <a:latin typeface="Times New Roman" panose="02020603050405020304" pitchFamily="18" charset="0"/>
              </a:rPr>
              <a:pPr/>
              <a:t>1</a:t>
            </a:fld>
            <a:endParaRPr lang="en-US" altLang="en-US" sz="1200">
              <a:latin typeface="Times New Roman" panose="02020603050405020304" pitchFamily="18" charset="0"/>
            </a:endParaRPr>
          </a:p>
        </p:txBody>
      </p:sp>
      <p:sp>
        <p:nvSpPr>
          <p:cNvPr id="5122" name="Rectangle 2"/>
          <p:cNvSpPr>
            <a:spLocks noGrp="1" noRot="1" noChangeAspect="1" noChangeArrowheads="1" noTextEdit="1"/>
          </p:cNvSpPr>
          <p:nvPr>
            <p:ph type="sldImg"/>
          </p:nvPr>
        </p:nvSpPr>
        <p:spPr>
          <a:ln/>
        </p:spPr>
      </p:sp>
      <p:sp>
        <p:nvSpPr>
          <p:cNvPr id="512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01252A87-A1B8-4170-9A5B-4C3780E99573}" type="slidenum">
              <a:rPr lang="en-US" altLang="en-US" sz="1200">
                <a:latin typeface="Times New Roman" panose="02020603050405020304" pitchFamily="18" charset="0"/>
              </a:rPr>
              <a:pPr algn="r"/>
              <a:t>10</a:t>
            </a:fld>
            <a:endParaRPr lang="en-US" altLang="en-US" sz="1200">
              <a:latin typeface="Times New Roman" panose="02020603050405020304" pitchFamily="18" charset="0"/>
            </a:endParaRPr>
          </a:p>
        </p:txBody>
      </p:sp>
      <p:sp>
        <p:nvSpPr>
          <p:cNvPr id="17410" name="Rectangle 2"/>
          <p:cNvSpPr>
            <a:spLocks noGrp="1" noRot="1" noChangeAspect="1" noChangeArrowheads="1" noTextEdit="1"/>
          </p:cNvSpPr>
          <p:nvPr>
            <p:ph type="sldImg"/>
          </p:nvPr>
        </p:nvSpPr>
        <p:spPr>
          <a:ln/>
        </p:spPr>
      </p:sp>
      <p:sp>
        <p:nvSpPr>
          <p:cNvPr id="17411"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01252A87-A1B8-4170-9A5B-4C3780E99573}" type="slidenum">
              <a:rPr lang="en-US" altLang="en-US" sz="1200">
                <a:latin typeface="Times New Roman" panose="02020603050405020304" pitchFamily="18" charset="0"/>
              </a:rPr>
              <a:pPr algn="r"/>
              <a:t>11</a:t>
            </a:fld>
            <a:endParaRPr lang="en-US" altLang="en-US" sz="1200">
              <a:latin typeface="Times New Roman" panose="02020603050405020304" pitchFamily="18" charset="0"/>
            </a:endParaRPr>
          </a:p>
        </p:txBody>
      </p:sp>
      <p:sp>
        <p:nvSpPr>
          <p:cNvPr id="17410" name="Rectangle 2"/>
          <p:cNvSpPr>
            <a:spLocks noGrp="1" noRot="1" noChangeAspect="1" noChangeArrowheads="1" noTextEdit="1"/>
          </p:cNvSpPr>
          <p:nvPr>
            <p:ph type="sldImg"/>
          </p:nvPr>
        </p:nvSpPr>
        <p:spPr>
          <a:ln/>
        </p:spPr>
      </p:sp>
      <p:sp>
        <p:nvSpPr>
          <p:cNvPr id="17411"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270712258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DA1DB50B-A00F-47CA-82E4-C79206048921}" type="slidenum">
              <a:rPr lang="en-US" altLang="en-US" sz="1200">
                <a:latin typeface="Times New Roman" panose="02020603050405020304" pitchFamily="18" charset="0"/>
              </a:rPr>
              <a:pPr algn="r"/>
              <a:t>12</a:t>
            </a:fld>
            <a:endParaRPr lang="en-US" altLang="en-US" sz="1200">
              <a:latin typeface="Times New Roman" panose="02020603050405020304" pitchFamily="18" charset="0"/>
            </a:endParaRPr>
          </a:p>
        </p:txBody>
      </p:sp>
      <p:sp>
        <p:nvSpPr>
          <p:cNvPr id="19458" name="Rectangle 2"/>
          <p:cNvSpPr>
            <a:spLocks noGrp="1" noRot="1" noChangeAspect="1" noChangeArrowheads="1" noTextEdit="1"/>
          </p:cNvSpPr>
          <p:nvPr>
            <p:ph type="sldImg"/>
          </p:nvPr>
        </p:nvSpPr>
        <p:spPr>
          <a:ln/>
        </p:spPr>
      </p:sp>
      <p:sp>
        <p:nvSpPr>
          <p:cNvPr id="19459"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7"/>
          <p:cNvSpPr>
            <a:spLocks noGrp="1" noChangeArrowheads="1"/>
          </p:cNvSpPr>
          <p:nvPr>
            <p:ph type="sldNum" sz="quarter" idx="5"/>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47CD81CE-BC06-4250-A0AD-84C0066747D1}" type="slidenum">
              <a:rPr lang="en-US" altLang="en-US" sz="1200">
                <a:latin typeface="Times New Roman" panose="02020603050405020304" pitchFamily="18" charset="0"/>
              </a:rPr>
              <a:pPr/>
              <a:t>13</a:t>
            </a:fld>
            <a:endParaRPr lang="en-US" altLang="en-US" sz="1200">
              <a:latin typeface="Times New Roman" panose="02020603050405020304" pitchFamily="18" charset="0"/>
            </a:endParaRPr>
          </a:p>
        </p:txBody>
      </p:sp>
      <p:sp>
        <p:nvSpPr>
          <p:cNvPr id="23554" name="Rectangle 2"/>
          <p:cNvSpPr>
            <a:spLocks noGrp="1" noRot="1" noChangeAspect="1" noChangeArrowheads="1" noTextEdit="1"/>
          </p:cNvSpPr>
          <p:nvPr>
            <p:ph type="sldImg"/>
          </p:nvPr>
        </p:nvSpPr>
        <p:spPr>
          <a:ln/>
        </p:spPr>
      </p:sp>
      <p:sp>
        <p:nvSpPr>
          <p:cNvPr id="23555"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551E0A7A-E1B5-4B9B-91E2-DCAA7437B63F}" type="slidenum">
              <a:rPr lang="en-US" altLang="en-US" sz="1200">
                <a:latin typeface="Times New Roman" panose="02020603050405020304" pitchFamily="18" charset="0"/>
              </a:rPr>
              <a:pPr algn="r"/>
              <a:t>14</a:t>
            </a:fld>
            <a:endParaRPr lang="en-US" altLang="en-US" sz="1200">
              <a:latin typeface="Times New Roman" panose="02020603050405020304" pitchFamily="18" charset="0"/>
            </a:endParaRPr>
          </a:p>
        </p:txBody>
      </p:sp>
      <p:sp>
        <p:nvSpPr>
          <p:cNvPr id="25602" name="Rectangle 2"/>
          <p:cNvSpPr>
            <a:spLocks noGrp="1" noRot="1" noChangeAspect="1" noChangeArrowheads="1" noTextEdit="1"/>
          </p:cNvSpPr>
          <p:nvPr>
            <p:ph type="sldImg"/>
          </p:nvPr>
        </p:nvSpPr>
        <p:spPr>
          <a:ln/>
        </p:spPr>
      </p:sp>
      <p:sp>
        <p:nvSpPr>
          <p:cNvPr id="2560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551E0A7A-E1B5-4B9B-91E2-DCAA7437B63F}" type="slidenum">
              <a:rPr lang="en-US" altLang="en-US" sz="1200">
                <a:latin typeface="Times New Roman" panose="02020603050405020304" pitchFamily="18" charset="0"/>
              </a:rPr>
              <a:pPr algn="r"/>
              <a:t>15</a:t>
            </a:fld>
            <a:endParaRPr lang="en-US" altLang="en-US" sz="1200">
              <a:latin typeface="Times New Roman" panose="02020603050405020304" pitchFamily="18" charset="0"/>
            </a:endParaRPr>
          </a:p>
        </p:txBody>
      </p:sp>
      <p:sp>
        <p:nvSpPr>
          <p:cNvPr id="25602" name="Rectangle 2"/>
          <p:cNvSpPr>
            <a:spLocks noGrp="1" noRot="1" noChangeAspect="1" noChangeArrowheads="1" noTextEdit="1"/>
          </p:cNvSpPr>
          <p:nvPr>
            <p:ph type="sldImg"/>
          </p:nvPr>
        </p:nvSpPr>
        <p:spPr>
          <a:ln/>
        </p:spPr>
      </p:sp>
      <p:sp>
        <p:nvSpPr>
          <p:cNvPr id="2560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1377379768"/>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69770584-1E73-488C-9B66-C3A2BB52362D}" type="slidenum">
              <a:rPr lang="en-US" altLang="en-US" sz="1200">
                <a:latin typeface="Times New Roman" panose="02020603050405020304" pitchFamily="18" charset="0"/>
              </a:rPr>
              <a:pPr algn="r"/>
              <a:t>16</a:t>
            </a:fld>
            <a:endParaRPr lang="en-US" altLang="en-US" sz="1200">
              <a:latin typeface="Times New Roman" panose="02020603050405020304" pitchFamily="18" charset="0"/>
            </a:endParaRPr>
          </a:p>
        </p:txBody>
      </p:sp>
      <p:sp>
        <p:nvSpPr>
          <p:cNvPr id="27650" name="Rectangle 2"/>
          <p:cNvSpPr>
            <a:spLocks noGrp="1" noRot="1" noChangeAspect="1" noChangeArrowheads="1" noTextEdit="1"/>
          </p:cNvSpPr>
          <p:nvPr>
            <p:ph type="sldImg"/>
          </p:nvPr>
        </p:nvSpPr>
        <p:spPr>
          <a:ln/>
        </p:spPr>
      </p:sp>
      <p:sp>
        <p:nvSpPr>
          <p:cNvPr id="27651"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69770584-1E73-488C-9B66-C3A2BB52362D}" type="slidenum">
              <a:rPr lang="en-US" altLang="en-US" sz="1200">
                <a:latin typeface="Times New Roman" panose="02020603050405020304" pitchFamily="18" charset="0"/>
              </a:rPr>
              <a:pPr algn="r"/>
              <a:t>17</a:t>
            </a:fld>
            <a:endParaRPr lang="en-US" altLang="en-US" sz="1200">
              <a:latin typeface="Times New Roman" panose="02020603050405020304" pitchFamily="18" charset="0"/>
            </a:endParaRPr>
          </a:p>
        </p:txBody>
      </p:sp>
      <p:sp>
        <p:nvSpPr>
          <p:cNvPr id="27650" name="Rectangle 2"/>
          <p:cNvSpPr>
            <a:spLocks noGrp="1" noRot="1" noChangeAspect="1" noChangeArrowheads="1" noTextEdit="1"/>
          </p:cNvSpPr>
          <p:nvPr>
            <p:ph type="sldImg"/>
          </p:nvPr>
        </p:nvSpPr>
        <p:spPr>
          <a:ln/>
        </p:spPr>
      </p:sp>
      <p:sp>
        <p:nvSpPr>
          <p:cNvPr id="27651"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3920447437"/>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6A4312D1-E9D0-4679-B500-FB1458042FC1}" type="slidenum">
              <a:rPr lang="en-US" altLang="en-US" sz="1200">
                <a:latin typeface="Times New Roman" panose="02020603050405020304" pitchFamily="18" charset="0"/>
              </a:rPr>
              <a:pPr algn="r"/>
              <a:t>18</a:t>
            </a:fld>
            <a:endParaRPr lang="en-US" altLang="en-US" sz="1200">
              <a:latin typeface="Times New Roman" panose="02020603050405020304" pitchFamily="18" charset="0"/>
            </a:endParaRPr>
          </a:p>
        </p:txBody>
      </p:sp>
      <p:sp>
        <p:nvSpPr>
          <p:cNvPr id="29698" name="Rectangle 2"/>
          <p:cNvSpPr>
            <a:spLocks noGrp="1" noRot="1" noChangeAspect="1" noChangeArrowheads="1" noTextEdit="1"/>
          </p:cNvSpPr>
          <p:nvPr>
            <p:ph type="sldImg"/>
          </p:nvPr>
        </p:nvSpPr>
        <p:spPr>
          <a:ln/>
        </p:spPr>
      </p:sp>
      <p:sp>
        <p:nvSpPr>
          <p:cNvPr id="29699"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6A4312D1-E9D0-4679-B500-FB1458042FC1}" type="slidenum">
              <a:rPr lang="en-US" altLang="en-US" sz="1200">
                <a:latin typeface="Times New Roman" panose="02020603050405020304" pitchFamily="18" charset="0"/>
              </a:rPr>
              <a:pPr algn="r"/>
              <a:t>19</a:t>
            </a:fld>
            <a:endParaRPr lang="en-US" altLang="en-US" sz="1200">
              <a:latin typeface="Times New Roman" panose="02020603050405020304" pitchFamily="18" charset="0"/>
            </a:endParaRPr>
          </a:p>
        </p:txBody>
      </p:sp>
      <p:sp>
        <p:nvSpPr>
          <p:cNvPr id="29698" name="Rectangle 2"/>
          <p:cNvSpPr>
            <a:spLocks noGrp="1" noRot="1" noChangeAspect="1" noChangeArrowheads="1" noTextEdit="1"/>
          </p:cNvSpPr>
          <p:nvPr>
            <p:ph type="sldImg"/>
          </p:nvPr>
        </p:nvSpPr>
        <p:spPr>
          <a:ln/>
        </p:spPr>
      </p:sp>
      <p:sp>
        <p:nvSpPr>
          <p:cNvPr id="29699"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126497879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9" name="Rectangle 7"/>
          <p:cNvSpPr>
            <a:spLocks noGrp="1" noChangeArrowheads="1"/>
          </p:cNvSpPr>
          <p:nvPr>
            <p:ph type="sldNum" sz="quarter" idx="5"/>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4FAD4656-1BCD-4637-BE38-095C5C0C216F}" type="slidenum">
              <a:rPr lang="en-US" altLang="en-US" sz="1200">
                <a:latin typeface="Times New Roman" panose="02020603050405020304" pitchFamily="18" charset="0"/>
              </a:rPr>
              <a:pPr/>
              <a:t>2</a:t>
            </a:fld>
            <a:endParaRPr lang="en-US" altLang="en-US" sz="1200">
              <a:latin typeface="Times New Roman" panose="02020603050405020304" pitchFamily="18" charset="0"/>
            </a:endParaRPr>
          </a:p>
        </p:txBody>
      </p:sp>
      <p:sp>
        <p:nvSpPr>
          <p:cNvPr id="7170" name="Rectangle 2"/>
          <p:cNvSpPr>
            <a:spLocks noGrp="1" noRot="1" noChangeAspect="1" noChangeArrowheads="1" noTextEdit="1"/>
          </p:cNvSpPr>
          <p:nvPr>
            <p:ph type="sldImg"/>
          </p:nvPr>
        </p:nvSpPr>
        <p:spPr>
          <a:ln/>
        </p:spPr>
      </p:sp>
      <p:sp>
        <p:nvSpPr>
          <p:cNvPr id="7171"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4615AC44-807F-4600-A638-099638A91849}" type="slidenum">
              <a:rPr lang="en-US" altLang="en-US" sz="1200">
                <a:latin typeface="Times New Roman" panose="02020603050405020304" pitchFamily="18" charset="0"/>
              </a:rPr>
              <a:pPr algn="r"/>
              <a:t>20</a:t>
            </a:fld>
            <a:endParaRPr lang="en-US" altLang="en-US" sz="1200">
              <a:latin typeface="Times New Roman" panose="02020603050405020304" pitchFamily="18" charset="0"/>
            </a:endParaRPr>
          </a:p>
        </p:txBody>
      </p:sp>
      <p:sp>
        <p:nvSpPr>
          <p:cNvPr id="31746" name="Rectangle 2"/>
          <p:cNvSpPr>
            <a:spLocks noGrp="1" noRot="1" noChangeAspect="1" noChangeArrowheads="1" noTextEdit="1"/>
          </p:cNvSpPr>
          <p:nvPr>
            <p:ph type="sldImg"/>
          </p:nvPr>
        </p:nvSpPr>
        <p:spPr>
          <a:ln/>
        </p:spPr>
      </p:sp>
      <p:sp>
        <p:nvSpPr>
          <p:cNvPr id="31747"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4615AC44-807F-4600-A638-099638A91849}" type="slidenum">
              <a:rPr lang="en-US" altLang="en-US" sz="1200">
                <a:latin typeface="Times New Roman" panose="02020603050405020304" pitchFamily="18" charset="0"/>
              </a:rPr>
              <a:pPr algn="r"/>
              <a:t>21</a:t>
            </a:fld>
            <a:endParaRPr lang="en-US" altLang="en-US" sz="1200">
              <a:latin typeface="Times New Roman" panose="02020603050405020304" pitchFamily="18" charset="0"/>
            </a:endParaRPr>
          </a:p>
        </p:txBody>
      </p:sp>
      <p:sp>
        <p:nvSpPr>
          <p:cNvPr id="31746" name="Rectangle 2"/>
          <p:cNvSpPr>
            <a:spLocks noGrp="1" noRot="1" noChangeAspect="1" noChangeArrowheads="1" noTextEdit="1"/>
          </p:cNvSpPr>
          <p:nvPr>
            <p:ph type="sldImg"/>
          </p:nvPr>
        </p:nvSpPr>
        <p:spPr>
          <a:ln/>
        </p:spPr>
      </p:sp>
      <p:sp>
        <p:nvSpPr>
          <p:cNvPr id="31747"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3532705584"/>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58B14071-AF2A-4ADE-AB17-6B8A0BAEE086}" type="slidenum">
              <a:rPr lang="en-US" altLang="en-US" sz="1200">
                <a:latin typeface="Times New Roman" panose="02020603050405020304" pitchFamily="18" charset="0"/>
              </a:rPr>
              <a:pPr algn="r"/>
              <a:t>22</a:t>
            </a:fld>
            <a:endParaRPr lang="en-US" altLang="en-US" sz="1200">
              <a:latin typeface="Times New Roman" panose="02020603050405020304" pitchFamily="18" charset="0"/>
            </a:endParaRPr>
          </a:p>
        </p:txBody>
      </p:sp>
      <p:sp>
        <p:nvSpPr>
          <p:cNvPr id="33794" name="Rectangle 2"/>
          <p:cNvSpPr>
            <a:spLocks noGrp="1" noRot="1" noChangeAspect="1" noChangeArrowheads="1" noTextEdit="1"/>
          </p:cNvSpPr>
          <p:nvPr>
            <p:ph type="sldImg"/>
          </p:nvPr>
        </p:nvSpPr>
        <p:spPr>
          <a:ln/>
        </p:spPr>
      </p:sp>
      <p:sp>
        <p:nvSpPr>
          <p:cNvPr id="33795"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A9E4BA9F-F686-4FBC-B038-B514407C9DAD}" type="slidenum">
              <a:rPr lang="en-US" altLang="en-US" sz="1200">
                <a:latin typeface="Times New Roman" panose="02020603050405020304" pitchFamily="18" charset="0"/>
              </a:rPr>
              <a:pPr algn="r"/>
              <a:t>23</a:t>
            </a:fld>
            <a:endParaRPr lang="en-US" altLang="en-US" sz="1200">
              <a:latin typeface="Times New Roman" panose="02020603050405020304" pitchFamily="18" charset="0"/>
            </a:endParaRPr>
          </a:p>
        </p:txBody>
      </p:sp>
      <p:sp>
        <p:nvSpPr>
          <p:cNvPr id="35842" name="Rectangle 2"/>
          <p:cNvSpPr>
            <a:spLocks noGrp="1" noRot="1" noChangeAspect="1" noChangeArrowheads="1" noTextEdit="1"/>
          </p:cNvSpPr>
          <p:nvPr>
            <p:ph type="sldImg"/>
          </p:nvPr>
        </p:nvSpPr>
        <p:spPr>
          <a:ln/>
        </p:spPr>
      </p:sp>
      <p:sp>
        <p:nvSpPr>
          <p:cNvPr id="3584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A9E4BA9F-F686-4FBC-B038-B514407C9DAD}" type="slidenum">
              <a:rPr lang="en-US" altLang="en-US" sz="1200">
                <a:latin typeface="Times New Roman" panose="02020603050405020304" pitchFamily="18" charset="0"/>
              </a:rPr>
              <a:pPr algn="r"/>
              <a:t>24</a:t>
            </a:fld>
            <a:endParaRPr lang="en-US" altLang="en-US" sz="1200">
              <a:latin typeface="Times New Roman" panose="02020603050405020304" pitchFamily="18" charset="0"/>
            </a:endParaRPr>
          </a:p>
        </p:txBody>
      </p:sp>
      <p:sp>
        <p:nvSpPr>
          <p:cNvPr id="35842" name="Rectangle 2"/>
          <p:cNvSpPr>
            <a:spLocks noGrp="1" noRot="1" noChangeAspect="1" noChangeArrowheads="1" noTextEdit="1"/>
          </p:cNvSpPr>
          <p:nvPr>
            <p:ph type="sldImg"/>
          </p:nvPr>
        </p:nvSpPr>
        <p:spPr>
          <a:ln/>
        </p:spPr>
      </p:sp>
      <p:sp>
        <p:nvSpPr>
          <p:cNvPr id="3584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3694933581"/>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A9E4BA9F-F686-4FBC-B038-B514407C9DAD}" type="slidenum">
              <a:rPr lang="en-US" altLang="en-US" sz="1200">
                <a:latin typeface="Times New Roman" panose="02020603050405020304" pitchFamily="18" charset="0"/>
              </a:rPr>
              <a:pPr algn="r"/>
              <a:t>25</a:t>
            </a:fld>
            <a:endParaRPr lang="en-US" altLang="en-US" sz="1200">
              <a:latin typeface="Times New Roman" panose="02020603050405020304" pitchFamily="18" charset="0"/>
            </a:endParaRPr>
          </a:p>
        </p:txBody>
      </p:sp>
      <p:sp>
        <p:nvSpPr>
          <p:cNvPr id="35842" name="Rectangle 2"/>
          <p:cNvSpPr>
            <a:spLocks noGrp="1" noRot="1" noChangeAspect="1" noChangeArrowheads="1" noTextEdit="1"/>
          </p:cNvSpPr>
          <p:nvPr>
            <p:ph type="sldImg"/>
          </p:nvPr>
        </p:nvSpPr>
        <p:spPr>
          <a:ln/>
        </p:spPr>
      </p:sp>
      <p:sp>
        <p:nvSpPr>
          <p:cNvPr id="3584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3653473722"/>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77415D7D-7ACB-4295-BD81-7654250DACF5}" type="slidenum">
              <a:rPr lang="en-US" altLang="en-US" sz="1200">
                <a:latin typeface="Times New Roman" panose="02020603050405020304" pitchFamily="18" charset="0"/>
              </a:rPr>
              <a:pPr algn="r"/>
              <a:t>26</a:t>
            </a:fld>
            <a:endParaRPr lang="en-US" altLang="en-US" sz="1200">
              <a:latin typeface="Times New Roman" panose="02020603050405020304" pitchFamily="18" charset="0"/>
            </a:endParaRPr>
          </a:p>
        </p:txBody>
      </p:sp>
      <p:sp>
        <p:nvSpPr>
          <p:cNvPr id="37890" name="Rectangle 2"/>
          <p:cNvSpPr>
            <a:spLocks noGrp="1" noRot="1" noChangeAspect="1" noChangeArrowheads="1" noTextEdit="1"/>
          </p:cNvSpPr>
          <p:nvPr>
            <p:ph type="sldImg"/>
          </p:nvPr>
        </p:nvSpPr>
        <p:spPr>
          <a:ln/>
        </p:spPr>
      </p:sp>
      <p:sp>
        <p:nvSpPr>
          <p:cNvPr id="37891"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77415D7D-7ACB-4295-BD81-7654250DACF5}" type="slidenum">
              <a:rPr lang="en-US" altLang="en-US" sz="1200">
                <a:latin typeface="Times New Roman" panose="02020603050405020304" pitchFamily="18" charset="0"/>
              </a:rPr>
              <a:pPr algn="r"/>
              <a:t>27</a:t>
            </a:fld>
            <a:endParaRPr lang="en-US" altLang="en-US" sz="1200">
              <a:latin typeface="Times New Roman" panose="02020603050405020304" pitchFamily="18" charset="0"/>
            </a:endParaRPr>
          </a:p>
        </p:txBody>
      </p:sp>
      <p:sp>
        <p:nvSpPr>
          <p:cNvPr id="37890" name="Rectangle 2"/>
          <p:cNvSpPr>
            <a:spLocks noGrp="1" noRot="1" noChangeAspect="1" noChangeArrowheads="1" noTextEdit="1"/>
          </p:cNvSpPr>
          <p:nvPr>
            <p:ph type="sldImg"/>
          </p:nvPr>
        </p:nvSpPr>
        <p:spPr>
          <a:ln/>
        </p:spPr>
      </p:sp>
      <p:sp>
        <p:nvSpPr>
          <p:cNvPr id="37891"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3163693526"/>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C6F5688C-E1D0-4EB2-B94A-59D769C4EF30}" type="slidenum">
              <a:rPr lang="en-US" altLang="en-US" sz="1200">
                <a:latin typeface="Times New Roman" panose="02020603050405020304" pitchFamily="18" charset="0"/>
              </a:rPr>
              <a:pPr algn="r"/>
              <a:t>28</a:t>
            </a:fld>
            <a:endParaRPr lang="en-US" altLang="en-US" sz="1200">
              <a:latin typeface="Times New Roman" panose="02020603050405020304" pitchFamily="18" charset="0"/>
            </a:endParaRPr>
          </a:p>
        </p:txBody>
      </p:sp>
      <p:sp>
        <p:nvSpPr>
          <p:cNvPr id="39938" name="Rectangle 2"/>
          <p:cNvSpPr>
            <a:spLocks noGrp="1" noRot="1" noChangeAspect="1" noChangeArrowheads="1" noTextEdit="1"/>
          </p:cNvSpPr>
          <p:nvPr>
            <p:ph type="sldImg"/>
          </p:nvPr>
        </p:nvSpPr>
        <p:spPr>
          <a:ln/>
        </p:spPr>
      </p:sp>
      <p:sp>
        <p:nvSpPr>
          <p:cNvPr id="39939"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C6F5688C-E1D0-4EB2-B94A-59D769C4EF30}" type="slidenum">
              <a:rPr lang="en-US" altLang="en-US" sz="1200">
                <a:latin typeface="Times New Roman" panose="02020603050405020304" pitchFamily="18" charset="0"/>
              </a:rPr>
              <a:pPr algn="r"/>
              <a:t>29</a:t>
            </a:fld>
            <a:endParaRPr lang="en-US" altLang="en-US" sz="1200">
              <a:latin typeface="Times New Roman" panose="02020603050405020304" pitchFamily="18" charset="0"/>
            </a:endParaRPr>
          </a:p>
        </p:txBody>
      </p:sp>
      <p:sp>
        <p:nvSpPr>
          <p:cNvPr id="39938" name="Rectangle 2"/>
          <p:cNvSpPr>
            <a:spLocks noGrp="1" noRot="1" noChangeAspect="1" noChangeArrowheads="1" noTextEdit="1"/>
          </p:cNvSpPr>
          <p:nvPr>
            <p:ph type="sldImg"/>
          </p:nvPr>
        </p:nvSpPr>
        <p:spPr>
          <a:ln/>
        </p:spPr>
      </p:sp>
      <p:sp>
        <p:nvSpPr>
          <p:cNvPr id="39939"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306012497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7" name="Rectangle 7"/>
          <p:cNvSpPr>
            <a:spLocks noGrp="1" noChangeArrowheads="1"/>
          </p:cNvSpPr>
          <p:nvPr>
            <p:ph type="sldNum" sz="quarter" idx="5"/>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42813596-67B8-45A7-9841-413FCFAE8CCB}" type="slidenum">
              <a:rPr lang="en-US" altLang="en-US" sz="1200">
                <a:latin typeface="Times New Roman" panose="02020603050405020304" pitchFamily="18" charset="0"/>
              </a:rPr>
              <a:pPr/>
              <a:t>3</a:t>
            </a:fld>
            <a:endParaRPr lang="en-US" altLang="en-US" sz="1200">
              <a:latin typeface="Times New Roman" panose="02020603050405020304" pitchFamily="18" charset="0"/>
            </a:endParaRPr>
          </a:p>
        </p:txBody>
      </p:sp>
      <p:sp>
        <p:nvSpPr>
          <p:cNvPr id="9218" name="Rectangle 2"/>
          <p:cNvSpPr>
            <a:spLocks noGrp="1" noRot="1" noChangeAspect="1" noChangeArrowheads="1" noTextEdit="1"/>
          </p:cNvSpPr>
          <p:nvPr>
            <p:ph type="sldImg"/>
          </p:nvPr>
        </p:nvSpPr>
        <p:spPr>
          <a:ln/>
        </p:spPr>
      </p:sp>
      <p:sp>
        <p:nvSpPr>
          <p:cNvPr id="9219"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5"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5F112C6D-F784-4E96-A162-F6AA789E9EC8}" type="slidenum">
              <a:rPr lang="en-US" altLang="en-US" sz="1200">
                <a:latin typeface="Times New Roman" panose="02020603050405020304" pitchFamily="18" charset="0"/>
              </a:rPr>
              <a:pPr algn="r"/>
              <a:t>30</a:t>
            </a:fld>
            <a:endParaRPr lang="en-US" altLang="en-US" sz="1200">
              <a:latin typeface="Times New Roman" panose="02020603050405020304" pitchFamily="18" charset="0"/>
            </a:endParaRPr>
          </a:p>
        </p:txBody>
      </p:sp>
      <p:sp>
        <p:nvSpPr>
          <p:cNvPr id="41986" name="Rectangle 2"/>
          <p:cNvSpPr>
            <a:spLocks noGrp="1" noRot="1" noChangeAspect="1" noChangeArrowheads="1" noTextEdit="1"/>
          </p:cNvSpPr>
          <p:nvPr>
            <p:ph type="sldImg"/>
          </p:nvPr>
        </p:nvSpPr>
        <p:spPr>
          <a:ln/>
        </p:spPr>
      </p:sp>
      <p:sp>
        <p:nvSpPr>
          <p:cNvPr id="41987"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3" name="Rectangle 7"/>
          <p:cNvSpPr>
            <a:spLocks noGrp="1" noChangeArrowheads="1"/>
          </p:cNvSpPr>
          <p:nvPr>
            <p:ph type="sldNum" sz="quarter" idx="5"/>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AAE0821D-EDD6-47AE-B8C3-60DA59E9647B}" type="slidenum">
              <a:rPr lang="en-US" altLang="en-US" sz="1200">
                <a:latin typeface="Times New Roman" panose="02020603050405020304" pitchFamily="18" charset="0"/>
              </a:rPr>
              <a:pPr/>
              <a:t>31</a:t>
            </a:fld>
            <a:endParaRPr lang="en-US" altLang="en-US" sz="1200">
              <a:latin typeface="Times New Roman" panose="02020603050405020304" pitchFamily="18" charset="0"/>
            </a:endParaRPr>
          </a:p>
        </p:txBody>
      </p:sp>
      <p:sp>
        <p:nvSpPr>
          <p:cNvPr id="44034" name="Rectangle 2"/>
          <p:cNvSpPr>
            <a:spLocks noGrp="1" noRot="1" noChangeAspect="1" noChangeArrowheads="1" noTextEdit="1"/>
          </p:cNvSpPr>
          <p:nvPr>
            <p:ph type="sldImg"/>
          </p:nvPr>
        </p:nvSpPr>
        <p:spPr>
          <a:ln/>
        </p:spPr>
      </p:sp>
      <p:sp>
        <p:nvSpPr>
          <p:cNvPr id="44035"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3" name="Rectangle 7"/>
          <p:cNvSpPr>
            <a:spLocks noGrp="1" noChangeArrowheads="1"/>
          </p:cNvSpPr>
          <p:nvPr>
            <p:ph type="sldNum" sz="quarter" idx="5"/>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AAE0821D-EDD6-47AE-B8C3-60DA59E9647B}" type="slidenum">
              <a:rPr lang="en-US" altLang="en-US" sz="1200">
                <a:latin typeface="Times New Roman" panose="02020603050405020304" pitchFamily="18" charset="0"/>
              </a:rPr>
              <a:pPr/>
              <a:t>32</a:t>
            </a:fld>
            <a:endParaRPr lang="en-US" altLang="en-US" sz="1200">
              <a:latin typeface="Times New Roman" panose="02020603050405020304" pitchFamily="18" charset="0"/>
            </a:endParaRPr>
          </a:p>
        </p:txBody>
      </p:sp>
      <p:sp>
        <p:nvSpPr>
          <p:cNvPr id="44034" name="Rectangle 2"/>
          <p:cNvSpPr>
            <a:spLocks noGrp="1" noRot="1" noChangeAspect="1" noChangeArrowheads="1" noTextEdit="1"/>
          </p:cNvSpPr>
          <p:nvPr>
            <p:ph type="sldImg"/>
          </p:nvPr>
        </p:nvSpPr>
        <p:spPr>
          <a:ln/>
        </p:spPr>
      </p:sp>
      <p:sp>
        <p:nvSpPr>
          <p:cNvPr id="44035"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2766329697"/>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Rectangle 7"/>
          <p:cNvSpPr>
            <a:spLocks noGrp="1" noChangeArrowheads="1"/>
          </p:cNvSpPr>
          <p:nvPr>
            <p:ph type="sldNum" sz="quarter" idx="5"/>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B9A58D34-E85B-41ED-84D3-73FF9EBCDF61}" type="slidenum">
              <a:rPr lang="en-US" altLang="en-US" sz="1200">
                <a:latin typeface="Times New Roman" panose="02020603050405020304" pitchFamily="18" charset="0"/>
              </a:rPr>
              <a:pPr/>
              <a:t>33</a:t>
            </a:fld>
            <a:endParaRPr lang="en-US" altLang="en-US" sz="1200">
              <a:latin typeface="Times New Roman" panose="02020603050405020304" pitchFamily="18" charset="0"/>
            </a:endParaRPr>
          </a:p>
        </p:txBody>
      </p:sp>
      <p:sp>
        <p:nvSpPr>
          <p:cNvPr id="46082" name="Rectangle 2"/>
          <p:cNvSpPr>
            <a:spLocks noGrp="1" noRot="1" noChangeAspect="1" noChangeArrowheads="1" noTextEdit="1"/>
          </p:cNvSpPr>
          <p:nvPr>
            <p:ph type="sldImg"/>
          </p:nvPr>
        </p:nvSpPr>
        <p:spPr>
          <a:ln/>
        </p:spPr>
      </p:sp>
      <p:sp>
        <p:nvSpPr>
          <p:cNvPr id="4608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Rectangle 7"/>
          <p:cNvSpPr>
            <a:spLocks noGrp="1" noChangeArrowheads="1"/>
          </p:cNvSpPr>
          <p:nvPr>
            <p:ph type="sldNum" sz="quarter" idx="5"/>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B9A58D34-E85B-41ED-84D3-73FF9EBCDF61}" type="slidenum">
              <a:rPr lang="en-US" altLang="en-US" sz="1200">
                <a:latin typeface="Times New Roman" panose="02020603050405020304" pitchFamily="18" charset="0"/>
              </a:rPr>
              <a:pPr/>
              <a:t>34</a:t>
            </a:fld>
            <a:endParaRPr lang="en-US" altLang="en-US" sz="1200">
              <a:latin typeface="Times New Roman" panose="02020603050405020304" pitchFamily="18" charset="0"/>
            </a:endParaRPr>
          </a:p>
        </p:txBody>
      </p:sp>
      <p:sp>
        <p:nvSpPr>
          <p:cNvPr id="46082" name="Rectangle 2"/>
          <p:cNvSpPr>
            <a:spLocks noGrp="1" noRot="1" noChangeAspect="1" noChangeArrowheads="1" noTextEdit="1"/>
          </p:cNvSpPr>
          <p:nvPr>
            <p:ph type="sldImg"/>
          </p:nvPr>
        </p:nvSpPr>
        <p:spPr>
          <a:ln/>
        </p:spPr>
      </p:sp>
      <p:sp>
        <p:nvSpPr>
          <p:cNvPr id="4608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189468951"/>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29" name="Rectangle 7"/>
          <p:cNvSpPr>
            <a:spLocks noGrp="1" noChangeArrowheads="1"/>
          </p:cNvSpPr>
          <p:nvPr>
            <p:ph type="sldNum" sz="quarter" idx="5"/>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469F62FD-4B63-4EC2-932A-472A3686495B}" type="slidenum">
              <a:rPr lang="en-US" altLang="en-US" sz="1200">
                <a:latin typeface="Times New Roman" panose="02020603050405020304" pitchFamily="18" charset="0"/>
              </a:rPr>
              <a:pPr/>
              <a:t>35</a:t>
            </a:fld>
            <a:endParaRPr lang="en-US" altLang="en-US" sz="1200">
              <a:latin typeface="Times New Roman" panose="02020603050405020304" pitchFamily="18" charset="0"/>
            </a:endParaRPr>
          </a:p>
        </p:txBody>
      </p:sp>
      <p:sp>
        <p:nvSpPr>
          <p:cNvPr id="48130" name="Rectangle 2"/>
          <p:cNvSpPr>
            <a:spLocks noGrp="1" noRot="1" noChangeAspect="1" noChangeArrowheads="1" noTextEdit="1"/>
          </p:cNvSpPr>
          <p:nvPr>
            <p:ph type="sldImg"/>
          </p:nvPr>
        </p:nvSpPr>
        <p:spPr>
          <a:ln/>
        </p:spPr>
      </p:sp>
      <p:sp>
        <p:nvSpPr>
          <p:cNvPr id="48131"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7"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F888CBF5-F8B9-4A06-94A7-34D22EEBEAC2}" type="slidenum">
              <a:rPr lang="en-US" altLang="en-US" sz="1200">
                <a:latin typeface="Times New Roman" panose="02020603050405020304" pitchFamily="18" charset="0"/>
              </a:rPr>
              <a:pPr algn="r"/>
              <a:t>36</a:t>
            </a:fld>
            <a:endParaRPr lang="en-US" altLang="en-US" sz="1200">
              <a:latin typeface="Times New Roman" panose="02020603050405020304" pitchFamily="18" charset="0"/>
            </a:endParaRPr>
          </a:p>
        </p:txBody>
      </p:sp>
      <p:sp>
        <p:nvSpPr>
          <p:cNvPr id="50178" name="Rectangle 2"/>
          <p:cNvSpPr>
            <a:spLocks noGrp="1" noRot="1" noChangeAspect="1" noChangeArrowheads="1" noTextEdit="1"/>
          </p:cNvSpPr>
          <p:nvPr>
            <p:ph type="sldImg"/>
          </p:nvPr>
        </p:nvSpPr>
        <p:spPr>
          <a:ln/>
        </p:spPr>
      </p:sp>
      <p:sp>
        <p:nvSpPr>
          <p:cNvPr id="50179"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7"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F888CBF5-F8B9-4A06-94A7-34D22EEBEAC2}" type="slidenum">
              <a:rPr lang="en-US" altLang="en-US" sz="1200">
                <a:latin typeface="Times New Roman" panose="02020603050405020304" pitchFamily="18" charset="0"/>
              </a:rPr>
              <a:pPr algn="r"/>
              <a:t>37</a:t>
            </a:fld>
            <a:endParaRPr lang="en-US" altLang="en-US" sz="1200">
              <a:latin typeface="Times New Roman" panose="02020603050405020304" pitchFamily="18" charset="0"/>
            </a:endParaRPr>
          </a:p>
        </p:txBody>
      </p:sp>
      <p:sp>
        <p:nvSpPr>
          <p:cNvPr id="50178" name="Rectangle 2"/>
          <p:cNvSpPr>
            <a:spLocks noGrp="1" noRot="1" noChangeAspect="1" noChangeArrowheads="1" noTextEdit="1"/>
          </p:cNvSpPr>
          <p:nvPr>
            <p:ph type="sldImg"/>
          </p:nvPr>
        </p:nvSpPr>
        <p:spPr>
          <a:ln/>
        </p:spPr>
      </p:sp>
      <p:sp>
        <p:nvSpPr>
          <p:cNvPr id="50179"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2994260730"/>
      </p:ext>
    </p:extLst>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5"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C3731E39-631F-4B13-A450-4213DBAC3742}" type="slidenum">
              <a:rPr lang="en-US" altLang="en-US" sz="1200">
                <a:latin typeface="Times New Roman" panose="02020603050405020304" pitchFamily="18" charset="0"/>
              </a:rPr>
              <a:pPr algn="r"/>
              <a:t>38</a:t>
            </a:fld>
            <a:endParaRPr lang="en-US" altLang="en-US" sz="1200">
              <a:latin typeface="Times New Roman" panose="02020603050405020304" pitchFamily="18" charset="0"/>
            </a:endParaRPr>
          </a:p>
        </p:txBody>
      </p:sp>
      <p:sp>
        <p:nvSpPr>
          <p:cNvPr id="52226" name="Rectangle 2"/>
          <p:cNvSpPr>
            <a:spLocks noGrp="1" noRot="1" noChangeAspect="1" noChangeArrowheads="1" noTextEdit="1"/>
          </p:cNvSpPr>
          <p:nvPr>
            <p:ph type="sldImg"/>
          </p:nvPr>
        </p:nvSpPr>
        <p:spPr>
          <a:ln/>
        </p:spPr>
      </p:sp>
      <p:sp>
        <p:nvSpPr>
          <p:cNvPr id="52227"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5"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C3731E39-631F-4B13-A450-4213DBAC3742}" type="slidenum">
              <a:rPr lang="en-US" altLang="en-US" sz="1200">
                <a:latin typeface="Times New Roman" panose="02020603050405020304" pitchFamily="18" charset="0"/>
              </a:rPr>
              <a:pPr algn="r"/>
              <a:t>39</a:t>
            </a:fld>
            <a:endParaRPr lang="en-US" altLang="en-US" sz="1200">
              <a:latin typeface="Times New Roman" panose="02020603050405020304" pitchFamily="18" charset="0"/>
            </a:endParaRPr>
          </a:p>
        </p:txBody>
      </p:sp>
      <p:sp>
        <p:nvSpPr>
          <p:cNvPr id="52226" name="Rectangle 2"/>
          <p:cNvSpPr>
            <a:spLocks noGrp="1" noRot="1" noChangeAspect="1" noChangeArrowheads="1" noTextEdit="1"/>
          </p:cNvSpPr>
          <p:nvPr>
            <p:ph type="sldImg"/>
          </p:nvPr>
        </p:nvSpPr>
        <p:spPr>
          <a:ln/>
        </p:spPr>
      </p:sp>
      <p:sp>
        <p:nvSpPr>
          <p:cNvPr id="52227"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273026049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AC10CE86-C7B2-4640-9DF0-925C64B54442}" type="slidenum">
              <a:rPr lang="en-US" altLang="en-US" sz="1200">
                <a:latin typeface="Times New Roman" panose="02020603050405020304" pitchFamily="18" charset="0"/>
              </a:rPr>
              <a:pPr algn="r"/>
              <a:t>4</a:t>
            </a:fld>
            <a:endParaRPr lang="en-US" altLang="en-US" sz="1200">
              <a:latin typeface="Times New Roman" panose="02020603050405020304" pitchFamily="18" charset="0"/>
            </a:endParaRPr>
          </a:p>
        </p:txBody>
      </p:sp>
      <p:sp>
        <p:nvSpPr>
          <p:cNvPr id="11266" name="Rectangle 2"/>
          <p:cNvSpPr>
            <a:spLocks noGrp="1" noRot="1" noChangeAspect="1" noChangeArrowheads="1" noTextEdit="1"/>
          </p:cNvSpPr>
          <p:nvPr>
            <p:ph type="sldImg"/>
          </p:nvPr>
        </p:nvSpPr>
        <p:spPr>
          <a:ln/>
        </p:spPr>
      </p:sp>
      <p:sp>
        <p:nvSpPr>
          <p:cNvPr id="11267"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3"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6ED5237F-EE73-4706-AB59-DE07BECC95BC}" type="slidenum">
              <a:rPr lang="en-US" altLang="en-US" sz="1200">
                <a:latin typeface="Times New Roman" panose="02020603050405020304" pitchFamily="18" charset="0"/>
              </a:rPr>
              <a:pPr algn="r"/>
              <a:t>40</a:t>
            </a:fld>
            <a:endParaRPr lang="en-US" altLang="en-US" sz="1200">
              <a:latin typeface="Times New Roman" panose="02020603050405020304" pitchFamily="18" charset="0"/>
            </a:endParaRPr>
          </a:p>
        </p:txBody>
      </p:sp>
      <p:sp>
        <p:nvSpPr>
          <p:cNvPr id="54274" name="Rectangle 2"/>
          <p:cNvSpPr>
            <a:spLocks noGrp="1" noRot="1" noChangeAspect="1" noChangeArrowheads="1" noTextEdit="1"/>
          </p:cNvSpPr>
          <p:nvPr>
            <p:ph type="sldImg"/>
          </p:nvPr>
        </p:nvSpPr>
        <p:spPr>
          <a:ln/>
        </p:spPr>
      </p:sp>
      <p:sp>
        <p:nvSpPr>
          <p:cNvPr id="54275"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3"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6ED5237F-EE73-4706-AB59-DE07BECC95BC}" type="slidenum">
              <a:rPr lang="en-US" altLang="en-US" sz="1200">
                <a:latin typeface="Times New Roman" panose="02020603050405020304" pitchFamily="18" charset="0"/>
              </a:rPr>
              <a:pPr algn="r"/>
              <a:t>41</a:t>
            </a:fld>
            <a:endParaRPr lang="en-US" altLang="en-US" sz="1200">
              <a:latin typeface="Times New Roman" panose="02020603050405020304" pitchFamily="18" charset="0"/>
            </a:endParaRPr>
          </a:p>
        </p:txBody>
      </p:sp>
      <p:sp>
        <p:nvSpPr>
          <p:cNvPr id="54274" name="Rectangle 2"/>
          <p:cNvSpPr>
            <a:spLocks noGrp="1" noRot="1" noChangeAspect="1" noChangeArrowheads="1" noTextEdit="1"/>
          </p:cNvSpPr>
          <p:nvPr>
            <p:ph type="sldImg"/>
          </p:nvPr>
        </p:nvSpPr>
        <p:spPr>
          <a:ln/>
        </p:spPr>
      </p:sp>
      <p:sp>
        <p:nvSpPr>
          <p:cNvPr id="54275"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3592856283"/>
      </p:ext>
    </p:extLst>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F2A14E8D-8297-4790-A723-1E47D86B3548}" type="slidenum">
              <a:rPr lang="en-US" altLang="en-US" sz="1200">
                <a:latin typeface="Times New Roman" panose="02020603050405020304" pitchFamily="18" charset="0"/>
              </a:rPr>
              <a:pPr algn="r"/>
              <a:t>42</a:t>
            </a:fld>
            <a:endParaRPr lang="en-US" altLang="en-US" sz="1200">
              <a:latin typeface="Times New Roman" panose="02020603050405020304" pitchFamily="18" charset="0"/>
            </a:endParaRPr>
          </a:p>
        </p:txBody>
      </p:sp>
      <p:sp>
        <p:nvSpPr>
          <p:cNvPr id="56322" name="Rectangle 2"/>
          <p:cNvSpPr>
            <a:spLocks noGrp="1" noRot="1" noChangeAspect="1" noChangeArrowheads="1" noTextEdit="1"/>
          </p:cNvSpPr>
          <p:nvPr>
            <p:ph type="sldImg"/>
          </p:nvPr>
        </p:nvSpPr>
        <p:spPr>
          <a:ln/>
        </p:spPr>
      </p:sp>
      <p:sp>
        <p:nvSpPr>
          <p:cNvPr id="5632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AC10CE86-C7B2-4640-9DF0-925C64B54442}" type="slidenum">
              <a:rPr lang="en-US" altLang="en-US" sz="1200">
                <a:latin typeface="Times New Roman" panose="02020603050405020304" pitchFamily="18" charset="0"/>
              </a:rPr>
              <a:pPr algn="r"/>
              <a:t>5</a:t>
            </a:fld>
            <a:endParaRPr lang="en-US" altLang="en-US" sz="1200">
              <a:latin typeface="Times New Roman" panose="02020603050405020304" pitchFamily="18" charset="0"/>
            </a:endParaRPr>
          </a:p>
        </p:txBody>
      </p:sp>
      <p:sp>
        <p:nvSpPr>
          <p:cNvPr id="11266" name="Rectangle 2"/>
          <p:cNvSpPr>
            <a:spLocks noGrp="1" noRot="1" noChangeAspect="1" noChangeArrowheads="1" noTextEdit="1"/>
          </p:cNvSpPr>
          <p:nvPr>
            <p:ph type="sldImg"/>
          </p:nvPr>
        </p:nvSpPr>
        <p:spPr>
          <a:ln/>
        </p:spPr>
      </p:sp>
      <p:sp>
        <p:nvSpPr>
          <p:cNvPr id="11267"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152914456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FA0260C0-66A1-4D9A-BDD6-C51D47C26690}" type="slidenum">
              <a:rPr lang="en-US" altLang="en-US" sz="1200">
                <a:latin typeface="Times New Roman" panose="02020603050405020304" pitchFamily="18" charset="0"/>
              </a:rPr>
              <a:pPr algn="r"/>
              <a:t>6</a:t>
            </a:fld>
            <a:endParaRPr lang="en-US" altLang="en-US" sz="1200">
              <a:latin typeface="Times New Roman" panose="02020603050405020304" pitchFamily="18" charset="0"/>
            </a:endParaRPr>
          </a:p>
        </p:txBody>
      </p:sp>
      <p:sp>
        <p:nvSpPr>
          <p:cNvPr id="13314" name="Rectangle 2"/>
          <p:cNvSpPr>
            <a:spLocks noGrp="1" noRot="1" noChangeAspect="1" noChangeArrowheads="1" noTextEdit="1"/>
          </p:cNvSpPr>
          <p:nvPr>
            <p:ph type="sldImg"/>
          </p:nvPr>
        </p:nvSpPr>
        <p:spPr>
          <a:ln/>
        </p:spPr>
      </p:sp>
      <p:sp>
        <p:nvSpPr>
          <p:cNvPr id="13315"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FA0260C0-66A1-4D9A-BDD6-C51D47C26690}" type="slidenum">
              <a:rPr lang="en-US" altLang="en-US" sz="1200">
                <a:latin typeface="Times New Roman" panose="02020603050405020304" pitchFamily="18" charset="0"/>
              </a:rPr>
              <a:pPr algn="r"/>
              <a:t>7</a:t>
            </a:fld>
            <a:endParaRPr lang="en-US" altLang="en-US" sz="1200">
              <a:latin typeface="Times New Roman" panose="02020603050405020304" pitchFamily="18" charset="0"/>
            </a:endParaRPr>
          </a:p>
        </p:txBody>
      </p:sp>
      <p:sp>
        <p:nvSpPr>
          <p:cNvPr id="13314" name="Rectangle 2"/>
          <p:cNvSpPr>
            <a:spLocks noGrp="1" noRot="1" noChangeAspect="1" noChangeArrowheads="1" noTextEdit="1"/>
          </p:cNvSpPr>
          <p:nvPr>
            <p:ph type="sldImg"/>
          </p:nvPr>
        </p:nvSpPr>
        <p:spPr>
          <a:ln/>
        </p:spPr>
      </p:sp>
      <p:sp>
        <p:nvSpPr>
          <p:cNvPr id="13315"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43274107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28E2D0BA-5EA5-4374-B400-A3595F90F200}" type="slidenum">
              <a:rPr lang="en-US" altLang="en-US" sz="1200">
                <a:latin typeface="Times New Roman" panose="02020603050405020304" pitchFamily="18" charset="0"/>
              </a:rPr>
              <a:pPr algn="r"/>
              <a:t>8</a:t>
            </a:fld>
            <a:endParaRPr lang="en-US" altLang="en-US" sz="1200">
              <a:latin typeface="Times New Roman" panose="02020603050405020304" pitchFamily="18" charset="0"/>
            </a:endParaRPr>
          </a:p>
        </p:txBody>
      </p:sp>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type="none" w="sm" len="sm"/>
                <a:tailEnd type="none" w="sm" len="sm"/>
              </a14:hiddenLine>
            </a:ext>
          </a:extLst>
        </p:spPr>
        <p:txBody>
          <a:bodyPr anchor="b"/>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algn="r"/>
            <a:fld id="{28E2D0BA-5EA5-4374-B400-A3595F90F200}" type="slidenum">
              <a:rPr lang="en-US" altLang="en-US" sz="1200">
                <a:latin typeface="Times New Roman" panose="02020603050405020304" pitchFamily="18" charset="0"/>
              </a:rPr>
              <a:pPr algn="r"/>
              <a:t>9</a:t>
            </a:fld>
            <a:endParaRPr lang="en-US" altLang="en-US" sz="1200">
              <a:latin typeface="Times New Roman" panose="02020603050405020304" pitchFamily="18" charset="0"/>
            </a:endParaRPr>
          </a:p>
        </p:txBody>
      </p:sp>
      <p:sp>
        <p:nvSpPr>
          <p:cNvPr id="15362" name="Rectangle 2"/>
          <p:cNvSpPr>
            <a:spLocks noGrp="1" noRot="1" noChangeAspect="1" noChangeArrowheads="1" noTextEdit="1"/>
          </p:cNvSpPr>
          <p:nvPr>
            <p:ph type="sldImg"/>
          </p:nvPr>
        </p:nvSpPr>
        <p:spPr>
          <a:ln/>
        </p:spPr>
      </p:sp>
      <p:sp>
        <p:nvSpPr>
          <p:cNvPr id="15363" name="Rectangle 3"/>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type="none" w="sm" len="sm"/>
                <a:tailEnd type="none" w="sm" len="sm"/>
              </a14:hiddenLine>
            </a:ext>
          </a:extLst>
        </p:spPr>
        <p:txBody>
          <a:bodyPr/>
          <a:lstStyle/>
          <a:p>
            <a:endParaRPr lang="en-US" altLang="en-US" smtClean="0"/>
          </a:p>
        </p:txBody>
      </p:sp>
    </p:spTree>
    <p:extLst>
      <p:ext uri="{BB962C8B-B14F-4D97-AF65-F5344CB8AC3E}">
        <p14:creationId xmlns:p14="http://schemas.microsoft.com/office/powerpoint/2010/main" val="134295894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Tree>
    <p:extLst>
      <p:ext uri="{BB962C8B-B14F-4D97-AF65-F5344CB8AC3E}">
        <p14:creationId xmlns:p14="http://schemas.microsoft.com/office/powerpoint/2010/main" val="2012899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98192610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7474385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410885051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Tree>
    <p:extLst>
      <p:ext uri="{BB962C8B-B14F-4D97-AF65-F5344CB8AC3E}">
        <p14:creationId xmlns:p14="http://schemas.microsoft.com/office/powerpoint/2010/main" val="406613951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7394656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Footer Placeholder 6"/>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8" name="Slide Number Placeholder 7"/>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6434866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Footer Placeholder 2"/>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4" name="Slide Number Placeholder 3"/>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156277674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17329782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13359889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US" noProof="0" dirty="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530275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smtClean="0"/>
              <a:t>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9" name="Rectangle 8"/>
          <p:cNvSpPr/>
          <p:nvPr/>
        </p:nvSpPr>
        <p:spPr>
          <a:xfrm>
            <a:off x="8763000" y="0"/>
            <a:ext cx="381000" cy="3429000"/>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1" name="Rectangle 10"/>
          <p:cNvSpPr/>
          <p:nvPr/>
        </p:nvSpPr>
        <p:spPr>
          <a:xfrm>
            <a:off x="8763000" y="3429000"/>
            <a:ext cx="381000" cy="3429000"/>
          </a:xfrm>
          <a:prstGeom prst="rect">
            <a:avLst/>
          </a:prstGeom>
          <a:solidFill>
            <a:srgbClr val="33CCCC"/>
          </a:solidFill>
          <a:ln>
            <a:solidFill>
              <a:srgbClr val="33CCCC"/>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0" name="Rectangle 9"/>
          <p:cNvSpPr/>
          <p:nvPr/>
        </p:nvSpPr>
        <p:spPr>
          <a:xfrm>
            <a:off x="8991600" y="3962400"/>
            <a:ext cx="152400" cy="2895600"/>
          </a:xfrm>
          <a:prstGeom prst="rect">
            <a:avLst/>
          </a:prstGeom>
          <a:solidFill>
            <a:srgbClr val="92D05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8" name="Rectangle 7"/>
          <p:cNvSpPr/>
          <p:nvPr/>
        </p:nvSpPr>
        <p:spPr>
          <a:xfrm>
            <a:off x="8991600" y="0"/>
            <a:ext cx="152400" cy="2971800"/>
          </a:xfrm>
          <a:prstGeom prst="rect">
            <a:avLst/>
          </a:prstGeom>
          <a:solidFill>
            <a:srgbClr val="FF9900"/>
          </a:solidFill>
          <a:ln>
            <a:solidFill>
              <a:srgbClr val="FF99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2" name="Footer Placeholder 1"/>
          <p:cNvSpPr>
            <a:spLocks noGrp="1"/>
          </p:cNvSpPr>
          <p:nvPr>
            <p:ph type="ftr" sz="quarter" idx="3"/>
          </p:nvPr>
        </p:nvSpPr>
        <p:spPr>
          <a:xfrm>
            <a:off x="2743200" y="6356350"/>
            <a:ext cx="3371850" cy="365125"/>
          </a:xfrm>
          <a:prstGeom prst="rect">
            <a:avLst/>
          </a:prstGeom>
        </p:spPr>
        <p:txBody>
          <a:bodyPr vert="horz" lIns="91440" tIns="45720" rIns="91440" bIns="45720" rtlCol="0" anchor="ctr"/>
          <a:lstStyle>
            <a:lvl1pPr algn="ctr">
              <a:defRPr sz="1050">
                <a:solidFill>
                  <a:schemeClr val="tx1"/>
                </a:solidFill>
              </a:defRPr>
            </a:lvl1p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4"/>
          </p:nvPr>
        </p:nvSpPr>
        <p:spPr>
          <a:xfrm>
            <a:off x="6457950" y="6356350"/>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03B020F-2BF5-4BCF-BA9F-77391F55D2ED}" type="slidenum">
              <a:rPr lang="en-US" smtClean="0"/>
              <a:t>‹#›</a:t>
            </a:fld>
            <a:endParaRPr lang="en-US"/>
          </a:p>
        </p:txBody>
      </p:sp>
      <p:sp>
        <p:nvSpPr>
          <p:cNvPr id="13" name="Rectangle 12"/>
          <p:cNvSpPr/>
          <p:nvPr userDrawn="1"/>
        </p:nvSpPr>
        <p:spPr>
          <a:xfrm>
            <a:off x="8763000" y="0"/>
            <a:ext cx="381000" cy="3429000"/>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4" name="Rectangle 13"/>
          <p:cNvSpPr/>
          <p:nvPr userDrawn="1"/>
        </p:nvSpPr>
        <p:spPr>
          <a:xfrm>
            <a:off x="8763000" y="3429000"/>
            <a:ext cx="381000" cy="3429000"/>
          </a:xfrm>
          <a:prstGeom prst="rect">
            <a:avLst/>
          </a:prstGeom>
          <a:solidFill>
            <a:srgbClr val="33CCCC"/>
          </a:solidFill>
          <a:ln>
            <a:solidFill>
              <a:srgbClr val="33CCCC"/>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5" name="Rectangle 14"/>
          <p:cNvSpPr/>
          <p:nvPr userDrawn="1"/>
        </p:nvSpPr>
        <p:spPr>
          <a:xfrm>
            <a:off x="8991600" y="3962400"/>
            <a:ext cx="152400" cy="2895600"/>
          </a:xfrm>
          <a:prstGeom prst="rect">
            <a:avLst/>
          </a:prstGeom>
          <a:solidFill>
            <a:srgbClr val="92D05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6" name="Rectangle 15"/>
          <p:cNvSpPr/>
          <p:nvPr userDrawn="1"/>
        </p:nvSpPr>
        <p:spPr>
          <a:xfrm>
            <a:off x="8991600" y="0"/>
            <a:ext cx="152400" cy="2971800"/>
          </a:xfrm>
          <a:prstGeom prst="rect">
            <a:avLst/>
          </a:prstGeom>
          <a:solidFill>
            <a:srgbClr val="FF9900"/>
          </a:solidFill>
          <a:ln>
            <a:solidFill>
              <a:srgbClr val="FF99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Tree>
    <p:extLst>
      <p:ext uri="{BB962C8B-B14F-4D97-AF65-F5344CB8AC3E}">
        <p14:creationId xmlns:p14="http://schemas.microsoft.com/office/powerpoint/2010/main" val="115144406"/>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hf hdr="0" dt="0"/>
  <p:txStyles>
    <p:titleStyle>
      <a:lvl1pPr algn="ctr" rtl="0" eaLnBrk="1" fontAlgn="base" hangingPunct="1">
        <a:spcBef>
          <a:spcPct val="0"/>
        </a:spcBef>
        <a:spcAft>
          <a:spcPct val="0"/>
        </a:spcAft>
        <a:defRPr sz="4400" kern="1200">
          <a:solidFill>
            <a:schemeClr val="tx1"/>
          </a:solidFill>
          <a:latin typeface="+mj-lt"/>
          <a:ea typeface="MS PGothic" panose="020B0600070205080204" pitchFamily="34" charset="-128"/>
          <a:cs typeface="ＭＳ Ｐゴシック" charset="0"/>
        </a:defRPr>
      </a:lvl1pPr>
      <a:lvl2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2pPr>
      <a:lvl3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3pPr>
      <a:lvl4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4pPr>
      <a:lvl5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5pPr>
      <a:lvl6pPr marL="457200" algn="ctr" rtl="0" eaLnBrk="1" fontAlgn="base" hangingPunct="1">
        <a:spcBef>
          <a:spcPct val="0"/>
        </a:spcBef>
        <a:spcAft>
          <a:spcPct val="0"/>
        </a:spcAft>
        <a:defRPr sz="4400">
          <a:solidFill>
            <a:schemeClr val="tx1"/>
          </a:solidFill>
          <a:latin typeface="Calibri" pitchFamily="34" charset="0"/>
        </a:defRPr>
      </a:lvl6pPr>
      <a:lvl7pPr marL="914400" algn="ctr" rtl="0" eaLnBrk="1" fontAlgn="base" hangingPunct="1">
        <a:spcBef>
          <a:spcPct val="0"/>
        </a:spcBef>
        <a:spcAft>
          <a:spcPct val="0"/>
        </a:spcAft>
        <a:defRPr sz="4400">
          <a:solidFill>
            <a:schemeClr val="tx1"/>
          </a:solidFill>
          <a:latin typeface="Calibri" pitchFamily="34" charset="0"/>
        </a:defRPr>
      </a:lvl7pPr>
      <a:lvl8pPr marL="1371600" algn="ctr" rtl="0" eaLnBrk="1" fontAlgn="base" hangingPunct="1">
        <a:spcBef>
          <a:spcPct val="0"/>
        </a:spcBef>
        <a:spcAft>
          <a:spcPct val="0"/>
        </a:spcAft>
        <a:defRPr sz="4400">
          <a:solidFill>
            <a:schemeClr val="tx1"/>
          </a:solidFill>
          <a:latin typeface="Calibri" pitchFamily="34" charset="0"/>
        </a:defRPr>
      </a:lvl8pPr>
      <a:lvl9pPr marL="1828800" algn="ctr" rtl="0" eaLnBrk="1" fontAlgn="base" hangingPunct="1">
        <a:spcBef>
          <a:spcPct val="0"/>
        </a:spcBef>
        <a:spcAft>
          <a:spcPct val="0"/>
        </a:spcAft>
        <a:defRPr sz="4400">
          <a:solidFill>
            <a:schemeClr val="tx1"/>
          </a:solidFill>
          <a:latin typeface="Calibri" pitchFamily="34" charset="0"/>
        </a:defRPr>
      </a:lvl9pPr>
    </p:titleStyle>
    <p:bodyStyle>
      <a:lvl1pPr marL="342900" indent="-342900" algn="l" rtl="0" eaLnBrk="1" fontAlgn="base" hangingPunct="1">
        <a:spcBef>
          <a:spcPct val="20000"/>
        </a:spcBef>
        <a:spcAft>
          <a:spcPct val="0"/>
        </a:spcAft>
        <a:buFont typeface="Arial" panose="020B0604020202020204" pitchFamily="34" charset="0"/>
        <a:buChar char="•"/>
        <a:defRPr sz="3200" kern="1200">
          <a:solidFill>
            <a:schemeClr val="tx1"/>
          </a:solidFill>
          <a:latin typeface="+mn-lt"/>
          <a:ea typeface="MS PGothic" panose="020B0600070205080204" pitchFamily="34" charset="-128"/>
          <a:cs typeface="ＭＳ Ｐゴシック" charset="0"/>
        </a:defRPr>
      </a:lvl1pPr>
      <a:lvl2pPr marL="742950" indent="-285750" algn="l" rtl="0" eaLnBrk="1" fontAlgn="base" hangingPunct="1">
        <a:spcBef>
          <a:spcPct val="20000"/>
        </a:spcBef>
        <a:spcAft>
          <a:spcPct val="0"/>
        </a:spcAft>
        <a:buFont typeface="Arial" panose="020B0604020202020204" pitchFamily="34" charset="0"/>
        <a:buChar char="–"/>
        <a:defRPr sz="2800" kern="1200">
          <a:solidFill>
            <a:schemeClr val="tx1"/>
          </a:solidFill>
          <a:latin typeface="+mn-lt"/>
          <a:ea typeface="MS PGothic" panose="020B0600070205080204" pitchFamily="34" charset="-128"/>
          <a:cs typeface="+mn-cs"/>
        </a:defRPr>
      </a:lvl2pPr>
      <a:lvl3pPr marL="1143000" indent="-228600" algn="l" rtl="0" eaLnBrk="1" fontAlgn="base" hangingPunct="1">
        <a:spcBef>
          <a:spcPct val="20000"/>
        </a:spcBef>
        <a:spcAft>
          <a:spcPct val="0"/>
        </a:spcAft>
        <a:buFont typeface="Arial" panose="020B0604020202020204" pitchFamily="34" charset="0"/>
        <a:buChar char="•"/>
        <a:defRPr sz="2400" kern="1200">
          <a:solidFill>
            <a:schemeClr val="tx1"/>
          </a:solidFill>
          <a:latin typeface="+mn-lt"/>
          <a:ea typeface="MS PGothic" panose="020B0600070205080204" pitchFamily="34" charset="-128"/>
          <a:cs typeface="+mn-cs"/>
        </a:defRPr>
      </a:lvl3pPr>
      <a:lvl4pPr marL="1600200" indent="-228600" algn="l"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4pPr>
      <a:lvl5pPr marL="2057400" indent="-228600" algn="l"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100" name="Rectangle 4"/>
          <p:cNvSpPr>
            <a:spLocks noGrp="1" noChangeArrowheads="1"/>
          </p:cNvSpPr>
          <p:nvPr>
            <p:ph type="ctrTitle"/>
          </p:nvPr>
        </p:nvSpPr>
        <p:spPr>
          <a:xfrm>
            <a:off x="0" y="1905000"/>
            <a:ext cx="9144000" cy="2133600"/>
          </a:xfrm>
        </p:spPr>
        <p:txBody>
          <a:bodyPr/>
          <a:lstStyle/>
          <a:p>
            <a:pPr eaLnBrk="1" hangingPunct="1"/>
            <a:r>
              <a:rPr lang="en-US" altLang="en-US" smtClean="0"/>
              <a:t>Chapter 17</a:t>
            </a:r>
            <a:endParaRPr lang="en-US" altLang="en-US" sz="3200" smtClean="0"/>
          </a:p>
        </p:txBody>
      </p:sp>
      <p:sp>
        <p:nvSpPr>
          <p:cNvPr id="4101" name="Rectangle 5"/>
          <p:cNvSpPr>
            <a:spLocks noGrp="1" noChangeArrowheads="1"/>
          </p:cNvSpPr>
          <p:nvPr>
            <p:ph type="subTitle" idx="1"/>
          </p:nvPr>
        </p:nvSpPr>
        <p:spPr>
          <a:xfrm>
            <a:off x="0" y="3581400"/>
            <a:ext cx="9144000" cy="838200"/>
          </a:xfrm>
        </p:spPr>
        <p:txBody>
          <a:bodyPr/>
          <a:lstStyle/>
          <a:p>
            <a:pPr eaLnBrk="1" hangingPunct="1"/>
            <a:r>
              <a:rPr lang="en-US" altLang="en-US" sz="4000" smtClean="0">
                <a:solidFill>
                  <a:srgbClr val="0066CC"/>
                </a:solidFill>
              </a:rPr>
              <a:t>The Future of HRIS: Emerging Trends in HRM and IT</a:t>
            </a:r>
          </a:p>
        </p:txBody>
      </p:sp>
    </p:spTree>
  </p:cSld>
  <p:clrMapOvr>
    <a:masterClrMapping/>
  </p:clrMapOvr>
  <p:transition>
    <p:cut/>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 presetClass="entr" presetSubtype="1" fill="hold" grpId="0" nodeType="afterEffect">
                                  <p:stCondLst>
                                    <p:cond delay="0"/>
                                  </p:stCondLst>
                                  <p:childTnLst>
                                    <p:set>
                                      <p:cBhvr>
                                        <p:cTn id="6" dur="1" fill="hold">
                                          <p:stCondLst>
                                            <p:cond delay="0"/>
                                          </p:stCondLst>
                                        </p:cTn>
                                        <p:tgtEl>
                                          <p:spTgt spid="4100"/>
                                        </p:tgtEl>
                                        <p:attrNameLst>
                                          <p:attrName>style.visibility</p:attrName>
                                        </p:attrNameLst>
                                      </p:cBhvr>
                                      <p:to>
                                        <p:strVal val="visible"/>
                                      </p:to>
                                    </p:set>
                                    <p:anim calcmode="lin" valueType="num">
                                      <p:cBhvr additive="base">
                                        <p:cTn id="7" dur="500" fill="hold"/>
                                        <p:tgtEl>
                                          <p:spTgt spid="4100"/>
                                        </p:tgtEl>
                                        <p:attrNameLst>
                                          <p:attrName>ppt_x</p:attrName>
                                        </p:attrNameLst>
                                      </p:cBhvr>
                                      <p:tavLst>
                                        <p:tav tm="0">
                                          <p:val>
                                            <p:strVal val="#ppt_x"/>
                                          </p:val>
                                        </p:tav>
                                        <p:tav tm="100000">
                                          <p:val>
                                            <p:strVal val="#ppt_x"/>
                                          </p:val>
                                        </p:tav>
                                      </p:tavLst>
                                    </p:anim>
                                    <p:anim calcmode="lin" valueType="num">
                                      <p:cBhvr additive="base">
                                        <p:cTn id="8" dur="500" fill="hold"/>
                                        <p:tgtEl>
                                          <p:spTgt spid="4100"/>
                                        </p:tgtEl>
                                        <p:attrNameLst>
                                          <p:attrName>ppt_y</p:attrName>
                                        </p:attrNameLst>
                                      </p:cBhvr>
                                      <p:tavLst>
                                        <p:tav tm="0">
                                          <p:val>
                                            <p:strVal val="0-#ppt_h/2"/>
                                          </p:val>
                                        </p:tav>
                                        <p:tav tm="100000">
                                          <p:val>
                                            <p:strVal val="#ppt_y"/>
                                          </p:val>
                                        </p:tav>
                                      </p:tavLst>
                                    </p:anim>
                                  </p:childTnLst>
                                </p:cTn>
                              </p:par>
                            </p:childTnLst>
                          </p:cTn>
                        </p:par>
                        <p:par>
                          <p:cTn id="9" fill="hold" nodeType="afterGroup">
                            <p:stCondLst>
                              <p:cond delay="500"/>
                            </p:stCondLst>
                            <p:childTnLst>
                              <p:par>
                                <p:cTn id="10" presetID="5" presetClass="entr" presetSubtype="5" fill="hold" grpId="0" nodeType="afterEffect">
                                  <p:stCondLst>
                                    <p:cond delay="0"/>
                                  </p:stCondLst>
                                  <p:childTnLst>
                                    <p:set>
                                      <p:cBhvr>
                                        <p:cTn id="11" dur="1" fill="hold">
                                          <p:stCondLst>
                                            <p:cond delay="0"/>
                                          </p:stCondLst>
                                        </p:cTn>
                                        <p:tgtEl>
                                          <p:spTgt spid="4101"/>
                                        </p:tgtEl>
                                        <p:attrNameLst>
                                          <p:attrName>style.visibility</p:attrName>
                                        </p:attrNameLst>
                                      </p:cBhvr>
                                      <p:to>
                                        <p:strVal val="visible"/>
                                      </p:to>
                                    </p:set>
                                    <p:animEffect transition="in" filter="checkerboard(down)">
                                      <p:cBhvr>
                                        <p:cTn id="12" dur="500"/>
                                        <p:tgtEl>
                                          <p:spTgt spid="410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100" grpId="0" autoUpdateAnimBg="0"/>
      <p:bldP spid="4101" grpId="0" autoUpdateAnimBg="0"/>
    </p:bldLst>
  </p:timing>
</p:sld>
</file>

<file path=ppt/slides/slide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6385" name="Rectangle 2"/>
          <p:cNvSpPr>
            <a:spLocks noGrp="1" noChangeArrowheads="1"/>
          </p:cNvSpPr>
          <p:nvPr>
            <p:ph type="title"/>
          </p:nvPr>
        </p:nvSpPr>
        <p:spPr/>
        <p:txBody>
          <a:bodyPr/>
          <a:lstStyle/>
          <a:p>
            <a:pPr eaLnBrk="1" hangingPunct="1"/>
            <a:r>
              <a:rPr lang="en-US" altLang="en-US" sz="4000" smtClean="0"/>
              <a:t>FUTURE TRENDS IN HR MANAGEMENT</a:t>
            </a:r>
          </a:p>
        </p:txBody>
      </p:sp>
      <p:sp>
        <p:nvSpPr>
          <p:cNvPr id="76803"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2800" dirty="0" smtClean="0"/>
              <a:t>Complexity of legal compliance</a:t>
            </a:r>
          </a:p>
          <a:p>
            <a:pPr>
              <a:lnSpc>
                <a:spcPct val="90000"/>
              </a:lnSpc>
            </a:pPr>
            <a:r>
              <a:rPr lang="en-US" altLang="en-US" sz="2600" dirty="0" smtClean="0"/>
              <a:t>The pace of regulations continues to grow. For example, the EEOC continues to develop additional guidelines, and states continue to pass additional regulations on issues as varied as hiring practices to workplace safety. In addition, the recent negotiations due to the recent “fiscal cliff” have resulted in a change in the Social Security tax rates for all employees and the raising of taxes for high-earning employees. Human resources will need to be prepared to implement these changes, and additional changes are likely to occur in the coming years.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10</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slides/slide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6385" name="Rectangle 2"/>
          <p:cNvSpPr>
            <a:spLocks noGrp="1" noChangeArrowheads="1"/>
          </p:cNvSpPr>
          <p:nvPr>
            <p:ph type="title"/>
          </p:nvPr>
        </p:nvSpPr>
        <p:spPr/>
        <p:txBody>
          <a:bodyPr/>
          <a:lstStyle/>
          <a:p>
            <a:pPr eaLnBrk="1" hangingPunct="1"/>
            <a:r>
              <a:rPr lang="en-US" altLang="en-US" sz="4000" smtClean="0"/>
              <a:t>FUTURE TRENDS IN HR MANAGEMENT</a:t>
            </a:r>
          </a:p>
        </p:txBody>
      </p:sp>
      <p:sp>
        <p:nvSpPr>
          <p:cNvPr id="76803"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2800" dirty="0" smtClean="0"/>
              <a:t>Complexity of legal compliance</a:t>
            </a:r>
          </a:p>
          <a:p>
            <a:pPr>
              <a:lnSpc>
                <a:spcPct val="90000"/>
              </a:lnSpc>
            </a:pPr>
            <a:r>
              <a:rPr lang="en-US" altLang="en-US" sz="2600" dirty="0" smtClean="0"/>
              <a:t>Changes due to the new Patient Protection and Affordable Care Act will require human resource departments in organizations from the very small to the </a:t>
            </a:r>
            <a:r>
              <a:rPr lang="en-US" altLang="en-US" sz="2600" i="1" dirty="0" smtClean="0"/>
              <a:t>Fortune</a:t>
            </a:r>
            <a:r>
              <a:rPr lang="en-US" altLang="en-US" sz="2600" dirty="0" smtClean="0"/>
              <a:t> 100 to comply with a myriad of federal requirements and very likely state mandates as well.</a:t>
            </a:r>
          </a:p>
          <a:p>
            <a:pPr>
              <a:lnSpc>
                <a:spcPct val="90000"/>
              </a:lnSpc>
            </a:pPr>
            <a:endParaRPr lang="en-US" altLang="en-US" sz="2600" dirty="0" smtClean="0"/>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11</a:t>
            </a:fld>
            <a:endParaRPr lang="en-US"/>
          </a:p>
        </p:txBody>
      </p:sp>
    </p:spTree>
    <p:extLst>
      <p:ext uri="{BB962C8B-B14F-4D97-AF65-F5344CB8AC3E}">
        <p14:creationId xmlns:p14="http://schemas.microsoft.com/office/powerpoint/2010/main" val="315262919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slides/slide1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8433" name="Rectangle 2"/>
          <p:cNvSpPr>
            <a:spLocks noGrp="1" noChangeArrowheads="1"/>
          </p:cNvSpPr>
          <p:nvPr>
            <p:ph type="title"/>
          </p:nvPr>
        </p:nvSpPr>
        <p:spPr/>
        <p:txBody>
          <a:bodyPr/>
          <a:lstStyle/>
          <a:p>
            <a:pPr eaLnBrk="1" hangingPunct="1"/>
            <a:r>
              <a:rPr lang="en-US" altLang="en-US" sz="4000" smtClean="0"/>
              <a:t>FUTURE TRENDS IN HR MANAGEMENT</a:t>
            </a:r>
          </a:p>
        </p:txBody>
      </p:sp>
      <p:sp>
        <p:nvSpPr>
          <p:cNvPr id="76803"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3000" dirty="0" smtClean="0"/>
              <a:t>Virtualization of work</a:t>
            </a:r>
          </a:p>
          <a:p>
            <a:pPr>
              <a:lnSpc>
                <a:spcPct val="90000"/>
              </a:lnSpc>
            </a:pPr>
            <a:r>
              <a:rPr lang="en-US" altLang="en-US" sz="2600" dirty="0" smtClean="0"/>
              <a:t>No longer are employees confined by physical or temporal space. Employees can conduct work anywhere and at any time. “The </a:t>
            </a:r>
            <a:r>
              <a:rPr lang="en-US" altLang="en-US" sz="2600" b="1" dirty="0" smtClean="0"/>
              <a:t>virtual workspace</a:t>
            </a:r>
            <a:r>
              <a:rPr lang="en-US" altLang="en-US" sz="2600" dirty="0" smtClean="0"/>
              <a:t> can be defined as an environment where employees work away from company premises and communicate with their respective workplaces via telephone or computer devices” (Lockwood, 2010).</a:t>
            </a:r>
          </a:p>
          <a:p>
            <a:pPr>
              <a:lnSpc>
                <a:spcPct val="90000"/>
              </a:lnSpc>
            </a:pPr>
            <a:r>
              <a:rPr lang="en-US" altLang="en-US" sz="2600" dirty="0" smtClean="0"/>
              <a:t>Text - Figure 17.1 lists several keys to managing virtual meetings successfully.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12</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6" fill="hold" grpId="0" nodeType="clickEffect">
                                  <p:stCondLst>
                                    <p:cond delay="0"/>
                                  </p:stCondLst>
                                  <p:childTnLst>
                                    <p:set>
                                      <p:cBhvr>
                                        <p:cTn id="18" dur="1" fill="hold">
                                          <p:stCondLst>
                                            <p:cond delay="0"/>
                                          </p:stCondLst>
                                        </p:cTn>
                                        <p:tgtEl>
                                          <p:spTgt spid="76803">
                                            <p:txEl>
                                              <p:pRg st="2" end="2"/>
                                            </p:txEl>
                                          </p:spTgt>
                                        </p:tgtEl>
                                        <p:attrNameLst>
                                          <p:attrName>style.visibility</p:attrName>
                                        </p:attrNameLst>
                                      </p:cBhvr>
                                      <p:to>
                                        <p:strVal val="visible"/>
                                      </p:to>
                                    </p:set>
                                    <p:anim calcmode="lin" valueType="num">
                                      <p:cBhvr additive="base">
                                        <p:cTn id="19" dur="500" fill="hold"/>
                                        <p:tgtEl>
                                          <p:spTgt spid="76803">
                                            <p:txEl>
                                              <p:pRg st="2" end="2"/>
                                            </p:txEl>
                                          </p:spTgt>
                                        </p:tgtEl>
                                        <p:attrNameLst>
                                          <p:attrName>ppt_x</p:attrName>
                                        </p:attrNameLst>
                                      </p:cBhvr>
                                      <p:tavLst>
                                        <p:tav tm="0">
                                          <p:val>
                                            <p:strVal val="1+#ppt_w/2"/>
                                          </p:val>
                                        </p:tav>
                                        <p:tav tm="100000">
                                          <p:val>
                                            <p:strVal val="#ppt_x"/>
                                          </p:val>
                                        </p:tav>
                                      </p:tavLst>
                                    </p:anim>
                                    <p:anim calcmode="lin" valueType="num">
                                      <p:cBhvr additive="base">
                                        <p:cTn id="20" dur="500" fill="hold"/>
                                        <p:tgtEl>
                                          <p:spTgt spid="7680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slides/slide1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2529" name="Rectangle 2"/>
          <p:cNvSpPr>
            <a:spLocks noGrp="1" noChangeArrowheads="1"/>
          </p:cNvSpPr>
          <p:nvPr>
            <p:ph type="title"/>
          </p:nvPr>
        </p:nvSpPr>
        <p:spPr/>
        <p:txBody>
          <a:bodyPr/>
          <a:lstStyle/>
          <a:p>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r>
              <a:rPr lang="en-US" altLang="en-US" smtClean="0"/>
              <a:t>Bring your own device</a:t>
            </a:r>
          </a:p>
          <a:p>
            <a:r>
              <a:rPr lang="en-US" altLang="en-US" smtClean="0"/>
              <a:t>Software as a service (SaaS)</a:t>
            </a:r>
          </a:p>
          <a:p>
            <a:r>
              <a:rPr lang="en-US" altLang="en-US" smtClean="0"/>
              <a:t>Service-oriented architecture (SOA)</a:t>
            </a:r>
          </a:p>
          <a:p>
            <a:r>
              <a:rPr lang="en-US" altLang="en-US" smtClean="0"/>
              <a:t>Web 2.0</a:t>
            </a:r>
          </a:p>
          <a:p>
            <a:r>
              <a:rPr lang="en-US" altLang="en-US" smtClean="0"/>
              <a:t>Social networking</a:t>
            </a:r>
          </a:p>
          <a:p>
            <a:r>
              <a:rPr lang="en-US" altLang="en-US" smtClean="0"/>
              <a:t>Enterprise portals</a:t>
            </a:r>
          </a:p>
          <a:p>
            <a:r>
              <a:rPr lang="en-US" altLang="en-US" smtClean="0"/>
              <a:t>Open-source software</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13</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par>
                    <p:cTn id="15" fill="hold" nodeType="clickPar">
                      <p:stCondLst>
                        <p:cond delay="indefinite"/>
                      </p:stCondLst>
                      <p:childTnLst>
                        <p:par>
                          <p:cTn id="16" fill="hold" nodeType="withGroup">
                            <p:stCondLst>
                              <p:cond delay="0"/>
                            </p:stCondLst>
                            <p:childTnLst>
                              <p:par>
                                <p:cTn id="17" presetID="2" presetClass="entr" presetSubtype="9" fill="hold" grpId="0" nodeType="clickEffect">
                                  <p:stCondLst>
                                    <p:cond delay="0"/>
                                  </p:stCondLst>
                                  <p:childTnLst>
                                    <p:set>
                                      <p:cBhvr>
                                        <p:cTn id="18" dur="1" fill="hold">
                                          <p:stCondLst>
                                            <p:cond delay="0"/>
                                          </p:stCondLst>
                                        </p:cTn>
                                        <p:tgtEl>
                                          <p:spTgt spid="77827">
                                            <p:txEl>
                                              <p:pRg st="2" end="2"/>
                                            </p:txEl>
                                          </p:spTgt>
                                        </p:tgtEl>
                                        <p:attrNameLst>
                                          <p:attrName>style.visibility</p:attrName>
                                        </p:attrNameLst>
                                      </p:cBhvr>
                                      <p:to>
                                        <p:strVal val="visible"/>
                                      </p:to>
                                    </p:set>
                                    <p:anim calcmode="lin" valueType="num">
                                      <p:cBhvr additive="base">
                                        <p:cTn id="19"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77827">
                                            <p:txEl>
                                              <p:pRg st="2" end="2"/>
                                            </p:txEl>
                                          </p:spTgt>
                                        </p:tgtEl>
                                        <p:attrNameLst>
                                          <p:attrName>ppt_y</p:attrName>
                                        </p:attrNameLst>
                                      </p:cBhvr>
                                      <p:tavLst>
                                        <p:tav tm="0">
                                          <p:val>
                                            <p:strVal val="0-#ppt_h/2"/>
                                          </p:val>
                                        </p:tav>
                                        <p:tav tm="100000">
                                          <p:val>
                                            <p:strVal val="#ppt_y"/>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 presetClass="entr" presetSubtype="9" fill="hold" grpId="0" nodeType="clickEffect">
                                  <p:stCondLst>
                                    <p:cond delay="0"/>
                                  </p:stCondLst>
                                  <p:childTnLst>
                                    <p:set>
                                      <p:cBhvr>
                                        <p:cTn id="24" dur="1" fill="hold">
                                          <p:stCondLst>
                                            <p:cond delay="0"/>
                                          </p:stCondLst>
                                        </p:cTn>
                                        <p:tgtEl>
                                          <p:spTgt spid="77827">
                                            <p:txEl>
                                              <p:pRg st="3" end="3"/>
                                            </p:txEl>
                                          </p:spTgt>
                                        </p:tgtEl>
                                        <p:attrNameLst>
                                          <p:attrName>style.visibility</p:attrName>
                                        </p:attrNameLst>
                                      </p:cBhvr>
                                      <p:to>
                                        <p:strVal val="visible"/>
                                      </p:to>
                                    </p:set>
                                    <p:anim calcmode="lin" valueType="num">
                                      <p:cBhvr additive="base">
                                        <p:cTn id="25" dur="500" fill="hold"/>
                                        <p:tgtEl>
                                          <p:spTgt spid="77827">
                                            <p:txEl>
                                              <p:pRg st="3" end="3"/>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77827">
                                            <p:txEl>
                                              <p:pRg st="3" end="3"/>
                                            </p:txEl>
                                          </p:spTgt>
                                        </p:tgtEl>
                                        <p:attrNameLst>
                                          <p:attrName>ppt_y</p:attrName>
                                        </p:attrNameLst>
                                      </p:cBhvr>
                                      <p:tavLst>
                                        <p:tav tm="0">
                                          <p:val>
                                            <p:strVal val="0-#ppt_h/2"/>
                                          </p:val>
                                        </p:tav>
                                        <p:tav tm="100000">
                                          <p:val>
                                            <p:strVal val="#ppt_y"/>
                                          </p:val>
                                        </p:tav>
                                      </p:tavLst>
                                    </p:anim>
                                  </p:childTnLst>
                                </p:cTn>
                              </p:par>
                            </p:childTnLst>
                          </p:cTn>
                        </p:par>
                      </p:childTnLst>
                    </p:cTn>
                  </p:par>
                  <p:par>
                    <p:cTn id="27" fill="hold" nodeType="clickPar">
                      <p:stCondLst>
                        <p:cond delay="indefinite"/>
                      </p:stCondLst>
                      <p:childTnLst>
                        <p:par>
                          <p:cTn id="28" fill="hold" nodeType="withGroup">
                            <p:stCondLst>
                              <p:cond delay="0"/>
                            </p:stCondLst>
                            <p:childTnLst>
                              <p:par>
                                <p:cTn id="29" presetID="2" presetClass="entr" presetSubtype="9" fill="hold" grpId="0" nodeType="clickEffect">
                                  <p:stCondLst>
                                    <p:cond delay="0"/>
                                  </p:stCondLst>
                                  <p:childTnLst>
                                    <p:set>
                                      <p:cBhvr>
                                        <p:cTn id="30" dur="1" fill="hold">
                                          <p:stCondLst>
                                            <p:cond delay="0"/>
                                          </p:stCondLst>
                                        </p:cTn>
                                        <p:tgtEl>
                                          <p:spTgt spid="77827">
                                            <p:txEl>
                                              <p:pRg st="4" end="4"/>
                                            </p:txEl>
                                          </p:spTgt>
                                        </p:tgtEl>
                                        <p:attrNameLst>
                                          <p:attrName>style.visibility</p:attrName>
                                        </p:attrNameLst>
                                      </p:cBhvr>
                                      <p:to>
                                        <p:strVal val="visible"/>
                                      </p:to>
                                    </p:set>
                                    <p:anim calcmode="lin" valueType="num">
                                      <p:cBhvr additive="base">
                                        <p:cTn id="31" dur="500" fill="hold"/>
                                        <p:tgtEl>
                                          <p:spTgt spid="77827">
                                            <p:txEl>
                                              <p:pRg st="4" end="4"/>
                                            </p:txEl>
                                          </p:spTgt>
                                        </p:tgtEl>
                                        <p:attrNameLst>
                                          <p:attrName>ppt_x</p:attrName>
                                        </p:attrNameLst>
                                      </p:cBhvr>
                                      <p:tavLst>
                                        <p:tav tm="0">
                                          <p:val>
                                            <p:strVal val="0-#ppt_w/2"/>
                                          </p:val>
                                        </p:tav>
                                        <p:tav tm="100000">
                                          <p:val>
                                            <p:strVal val="#ppt_x"/>
                                          </p:val>
                                        </p:tav>
                                      </p:tavLst>
                                    </p:anim>
                                    <p:anim calcmode="lin" valueType="num">
                                      <p:cBhvr additive="base">
                                        <p:cTn id="32" dur="500" fill="hold"/>
                                        <p:tgtEl>
                                          <p:spTgt spid="77827">
                                            <p:txEl>
                                              <p:pRg st="4" end="4"/>
                                            </p:txEl>
                                          </p:spTgt>
                                        </p:tgtEl>
                                        <p:attrNameLst>
                                          <p:attrName>ppt_y</p:attrName>
                                        </p:attrNameLst>
                                      </p:cBhvr>
                                      <p:tavLst>
                                        <p:tav tm="0">
                                          <p:val>
                                            <p:strVal val="0-#ppt_h/2"/>
                                          </p:val>
                                        </p:tav>
                                        <p:tav tm="100000">
                                          <p:val>
                                            <p:strVal val="#ppt_y"/>
                                          </p:val>
                                        </p:tav>
                                      </p:tavLst>
                                    </p:anim>
                                  </p:childTnLst>
                                </p:cTn>
                              </p:par>
                            </p:childTnLst>
                          </p:cTn>
                        </p:par>
                      </p:childTnLst>
                    </p:cTn>
                  </p:par>
                  <p:par>
                    <p:cTn id="33" fill="hold" nodeType="clickPar">
                      <p:stCondLst>
                        <p:cond delay="indefinite"/>
                      </p:stCondLst>
                      <p:childTnLst>
                        <p:par>
                          <p:cTn id="34" fill="hold" nodeType="withGroup">
                            <p:stCondLst>
                              <p:cond delay="0"/>
                            </p:stCondLst>
                            <p:childTnLst>
                              <p:par>
                                <p:cTn id="35" presetID="2" presetClass="entr" presetSubtype="9" fill="hold" grpId="0" nodeType="clickEffect">
                                  <p:stCondLst>
                                    <p:cond delay="0"/>
                                  </p:stCondLst>
                                  <p:childTnLst>
                                    <p:set>
                                      <p:cBhvr>
                                        <p:cTn id="36" dur="1" fill="hold">
                                          <p:stCondLst>
                                            <p:cond delay="0"/>
                                          </p:stCondLst>
                                        </p:cTn>
                                        <p:tgtEl>
                                          <p:spTgt spid="77827">
                                            <p:txEl>
                                              <p:pRg st="5" end="5"/>
                                            </p:txEl>
                                          </p:spTgt>
                                        </p:tgtEl>
                                        <p:attrNameLst>
                                          <p:attrName>style.visibility</p:attrName>
                                        </p:attrNameLst>
                                      </p:cBhvr>
                                      <p:to>
                                        <p:strVal val="visible"/>
                                      </p:to>
                                    </p:set>
                                    <p:anim calcmode="lin" valueType="num">
                                      <p:cBhvr additive="base">
                                        <p:cTn id="37" dur="500" fill="hold"/>
                                        <p:tgtEl>
                                          <p:spTgt spid="77827">
                                            <p:txEl>
                                              <p:pRg st="5" end="5"/>
                                            </p:txEl>
                                          </p:spTgt>
                                        </p:tgtEl>
                                        <p:attrNameLst>
                                          <p:attrName>ppt_x</p:attrName>
                                        </p:attrNameLst>
                                      </p:cBhvr>
                                      <p:tavLst>
                                        <p:tav tm="0">
                                          <p:val>
                                            <p:strVal val="0-#ppt_w/2"/>
                                          </p:val>
                                        </p:tav>
                                        <p:tav tm="100000">
                                          <p:val>
                                            <p:strVal val="#ppt_x"/>
                                          </p:val>
                                        </p:tav>
                                      </p:tavLst>
                                    </p:anim>
                                    <p:anim calcmode="lin" valueType="num">
                                      <p:cBhvr additive="base">
                                        <p:cTn id="38" dur="500" fill="hold"/>
                                        <p:tgtEl>
                                          <p:spTgt spid="77827">
                                            <p:txEl>
                                              <p:pRg st="5" end="5"/>
                                            </p:txEl>
                                          </p:spTgt>
                                        </p:tgtEl>
                                        <p:attrNameLst>
                                          <p:attrName>ppt_y</p:attrName>
                                        </p:attrNameLst>
                                      </p:cBhvr>
                                      <p:tavLst>
                                        <p:tav tm="0">
                                          <p:val>
                                            <p:strVal val="0-#ppt_h/2"/>
                                          </p:val>
                                        </p:tav>
                                        <p:tav tm="100000">
                                          <p:val>
                                            <p:strVal val="#ppt_y"/>
                                          </p:val>
                                        </p:tav>
                                      </p:tavLst>
                                    </p:anim>
                                  </p:childTnLst>
                                </p:cTn>
                              </p:par>
                            </p:childTnLst>
                          </p:cTn>
                        </p:par>
                      </p:childTnLst>
                    </p:cTn>
                  </p:par>
                  <p:par>
                    <p:cTn id="39" fill="hold" nodeType="clickPar">
                      <p:stCondLst>
                        <p:cond delay="indefinite"/>
                      </p:stCondLst>
                      <p:childTnLst>
                        <p:par>
                          <p:cTn id="40" fill="hold" nodeType="withGroup">
                            <p:stCondLst>
                              <p:cond delay="0"/>
                            </p:stCondLst>
                            <p:childTnLst>
                              <p:par>
                                <p:cTn id="41" presetID="2" presetClass="entr" presetSubtype="9" fill="hold" grpId="0" nodeType="clickEffect">
                                  <p:stCondLst>
                                    <p:cond delay="0"/>
                                  </p:stCondLst>
                                  <p:childTnLst>
                                    <p:set>
                                      <p:cBhvr>
                                        <p:cTn id="42" dur="1" fill="hold">
                                          <p:stCondLst>
                                            <p:cond delay="0"/>
                                          </p:stCondLst>
                                        </p:cTn>
                                        <p:tgtEl>
                                          <p:spTgt spid="77827">
                                            <p:txEl>
                                              <p:pRg st="6" end="6"/>
                                            </p:txEl>
                                          </p:spTgt>
                                        </p:tgtEl>
                                        <p:attrNameLst>
                                          <p:attrName>style.visibility</p:attrName>
                                        </p:attrNameLst>
                                      </p:cBhvr>
                                      <p:to>
                                        <p:strVal val="visible"/>
                                      </p:to>
                                    </p:set>
                                    <p:anim calcmode="lin" valueType="num">
                                      <p:cBhvr additive="base">
                                        <p:cTn id="43" dur="500" fill="hold"/>
                                        <p:tgtEl>
                                          <p:spTgt spid="77827">
                                            <p:txEl>
                                              <p:pRg st="6" end="6"/>
                                            </p:txEl>
                                          </p:spTgt>
                                        </p:tgtEl>
                                        <p:attrNameLst>
                                          <p:attrName>ppt_x</p:attrName>
                                        </p:attrNameLst>
                                      </p:cBhvr>
                                      <p:tavLst>
                                        <p:tav tm="0">
                                          <p:val>
                                            <p:strVal val="0-#ppt_w/2"/>
                                          </p:val>
                                        </p:tav>
                                        <p:tav tm="100000">
                                          <p:val>
                                            <p:strVal val="#ppt_x"/>
                                          </p:val>
                                        </p:tav>
                                      </p:tavLst>
                                    </p:anim>
                                    <p:anim calcmode="lin" valueType="num">
                                      <p:cBhvr additive="base">
                                        <p:cTn id="44" dur="500" fill="hold"/>
                                        <p:tgtEl>
                                          <p:spTgt spid="77827">
                                            <p:txEl>
                                              <p:pRg st="6" end="6"/>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4577"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Bring your own device</a:t>
            </a:r>
          </a:p>
          <a:p>
            <a:r>
              <a:rPr lang="en-US" altLang="en-US" sz="2800" dirty="0" smtClean="0"/>
              <a:t>The change is a dramatic departure</a:t>
            </a:r>
          </a:p>
          <a:p>
            <a:pPr lvl="1"/>
            <a:r>
              <a:rPr lang="en-US" altLang="en-US" sz="2400" dirty="0" smtClean="0"/>
              <a:t>Previously, the most common arrangement by organizations was to manage a centralized and tightly controlled technological platform (e.g. IBM, HP, Dell, Windows, etc.), and anyone who wanted to use another platform (e.g. Mac, Linux, etc.) would potentially have problems receiving adequate support.</a:t>
            </a:r>
          </a:p>
          <a:p>
            <a:pPr lvl="1"/>
            <a:r>
              <a:rPr lang="en-US" altLang="en-US" sz="2400" dirty="0" smtClean="0"/>
              <a:t>But today, employees are more likely to want to use their own personal mobile devices (e.g., smartphones, tablets, and laptops)</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14</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par>
                                <p:cTn id="15" presetID="2" presetClass="entr" presetSubtype="9" fill="hold" grpId="0" nodeType="withEffect">
                                  <p:stCondLst>
                                    <p:cond delay="0"/>
                                  </p:stCondLst>
                                  <p:childTnLst>
                                    <p:set>
                                      <p:cBhvr>
                                        <p:cTn id="16" dur="1" fill="hold">
                                          <p:stCondLst>
                                            <p:cond delay="0"/>
                                          </p:stCondLst>
                                        </p:cTn>
                                        <p:tgtEl>
                                          <p:spTgt spid="77827">
                                            <p:txEl>
                                              <p:pRg st="2" end="2"/>
                                            </p:txEl>
                                          </p:spTgt>
                                        </p:tgtEl>
                                        <p:attrNameLst>
                                          <p:attrName>style.visibility</p:attrName>
                                        </p:attrNameLst>
                                      </p:cBhvr>
                                      <p:to>
                                        <p:strVal val="visible"/>
                                      </p:to>
                                    </p:set>
                                    <p:anim calcmode="lin" valueType="num">
                                      <p:cBhvr additive="base">
                                        <p:cTn id="17"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18" dur="500" fill="hold"/>
                                        <p:tgtEl>
                                          <p:spTgt spid="77827">
                                            <p:txEl>
                                              <p:pRg st="2" end="2"/>
                                            </p:txEl>
                                          </p:spTgt>
                                        </p:tgtEl>
                                        <p:attrNameLst>
                                          <p:attrName>ppt_y</p:attrName>
                                        </p:attrNameLst>
                                      </p:cBhvr>
                                      <p:tavLst>
                                        <p:tav tm="0">
                                          <p:val>
                                            <p:strVal val="0-#ppt_h/2"/>
                                          </p:val>
                                        </p:tav>
                                        <p:tav tm="100000">
                                          <p:val>
                                            <p:strVal val="#ppt_y"/>
                                          </p:val>
                                        </p:tav>
                                      </p:tavLst>
                                    </p:anim>
                                  </p:childTnLst>
                                </p:cTn>
                              </p:par>
                              <p:par>
                                <p:cTn id="19" presetID="2" presetClass="entr" presetSubtype="9" fill="hold" grpId="0" nodeType="withEffect">
                                  <p:stCondLst>
                                    <p:cond delay="0"/>
                                  </p:stCondLst>
                                  <p:childTnLst>
                                    <p:set>
                                      <p:cBhvr>
                                        <p:cTn id="20" dur="1" fill="hold">
                                          <p:stCondLst>
                                            <p:cond delay="0"/>
                                          </p:stCondLst>
                                        </p:cTn>
                                        <p:tgtEl>
                                          <p:spTgt spid="77827">
                                            <p:txEl>
                                              <p:pRg st="3" end="3"/>
                                            </p:txEl>
                                          </p:spTgt>
                                        </p:tgtEl>
                                        <p:attrNameLst>
                                          <p:attrName>style.visibility</p:attrName>
                                        </p:attrNameLst>
                                      </p:cBhvr>
                                      <p:to>
                                        <p:strVal val="visible"/>
                                      </p:to>
                                    </p:set>
                                    <p:anim calcmode="lin" valueType="num">
                                      <p:cBhvr additive="base">
                                        <p:cTn id="21" dur="500" fill="hold"/>
                                        <p:tgtEl>
                                          <p:spTgt spid="77827">
                                            <p:txEl>
                                              <p:pRg st="3" end="3"/>
                                            </p:txEl>
                                          </p:spTgt>
                                        </p:tgtEl>
                                        <p:attrNameLst>
                                          <p:attrName>ppt_x</p:attrName>
                                        </p:attrNameLst>
                                      </p:cBhvr>
                                      <p:tavLst>
                                        <p:tav tm="0">
                                          <p:val>
                                            <p:strVal val="0-#ppt_w/2"/>
                                          </p:val>
                                        </p:tav>
                                        <p:tav tm="100000">
                                          <p:val>
                                            <p:strVal val="#ppt_x"/>
                                          </p:val>
                                        </p:tav>
                                      </p:tavLst>
                                    </p:anim>
                                    <p:anim calcmode="lin" valueType="num">
                                      <p:cBhvr additive="base">
                                        <p:cTn id="22" dur="500" fill="hold"/>
                                        <p:tgtEl>
                                          <p:spTgt spid="77827">
                                            <p:txEl>
                                              <p:pRg st="3" end="3"/>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1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4577"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Bring your own device</a:t>
            </a:r>
          </a:p>
          <a:p>
            <a:r>
              <a:rPr lang="en-US" altLang="en-US" sz="2800" dirty="0" smtClean="0"/>
              <a:t>In a recent Forester research survey, nearly 70% of employees noted that they would like to be able to bring their own personal mobile devices and use them at work (Forrester, 2012). Gartner also predicts that by 2013, mobile devices will become the most common technology used to access the Web, even surpassing PCs (Gartner, 2012).</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15</a:t>
            </a:fld>
            <a:endParaRPr lang="en-US"/>
          </a:p>
        </p:txBody>
      </p:sp>
    </p:spTree>
    <p:extLst>
      <p:ext uri="{BB962C8B-B14F-4D97-AF65-F5344CB8AC3E}">
        <p14:creationId xmlns:p14="http://schemas.microsoft.com/office/powerpoint/2010/main" val="911278897"/>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1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625" name="Rectangle 2"/>
          <p:cNvSpPr>
            <a:spLocks noGrp="1" noChangeArrowheads="1"/>
          </p:cNvSpPr>
          <p:nvPr>
            <p:ph type="title"/>
          </p:nvPr>
        </p:nvSpPr>
        <p:spPr/>
        <p:txBody>
          <a:bodyPr/>
          <a:lstStyle/>
          <a:p>
            <a:pPr eaLnBrk="1" hangingPunct="1"/>
            <a:r>
              <a:rPr lang="en-US" altLang="en-US" sz="360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Bring your own device</a:t>
            </a:r>
          </a:p>
          <a:p>
            <a:pPr eaLnBrk="1" hangingPunct="1"/>
            <a:r>
              <a:rPr lang="en-US" altLang="en-US" sz="2400" dirty="0" smtClean="0"/>
              <a:t>Privacy issues become important: For example, how do you deal with the privacy issues associated with the storage and use of personal and work data on the same device? In addition, the complexity of managing network and data security dramatically increases when employees bring their personal devices into work, which means that organizations will need to rethink data and network security practices to support these devices.</a:t>
            </a:r>
          </a:p>
          <a:p>
            <a:pPr lvl="1"/>
            <a:r>
              <a:rPr lang="en-US" altLang="en-US" sz="2400" dirty="0" smtClean="0"/>
              <a:t>Companies will need to develop policies in regards to the use of these devices and who will pay for these devices</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16</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par>
                                <p:cTn id="15" presetID="2" presetClass="entr" presetSubtype="9" fill="hold" grpId="0" nodeType="withEffect">
                                  <p:stCondLst>
                                    <p:cond delay="0"/>
                                  </p:stCondLst>
                                  <p:childTnLst>
                                    <p:set>
                                      <p:cBhvr>
                                        <p:cTn id="16" dur="1" fill="hold">
                                          <p:stCondLst>
                                            <p:cond delay="0"/>
                                          </p:stCondLst>
                                        </p:cTn>
                                        <p:tgtEl>
                                          <p:spTgt spid="77827">
                                            <p:txEl>
                                              <p:pRg st="2" end="2"/>
                                            </p:txEl>
                                          </p:spTgt>
                                        </p:tgtEl>
                                        <p:attrNameLst>
                                          <p:attrName>style.visibility</p:attrName>
                                        </p:attrNameLst>
                                      </p:cBhvr>
                                      <p:to>
                                        <p:strVal val="visible"/>
                                      </p:to>
                                    </p:set>
                                    <p:anim calcmode="lin" valueType="num">
                                      <p:cBhvr additive="base">
                                        <p:cTn id="17"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18" dur="500" fill="hold"/>
                                        <p:tgtEl>
                                          <p:spTgt spid="77827">
                                            <p:txEl>
                                              <p:pRg st="2" end="2"/>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1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6625" name="Rectangle 2"/>
          <p:cNvSpPr>
            <a:spLocks noGrp="1" noChangeArrowheads="1"/>
          </p:cNvSpPr>
          <p:nvPr>
            <p:ph type="title"/>
          </p:nvPr>
        </p:nvSpPr>
        <p:spPr/>
        <p:txBody>
          <a:bodyPr/>
          <a:lstStyle/>
          <a:p>
            <a:pPr eaLnBrk="1" hangingPunct="1"/>
            <a:r>
              <a:rPr lang="en-US" altLang="en-US" sz="360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Bring your own device</a:t>
            </a:r>
          </a:p>
          <a:p>
            <a:r>
              <a:rPr lang="en-US" altLang="en-US" sz="2800" dirty="0" smtClean="0"/>
              <a:t>Accordingly, consider the growth in smartphone apps (e.g., for the iPhone, Blackberry, Android, or Windows). For example, vendors such as Workday and </a:t>
            </a:r>
            <a:r>
              <a:rPr lang="en-US" altLang="en-US" sz="2800" dirty="0" err="1" smtClean="0"/>
              <a:t>SuccessFactors</a:t>
            </a:r>
            <a:r>
              <a:rPr lang="en-US" altLang="en-US" sz="2800" dirty="0" smtClean="0"/>
              <a:t> have built apps where employees can use their mobile devices to access and connect to the corporate HRIS.</a:t>
            </a:r>
          </a:p>
          <a:p>
            <a:r>
              <a:rPr lang="en-US" altLang="en-US" sz="2800" dirty="0" smtClean="0"/>
              <a:t>No longer are employees “chained” to their desks to when working with HRIS data.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17</a:t>
            </a:fld>
            <a:endParaRPr lang="en-US"/>
          </a:p>
        </p:txBody>
      </p:sp>
    </p:spTree>
    <p:extLst>
      <p:ext uri="{BB962C8B-B14F-4D97-AF65-F5344CB8AC3E}">
        <p14:creationId xmlns:p14="http://schemas.microsoft.com/office/powerpoint/2010/main" val="338510537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par>
                    <p:cTn id="15" fill="hold" nodeType="clickPar">
                      <p:stCondLst>
                        <p:cond delay="indefinite"/>
                      </p:stCondLst>
                      <p:childTnLst>
                        <p:par>
                          <p:cTn id="16" fill="hold" nodeType="withGroup">
                            <p:stCondLst>
                              <p:cond delay="0"/>
                            </p:stCondLst>
                            <p:childTnLst>
                              <p:par>
                                <p:cTn id="17" presetID="2" presetClass="entr" presetSubtype="9" fill="hold" grpId="0" nodeType="clickEffect">
                                  <p:stCondLst>
                                    <p:cond delay="0"/>
                                  </p:stCondLst>
                                  <p:childTnLst>
                                    <p:set>
                                      <p:cBhvr>
                                        <p:cTn id="18" dur="1" fill="hold">
                                          <p:stCondLst>
                                            <p:cond delay="0"/>
                                          </p:stCondLst>
                                        </p:cTn>
                                        <p:tgtEl>
                                          <p:spTgt spid="77827">
                                            <p:txEl>
                                              <p:pRg st="2" end="2"/>
                                            </p:txEl>
                                          </p:spTgt>
                                        </p:tgtEl>
                                        <p:attrNameLst>
                                          <p:attrName>style.visibility</p:attrName>
                                        </p:attrNameLst>
                                      </p:cBhvr>
                                      <p:to>
                                        <p:strVal val="visible"/>
                                      </p:to>
                                    </p:set>
                                    <p:anim calcmode="lin" valueType="num">
                                      <p:cBhvr additive="base">
                                        <p:cTn id="19"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77827">
                                            <p:txEl>
                                              <p:pRg st="2" end="2"/>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1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673" name="Rectangle 2"/>
          <p:cNvSpPr>
            <a:spLocks noGrp="1" noChangeArrowheads="1"/>
          </p:cNvSpPr>
          <p:nvPr>
            <p:ph type="title"/>
          </p:nvPr>
        </p:nvSpPr>
        <p:spPr/>
        <p:txBody>
          <a:bodyPr/>
          <a:lstStyle/>
          <a:p>
            <a:pPr eaLnBrk="1" hangingPunct="1"/>
            <a:r>
              <a:rPr lang="en-US" altLang="en-US" sz="360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Software as a service (SaaS)</a:t>
            </a:r>
          </a:p>
          <a:p>
            <a:r>
              <a:rPr lang="en-US" altLang="en-US" sz="2800" dirty="0" smtClean="0"/>
              <a:t>Traditional software development models, the “</a:t>
            </a:r>
            <a:r>
              <a:rPr lang="en-US" altLang="en-US" sz="2800" dirty="0" err="1" smtClean="0"/>
              <a:t>on-premise</a:t>
            </a:r>
            <a:r>
              <a:rPr lang="en-US" altLang="en-US" sz="2800" dirty="0" smtClean="0"/>
              <a:t>” or  “home-grown” approach, are being replaced by “on-demand” software plans, which see the company or customer leasing access to as few or as many HR functions as it wishes to access.</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18</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1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8673" name="Rectangle 2"/>
          <p:cNvSpPr>
            <a:spLocks noGrp="1" noChangeArrowheads="1"/>
          </p:cNvSpPr>
          <p:nvPr>
            <p:ph type="title"/>
          </p:nvPr>
        </p:nvSpPr>
        <p:spPr/>
        <p:txBody>
          <a:bodyPr/>
          <a:lstStyle/>
          <a:p>
            <a:pPr eaLnBrk="1" hangingPunct="1"/>
            <a:r>
              <a:rPr lang="en-US" altLang="en-US" sz="360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Software as a service (SaaS)</a:t>
            </a:r>
          </a:p>
          <a:p>
            <a:r>
              <a:rPr lang="en-US" altLang="en-US" sz="2800" dirty="0" smtClean="0"/>
              <a:t>The newest trend in delivering software to companies is cloud computing.</a:t>
            </a:r>
          </a:p>
          <a:p>
            <a:pPr lvl="1"/>
            <a:r>
              <a:rPr lang="en-US" altLang="en-US" sz="2400" dirty="0" smtClean="0"/>
              <a:t>HRIS functionality is delivered to companies via the Web. For the company, there is no hardware to purchase or software to install. Employees can also access the software anywhere they have a Web browser. As with SaaS, companies are able to adopt only the amount of functionality currently needed and then scale up to additional functionality.</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19</a:t>
            </a:fld>
            <a:endParaRPr lang="en-US"/>
          </a:p>
        </p:txBody>
      </p:sp>
    </p:spTree>
    <p:extLst>
      <p:ext uri="{BB962C8B-B14F-4D97-AF65-F5344CB8AC3E}">
        <p14:creationId xmlns:p14="http://schemas.microsoft.com/office/powerpoint/2010/main" val="3570065635"/>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par>
                                <p:cTn id="15" presetID="2" presetClass="entr" presetSubtype="9" fill="hold" grpId="0" nodeType="withEffect">
                                  <p:stCondLst>
                                    <p:cond delay="0"/>
                                  </p:stCondLst>
                                  <p:childTnLst>
                                    <p:set>
                                      <p:cBhvr>
                                        <p:cTn id="16" dur="1" fill="hold">
                                          <p:stCondLst>
                                            <p:cond delay="0"/>
                                          </p:stCondLst>
                                        </p:cTn>
                                        <p:tgtEl>
                                          <p:spTgt spid="77827">
                                            <p:txEl>
                                              <p:pRg st="2" end="2"/>
                                            </p:txEl>
                                          </p:spTgt>
                                        </p:tgtEl>
                                        <p:attrNameLst>
                                          <p:attrName>style.visibility</p:attrName>
                                        </p:attrNameLst>
                                      </p:cBhvr>
                                      <p:to>
                                        <p:strVal val="visible"/>
                                      </p:to>
                                    </p:set>
                                    <p:anim calcmode="lin" valueType="num">
                                      <p:cBhvr additive="base">
                                        <p:cTn id="17"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18" dur="500" fill="hold"/>
                                        <p:tgtEl>
                                          <p:spTgt spid="77827">
                                            <p:txEl>
                                              <p:pRg st="2" end="2"/>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145" name="Rectangle 2"/>
          <p:cNvSpPr>
            <a:spLocks noGrp="1" noChangeArrowheads="1"/>
          </p:cNvSpPr>
          <p:nvPr>
            <p:ph type="title"/>
          </p:nvPr>
        </p:nvSpPr>
        <p:spPr/>
        <p:txBody>
          <a:bodyPr/>
          <a:lstStyle/>
          <a:p>
            <a:r>
              <a:rPr lang="en-US" altLang="en-US" smtClean="0"/>
              <a:t>WHAT IS THE FUTURE OF HUMAN RESOURCES TECHNOLOGY? </a:t>
            </a:r>
          </a:p>
        </p:txBody>
      </p:sp>
      <p:sp>
        <p:nvSpPr>
          <p:cNvPr id="75779" name="Rectangle 3"/>
          <p:cNvSpPr>
            <a:spLocks noGrp="1" noChangeArrowheads="1"/>
          </p:cNvSpPr>
          <p:nvPr>
            <p:ph idx="1"/>
          </p:nvPr>
        </p:nvSpPr>
        <p:spPr/>
        <p:txBody>
          <a:bodyPr/>
          <a:lstStyle/>
          <a:p>
            <a:r>
              <a:rPr lang="en-US" altLang="en-US" sz="2800" smtClean="0"/>
              <a:t>Technology has changed the world, in general, and the world of human resources</a:t>
            </a:r>
          </a:p>
          <a:p>
            <a:pPr lvl="1"/>
            <a:r>
              <a:rPr lang="en-US" altLang="en-US" sz="2400" smtClean="0"/>
              <a:t>Employees can work anytime and anywhere</a:t>
            </a:r>
          </a:p>
          <a:p>
            <a:pPr lvl="1"/>
            <a:r>
              <a:rPr lang="en-US" altLang="en-US" sz="2400" smtClean="0"/>
              <a:t>HR has shifted to a more strategic focus</a:t>
            </a:r>
          </a:p>
          <a:p>
            <a:pPr lvl="1"/>
            <a:r>
              <a:rPr lang="en-US" altLang="en-US" sz="2400" smtClean="0"/>
              <a:t>HR still has administrative responsibilities</a:t>
            </a:r>
          </a:p>
          <a:p>
            <a:pPr lvl="1"/>
            <a:r>
              <a:rPr lang="en-US" altLang="en-US" sz="2400" smtClean="0"/>
              <a:t>Delivery of software as a cloud-based application has enabled any-size company to take advantage of efficiencies and effectiveness of strong HR systems functionality</a:t>
            </a:r>
          </a:p>
          <a:p>
            <a:pPr lvl="1"/>
            <a:r>
              <a:rPr lang="en-US" altLang="en-US" sz="2400" smtClean="0"/>
              <a:t>However, the implementation of an effective HR technology solution is still a challenge. Requiring leadership, communications, management buy-in, and competence.</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2</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4" fill="hold" grpId="0" nodeType="clickEffect">
                                  <p:stCondLst>
                                    <p:cond delay="0"/>
                                  </p:stCondLst>
                                  <p:childTnLst>
                                    <p:set>
                                      <p:cBhvr>
                                        <p:cTn id="6" dur="1" fill="hold">
                                          <p:stCondLst>
                                            <p:cond delay="0"/>
                                          </p:stCondLst>
                                        </p:cTn>
                                        <p:tgtEl>
                                          <p:spTgt spid="75779">
                                            <p:txEl>
                                              <p:pRg st="0" end="0"/>
                                            </p:txEl>
                                          </p:spTgt>
                                        </p:tgtEl>
                                        <p:attrNameLst>
                                          <p:attrName>style.visibility</p:attrName>
                                        </p:attrNameLst>
                                      </p:cBhvr>
                                      <p:to>
                                        <p:strVal val="visible"/>
                                      </p:to>
                                    </p:set>
                                    <p:anim calcmode="lin" valueType="num">
                                      <p:cBhvr additive="base">
                                        <p:cTn id="7" dur="500" fill="hold"/>
                                        <p:tgtEl>
                                          <p:spTgt spid="75779">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75779">
                                            <p:txEl>
                                              <p:pRg st="0" end="0"/>
                                            </p:txEl>
                                          </p:spTgt>
                                        </p:tgtEl>
                                        <p:attrNameLst>
                                          <p:attrName>ppt_y</p:attrName>
                                        </p:attrNameLst>
                                      </p:cBhvr>
                                      <p:tavLst>
                                        <p:tav tm="0">
                                          <p:val>
                                            <p:strVal val="1+#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75779">
                                            <p:txEl>
                                              <p:pRg st="1" end="1"/>
                                            </p:txEl>
                                          </p:spTgt>
                                        </p:tgtEl>
                                        <p:attrNameLst>
                                          <p:attrName>style.visibility</p:attrName>
                                        </p:attrNameLst>
                                      </p:cBhvr>
                                      <p:to>
                                        <p:strVal val="visible"/>
                                      </p:to>
                                    </p:set>
                                    <p:anim calcmode="lin" valueType="num">
                                      <p:cBhvr additive="base">
                                        <p:cTn id="11" dur="500" fill="hold"/>
                                        <p:tgtEl>
                                          <p:spTgt spid="75779">
                                            <p:txEl>
                                              <p:pRg st="1" end="1"/>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75779">
                                            <p:txEl>
                                              <p:pRg st="1" end="1"/>
                                            </p:txEl>
                                          </p:spTgt>
                                        </p:tgtEl>
                                        <p:attrNameLst>
                                          <p:attrName>ppt_y</p:attrName>
                                        </p:attrNameLst>
                                      </p:cBhvr>
                                      <p:tavLst>
                                        <p:tav tm="0">
                                          <p:val>
                                            <p:strVal val="1+#ppt_h/2"/>
                                          </p:val>
                                        </p:tav>
                                        <p:tav tm="100000">
                                          <p:val>
                                            <p:strVal val="#ppt_y"/>
                                          </p:val>
                                        </p:tav>
                                      </p:tavLst>
                                    </p:anim>
                                  </p:childTnLst>
                                </p:cTn>
                              </p:par>
                              <p:par>
                                <p:cTn id="13" presetID="2" presetClass="entr" presetSubtype="4" fill="hold" grpId="0" nodeType="withEffect">
                                  <p:stCondLst>
                                    <p:cond delay="0"/>
                                  </p:stCondLst>
                                  <p:childTnLst>
                                    <p:set>
                                      <p:cBhvr>
                                        <p:cTn id="14" dur="1" fill="hold">
                                          <p:stCondLst>
                                            <p:cond delay="0"/>
                                          </p:stCondLst>
                                        </p:cTn>
                                        <p:tgtEl>
                                          <p:spTgt spid="75779">
                                            <p:txEl>
                                              <p:pRg st="2" end="2"/>
                                            </p:txEl>
                                          </p:spTgt>
                                        </p:tgtEl>
                                        <p:attrNameLst>
                                          <p:attrName>style.visibility</p:attrName>
                                        </p:attrNameLst>
                                      </p:cBhvr>
                                      <p:to>
                                        <p:strVal val="visible"/>
                                      </p:to>
                                    </p:set>
                                    <p:anim calcmode="lin" valueType="num">
                                      <p:cBhvr additive="base">
                                        <p:cTn id="15" dur="500" fill="hold"/>
                                        <p:tgtEl>
                                          <p:spTgt spid="75779">
                                            <p:txEl>
                                              <p:pRg st="2" end="2"/>
                                            </p:txEl>
                                          </p:spTgt>
                                        </p:tgtEl>
                                        <p:attrNameLst>
                                          <p:attrName>ppt_x</p:attrName>
                                        </p:attrNameLst>
                                      </p:cBhvr>
                                      <p:tavLst>
                                        <p:tav tm="0">
                                          <p:val>
                                            <p:strVal val="#ppt_x"/>
                                          </p:val>
                                        </p:tav>
                                        <p:tav tm="100000">
                                          <p:val>
                                            <p:strVal val="#ppt_x"/>
                                          </p:val>
                                        </p:tav>
                                      </p:tavLst>
                                    </p:anim>
                                    <p:anim calcmode="lin" valueType="num">
                                      <p:cBhvr additive="base">
                                        <p:cTn id="16" dur="500" fill="hold"/>
                                        <p:tgtEl>
                                          <p:spTgt spid="75779">
                                            <p:txEl>
                                              <p:pRg st="2" end="2"/>
                                            </p:txEl>
                                          </p:spTgt>
                                        </p:tgtEl>
                                        <p:attrNameLst>
                                          <p:attrName>ppt_y</p:attrName>
                                        </p:attrNameLst>
                                      </p:cBhvr>
                                      <p:tavLst>
                                        <p:tav tm="0">
                                          <p:val>
                                            <p:strVal val="1+#ppt_h/2"/>
                                          </p:val>
                                        </p:tav>
                                        <p:tav tm="100000">
                                          <p:val>
                                            <p:strVal val="#ppt_y"/>
                                          </p:val>
                                        </p:tav>
                                      </p:tavLst>
                                    </p:anim>
                                  </p:childTnLst>
                                </p:cTn>
                              </p:par>
                              <p:par>
                                <p:cTn id="17" presetID="2" presetClass="entr" presetSubtype="4" fill="hold" grpId="0" nodeType="withEffect">
                                  <p:stCondLst>
                                    <p:cond delay="0"/>
                                  </p:stCondLst>
                                  <p:childTnLst>
                                    <p:set>
                                      <p:cBhvr>
                                        <p:cTn id="18" dur="1" fill="hold">
                                          <p:stCondLst>
                                            <p:cond delay="0"/>
                                          </p:stCondLst>
                                        </p:cTn>
                                        <p:tgtEl>
                                          <p:spTgt spid="75779">
                                            <p:txEl>
                                              <p:pRg st="3" end="3"/>
                                            </p:txEl>
                                          </p:spTgt>
                                        </p:tgtEl>
                                        <p:attrNameLst>
                                          <p:attrName>style.visibility</p:attrName>
                                        </p:attrNameLst>
                                      </p:cBhvr>
                                      <p:to>
                                        <p:strVal val="visible"/>
                                      </p:to>
                                    </p:set>
                                    <p:anim calcmode="lin" valueType="num">
                                      <p:cBhvr additive="base">
                                        <p:cTn id="19" dur="500" fill="hold"/>
                                        <p:tgtEl>
                                          <p:spTgt spid="75779">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75779">
                                            <p:txEl>
                                              <p:pRg st="3" end="3"/>
                                            </p:txEl>
                                          </p:spTgt>
                                        </p:tgtEl>
                                        <p:attrNameLst>
                                          <p:attrName>ppt_y</p:attrName>
                                        </p:attrNameLst>
                                      </p:cBhvr>
                                      <p:tavLst>
                                        <p:tav tm="0">
                                          <p:val>
                                            <p:strVal val="1+#ppt_h/2"/>
                                          </p:val>
                                        </p:tav>
                                        <p:tav tm="100000">
                                          <p:val>
                                            <p:strVal val="#ppt_y"/>
                                          </p:val>
                                        </p:tav>
                                      </p:tavLst>
                                    </p:anim>
                                  </p:childTnLst>
                                </p:cTn>
                              </p:par>
                              <p:par>
                                <p:cTn id="21" presetID="2" presetClass="entr" presetSubtype="4" fill="hold" grpId="0" nodeType="withEffect">
                                  <p:stCondLst>
                                    <p:cond delay="0"/>
                                  </p:stCondLst>
                                  <p:childTnLst>
                                    <p:set>
                                      <p:cBhvr>
                                        <p:cTn id="22" dur="1" fill="hold">
                                          <p:stCondLst>
                                            <p:cond delay="0"/>
                                          </p:stCondLst>
                                        </p:cTn>
                                        <p:tgtEl>
                                          <p:spTgt spid="75779">
                                            <p:txEl>
                                              <p:pRg st="4" end="4"/>
                                            </p:txEl>
                                          </p:spTgt>
                                        </p:tgtEl>
                                        <p:attrNameLst>
                                          <p:attrName>style.visibility</p:attrName>
                                        </p:attrNameLst>
                                      </p:cBhvr>
                                      <p:to>
                                        <p:strVal val="visible"/>
                                      </p:to>
                                    </p:set>
                                    <p:anim calcmode="lin" valueType="num">
                                      <p:cBhvr additive="base">
                                        <p:cTn id="23" dur="500" fill="hold"/>
                                        <p:tgtEl>
                                          <p:spTgt spid="75779">
                                            <p:txEl>
                                              <p:pRg st="4" end="4"/>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75779">
                                            <p:txEl>
                                              <p:pRg st="4" end="4"/>
                                            </p:txEl>
                                          </p:spTgt>
                                        </p:tgtEl>
                                        <p:attrNameLst>
                                          <p:attrName>ppt_y</p:attrName>
                                        </p:attrNameLst>
                                      </p:cBhvr>
                                      <p:tavLst>
                                        <p:tav tm="0">
                                          <p:val>
                                            <p:strVal val="1+#ppt_h/2"/>
                                          </p:val>
                                        </p:tav>
                                        <p:tav tm="100000">
                                          <p:val>
                                            <p:strVal val="#ppt_y"/>
                                          </p:val>
                                        </p:tav>
                                      </p:tavLst>
                                    </p:anim>
                                  </p:childTnLst>
                                </p:cTn>
                              </p:par>
                              <p:par>
                                <p:cTn id="25" presetID="2" presetClass="entr" presetSubtype="4" fill="hold" grpId="0" nodeType="withEffect">
                                  <p:stCondLst>
                                    <p:cond delay="0"/>
                                  </p:stCondLst>
                                  <p:childTnLst>
                                    <p:set>
                                      <p:cBhvr>
                                        <p:cTn id="26" dur="1" fill="hold">
                                          <p:stCondLst>
                                            <p:cond delay="0"/>
                                          </p:stCondLst>
                                        </p:cTn>
                                        <p:tgtEl>
                                          <p:spTgt spid="75779">
                                            <p:txEl>
                                              <p:pRg st="5" end="5"/>
                                            </p:txEl>
                                          </p:spTgt>
                                        </p:tgtEl>
                                        <p:attrNameLst>
                                          <p:attrName>style.visibility</p:attrName>
                                        </p:attrNameLst>
                                      </p:cBhvr>
                                      <p:to>
                                        <p:strVal val="visible"/>
                                      </p:to>
                                    </p:set>
                                    <p:anim calcmode="lin" valueType="num">
                                      <p:cBhvr additive="base">
                                        <p:cTn id="27" dur="500" fill="hold"/>
                                        <p:tgtEl>
                                          <p:spTgt spid="75779">
                                            <p:txEl>
                                              <p:pRg st="5" end="5"/>
                                            </p:txEl>
                                          </p:spTgt>
                                        </p:tgtEl>
                                        <p:attrNameLst>
                                          <p:attrName>ppt_x</p:attrName>
                                        </p:attrNameLst>
                                      </p:cBhvr>
                                      <p:tavLst>
                                        <p:tav tm="0">
                                          <p:val>
                                            <p:strVal val="#ppt_x"/>
                                          </p:val>
                                        </p:tav>
                                        <p:tav tm="100000">
                                          <p:val>
                                            <p:strVal val="#ppt_x"/>
                                          </p:val>
                                        </p:tav>
                                      </p:tavLst>
                                    </p:anim>
                                    <p:anim calcmode="lin" valueType="num">
                                      <p:cBhvr additive="base">
                                        <p:cTn id="28" dur="500" fill="hold"/>
                                        <p:tgtEl>
                                          <p:spTgt spid="75779">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5779" grpId="0" build="p" autoUpdateAnimBg="0"/>
    </p:bldLst>
  </p:timing>
</p:sld>
</file>

<file path=ppt/slides/slide2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721"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Software as a service (SaaS)</a:t>
            </a:r>
          </a:p>
          <a:p>
            <a:r>
              <a:rPr lang="en-US" altLang="en-US" sz="2800" dirty="0" smtClean="0"/>
              <a:t>Organizations find moving to the cloud attractive because employees find these systems easy. In the last four years, the market share for the largest three cloud vendors (</a:t>
            </a:r>
            <a:r>
              <a:rPr lang="en-US" altLang="en-US" sz="2800" dirty="0" err="1" smtClean="0"/>
              <a:t>SuccessFactors</a:t>
            </a:r>
            <a:r>
              <a:rPr lang="en-US" altLang="en-US" sz="2800" dirty="0" smtClean="0"/>
              <a:t>, Ultimate Software, and Workday) has increased by 361%.</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20</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0721"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Software as a service (SaaS)</a:t>
            </a:r>
          </a:p>
          <a:p>
            <a:r>
              <a:rPr lang="en-US" altLang="en-US" sz="2800" dirty="0" smtClean="0"/>
              <a:t>In addition, in a recent survey of companies with IT budgets over $50 million, over 85% of them were exploring ways of getting out of long-term, </a:t>
            </a:r>
            <a:r>
              <a:rPr lang="en-US" altLang="en-US" sz="2800" dirty="0" err="1" smtClean="0"/>
              <a:t>on-premise</a:t>
            </a:r>
            <a:r>
              <a:rPr lang="en-US" altLang="en-US" sz="2800" dirty="0" smtClean="0"/>
              <a:t> contracts and are actively considering cloud vendors to provide a viable option for them.</a:t>
            </a:r>
          </a:p>
          <a:p>
            <a:r>
              <a:rPr lang="en-US" altLang="en-US" sz="2800" dirty="0" smtClean="0"/>
              <a:t>These applications are easy to use and usually lead to both lower up-front and ongoing costs.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21</a:t>
            </a:fld>
            <a:endParaRPr lang="en-US"/>
          </a:p>
        </p:txBody>
      </p:sp>
    </p:spTree>
    <p:extLst>
      <p:ext uri="{BB962C8B-B14F-4D97-AF65-F5344CB8AC3E}">
        <p14:creationId xmlns:p14="http://schemas.microsoft.com/office/powerpoint/2010/main" val="178737585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9" fill="hold" grpId="0" nodeType="clickEffect">
                                  <p:stCondLst>
                                    <p:cond delay="0"/>
                                  </p:stCondLst>
                                  <p:childTnLst>
                                    <p:set>
                                      <p:cBhvr>
                                        <p:cTn id="18" dur="1" fill="hold">
                                          <p:stCondLst>
                                            <p:cond delay="0"/>
                                          </p:stCondLst>
                                        </p:cTn>
                                        <p:tgtEl>
                                          <p:spTgt spid="77827">
                                            <p:txEl>
                                              <p:pRg st="2" end="2"/>
                                            </p:txEl>
                                          </p:spTgt>
                                        </p:tgtEl>
                                        <p:attrNameLst>
                                          <p:attrName>style.visibility</p:attrName>
                                        </p:attrNameLst>
                                      </p:cBhvr>
                                      <p:to>
                                        <p:strVal val="visible"/>
                                      </p:to>
                                    </p:set>
                                    <p:anim calcmode="lin" valueType="num">
                                      <p:cBhvr additive="base">
                                        <p:cTn id="19"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77827">
                                            <p:txEl>
                                              <p:pRg st="2" end="2"/>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2769" name="Rectangle 2"/>
          <p:cNvSpPr>
            <a:spLocks noGrp="1" noChangeArrowheads="1"/>
          </p:cNvSpPr>
          <p:nvPr>
            <p:ph type="title"/>
          </p:nvPr>
        </p:nvSpPr>
        <p:spPr/>
        <p:txBody>
          <a:bodyPr/>
          <a:lstStyle/>
          <a:p>
            <a:pPr eaLnBrk="1" hangingPunct="1"/>
            <a:r>
              <a:rPr lang="en-US" altLang="en-US" sz="360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Service-oriented architecture (SOA)</a:t>
            </a:r>
          </a:p>
          <a:p>
            <a:r>
              <a:rPr lang="en-US" altLang="en-US" sz="2800" dirty="0" smtClean="0"/>
              <a:t>SOA converts monolithic and static systems into modular and flexible components. SOA is about efficient modular design and deployment, and reusable software is at the heart of the architecture.</a:t>
            </a:r>
          </a:p>
          <a:p>
            <a:r>
              <a:rPr lang="en-US" altLang="en-US" sz="2800" dirty="0" smtClean="0"/>
              <a:t>SOA offers several advantages to end users, who can change the business process when needed and purchase or develop only those applications that are involved in the new processes.</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22</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9" fill="hold" grpId="0" nodeType="clickEffect">
                                  <p:stCondLst>
                                    <p:cond delay="0"/>
                                  </p:stCondLst>
                                  <p:childTnLst>
                                    <p:set>
                                      <p:cBhvr>
                                        <p:cTn id="18" dur="1" fill="hold">
                                          <p:stCondLst>
                                            <p:cond delay="0"/>
                                          </p:stCondLst>
                                        </p:cTn>
                                        <p:tgtEl>
                                          <p:spTgt spid="77827">
                                            <p:txEl>
                                              <p:pRg st="2" end="2"/>
                                            </p:txEl>
                                          </p:spTgt>
                                        </p:tgtEl>
                                        <p:attrNameLst>
                                          <p:attrName>style.visibility</p:attrName>
                                        </p:attrNameLst>
                                      </p:cBhvr>
                                      <p:to>
                                        <p:strVal val="visible"/>
                                      </p:to>
                                    </p:set>
                                    <p:anim calcmode="lin" valueType="num">
                                      <p:cBhvr additive="base">
                                        <p:cTn id="19"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77827">
                                            <p:txEl>
                                              <p:pRg st="2" end="2"/>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817"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Web 2.0</a:t>
            </a:r>
          </a:p>
          <a:p>
            <a:r>
              <a:rPr lang="en-US" altLang="en-US" sz="2800" dirty="0" smtClean="0"/>
              <a:t>A “second” generation of Web-related services focusing on creativity, collaboration, and sharing, in contrast to traditional isolated information silos.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23</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817"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Web 2.0</a:t>
            </a:r>
          </a:p>
          <a:p>
            <a:r>
              <a:rPr lang="en-US" altLang="en-US" sz="2800" dirty="0" smtClean="0"/>
              <a:t>Examples of Web 2.0 technology</a:t>
            </a:r>
          </a:p>
          <a:p>
            <a:pPr lvl="1"/>
            <a:r>
              <a:rPr lang="en-US" altLang="en-US" sz="2400" dirty="0" smtClean="0"/>
              <a:t>Social networking sites (e.g., chat rooms, </a:t>
            </a:r>
            <a:r>
              <a:rPr lang="en-US" altLang="en-US" sz="2400" dirty="0" err="1" smtClean="0"/>
              <a:t>MySpace</a:t>
            </a:r>
            <a:r>
              <a:rPr lang="en-US" altLang="en-US" sz="2400" dirty="0" smtClean="0"/>
              <a:t>, Facebook), wikis (publicly available collaborative Web dictionaries), and blogs (short for Web logs, i.e., online journals or diaries)</a:t>
            </a:r>
          </a:p>
          <a:p>
            <a:pPr lvl="1"/>
            <a:r>
              <a:rPr lang="en-US" altLang="en-US" sz="2400" dirty="0" smtClean="0"/>
              <a:t>Mashups (Web applications that combine data from multiple sources into a single location or application)</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24</a:t>
            </a:fld>
            <a:endParaRPr lang="en-US"/>
          </a:p>
        </p:txBody>
      </p:sp>
    </p:spTree>
    <p:extLst>
      <p:ext uri="{BB962C8B-B14F-4D97-AF65-F5344CB8AC3E}">
        <p14:creationId xmlns:p14="http://schemas.microsoft.com/office/powerpoint/2010/main" val="284896275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par>
                                <p:cTn id="15" presetID="2" presetClass="entr" presetSubtype="9" fill="hold" grpId="0" nodeType="withEffect">
                                  <p:stCondLst>
                                    <p:cond delay="0"/>
                                  </p:stCondLst>
                                  <p:childTnLst>
                                    <p:set>
                                      <p:cBhvr>
                                        <p:cTn id="16" dur="1" fill="hold">
                                          <p:stCondLst>
                                            <p:cond delay="0"/>
                                          </p:stCondLst>
                                        </p:cTn>
                                        <p:tgtEl>
                                          <p:spTgt spid="77827">
                                            <p:txEl>
                                              <p:pRg st="2" end="2"/>
                                            </p:txEl>
                                          </p:spTgt>
                                        </p:tgtEl>
                                        <p:attrNameLst>
                                          <p:attrName>style.visibility</p:attrName>
                                        </p:attrNameLst>
                                      </p:cBhvr>
                                      <p:to>
                                        <p:strVal val="visible"/>
                                      </p:to>
                                    </p:set>
                                    <p:anim calcmode="lin" valueType="num">
                                      <p:cBhvr additive="base">
                                        <p:cTn id="17"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18" dur="500" fill="hold"/>
                                        <p:tgtEl>
                                          <p:spTgt spid="77827">
                                            <p:txEl>
                                              <p:pRg st="2" end="2"/>
                                            </p:txEl>
                                          </p:spTgt>
                                        </p:tgtEl>
                                        <p:attrNameLst>
                                          <p:attrName>ppt_y</p:attrName>
                                        </p:attrNameLst>
                                      </p:cBhvr>
                                      <p:tavLst>
                                        <p:tav tm="0">
                                          <p:val>
                                            <p:strVal val="0-#ppt_h/2"/>
                                          </p:val>
                                        </p:tav>
                                        <p:tav tm="100000">
                                          <p:val>
                                            <p:strVal val="#ppt_y"/>
                                          </p:val>
                                        </p:tav>
                                      </p:tavLst>
                                    </p:anim>
                                  </p:childTnLst>
                                </p:cTn>
                              </p:par>
                              <p:par>
                                <p:cTn id="19" presetID="2" presetClass="entr" presetSubtype="9" fill="hold" grpId="0" nodeType="withEffect">
                                  <p:stCondLst>
                                    <p:cond delay="0"/>
                                  </p:stCondLst>
                                  <p:childTnLst>
                                    <p:set>
                                      <p:cBhvr>
                                        <p:cTn id="20" dur="1" fill="hold">
                                          <p:stCondLst>
                                            <p:cond delay="0"/>
                                          </p:stCondLst>
                                        </p:cTn>
                                        <p:tgtEl>
                                          <p:spTgt spid="77827">
                                            <p:txEl>
                                              <p:pRg st="3" end="3"/>
                                            </p:txEl>
                                          </p:spTgt>
                                        </p:tgtEl>
                                        <p:attrNameLst>
                                          <p:attrName>style.visibility</p:attrName>
                                        </p:attrNameLst>
                                      </p:cBhvr>
                                      <p:to>
                                        <p:strVal val="visible"/>
                                      </p:to>
                                    </p:set>
                                    <p:anim calcmode="lin" valueType="num">
                                      <p:cBhvr additive="base">
                                        <p:cTn id="21" dur="500" fill="hold"/>
                                        <p:tgtEl>
                                          <p:spTgt spid="77827">
                                            <p:txEl>
                                              <p:pRg st="3" end="3"/>
                                            </p:txEl>
                                          </p:spTgt>
                                        </p:tgtEl>
                                        <p:attrNameLst>
                                          <p:attrName>ppt_x</p:attrName>
                                        </p:attrNameLst>
                                      </p:cBhvr>
                                      <p:tavLst>
                                        <p:tav tm="0">
                                          <p:val>
                                            <p:strVal val="0-#ppt_w/2"/>
                                          </p:val>
                                        </p:tav>
                                        <p:tav tm="100000">
                                          <p:val>
                                            <p:strVal val="#ppt_x"/>
                                          </p:val>
                                        </p:tav>
                                      </p:tavLst>
                                    </p:anim>
                                    <p:anim calcmode="lin" valueType="num">
                                      <p:cBhvr additive="base">
                                        <p:cTn id="22" dur="500" fill="hold"/>
                                        <p:tgtEl>
                                          <p:spTgt spid="77827">
                                            <p:txEl>
                                              <p:pRg st="3" end="3"/>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4817"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Web 2.0</a:t>
            </a:r>
          </a:p>
          <a:p>
            <a:r>
              <a:rPr lang="en-US" altLang="en-US" sz="2800" dirty="0" smtClean="0"/>
              <a:t>Examples of Web 2.0 technology</a:t>
            </a:r>
          </a:p>
          <a:p>
            <a:pPr lvl="1"/>
            <a:r>
              <a:rPr lang="en-US" altLang="en-US" sz="2400" dirty="0" smtClean="0"/>
              <a:t>Podcasts (audio or video recordings)</a:t>
            </a:r>
          </a:p>
          <a:p>
            <a:pPr lvl="1"/>
            <a:r>
              <a:rPr lang="en-US" altLang="en-US" sz="2400" dirty="0" smtClean="0"/>
              <a:t>RSS (rich site summary/really simple syndication) – feeds that publish frequently updated sites such as blogs or news</a:t>
            </a:r>
          </a:p>
          <a:p>
            <a:pPr lvl="1"/>
            <a:r>
              <a:rPr lang="en-US" altLang="en-US" sz="2400" dirty="0" smtClean="0"/>
              <a:t>Personal websites, peer-to-peer networking (P2P) – file sharing (e.g., text, music, and videos)</a:t>
            </a:r>
          </a:p>
          <a:p>
            <a:pPr lvl="1"/>
            <a:r>
              <a:rPr lang="en-US" altLang="en-US" sz="2400" dirty="0" smtClean="0"/>
              <a:t>Collective intelligence (sharing knowledge to tap the expertise of a group)</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25</a:t>
            </a:fld>
            <a:endParaRPr lang="en-US"/>
          </a:p>
        </p:txBody>
      </p:sp>
    </p:spTree>
    <p:extLst>
      <p:ext uri="{BB962C8B-B14F-4D97-AF65-F5344CB8AC3E}">
        <p14:creationId xmlns:p14="http://schemas.microsoft.com/office/powerpoint/2010/main" val="217349519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par>
                                <p:cTn id="15" presetID="2" presetClass="entr" presetSubtype="9" fill="hold" grpId="0" nodeType="withEffect">
                                  <p:stCondLst>
                                    <p:cond delay="0"/>
                                  </p:stCondLst>
                                  <p:childTnLst>
                                    <p:set>
                                      <p:cBhvr>
                                        <p:cTn id="16" dur="1" fill="hold">
                                          <p:stCondLst>
                                            <p:cond delay="0"/>
                                          </p:stCondLst>
                                        </p:cTn>
                                        <p:tgtEl>
                                          <p:spTgt spid="77827">
                                            <p:txEl>
                                              <p:pRg st="2" end="2"/>
                                            </p:txEl>
                                          </p:spTgt>
                                        </p:tgtEl>
                                        <p:attrNameLst>
                                          <p:attrName>style.visibility</p:attrName>
                                        </p:attrNameLst>
                                      </p:cBhvr>
                                      <p:to>
                                        <p:strVal val="visible"/>
                                      </p:to>
                                    </p:set>
                                    <p:anim calcmode="lin" valueType="num">
                                      <p:cBhvr additive="base">
                                        <p:cTn id="17"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18" dur="500" fill="hold"/>
                                        <p:tgtEl>
                                          <p:spTgt spid="77827">
                                            <p:txEl>
                                              <p:pRg st="2" end="2"/>
                                            </p:txEl>
                                          </p:spTgt>
                                        </p:tgtEl>
                                        <p:attrNameLst>
                                          <p:attrName>ppt_y</p:attrName>
                                        </p:attrNameLst>
                                      </p:cBhvr>
                                      <p:tavLst>
                                        <p:tav tm="0">
                                          <p:val>
                                            <p:strVal val="0-#ppt_h/2"/>
                                          </p:val>
                                        </p:tav>
                                        <p:tav tm="100000">
                                          <p:val>
                                            <p:strVal val="#ppt_y"/>
                                          </p:val>
                                        </p:tav>
                                      </p:tavLst>
                                    </p:anim>
                                  </p:childTnLst>
                                </p:cTn>
                              </p:par>
                              <p:par>
                                <p:cTn id="19" presetID="2" presetClass="entr" presetSubtype="9" fill="hold" grpId="0" nodeType="withEffect">
                                  <p:stCondLst>
                                    <p:cond delay="0"/>
                                  </p:stCondLst>
                                  <p:childTnLst>
                                    <p:set>
                                      <p:cBhvr>
                                        <p:cTn id="20" dur="1" fill="hold">
                                          <p:stCondLst>
                                            <p:cond delay="0"/>
                                          </p:stCondLst>
                                        </p:cTn>
                                        <p:tgtEl>
                                          <p:spTgt spid="77827">
                                            <p:txEl>
                                              <p:pRg st="3" end="3"/>
                                            </p:txEl>
                                          </p:spTgt>
                                        </p:tgtEl>
                                        <p:attrNameLst>
                                          <p:attrName>style.visibility</p:attrName>
                                        </p:attrNameLst>
                                      </p:cBhvr>
                                      <p:to>
                                        <p:strVal val="visible"/>
                                      </p:to>
                                    </p:set>
                                    <p:anim calcmode="lin" valueType="num">
                                      <p:cBhvr additive="base">
                                        <p:cTn id="21" dur="500" fill="hold"/>
                                        <p:tgtEl>
                                          <p:spTgt spid="77827">
                                            <p:txEl>
                                              <p:pRg st="3" end="3"/>
                                            </p:txEl>
                                          </p:spTgt>
                                        </p:tgtEl>
                                        <p:attrNameLst>
                                          <p:attrName>ppt_x</p:attrName>
                                        </p:attrNameLst>
                                      </p:cBhvr>
                                      <p:tavLst>
                                        <p:tav tm="0">
                                          <p:val>
                                            <p:strVal val="0-#ppt_w/2"/>
                                          </p:val>
                                        </p:tav>
                                        <p:tav tm="100000">
                                          <p:val>
                                            <p:strVal val="#ppt_x"/>
                                          </p:val>
                                        </p:tav>
                                      </p:tavLst>
                                    </p:anim>
                                    <p:anim calcmode="lin" valueType="num">
                                      <p:cBhvr additive="base">
                                        <p:cTn id="22" dur="500" fill="hold"/>
                                        <p:tgtEl>
                                          <p:spTgt spid="77827">
                                            <p:txEl>
                                              <p:pRg st="3" end="3"/>
                                            </p:txEl>
                                          </p:spTgt>
                                        </p:tgtEl>
                                        <p:attrNameLst>
                                          <p:attrName>ppt_y</p:attrName>
                                        </p:attrNameLst>
                                      </p:cBhvr>
                                      <p:tavLst>
                                        <p:tav tm="0">
                                          <p:val>
                                            <p:strVal val="0-#ppt_h/2"/>
                                          </p:val>
                                        </p:tav>
                                        <p:tav tm="100000">
                                          <p:val>
                                            <p:strVal val="#ppt_y"/>
                                          </p:val>
                                        </p:tav>
                                      </p:tavLst>
                                    </p:anim>
                                  </p:childTnLst>
                                </p:cTn>
                              </p:par>
                              <p:par>
                                <p:cTn id="23" presetID="2" presetClass="entr" presetSubtype="9" fill="hold" grpId="0" nodeType="withEffect">
                                  <p:stCondLst>
                                    <p:cond delay="0"/>
                                  </p:stCondLst>
                                  <p:childTnLst>
                                    <p:set>
                                      <p:cBhvr>
                                        <p:cTn id="24" dur="1" fill="hold">
                                          <p:stCondLst>
                                            <p:cond delay="0"/>
                                          </p:stCondLst>
                                        </p:cTn>
                                        <p:tgtEl>
                                          <p:spTgt spid="77827">
                                            <p:txEl>
                                              <p:pRg st="4" end="4"/>
                                            </p:txEl>
                                          </p:spTgt>
                                        </p:tgtEl>
                                        <p:attrNameLst>
                                          <p:attrName>style.visibility</p:attrName>
                                        </p:attrNameLst>
                                      </p:cBhvr>
                                      <p:to>
                                        <p:strVal val="visible"/>
                                      </p:to>
                                    </p:set>
                                    <p:anim calcmode="lin" valueType="num">
                                      <p:cBhvr additive="base">
                                        <p:cTn id="25" dur="500" fill="hold"/>
                                        <p:tgtEl>
                                          <p:spTgt spid="77827">
                                            <p:txEl>
                                              <p:pRg st="4" end="4"/>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77827">
                                            <p:txEl>
                                              <p:pRg st="4" end="4"/>
                                            </p:txEl>
                                          </p:spTgt>
                                        </p:tgtEl>
                                        <p:attrNameLst>
                                          <p:attrName>ppt_y</p:attrName>
                                        </p:attrNameLst>
                                      </p:cBhvr>
                                      <p:tavLst>
                                        <p:tav tm="0">
                                          <p:val>
                                            <p:strVal val="0-#ppt_h/2"/>
                                          </p:val>
                                        </p:tav>
                                        <p:tav tm="100000">
                                          <p:val>
                                            <p:strVal val="#ppt_y"/>
                                          </p:val>
                                        </p:tav>
                                      </p:tavLst>
                                    </p:anim>
                                  </p:childTnLst>
                                </p:cTn>
                              </p:par>
                              <p:par>
                                <p:cTn id="27" presetID="2" presetClass="entr" presetSubtype="9" fill="hold" grpId="0" nodeType="withEffect">
                                  <p:stCondLst>
                                    <p:cond delay="0"/>
                                  </p:stCondLst>
                                  <p:childTnLst>
                                    <p:set>
                                      <p:cBhvr>
                                        <p:cTn id="28" dur="1" fill="hold">
                                          <p:stCondLst>
                                            <p:cond delay="0"/>
                                          </p:stCondLst>
                                        </p:cTn>
                                        <p:tgtEl>
                                          <p:spTgt spid="77827">
                                            <p:txEl>
                                              <p:pRg st="5" end="5"/>
                                            </p:txEl>
                                          </p:spTgt>
                                        </p:tgtEl>
                                        <p:attrNameLst>
                                          <p:attrName>style.visibility</p:attrName>
                                        </p:attrNameLst>
                                      </p:cBhvr>
                                      <p:to>
                                        <p:strVal val="visible"/>
                                      </p:to>
                                    </p:set>
                                    <p:anim calcmode="lin" valueType="num">
                                      <p:cBhvr additive="base">
                                        <p:cTn id="29" dur="500" fill="hold"/>
                                        <p:tgtEl>
                                          <p:spTgt spid="77827">
                                            <p:txEl>
                                              <p:pRg st="5" end="5"/>
                                            </p:txEl>
                                          </p:spTgt>
                                        </p:tgtEl>
                                        <p:attrNameLst>
                                          <p:attrName>ppt_x</p:attrName>
                                        </p:attrNameLst>
                                      </p:cBhvr>
                                      <p:tavLst>
                                        <p:tav tm="0">
                                          <p:val>
                                            <p:strVal val="0-#ppt_w/2"/>
                                          </p:val>
                                        </p:tav>
                                        <p:tav tm="100000">
                                          <p:val>
                                            <p:strVal val="#ppt_x"/>
                                          </p:val>
                                        </p:tav>
                                      </p:tavLst>
                                    </p:anim>
                                    <p:anim calcmode="lin" valueType="num">
                                      <p:cBhvr additive="base">
                                        <p:cTn id="30" dur="500" fill="hold"/>
                                        <p:tgtEl>
                                          <p:spTgt spid="77827">
                                            <p:txEl>
                                              <p:pRg st="5" end="5"/>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865"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Social networking</a:t>
            </a:r>
          </a:p>
          <a:p>
            <a:r>
              <a:rPr lang="en-US" altLang="en-US" sz="2800" b="1" dirty="0" smtClean="0"/>
              <a:t>Social networking</a:t>
            </a:r>
            <a:r>
              <a:rPr lang="en-US" altLang="en-US" sz="2800" dirty="0" smtClean="0"/>
              <a:t> (SNW) is one of the features of Web 2.0. Social networking tools such as Facebook, LinkedIn, and Twitter have become important tools for organizations, and human resources is not an exception.</a:t>
            </a:r>
          </a:p>
          <a:p>
            <a:r>
              <a:rPr lang="en-US" altLang="en-US" sz="2800" dirty="0" smtClean="0"/>
              <a:t>Companies are using Facebook and Twitter to help expand their HR brand and attract employees to the organization.</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26</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9" fill="hold" grpId="0" nodeType="clickEffect">
                                  <p:stCondLst>
                                    <p:cond delay="0"/>
                                  </p:stCondLst>
                                  <p:childTnLst>
                                    <p:set>
                                      <p:cBhvr>
                                        <p:cTn id="18" dur="1" fill="hold">
                                          <p:stCondLst>
                                            <p:cond delay="0"/>
                                          </p:stCondLst>
                                        </p:cTn>
                                        <p:tgtEl>
                                          <p:spTgt spid="77827">
                                            <p:txEl>
                                              <p:pRg st="2" end="2"/>
                                            </p:txEl>
                                          </p:spTgt>
                                        </p:tgtEl>
                                        <p:attrNameLst>
                                          <p:attrName>style.visibility</p:attrName>
                                        </p:attrNameLst>
                                      </p:cBhvr>
                                      <p:to>
                                        <p:strVal val="visible"/>
                                      </p:to>
                                    </p:set>
                                    <p:anim calcmode="lin" valueType="num">
                                      <p:cBhvr additive="base">
                                        <p:cTn id="19"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77827">
                                            <p:txEl>
                                              <p:pRg st="2" end="2"/>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6865"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Social networking</a:t>
            </a:r>
          </a:p>
          <a:p>
            <a:r>
              <a:rPr lang="en-US" altLang="en-US" sz="2400" dirty="0" smtClean="0"/>
              <a:t>A recent SHRM study has found that 20% of organizations are using SNW tools for internal communications (SHRM, 2012).</a:t>
            </a:r>
          </a:p>
          <a:p>
            <a:r>
              <a:rPr lang="en-US" altLang="en-US" sz="2400" dirty="0" smtClean="0"/>
              <a:t>Through these tools, companies are seeking to connect employees and facilitate internal and global work group collaboration.</a:t>
            </a:r>
          </a:p>
          <a:p>
            <a:r>
              <a:rPr lang="en-US" altLang="en-US" sz="2400" dirty="0" smtClean="0"/>
              <a:t>Due to the growing use of social networking, HRIS vendors are developing applications within their product offerings to help support employee collaboration, onboarding, and learning.</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27</a:t>
            </a:fld>
            <a:endParaRPr lang="en-US"/>
          </a:p>
        </p:txBody>
      </p:sp>
    </p:spTree>
    <p:extLst>
      <p:ext uri="{BB962C8B-B14F-4D97-AF65-F5344CB8AC3E}">
        <p14:creationId xmlns:p14="http://schemas.microsoft.com/office/powerpoint/2010/main" val="866194011"/>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9" fill="hold" grpId="0" nodeType="clickEffect">
                                  <p:stCondLst>
                                    <p:cond delay="0"/>
                                  </p:stCondLst>
                                  <p:childTnLst>
                                    <p:set>
                                      <p:cBhvr>
                                        <p:cTn id="18" dur="1" fill="hold">
                                          <p:stCondLst>
                                            <p:cond delay="0"/>
                                          </p:stCondLst>
                                        </p:cTn>
                                        <p:tgtEl>
                                          <p:spTgt spid="77827">
                                            <p:txEl>
                                              <p:pRg st="2" end="2"/>
                                            </p:txEl>
                                          </p:spTgt>
                                        </p:tgtEl>
                                        <p:attrNameLst>
                                          <p:attrName>style.visibility</p:attrName>
                                        </p:attrNameLst>
                                      </p:cBhvr>
                                      <p:to>
                                        <p:strVal val="visible"/>
                                      </p:to>
                                    </p:set>
                                    <p:anim calcmode="lin" valueType="num">
                                      <p:cBhvr additive="base">
                                        <p:cTn id="19"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77827">
                                            <p:txEl>
                                              <p:pRg st="2" end="2"/>
                                            </p:txEl>
                                          </p:spTgt>
                                        </p:tgtEl>
                                        <p:attrNameLst>
                                          <p:attrName>ppt_y</p:attrName>
                                        </p:attrNameLst>
                                      </p:cBhvr>
                                      <p:tavLst>
                                        <p:tav tm="0">
                                          <p:val>
                                            <p:strVal val="0-#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9" fill="hold" grpId="0" nodeType="clickEffect">
                                  <p:stCondLst>
                                    <p:cond delay="0"/>
                                  </p:stCondLst>
                                  <p:childTnLst>
                                    <p:set>
                                      <p:cBhvr>
                                        <p:cTn id="24" dur="1" fill="hold">
                                          <p:stCondLst>
                                            <p:cond delay="0"/>
                                          </p:stCondLst>
                                        </p:cTn>
                                        <p:tgtEl>
                                          <p:spTgt spid="77827">
                                            <p:txEl>
                                              <p:pRg st="3" end="3"/>
                                            </p:txEl>
                                          </p:spTgt>
                                        </p:tgtEl>
                                        <p:attrNameLst>
                                          <p:attrName>style.visibility</p:attrName>
                                        </p:attrNameLst>
                                      </p:cBhvr>
                                      <p:to>
                                        <p:strVal val="visible"/>
                                      </p:to>
                                    </p:set>
                                    <p:anim calcmode="lin" valueType="num">
                                      <p:cBhvr additive="base">
                                        <p:cTn id="25" dur="500" fill="hold"/>
                                        <p:tgtEl>
                                          <p:spTgt spid="77827">
                                            <p:txEl>
                                              <p:pRg st="3" end="3"/>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77827">
                                            <p:txEl>
                                              <p:pRg st="3" end="3"/>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913"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Enterprise portals</a:t>
            </a:r>
          </a:p>
          <a:p>
            <a:r>
              <a:rPr lang="en-GB" altLang="en-US" sz="2800" dirty="0" smtClean="0"/>
              <a:t>Enterprise portals refer to the ways in which individuals can interact with each other. Enterprise portals can be information portals, collaboration portals, expertise and knowledge portals, operation portals, social business networks, or a combination of all of these.</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28</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2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8913"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Enterprise portals</a:t>
            </a:r>
          </a:p>
          <a:p>
            <a:r>
              <a:rPr lang="en-GB" altLang="en-US" sz="2800" dirty="0" smtClean="0"/>
              <a:t>Within an HRIS, employee and manager self-service (ESS and MSS) portals SHOULD BE USED in a majority of business processes (or workflows). Take the following examples:</a:t>
            </a:r>
          </a:p>
          <a:p>
            <a:pPr lvl="1"/>
            <a:r>
              <a:rPr lang="en-GB" altLang="en-US" sz="2400" dirty="0" smtClean="0"/>
              <a:t>Employee requests for time off</a:t>
            </a:r>
          </a:p>
          <a:p>
            <a:pPr lvl="1"/>
            <a:r>
              <a:rPr lang="en-GB" altLang="en-US" sz="2400" dirty="0" smtClean="0"/>
              <a:t>Employee and manager input to performance appraisals</a:t>
            </a:r>
          </a:p>
          <a:p>
            <a:pPr lvl="1"/>
            <a:r>
              <a:rPr lang="en-GB" altLang="en-US" sz="2400" dirty="0" smtClean="0"/>
              <a:t>Manager approvals for a variety of actions affecting his/her direct reports or his/her manager’s direct reports</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29</a:t>
            </a:fld>
            <a:endParaRPr lang="en-US"/>
          </a:p>
        </p:txBody>
      </p:sp>
    </p:spTree>
    <p:extLst>
      <p:ext uri="{BB962C8B-B14F-4D97-AF65-F5344CB8AC3E}">
        <p14:creationId xmlns:p14="http://schemas.microsoft.com/office/powerpoint/2010/main" val="1494861537"/>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par>
                                <p:cTn id="15" presetID="2" presetClass="entr" presetSubtype="9" fill="hold" grpId="0" nodeType="withEffect">
                                  <p:stCondLst>
                                    <p:cond delay="0"/>
                                  </p:stCondLst>
                                  <p:childTnLst>
                                    <p:set>
                                      <p:cBhvr>
                                        <p:cTn id="16" dur="1" fill="hold">
                                          <p:stCondLst>
                                            <p:cond delay="0"/>
                                          </p:stCondLst>
                                        </p:cTn>
                                        <p:tgtEl>
                                          <p:spTgt spid="77827">
                                            <p:txEl>
                                              <p:pRg st="2" end="2"/>
                                            </p:txEl>
                                          </p:spTgt>
                                        </p:tgtEl>
                                        <p:attrNameLst>
                                          <p:attrName>style.visibility</p:attrName>
                                        </p:attrNameLst>
                                      </p:cBhvr>
                                      <p:to>
                                        <p:strVal val="visible"/>
                                      </p:to>
                                    </p:set>
                                    <p:anim calcmode="lin" valueType="num">
                                      <p:cBhvr additive="base">
                                        <p:cTn id="17"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18" dur="500" fill="hold"/>
                                        <p:tgtEl>
                                          <p:spTgt spid="77827">
                                            <p:txEl>
                                              <p:pRg st="2" end="2"/>
                                            </p:txEl>
                                          </p:spTgt>
                                        </p:tgtEl>
                                        <p:attrNameLst>
                                          <p:attrName>ppt_y</p:attrName>
                                        </p:attrNameLst>
                                      </p:cBhvr>
                                      <p:tavLst>
                                        <p:tav tm="0">
                                          <p:val>
                                            <p:strVal val="0-#ppt_h/2"/>
                                          </p:val>
                                        </p:tav>
                                        <p:tav tm="100000">
                                          <p:val>
                                            <p:strVal val="#ppt_y"/>
                                          </p:val>
                                        </p:tav>
                                      </p:tavLst>
                                    </p:anim>
                                  </p:childTnLst>
                                </p:cTn>
                              </p:par>
                              <p:par>
                                <p:cTn id="19" presetID="2" presetClass="entr" presetSubtype="9" fill="hold" grpId="0" nodeType="withEffect">
                                  <p:stCondLst>
                                    <p:cond delay="0"/>
                                  </p:stCondLst>
                                  <p:childTnLst>
                                    <p:set>
                                      <p:cBhvr>
                                        <p:cTn id="20" dur="1" fill="hold">
                                          <p:stCondLst>
                                            <p:cond delay="0"/>
                                          </p:stCondLst>
                                        </p:cTn>
                                        <p:tgtEl>
                                          <p:spTgt spid="77827">
                                            <p:txEl>
                                              <p:pRg st="3" end="3"/>
                                            </p:txEl>
                                          </p:spTgt>
                                        </p:tgtEl>
                                        <p:attrNameLst>
                                          <p:attrName>style.visibility</p:attrName>
                                        </p:attrNameLst>
                                      </p:cBhvr>
                                      <p:to>
                                        <p:strVal val="visible"/>
                                      </p:to>
                                    </p:set>
                                    <p:anim calcmode="lin" valueType="num">
                                      <p:cBhvr additive="base">
                                        <p:cTn id="21" dur="500" fill="hold"/>
                                        <p:tgtEl>
                                          <p:spTgt spid="77827">
                                            <p:txEl>
                                              <p:pRg st="3" end="3"/>
                                            </p:txEl>
                                          </p:spTgt>
                                        </p:tgtEl>
                                        <p:attrNameLst>
                                          <p:attrName>ppt_x</p:attrName>
                                        </p:attrNameLst>
                                      </p:cBhvr>
                                      <p:tavLst>
                                        <p:tav tm="0">
                                          <p:val>
                                            <p:strVal val="0-#ppt_w/2"/>
                                          </p:val>
                                        </p:tav>
                                        <p:tav tm="100000">
                                          <p:val>
                                            <p:strVal val="#ppt_x"/>
                                          </p:val>
                                        </p:tav>
                                      </p:tavLst>
                                    </p:anim>
                                    <p:anim calcmode="lin" valueType="num">
                                      <p:cBhvr additive="base">
                                        <p:cTn id="22" dur="500" fill="hold"/>
                                        <p:tgtEl>
                                          <p:spTgt spid="77827">
                                            <p:txEl>
                                              <p:pRg st="3" end="3"/>
                                            </p:txEl>
                                          </p:spTgt>
                                        </p:tgtEl>
                                        <p:attrNameLst>
                                          <p:attrName>ppt_y</p:attrName>
                                        </p:attrNameLst>
                                      </p:cBhvr>
                                      <p:tavLst>
                                        <p:tav tm="0">
                                          <p:val>
                                            <p:strVal val="0-#ppt_h/2"/>
                                          </p:val>
                                        </p:tav>
                                        <p:tav tm="100000">
                                          <p:val>
                                            <p:strVal val="#ppt_y"/>
                                          </p:val>
                                        </p:tav>
                                      </p:tavLst>
                                    </p:anim>
                                  </p:childTnLst>
                                </p:cTn>
                              </p:par>
                              <p:par>
                                <p:cTn id="23" presetID="2" presetClass="entr" presetSubtype="9" fill="hold" grpId="0" nodeType="withEffect">
                                  <p:stCondLst>
                                    <p:cond delay="0"/>
                                  </p:stCondLst>
                                  <p:childTnLst>
                                    <p:set>
                                      <p:cBhvr>
                                        <p:cTn id="24" dur="1" fill="hold">
                                          <p:stCondLst>
                                            <p:cond delay="0"/>
                                          </p:stCondLst>
                                        </p:cTn>
                                        <p:tgtEl>
                                          <p:spTgt spid="77827">
                                            <p:txEl>
                                              <p:pRg st="4" end="4"/>
                                            </p:txEl>
                                          </p:spTgt>
                                        </p:tgtEl>
                                        <p:attrNameLst>
                                          <p:attrName>style.visibility</p:attrName>
                                        </p:attrNameLst>
                                      </p:cBhvr>
                                      <p:to>
                                        <p:strVal val="visible"/>
                                      </p:to>
                                    </p:set>
                                    <p:anim calcmode="lin" valueType="num">
                                      <p:cBhvr additive="base">
                                        <p:cTn id="25" dur="500" fill="hold"/>
                                        <p:tgtEl>
                                          <p:spTgt spid="77827">
                                            <p:txEl>
                                              <p:pRg st="4" end="4"/>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77827">
                                            <p:txEl>
                                              <p:pRg st="4" end="4"/>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8193" name="Rectangle 2"/>
          <p:cNvSpPr>
            <a:spLocks noGrp="1" noChangeArrowheads="1"/>
          </p:cNvSpPr>
          <p:nvPr>
            <p:ph type="title"/>
          </p:nvPr>
        </p:nvSpPr>
        <p:spPr/>
        <p:txBody>
          <a:bodyPr/>
          <a:lstStyle/>
          <a:p>
            <a:r>
              <a:rPr lang="en-US" altLang="en-US" smtClean="0"/>
              <a:t>FUTURE TRENDS IN HR MANAGEMENT</a:t>
            </a:r>
          </a:p>
        </p:txBody>
      </p:sp>
      <p:sp>
        <p:nvSpPr>
          <p:cNvPr id="76803" name="Rectangle 3"/>
          <p:cNvSpPr>
            <a:spLocks noGrp="1" noChangeArrowheads="1"/>
          </p:cNvSpPr>
          <p:nvPr>
            <p:ph idx="1"/>
          </p:nvPr>
        </p:nvSpPr>
        <p:spPr/>
        <p:txBody>
          <a:bodyPr/>
          <a:lstStyle/>
          <a:p>
            <a:r>
              <a:rPr lang="en-US" altLang="en-US" smtClean="0"/>
              <a:t>Health care</a:t>
            </a:r>
          </a:p>
          <a:p>
            <a:r>
              <a:rPr lang="en-US" altLang="en-US" smtClean="0"/>
              <a:t>Business intelligence</a:t>
            </a:r>
          </a:p>
          <a:p>
            <a:r>
              <a:rPr lang="en-US" altLang="en-US" smtClean="0"/>
              <a:t>Demographic workforce changes</a:t>
            </a:r>
          </a:p>
          <a:p>
            <a:r>
              <a:rPr lang="en-US" altLang="en-US" smtClean="0"/>
              <a:t>Complexity of legal compliance</a:t>
            </a:r>
          </a:p>
          <a:p>
            <a:r>
              <a:rPr lang="en-US" altLang="en-US" smtClean="0"/>
              <a:t>Virtualization of work</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3</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nodeType="clickPar">
                      <p:stCondLst>
                        <p:cond delay="indefinite"/>
                      </p:stCondLst>
                      <p:childTnLst>
                        <p:par>
                          <p:cTn id="16" fill="hold" nodeType="withGroup">
                            <p:stCondLst>
                              <p:cond delay="0"/>
                            </p:stCondLst>
                            <p:childTnLst>
                              <p:par>
                                <p:cTn id="17" presetID="2" presetClass="entr" presetSubtype="6" fill="hold" grpId="0" nodeType="clickEffect">
                                  <p:stCondLst>
                                    <p:cond delay="0"/>
                                  </p:stCondLst>
                                  <p:childTnLst>
                                    <p:set>
                                      <p:cBhvr>
                                        <p:cTn id="18" dur="1" fill="hold">
                                          <p:stCondLst>
                                            <p:cond delay="0"/>
                                          </p:stCondLst>
                                        </p:cTn>
                                        <p:tgtEl>
                                          <p:spTgt spid="76803">
                                            <p:txEl>
                                              <p:pRg st="2" end="2"/>
                                            </p:txEl>
                                          </p:spTgt>
                                        </p:tgtEl>
                                        <p:attrNameLst>
                                          <p:attrName>style.visibility</p:attrName>
                                        </p:attrNameLst>
                                      </p:cBhvr>
                                      <p:to>
                                        <p:strVal val="visible"/>
                                      </p:to>
                                    </p:set>
                                    <p:anim calcmode="lin" valueType="num">
                                      <p:cBhvr additive="base">
                                        <p:cTn id="19" dur="500" fill="hold"/>
                                        <p:tgtEl>
                                          <p:spTgt spid="76803">
                                            <p:txEl>
                                              <p:pRg st="2" end="2"/>
                                            </p:txEl>
                                          </p:spTgt>
                                        </p:tgtEl>
                                        <p:attrNameLst>
                                          <p:attrName>ppt_x</p:attrName>
                                        </p:attrNameLst>
                                      </p:cBhvr>
                                      <p:tavLst>
                                        <p:tav tm="0">
                                          <p:val>
                                            <p:strVal val="1+#ppt_w/2"/>
                                          </p:val>
                                        </p:tav>
                                        <p:tav tm="100000">
                                          <p:val>
                                            <p:strVal val="#ppt_x"/>
                                          </p:val>
                                        </p:tav>
                                      </p:tavLst>
                                    </p:anim>
                                    <p:anim calcmode="lin" valueType="num">
                                      <p:cBhvr additive="base">
                                        <p:cTn id="20" dur="500" fill="hold"/>
                                        <p:tgtEl>
                                          <p:spTgt spid="7680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 presetClass="entr" presetSubtype="6" fill="hold" grpId="0" nodeType="clickEffect">
                                  <p:stCondLst>
                                    <p:cond delay="0"/>
                                  </p:stCondLst>
                                  <p:childTnLst>
                                    <p:set>
                                      <p:cBhvr>
                                        <p:cTn id="24" dur="1" fill="hold">
                                          <p:stCondLst>
                                            <p:cond delay="0"/>
                                          </p:stCondLst>
                                        </p:cTn>
                                        <p:tgtEl>
                                          <p:spTgt spid="76803">
                                            <p:txEl>
                                              <p:pRg st="3" end="3"/>
                                            </p:txEl>
                                          </p:spTgt>
                                        </p:tgtEl>
                                        <p:attrNameLst>
                                          <p:attrName>style.visibility</p:attrName>
                                        </p:attrNameLst>
                                      </p:cBhvr>
                                      <p:to>
                                        <p:strVal val="visible"/>
                                      </p:to>
                                    </p:set>
                                    <p:anim calcmode="lin" valueType="num">
                                      <p:cBhvr additive="base">
                                        <p:cTn id="25" dur="500" fill="hold"/>
                                        <p:tgtEl>
                                          <p:spTgt spid="76803">
                                            <p:txEl>
                                              <p:pRg st="3" end="3"/>
                                            </p:txEl>
                                          </p:spTgt>
                                        </p:tgtEl>
                                        <p:attrNameLst>
                                          <p:attrName>ppt_x</p:attrName>
                                        </p:attrNameLst>
                                      </p:cBhvr>
                                      <p:tavLst>
                                        <p:tav tm="0">
                                          <p:val>
                                            <p:strVal val="1+#ppt_w/2"/>
                                          </p:val>
                                        </p:tav>
                                        <p:tav tm="100000">
                                          <p:val>
                                            <p:strVal val="#ppt_x"/>
                                          </p:val>
                                        </p:tav>
                                      </p:tavLst>
                                    </p:anim>
                                    <p:anim calcmode="lin" valueType="num">
                                      <p:cBhvr additive="base">
                                        <p:cTn id="26" dur="500" fill="hold"/>
                                        <p:tgtEl>
                                          <p:spTgt spid="7680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nodeType="clickPar">
                      <p:stCondLst>
                        <p:cond delay="indefinite"/>
                      </p:stCondLst>
                      <p:childTnLst>
                        <p:par>
                          <p:cTn id="28" fill="hold" nodeType="withGroup">
                            <p:stCondLst>
                              <p:cond delay="0"/>
                            </p:stCondLst>
                            <p:childTnLst>
                              <p:par>
                                <p:cTn id="29" presetID="2" presetClass="entr" presetSubtype="6" fill="hold" grpId="0" nodeType="clickEffect">
                                  <p:stCondLst>
                                    <p:cond delay="0"/>
                                  </p:stCondLst>
                                  <p:childTnLst>
                                    <p:set>
                                      <p:cBhvr>
                                        <p:cTn id="30" dur="1" fill="hold">
                                          <p:stCondLst>
                                            <p:cond delay="0"/>
                                          </p:stCondLst>
                                        </p:cTn>
                                        <p:tgtEl>
                                          <p:spTgt spid="76803">
                                            <p:txEl>
                                              <p:pRg st="4" end="4"/>
                                            </p:txEl>
                                          </p:spTgt>
                                        </p:tgtEl>
                                        <p:attrNameLst>
                                          <p:attrName>style.visibility</p:attrName>
                                        </p:attrNameLst>
                                      </p:cBhvr>
                                      <p:to>
                                        <p:strVal val="visible"/>
                                      </p:to>
                                    </p:set>
                                    <p:anim calcmode="lin" valueType="num">
                                      <p:cBhvr additive="base">
                                        <p:cTn id="31" dur="500" fill="hold"/>
                                        <p:tgtEl>
                                          <p:spTgt spid="76803">
                                            <p:txEl>
                                              <p:pRg st="4" end="4"/>
                                            </p:txEl>
                                          </p:spTgt>
                                        </p:tgtEl>
                                        <p:attrNameLst>
                                          <p:attrName>ppt_x</p:attrName>
                                        </p:attrNameLst>
                                      </p:cBhvr>
                                      <p:tavLst>
                                        <p:tav tm="0">
                                          <p:val>
                                            <p:strVal val="1+#ppt_w/2"/>
                                          </p:val>
                                        </p:tav>
                                        <p:tav tm="100000">
                                          <p:val>
                                            <p:strVal val="#ppt_x"/>
                                          </p:val>
                                        </p:tav>
                                      </p:tavLst>
                                    </p:anim>
                                    <p:anim calcmode="lin" valueType="num">
                                      <p:cBhvr additive="base">
                                        <p:cTn id="32" dur="500" fill="hold"/>
                                        <p:tgtEl>
                                          <p:spTgt spid="7680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slides/slide3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961" name="Rectangle 2"/>
          <p:cNvSpPr>
            <a:spLocks noGrp="1" noChangeArrowheads="1"/>
          </p:cNvSpPr>
          <p:nvPr>
            <p:ph type="title"/>
          </p:nvPr>
        </p:nvSpPr>
        <p:spPr/>
        <p:txBody>
          <a:bodyPr/>
          <a:lstStyle/>
          <a:p>
            <a:pPr eaLnBrk="1" hangingPunct="1"/>
            <a:r>
              <a:rPr lang="en-US" altLang="en-US" sz="3600" dirty="0" smtClean="0"/>
              <a:t>FUTURE TRENDS IN HUMAN RESOURCES INFORMATION SYSTEMS (HRIS)</a:t>
            </a:r>
          </a:p>
        </p:txBody>
      </p:sp>
      <p:sp>
        <p:nvSpPr>
          <p:cNvPr id="77827" name="Rectangle 3"/>
          <p:cNvSpPr>
            <a:spLocks noGrp="1" noChangeArrowheads="1"/>
          </p:cNvSpPr>
          <p:nvPr>
            <p:ph idx="1"/>
          </p:nvPr>
        </p:nvSpPr>
        <p:spPr/>
        <p:txBody>
          <a:bodyPr/>
          <a:lstStyle/>
          <a:p>
            <a:pPr eaLnBrk="1" hangingPunct="1">
              <a:buFont typeface="Wingdings" panose="05000000000000000000" pitchFamily="2" charset="2"/>
              <a:buNone/>
            </a:pPr>
            <a:r>
              <a:rPr lang="en-US" altLang="en-US" sz="2800" dirty="0" smtClean="0"/>
              <a:t>Open-source software</a:t>
            </a:r>
          </a:p>
          <a:p>
            <a:r>
              <a:rPr lang="en-GB" altLang="en-US" sz="2400" dirty="0" smtClean="0"/>
              <a:t>Normally, software that is developed is copyrighted, and the source code is neither open nor available for others.</a:t>
            </a:r>
          </a:p>
          <a:p>
            <a:r>
              <a:rPr lang="en-GB" altLang="en-US" sz="2400" dirty="0" smtClean="0"/>
              <a:t>Some software developers have agreed to a different approach to the development of software called open source.</a:t>
            </a:r>
          </a:p>
          <a:p>
            <a:r>
              <a:rPr lang="en-GB" altLang="en-US" sz="2400" dirty="0" smtClean="0"/>
              <a:t>In an open-source approach to software development, the developers make the source code available for anyone to see and to change.</a:t>
            </a:r>
          </a:p>
          <a:p>
            <a:r>
              <a:rPr lang="en-GB" altLang="en-US" sz="2400" dirty="0" smtClean="0"/>
              <a:t>Other companies or developers can then expand on the product or easily develop complementary products.</a:t>
            </a:r>
          </a:p>
          <a:p>
            <a:r>
              <a:rPr lang="en-GB" altLang="en-US" sz="2400" dirty="0" smtClean="0"/>
              <a:t>Open-source software also costs much less than traditional (or proprietary) software and is sometimes provided for free.</a:t>
            </a:r>
            <a:endParaRPr lang="en-US" altLang="en-US" sz="2400" dirty="0" smtClean="0"/>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30</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9" fill="hold" grpId="0" nodeType="clickEffect">
                                  <p:stCondLst>
                                    <p:cond delay="0"/>
                                  </p:stCondLst>
                                  <p:childTnLst>
                                    <p:set>
                                      <p:cBhvr>
                                        <p:cTn id="6" dur="1" fill="hold">
                                          <p:stCondLst>
                                            <p:cond delay="0"/>
                                          </p:stCondLst>
                                        </p:cTn>
                                        <p:tgtEl>
                                          <p:spTgt spid="77827">
                                            <p:txEl>
                                              <p:pRg st="0" end="0"/>
                                            </p:txEl>
                                          </p:spTgt>
                                        </p:tgtEl>
                                        <p:attrNameLst>
                                          <p:attrName>style.visibility</p:attrName>
                                        </p:attrNameLst>
                                      </p:cBhvr>
                                      <p:to>
                                        <p:strVal val="visible"/>
                                      </p:to>
                                    </p:set>
                                    <p:anim calcmode="lin" valueType="num">
                                      <p:cBhvr additive="base">
                                        <p:cTn id="7" dur="500" fill="hold"/>
                                        <p:tgtEl>
                                          <p:spTgt spid="7782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77827">
                                            <p:txEl>
                                              <p:pRg st="0" end="0"/>
                                            </p:txEl>
                                          </p:spTgt>
                                        </p:tgtEl>
                                        <p:attrNameLst>
                                          <p:attrName>ppt_y</p:attrName>
                                        </p:attrNameLst>
                                      </p:cBhvr>
                                      <p:tavLst>
                                        <p:tav tm="0">
                                          <p:val>
                                            <p:strVal val="0-#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9" fill="hold" grpId="0" nodeType="clickEffect">
                                  <p:stCondLst>
                                    <p:cond delay="0"/>
                                  </p:stCondLst>
                                  <p:childTnLst>
                                    <p:set>
                                      <p:cBhvr>
                                        <p:cTn id="12" dur="1" fill="hold">
                                          <p:stCondLst>
                                            <p:cond delay="0"/>
                                          </p:stCondLst>
                                        </p:cTn>
                                        <p:tgtEl>
                                          <p:spTgt spid="77827">
                                            <p:txEl>
                                              <p:pRg st="1" end="1"/>
                                            </p:txEl>
                                          </p:spTgt>
                                        </p:tgtEl>
                                        <p:attrNameLst>
                                          <p:attrName>style.visibility</p:attrName>
                                        </p:attrNameLst>
                                      </p:cBhvr>
                                      <p:to>
                                        <p:strVal val="visible"/>
                                      </p:to>
                                    </p:set>
                                    <p:anim calcmode="lin" valueType="num">
                                      <p:cBhvr additive="base">
                                        <p:cTn id="13" dur="500" fill="hold"/>
                                        <p:tgtEl>
                                          <p:spTgt spid="7782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77827">
                                            <p:txEl>
                                              <p:pRg st="1" end="1"/>
                                            </p:txEl>
                                          </p:spTgt>
                                        </p:tgtEl>
                                        <p:attrNameLst>
                                          <p:attrName>ppt_y</p:attrName>
                                        </p:attrNameLst>
                                      </p:cBhvr>
                                      <p:tavLst>
                                        <p:tav tm="0">
                                          <p:val>
                                            <p:strVal val="0-#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9" fill="hold" grpId="0" nodeType="clickEffect">
                                  <p:stCondLst>
                                    <p:cond delay="0"/>
                                  </p:stCondLst>
                                  <p:childTnLst>
                                    <p:set>
                                      <p:cBhvr>
                                        <p:cTn id="18" dur="1" fill="hold">
                                          <p:stCondLst>
                                            <p:cond delay="0"/>
                                          </p:stCondLst>
                                        </p:cTn>
                                        <p:tgtEl>
                                          <p:spTgt spid="77827">
                                            <p:txEl>
                                              <p:pRg st="2" end="2"/>
                                            </p:txEl>
                                          </p:spTgt>
                                        </p:tgtEl>
                                        <p:attrNameLst>
                                          <p:attrName>style.visibility</p:attrName>
                                        </p:attrNameLst>
                                      </p:cBhvr>
                                      <p:to>
                                        <p:strVal val="visible"/>
                                      </p:to>
                                    </p:set>
                                    <p:anim calcmode="lin" valueType="num">
                                      <p:cBhvr additive="base">
                                        <p:cTn id="19" dur="500" fill="hold"/>
                                        <p:tgtEl>
                                          <p:spTgt spid="77827">
                                            <p:txEl>
                                              <p:pRg st="2" end="2"/>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77827">
                                            <p:txEl>
                                              <p:pRg st="2" end="2"/>
                                            </p:txEl>
                                          </p:spTgt>
                                        </p:tgtEl>
                                        <p:attrNameLst>
                                          <p:attrName>ppt_y</p:attrName>
                                        </p:attrNameLst>
                                      </p:cBhvr>
                                      <p:tavLst>
                                        <p:tav tm="0">
                                          <p:val>
                                            <p:strVal val="0-#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9" fill="hold" grpId="0" nodeType="clickEffect">
                                  <p:stCondLst>
                                    <p:cond delay="0"/>
                                  </p:stCondLst>
                                  <p:childTnLst>
                                    <p:set>
                                      <p:cBhvr>
                                        <p:cTn id="24" dur="1" fill="hold">
                                          <p:stCondLst>
                                            <p:cond delay="0"/>
                                          </p:stCondLst>
                                        </p:cTn>
                                        <p:tgtEl>
                                          <p:spTgt spid="77827">
                                            <p:txEl>
                                              <p:pRg st="3" end="3"/>
                                            </p:txEl>
                                          </p:spTgt>
                                        </p:tgtEl>
                                        <p:attrNameLst>
                                          <p:attrName>style.visibility</p:attrName>
                                        </p:attrNameLst>
                                      </p:cBhvr>
                                      <p:to>
                                        <p:strVal val="visible"/>
                                      </p:to>
                                    </p:set>
                                    <p:anim calcmode="lin" valueType="num">
                                      <p:cBhvr additive="base">
                                        <p:cTn id="25" dur="500" fill="hold"/>
                                        <p:tgtEl>
                                          <p:spTgt spid="77827">
                                            <p:txEl>
                                              <p:pRg st="3" end="3"/>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77827">
                                            <p:txEl>
                                              <p:pRg st="3" end="3"/>
                                            </p:txEl>
                                          </p:spTgt>
                                        </p:tgtEl>
                                        <p:attrNameLst>
                                          <p:attrName>ppt_y</p:attrName>
                                        </p:attrNameLst>
                                      </p:cBhvr>
                                      <p:tavLst>
                                        <p:tav tm="0">
                                          <p:val>
                                            <p:strVal val="0-#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9" fill="hold" grpId="0" nodeType="clickEffect">
                                  <p:stCondLst>
                                    <p:cond delay="0"/>
                                  </p:stCondLst>
                                  <p:childTnLst>
                                    <p:set>
                                      <p:cBhvr>
                                        <p:cTn id="30" dur="1" fill="hold">
                                          <p:stCondLst>
                                            <p:cond delay="0"/>
                                          </p:stCondLst>
                                        </p:cTn>
                                        <p:tgtEl>
                                          <p:spTgt spid="77827">
                                            <p:txEl>
                                              <p:pRg st="4" end="4"/>
                                            </p:txEl>
                                          </p:spTgt>
                                        </p:tgtEl>
                                        <p:attrNameLst>
                                          <p:attrName>style.visibility</p:attrName>
                                        </p:attrNameLst>
                                      </p:cBhvr>
                                      <p:to>
                                        <p:strVal val="visible"/>
                                      </p:to>
                                    </p:set>
                                    <p:anim calcmode="lin" valueType="num">
                                      <p:cBhvr additive="base">
                                        <p:cTn id="31" dur="500" fill="hold"/>
                                        <p:tgtEl>
                                          <p:spTgt spid="77827">
                                            <p:txEl>
                                              <p:pRg st="4" end="4"/>
                                            </p:txEl>
                                          </p:spTgt>
                                        </p:tgtEl>
                                        <p:attrNameLst>
                                          <p:attrName>ppt_x</p:attrName>
                                        </p:attrNameLst>
                                      </p:cBhvr>
                                      <p:tavLst>
                                        <p:tav tm="0">
                                          <p:val>
                                            <p:strVal val="0-#ppt_w/2"/>
                                          </p:val>
                                        </p:tav>
                                        <p:tav tm="100000">
                                          <p:val>
                                            <p:strVal val="#ppt_x"/>
                                          </p:val>
                                        </p:tav>
                                      </p:tavLst>
                                    </p:anim>
                                    <p:anim calcmode="lin" valueType="num">
                                      <p:cBhvr additive="base">
                                        <p:cTn id="32" dur="500" fill="hold"/>
                                        <p:tgtEl>
                                          <p:spTgt spid="77827">
                                            <p:txEl>
                                              <p:pRg st="4" end="4"/>
                                            </p:txEl>
                                          </p:spTgt>
                                        </p:tgtEl>
                                        <p:attrNameLst>
                                          <p:attrName>ppt_y</p:attrName>
                                        </p:attrNameLst>
                                      </p:cBhvr>
                                      <p:tavLst>
                                        <p:tav tm="0">
                                          <p:val>
                                            <p:strVal val="0-#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9" fill="hold" grpId="0" nodeType="clickEffect">
                                  <p:stCondLst>
                                    <p:cond delay="0"/>
                                  </p:stCondLst>
                                  <p:childTnLst>
                                    <p:set>
                                      <p:cBhvr>
                                        <p:cTn id="36" dur="1" fill="hold">
                                          <p:stCondLst>
                                            <p:cond delay="0"/>
                                          </p:stCondLst>
                                        </p:cTn>
                                        <p:tgtEl>
                                          <p:spTgt spid="77827">
                                            <p:txEl>
                                              <p:pRg st="5" end="5"/>
                                            </p:txEl>
                                          </p:spTgt>
                                        </p:tgtEl>
                                        <p:attrNameLst>
                                          <p:attrName>style.visibility</p:attrName>
                                        </p:attrNameLst>
                                      </p:cBhvr>
                                      <p:to>
                                        <p:strVal val="visible"/>
                                      </p:to>
                                    </p:set>
                                    <p:anim calcmode="lin" valueType="num">
                                      <p:cBhvr additive="base">
                                        <p:cTn id="37" dur="500" fill="hold"/>
                                        <p:tgtEl>
                                          <p:spTgt spid="77827">
                                            <p:txEl>
                                              <p:pRg st="5" end="5"/>
                                            </p:txEl>
                                          </p:spTgt>
                                        </p:tgtEl>
                                        <p:attrNameLst>
                                          <p:attrName>ppt_x</p:attrName>
                                        </p:attrNameLst>
                                      </p:cBhvr>
                                      <p:tavLst>
                                        <p:tav tm="0">
                                          <p:val>
                                            <p:strVal val="0-#ppt_w/2"/>
                                          </p:val>
                                        </p:tav>
                                        <p:tav tm="100000">
                                          <p:val>
                                            <p:strVal val="#ppt_x"/>
                                          </p:val>
                                        </p:tav>
                                      </p:tavLst>
                                    </p:anim>
                                    <p:anim calcmode="lin" valueType="num">
                                      <p:cBhvr additive="base">
                                        <p:cTn id="38" dur="500" fill="hold"/>
                                        <p:tgtEl>
                                          <p:spTgt spid="77827">
                                            <p:txEl>
                                              <p:pRg st="5" end="5"/>
                                            </p:txEl>
                                          </p:spTgt>
                                        </p:tgtEl>
                                        <p:attrNameLst>
                                          <p:attrName>ppt_y</p:attrName>
                                        </p:attrNameLst>
                                      </p:cBhvr>
                                      <p:tavLst>
                                        <p:tav tm="0">
                                          <p:val>
                                            <p:strVal val="0-#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7827" grpId="0" build="p" autoUpdateAnimBg="0"/>
    </p:bldLst>
  </p:timing>
</p:sld>
</file>

<file path=ppt/slides/slide3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009" name="Rectangle 1026"/>
          <p:cNvSpPr>
            <a:spLocks noGrp="1" noChangeArrowheads="1"/>
          </p:cNvSpPr>
          <p:nvPr>
            <p:ph type="title"/>
          </p:nvPr>
        </p:nvSpPr>
        <p:spPr/>
        <p:txBody>
          <a:bodyPr/>
          <a:lstStyle/>
          <a:p>
            <a:r>
              <a:rPr lang="en-US" altLang="en-US" smtClean="0"/>
              <a:t>AN EVOLVING HR TECHNOLGY INDUSTRY</a:t>
            </a:r>
          </a:p>
        </p:txBody>
      </p:sp>
      <p:sp>
        <p:nvSpPr>
          <p:cNvPr id="43011" name="Rectangle 1027"/>
          <p:cNvSpPr>
            <a:spLocks noGrp="1" noChangeArrowheads="1"/>
          </p:cNvSpPr>
          <p:nvPr>
            <p:ph idx="1"/>
          </p:nvPr>
        </p:nvSpPr>
        <p:spPr/>
        <p:txBody>
          <a:bodyPr/>
          <a:lstStyle/>
          <a:p>
            <a:r>
              <a:rPr lang="en-US" altLang="en-US" sz="2400" dirty="0" smtClean="0"/>
              <a:t>Markets and industries are cyclical. Innovations drive change and create new opportunities. In response to these opportunities, new companies emerge that specialize in new innovations.</a:t>
            </a:r>
          </a:p>
          <a:p>
            <a:r>
              <a:rPr lang="en-US" altLang="en-US" sz="2400" dirty="0" smtClean="0"/>
              <a:t>Over time, the markets consolidated, and vendors merged, leaving a few dominant HR ERP vendors, such as SAP, Oracle/PeopleSoft, ADP, and Lawson.</a:t>
            </a:r>
          </a:p>
          <a:p>
            <a:r>
              <a:rPr lang="en-US" altLang="en-US" sz="2400" dirty="0" smtClean="0"/>
              <a:t>Cloud-based HR software is driving industry change.</a:t>
            </a:r>
          </a:p>
          <a:p>
            <a:r>
              <a:rPr lang="en-US" altLang="en-US" sz="2400" dirty="0" smtClean="0"/>
              <a:t>Many of the original cloud-based HR vendors have offered a best of breed for a specific niche, such as </a:t>
            </a:r>
            <a:r>
              <a:rPr lang="en-US" altLang="en-US" sz="2400" dirty="0" err="1" smtClean="0"/>
              <a:t>Taleo’s</a:t>
            </a:r>
            <a:r>
              <a:rPr lang="en-US" altLang="en-US" sz="2400" dirty="0" smtClean="0"/>
              <a:t> recruiting product.</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31</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7" presetClass="entr" presetSubtype="4" fill="hold" grpId="0" nodeType="clickEffect">
                                  <p:stCondLst>
                                    <p:cond delay="0"/>
                                  </p:stCondLst>
                                  <p:childTnLst>
                                    <p:set>
                                      <p:cBhvr>
                                        <p:cTn id="6" dur="1" fill="hold">
                                          <p:stCondLst>
                                            <p:cond delay="0"/>
                                          </p:stCondLst>
                                        </p:cTn>
                                        <p:tgtEl>
                                          <p:spTgt spid="43011">
                                            <p:txEl>
                                              <p:pRg st="0" end="0"/>
                                            </p:txEl>
                                          </p:spTgt>
                                        </p:tgtEl>
                                        <p:attrNameLst>
                                          <p:attrName>style.visibility</p:attrName>
                                        </p:attrNameLst>
                                      </p:cBhvr>
                                      <p:to>
                                        <p:strVal val="visible"/>
                                      </p:to>
                                    </p:set>
                                    <p:anim calcmode="lin" valueType="num">
                                      <p:cBhvr>
                                        <p:cTn id="7" dur="500" fill="hold"/>
                                        <p:tgtEl>
                                          <p:spTgt spid="43011">
                                            <p:txEl>
                                              <p:pRg st="0" end="0"/>
                                            </p:txEl>
                                          </p:spTgt>
                                        </p:tgtEl>
                                        <p:attrNameLst>
                                          <p:attrName>ppt_x</p:attrName>
                                        </p:attrNameLst>
                                      </p:cBhvr>
                                      <p:tavLst>
                                        <p:tav tm="0">
                                          <p:val>
                                            <p:strVal val="#ppt_x"/>
                                          </p:val>
                                        </p:tav>
                                        <p:tav tm="100000">
                                          <p:val>
                                            <p:strVal val="#ppt_x"/>
                                          </p:val>
                                        </p:tav>
                                      </p:tavLst>
                                    </p:anim>
                                    <p:anim calcmode="lin" valueType="num">
                                      <p:cBhvr>
                                        <p:cTn id="8" dur="500" fill="hold"/>
                                        <p:tgtEl>
                                          <p:spTgt spid="43011">
                                            <p:txEl>
                                              <p:pRg st="0" end="0"/>
                                            </p:txEl>
                                          </p:spTgt>
                                        </p:tgtEl>
                                        <p:attrNameLst>
                                          <p:attrName>ppt_y</p:attrName>
                                        </p:attrNameLst>
                                      </p:cBhvr>
                                      <p:tavLst>
                                        <p:tav tm="0">
                                          <p:val>
                                            <p:strVal val="#ppt_y+#ppt_h/2"/>
                                          </p:val>
                                        </p:tav>
                                        <p:tav tm="100000">
                                          <p:val>
                                            <p:strVal val="#ppt_y"/>
                                          </p:val>
                                        </p:tav>
                                      </p:tavLst>
                                    </p:anim>
                                    <p:anim calcmode="lin" valueType="num">
                                      <p:cBhvr>
                                        <p:cTn id="9" dur="500" fill="hold"/>
                                        <p:tgtEl>
                                          <p:spTgt spid="43011">
                                            <p:txEl>
                                              <p:pRg st="0" end="0"/>
                                            </p:txEl>
                                          </p:spTgt>
                                        </p:tgtEl>
                                        <p:attrNameLst>
                                          <p:attrName>ppt_w</p:attrName>
                                        </p:attrNameLst>
                                      </p:cBhvr>
                                      <p:tavLst>
                                        <p:tav tm="0">
                                          <p:val>
                                            <p:strVal val="#ppt_w"/>
                                          </p:val>
                                        </p:tav>
                                        <p:tav tm="100000">
                                          <p:val>
                                            <p:strVal val="#ppt_w"/>
                                          </p:val>
                                        </p:tav>
                                      </p:tavLst>
                                    </p:anim>
                                    <p:anim calcmode="lin" valueType="num">
                                      <p:cBhvr>
                                        <p:cTn id="10" dur="500" fill="hold"/>
                                        <p:tgtEl>
                                          <p:spTgt spid="43011">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11" fill="hold" nodeType="clickPar">
                      <p:stCondLst>
                        <p:cond delay="indefinite"/>
                      </p:stCondLst>
                      <p:childTnLst>
                        <p:par>
                          <p:cTn id="12" fill="hold" nodeType="withGroup">
                            <p:stCondLst>
                              <p:cond delay="0"/>
                            </p:stCondLst>
                            <p:childTnLst>
                              <p:par>
                                <p:cTn id="13" presetID="17" presetClass="entr" presetSubtype="4" fill="hold" grpId="0" nodeType="clickEffect">
                                  <p:stCondLst>
                                    <p:cond delay="0"/>
                                  </p:stCondLst>
                                  <p:childTnLst>
                                    <p:set>
                                      <p:cBhvr>
                                        <p:cTn id="14" dur="1" fill="hold">
                                          <p:stCondLst>
                                            <p:cond delay="0"/>
                                          </p:stCondLst>
                                        </p:cTn>
                                        <p:tgtEl>
                                          <p:spTgt spid="43011">
                                            <p:txEl>
                                              <p:pRg st="1" end="1"/>
                                            </p:txEl>
                                          </p:spTgt>
                                        </p:tgtEl>
                                        <p:attrNameLst>
                                          <p:attrName>style.visibility</p:attrName>
                                        </p:attrNameLst>
                                      </p:cBhvr>
                                      <p:to>
                                        <p:strVal val="visible"/>
                                      </p:to>
                                    </p:set>
                                    <p:anim calcmode="lin" valueType="num">
                                      <p:cBhvr>
                                        <p:cTn id="15" dur="500" fill="hold"/>
                                        <p:tgtEl>
                                          <p:spTgt spid="43011">
                                            <p:txEl>
                                              <p:pRg st="1" end="1"/>
                                            </p:txEl>
                                          </p:spTgt>
                                        </p:tgtEl>
                                        <p:attrNameLst>
                                          <p:attrName>ppt_x</p:attrName>
                                        </p:attrNameLst>
                                      </p:cBhvr>
                                      <p:tavLst>
                                        <p:tav tm="0">
                                          <p:val>
                                            <p:strVal val="#ppt_x"/>
                                          </p:val>
                                        </p:tav>
                                        <p:tav tm="100000">
                                          <p:val>
                                            <p:strVal val="#ppt_x"/>
                                          </p:val>
                                        </p:tav>
                                      </p:tavLst>
                                    </p:anim>
                                    <p:anim calcmode="lin" valueType="num">
                                      <p:cBhvr>
                                        <p:cTn id="16" dur="500" fill="hold"/>
                                        <p:tgtEl>
                                          <p:spTgt spid="43011">
                                            <p:txEl>
                                              <p:pRg st="1" end="1"/>
                                            </p:txEl>
                                          </p:spTgt>
                                        </p:tgtEl>
                                        <p:attrNameLst>
                                          <p:attrName>ppt_y</p:attrName>
                                        </p:attrNameLst>
                                      </p:cBhvr>
                                      <p:tavLst>
                                        <p:tav tm="0">
                                          <p:val>
                                            <p:strVal val="#ppt_y+#ppt_h/2"/>
                                          </p:val>
                                        </p:tav>
                                        <p:tav tm="100000">
                                          <p:val>
                                            <p:strVal val="#ppt_y"/>
                                          </p:val>
                                        </p:tav>
                                      </p:tavLst>
                                    </p:anim>
                                    <p:anim calcmode="lin" valueType="num">
                                      <p:cBhvr>
                                        <p:cTn id="17" dur="500" fill="hold"/>
                                        <p:tgtEl>
                                          <p:spTgt spid="43011">
                                            <p:txEl>
                                              <p:pRg st="1" end="1"/>
                                            </p:txEl>
                                          </p:spTgt>
                                        </p:tgtEl>
                                        <p:attrNameLst>
                                          <p:attrName>ppt_w</p:attrName>
                                        </p:attrNameLst>
                                      </p:cBhvr>
                                      <p:tavLst>
                                        <p:tav tm="0">
                                          <p:val>
                                            <p:strVal val="#ppt_w"/>
                                          </p:val>
                                        </p:tav>
                                        <p:tav tm="100000">
                                          <p:val>
                                            <p:strVal val="#ppt_w"/>
                                          </p:val>
                                        </p:tav>
                                      </p:tavLst>
                                    </p:anim>
                                    <p:anim calcmode="lin" valueType="num">
                                      <p:cBhvr>
                                        <p:cTn id="18" dur="500" fill="hold"/>
                                        <p:tgtEl>
                                          <p:spTgt spid="43011">
                                            <p:txEl>
                                              <p:pRg st="1" end="1"/>
                                            </p:txEl>
                                          </p:spTgt>
                                        </p:tgtEl>
                                        <p:attrNameLst>
                                          <p:attrName>ppt_h</p:attrName>
                                        </p:attrNameLst>
                                      </p:cBhvr>
                                      <p:tavLst>
                                        <p:tav tm="0">
                                          <p:val>
                                            <p:fltVal val="0"/>
                                          </p:val>
                                        </p:tav>
                                        <p:tav tm="100000">
                                          <p:val>
                                            <p:strVal val="#ppt_h"/>
                                          </p:val>
                                        </p:tav>
                                      </p:tavLst>
                                    </p:anim>
                                  </p:childTnLst>
                                </p:cTn>
                              </p:par>
                            </p:childTnLst>
                          </p:cTn>
                        </p:par>
                      </p:childTnLst>
                    </p:cTn>
                  </p:par>
                  <p:par>
                    <p:cTn id="19" fill="hold" nodeType="clickPar">
                      <p:stCondLst>
                        <p:cond delay="indefinite"/>
                      </p:stCondLst>
                      <p:childTnLst>
                        <p:par>
                          <p:cTn id="20" fill="hold" nodeType="withGroup">
                            <p:stCondLst>
                              <p:cond delay="0"/>
                            </p:stCondLst>
                            <p:childTnLst>
                              <p:par>
                                <p:cTn id="21" presetID="17" presetClass="entr" presetSubtype="4" fill="hold" grpId="0" nodeType="clickEffect">
                                  <p:stCondLst>
                                    <p:cond delay="0"/>
                                  </p:stCondLst>
                                  <p:childTnLst>
                                    <p:set>
                                      <p:cBhvr>
                                        <p:cTn id="22" dur="1" fill="hold">
                                          <p:stCondLst>
                                            <p:cond delay="0"/>
                                          </p:stCondLst>
                                        </p:cTn>
                                        <p:tgtEl>
                                          <p:spTgt spid="43011">
                                            <p:txEl>
                                              <p:pRg st="2" end="2"/>
                                            </p:txEl>
                                          </p:spTgt>
                                        </p:tgtEl>
                                        <p:attrNameLst>
                                          <p:attrName>style.visibility</p:attrName>
                                        </p:attrNameLst>
                                      </p:cBhvr>
                                      <p:to>
                                        <p:strVal val="visible"/>
                                      </p:to>
                                    </p:set>
                                    <p:anim calcmode="lin" valueType="num">
                                      <p:cBhvr>
                                        <p:cTn id="23" dur="500" fill="hold"/>
                                        <p:tgtEl>
                                          <p:spTgt spid="43011">
                                            <p:txEl>
                                              <p:pRg st="2" end="2"/>
                                            </p:txEl>
                                          </p:spTgt>
                                        </p:tgtEl>
                                        <p:attrNameLst>
                                          <p:attrName>ppt_x</p:attrName>
                                        </p:attrNameLst>
                                      </p:cBhvr>
                                      <p:tavLst>
                                        <p:tav tm="0">
                                          <p:val>
                                            <p:strVal val="#ppt_x"/>
                                          </p:val>
                                        </p:tav>
                                        <p:tav tm="100000">
                                          <p:val>
                                            <p:strVal val="#ppt_x"/>
                                          </p:val>
                                        </p:tav>
                                      </p:tavLst>
                                    </p:anim>
                                    <p:anim calcmode="lin" valueType="num">
                                      <p:cBhvr>
                                        <p:cTn id="24" dur="500" fill="hold"/>
                                        <p:tgtEl>
                                          <p:spTgt spid="43011">
                                            <p:txEl>
                                              <p:pRg st="2" end="2"/>
                                            </p:txEl>
                                          </p:spTgt>
                                        </p:tgtEl>
                                        <p:attrNameLst>
                                          <p:attrName>ppt_y</p:attrName>
                                        </p:attrNameLst>
                                      </p:cBhvr>
                                      <p:tavLst>
                                        <p:tav tm="0">
                                          <p:val>
                                            <p:strVal val="#ppt_y+#ppt_h/2"/>
                                          </p:val>
                                        </p:tav>
                                        <p:tav tm="100000">
                                          <p:val>
                                            <p:strVal val="#ppt_y"/>
                                          </p:val>
                                        </p:tav>
                                      </p:tavLst>
                                    </p:anim>
                                    <p:anim calcmode="lin" valueType="num">
                                      <p:cBhvr>
                                        <p:cTn id="25" dur="500" fill="hold"/>
                                        <p:tgtEl>
                                          <p:spTgt spid="43011">
                                            <p:txEl>
                                              <p:pRg st="2" end="2"/>
                                            </p:txEl>
                                          </p:spTgt>
                                        </p:tgtEl>
                                        <p:attrNameLst>
                                          <p:attrName>ppt_w</p:attrName>
                                        </p:attrNameLst>
                                      </p:cBhvr>
                                      <p:tavLst>
                                        <p:tav tm="0">
                                          <p:val>
                                            <p:strVal val="#ppt_w"/>
                                          </p:val>
                                        </p:tav>
                                        <p:tav tm="100000">
                                          <p:val>
                                            <p:strVal val="#ppt_w"/>
                                          </p:val>
                                        </p:tav>
                                      </p:tavLst>
                                    </p:anim>
                                    <p:anim calcmode="lin" valueType="num">
                                      <p:cBhvr>
                                        <p:cTn id="26" dur="500" fill="hold"/>
                                        <p:tgtEl>
                                          <p:spTgt spid="43011">
                                            <p:txEl>
                                              <p:pRg st="2" end="2"/>
                                            </p:txEl>
                                          </p:spTgt>
                                        </p:tgtEl>
                                        <p:attrNameLst>
                                          <p:attrName>ppt_h</p:attrName>
                                        </p:attrNameLst>
                                      </p:cBhvr>
                                      <p:tavLst>
                                        <p:tav tm="0">
                                          <p:val>
                                            <p:fltVal val="0"/>
                                          </p:val>
                                        </p:tav>
                                        <p:tav tm="100000">
                                          <p:val>
                                            <p:strVal val="#ppt_h"/>
                                          </p:val>
                                        </p:tav>
                                      </p:tavLst>
                                    </p:anim>
                                  </p:childTnLst>
                                </p:cTn>
                              </p:par>
                            </p:childTnLst>
                          </p:cTn>
                        </p:par>
                      </p:childTnLst>
                    </p:cTn>
                  </p:par>
                  <p:par>
                    <p:cTn id="27" fill="hold" nodeType="clickPar">
                      <p:stCondLst>
                        <p:cond delay="indefinite"/>
                      </p:stCondLst>
                      <p:childTnLst>
                        <p:par>
                          <p:cTn id="28" fill="hold" nodeType="withGroup">
                            <p:stCondLst>
                              <p:cond delay="0"/>
                            </p:stCondLst>
                            <p:childTnLst>
                              <p:par>
                                <p:cTn id="29" presetID="17" presetClass="entr" presetSubtype="4" fill="hold" grpId="0" nodeType="clickEffect">
                                  <p:stCondLst>
                                    <p:cond delay="0"/>
                                  </p:stCondLst>
                                  <p:childTnLst>
                                    <p:set>
                                      <p:cBhvr>
                                        <p:cTn id="30" dur="1" fill="hold">
                                          <p:stCondLst>
                                            <p:cond delay="0"/>
                                          </p:stCondLst>
                                        </p:cTn>
                                        <p:tgtEl>
                                          <p:spTgt spid="43011">
                                            <p:txEl>
                                              <p:pRg st="3" end="3"/>
                                            </p:txEl>
                                          </p:spTgt>
                                        </p:tgtEl>
                                        <p:attrNameLst>
                                          <p:attrName>style.visibility</p:attrName>
                                        </p:attrNameLst>
                                      </p:cBhvr>
                                      <p:to>
                                        <p:strVal val="visible"/>
                                      </p:to>
                                    </p:set>
                                    <p:anim calcmode="lin" valueType="num">
                                      <p:cBhvr>
                                        <p:cTn id="31" dur="500" fill="hold"/>
                                        <p:tgtEl>
                                          <p:spTgt spid="43011">
                                            <p:txEl>
                                              <p:pRg st="3" end="3"/>
                                            </p:txEl>
                                          </p:spTgt>
                                        </p:tgtEl>
                                        <p:attrNameLst>
                                          <p:attrName>ppt_x</p:attrName>
                                        </p:attrNameLst>
                                      </p:cBhvr>
                                      <p:tavLst>
                                        <p:tav tm="0">
                                          <p:val>
                                            <p:strVal val="#ppt_x"/>
                                          </p:val>
                                        </p:tav>
                                        <p:tav tm="100000">
                                          <p:val>
                                            <p:strVal val="#ppt_x"/>
                                          </p:val>
                                        </p:tav>
                                      </p:tavLst>
                                    </p:anim>
                                    <p:anim calcmode="lin" valueType="num">
                                      <p:cBhvr>
                                        <p:cTn id="32" dur="500" fill="hold"/>
                                        <p:tgtEl>
                                          <p:spTgt spid="43011">
                                            <p:txEl>
                                              <p:pRg st="3" end="3"/>
                                            </p:txEl>
                                          </p:spTgt>
                                        </p:tgtEl>
                                        <p:attrNameLst>
                                          <p:attrName>ppt_y</p:attrName>
                                        </p:attrNameLst>
                                      </p:cBhvr>
                                      <p:tavLst>
                                        <p:tav tm="0">
                                          <p:val>
                                            <p:strVal val="#ppt_y+#ppt_h/2"/>
                                          </p:val>
                                        </p:tav>
                                        <p:tav tm="100000">
                                          <p:val>
                                            <p:strVal val="#ppt_y"/>
                                          </p:val>
                                        </p:tav>
                                      </p:tavLst>
                                    </p:anim>
                                    <p:anim calcmode="lin" valueType="num">
                                      <p:cBhvr>
                                        <p:cTn id="33" dur="500" fill="hold"/>
                                        <p:tgtEl>
                                          <p:spTgt spid="43011">
                                            <p:txEl>
                                              <p:pRg st="3" end="3"/>
                                            </p:txEl>
                                          </p:spTgt>
                                        </p:tgtEl>
                                        <p:attrNameLst>
                                          <p:attrName>ppt_w</p:attrName>
                                        </p:attrNameLst>
                                      </p:cBhvr>
                                      <p:tavLst>
                                        <p:tav tm="0">
                                          <p:val>
                                            <p:strVal val="#ppt_w"/>
                                          </p:val>
                                        </p:tav>
                                        <p:tav tm="100000">
                                          <p:val>
                                            <p:strVal val="#ppt_w"/>
                                          </p:val>
                                        </p:tav>
                                      </p:tavLst>
                                    </p:anim>
                                    <p:anim calcmode="lin" valueType="num">
                                      <p:cBhvr>
                                        <p:cTn id="34" dur="500" fill="hold"/>
                                        <p:tgtEl>
                                          <p:spTgt spid="43011">
                                            <p:txEl>
                                              <p:pRg st="3" end="3"/>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3011" grpId="0" build="p" autoUpdateAnimBg="0"/>
    </p:bldLst>
  </p:timing>
</p:sld>
</file>

<file path=ppt/slides/slide3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3009" name="Rectangle 1026"/>
          <p:cNvSpPr>
            <a:spLocks noGrp="1" noChangeArrowheads="1"/>
          </p:cNvSpPr>
          <p:nvPr>
            <p:ph type="title"/>
          </p:nvPr>
        </p:nvSpPr>
        <p:spPr/>
        <p:txBody>
          <a:bodyPr/>
          <a:lstStyle/>
          <a:p>
            <a:r>
              <a:rPr lang="en-US" altLang="en-US" smtClean="0"/>
              <a:t>AN EVOLVING HR TECHNOLGY INDUSTRY</a:t>
            </a:r>
          </a:p>
        </p:txBody>
      </p:sp>
      <p:sp>
        <p:nvSpPr>
          <p:cNvPr id="43011" name="Rectangle 1027"/>
          <p:cNvSpPr>
            <a:spLocks noGrp="1" noChangeArrowheads="1"/>
          </p:cNvSpPr>
          <p:nvPr>
            <p:ph idx="1"/>
          </p:nvPr>
        </p:nvSpPr>
        <p:spPr/>
        <p:txBody>
          <a:bodyPr/>
          <a:lstStyle/>
          <a:p>
            <a:r>
              <a:rPr lang="en-US" altLang="en-US" sz="2400" dirty="0" smtClean="0"/>
              <a:t>Today, though cloud vendors are beginning to merge not only with other cloud vendors to develop breadth across HR functions, they are also being purchased by the major legacy vendors. For example in the last few years, SAP has purchased </a:t>
            </a:r>
            <a:r>
              <a:rPr lang="en-US" altLang="en-US" sz="2400" dirty="0" err="1" smtClean="0"/>
              <a:t>SuccessFactors</a:t>
            </a:r>
            <a:r>
              <a:rPr lang="en-US" altLang="en-US" sz="2400" dirty="0" smtClean="0"/>
              <a:t>, Workday has established a strategic alliance with Salesforce.com, Oracle has purchased </a:t>
            </a:r>
            <a:r>
              <a:rPr lang="en-US" altLang="en-US" sz="2400" dirty="0" err="1" smtClean="0"/>
              <a:t>Taleo</a:t>
            </a:r>
            <a:r>
              <a:rPr lang="en-US" altLang="en-US" sz="2400" dirty="0" smtClean="0"/>
              <a:t>, and IBM purchased Kenexa.</a:t>
            </a:r>
          </a:p>
          <a:p>
            <a:r>
              <a:rPr lang="en-US" altLang="en-US" sz="2400" dirty="0" smtClean="0"/>
              <a:t>Mergers and acquisitions are continuing in the consulting area surrounding cloud-based HR.</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32</a:t>
            </a:fld>
            <a:endParaRPr lang="en-US"/>
          </a:p>
        </p:txBody>
      </p:sp>
    </p:spTree>
    <p:extLst>
      <p:ext uri="{BB962C8B-B14F-4D97-AF65-F5344CB8AC3E}">
        <p14:creationId xmlns:p14="http://schemas.microsoft.com/office/powerpoint/2010/main" val="816227740"/>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7" presetClass="entr" presetSubtype="4" fill="hold" grpId="0" nodeType="clickEffect">
                                  <p:stCondLst>
                                    <p:cond delay="0"/>
                                  </p:stCondLst>
                                  <p:childTnLst>
                                    <p:set>
                                      <p:cBhvr>
                                        <p:cTn id="6" dur="1" fill="hold">
                                          <p:stCondLst>
                                            <p:cond delay="0"/>
                                          </p:stCondLst>
                                        </p:cTn>
                                        <p:tgtEl>
                                          <p:spTgt spid="43011">
                                            <p:txEl>
                                              <p:pRg st="0" end="0"/>
                                            </p:txEl>
                                          </p:spTgt>
                                        </p:tgtEl>
                                        <p:attrNameLst>
                                          <p:attrName>style.visibility</p:attrName>
                                        </p:attrNameLst>
                                      </p:cBhvr>
                                      <p:to>
                                        <p:strVal val="visible"/>
                                      </p:to>
                                    </p:set>
                                    <p:anim calcmode="lin" valueType="num">
                                      <p:cBhvr>
                                        <p:cTn id="7" dur="500" fill="hold"/>
                                        <p:tgtEl>
                                          <p:spTgt spid="43011">
                                            <p:txEl>
                                              <p:pRg st="0" end="0"/>
                                            </p:txEl>
                                          </p:spTgt>
                                        </p:tgtEl>
                                        <p:attrNameLst>
                                          <p:attrName>ppt_x</p:attrName>
                                        </p:attrNameLst>
                                      </p:cBhvr>
                                      <p:tavLst>
                                        <p:tav tm="0">
                                          <p:val>
                                            <p:strVal val="#ppt_x"/>
                                          </p:val>
                                        </p:tav>
                                        <p:tav tm="100000">
                                          <p:val>
                                            <p:strVal val="#ppt_x"/>
                                          </p:val>
                                        </p:tav>
                                      </p:tavLst>
                                    </p:anim>
                                    <p:anim calcmode="lin" valueType="num">
                                      <p:cBhvr>
                                        <p:cTn id="8" dur="500" fill="hold"/>
                                        <p:tgtEl>
                                          <p:spTgt spid="43011">
                                            <p:txEl>
                                              <p:pRg st="0" end="0"/>
                                            </p:txEl>
                                          </p:spTgt>
                                        </p:tgtEl>
                                        <p:attrNameLst>
                                          <p:attrName>ppt_y</p:attrName>
                                        </p:attrNameLst>
                                      </p:cBhvr>
                                      <p:tavLst>
                                        <p:tav tm="0">
                                          <p:val>
                                            <p:strVal val="#ppt_y+#ppt_h/2"/>
                                          </p:val>
                                        </p:tav>
                                        <p:tav tm="100000">
                                          <p:val>
                                            <p:strVal val="#ppt_y"/>
                                          </p:val>
                                        </p:tav>
                                      </p:tavLst>
                                    </p:anim>
                                    <p:anim calcmode="lin" valueType="num">
                                      <p:cBhvr>
                                        <p:cTn id="9" dur="500" fill="hold"/>
                                        <p:tgtEl>
                                          <p:spTgt spid="43011">
                                            <p:txEl>
                                              <p:pRg st="0" end="0"/>
                                            </p:txEl>
                                          </p:spTgt>
                                        </p:tgtEl>
                                        <p:attrNameLst>
                                          <p:attrName>ppt_w</p:attrName>
                                        </p:attrNameLst>
                                      </p:cBhvr>
                                      <p:tavLst>
                                        <p:tav tm="0">
                                          <p:val>
                                            <p:strVal val="#ppt_w"/>
                                          </p:val>
                                        </p:tav>
                                        <p:tav tm="100000">
                                          <p:val>
                                            <p:strVal val="#ppt_w"/>
                                          </p:val>
                                        </p:tav>
                                      </p:tavLst>
                                    </p:anim>
                                    <p:anim calcmode="lin" valueType="num">
                                      <p:cBhvr>
                                        <p:cTn id="10" dur="500" fill="hold"/>
                                        <p:tgtEl>
                                          <p:spTgt spid="43011">
                                            <p:txEl>
                                              <p:pRg st="0" end="0"/>
                                            </p:txEl>
                                          </p:spTgt>
                                        </p:tgtEl>
                                        <p:attrNameLst>
                                          <p:attrName>ppt_h</p:attrName>
                                        </p:attrNameLst>
                                      </p:cBhvr>
                                      <p:tavLst>
                                        <p:tav tm="0">
                                          <p:val>
                                            <p:fltVal val="0"/>
                                          </p:val>
                                        </p:tav>
                                        <p:tav tm="100000">
                                          <p:val>
                                            <p:strVal val="#ppt_h"/>
                                          </p:val>
                                        </p:tav>
                                      </p:tavLst>
                                    </p:anim>
                                  </p:childTnLst>
                                </p:cTn>
                              </p:par>
                            </p:childTnLst>
                          </p:cTn>
                        </p:par>
                      </p:childTnLst>
                    </p:cTn>
                  </p:par>
                  <p:par>
                    <p:cTn id="11" fill="hold" nodeType="clickPar">
                      <p:stCondLst>
                        <p:cond delay="indefinite"/>
                      </p:stCondLst>
                      <p:childTnLst>
                        <p:par>
                          <p:cTn id="12" fill="hold" nodeType="withGroup">
                            <p:stCondLst>
                              <p:cond delay="0"/>
                            </p:stCondLst>
                            <p:childTnLst>
                              <p:par>
                                <p:cTn id="13" presetID="17" presetClass="entr" presetSubtype="4" fill="hold" grpId="0" nodeType="clickEffect">
                                  <p:stCondLst>
                                    <p:cond delay="0"/>
                                  </p:stCondLst>
                                  <p:childTnLst>
                                    <p:set>
                                      <p:cBhvr>
                                        <p:cTn id="14" dur="1" fill="hold">
                                          <p:stCondLst>
                                            <p:cond delay="0"/>
                                          </p:stCondLst>
                                        </p:cTn>
                                        <p:tgtEl>
                                          <p:spTgt spid="43011">
                                            <p:txEl>
                                              <p:pRg st="1" end="1"/>
                                            </p:txEl>
                                          </p:spTgt>
                                        </p:tgtEl>
                                        <p:attrNameLst>
                                          <p:attrName>style.visibility</p:attrName>
                                        </p:attrNameLst>
                                      </p:cBhvr>
                                      <p:to>
                                        <p:strVal val="visible"/>
                                      </p:to>
                                    </p:set>
                                    <p:anim calcmode="lin" valueType="num">
                                      <p:cBhvr>
                                        <p:cTn id="15" dur="500" fill="hold"/>
                                        <p:tgtEl>
                                          <p:spTgt spid="43011">
                                            <p:txEl>
                                              <p:pRg st="1" end="1"/>
                                            </p:txEl>
                                          </p:spTgt>
                                        </p:tgtEl>
                                        <p:attrNameLst>
                                          <p:attrName>ppt_x</p:attrName>
                                        </p:attrNameLst>
                                      </p:cBhvr>
                                      <p:tavLst>
                                        <p:tav tm="0">
                                          <p:val>
                                            <p:strVal val="#ppt_x"/>
                                          </p:val>
                                        </p:tav>
                                        <p:tav tm="100000">
                                          <p:val>
                                            <p:strVal val="#ppt_x"/>
                                          </p:val>
                                        </p:tav>
                                      </p:tavLst>
                                    </p:anim>
                                    <p:anim calcmode="lin" valueType="num">
                                      <p:cBhvr>
                                        <p:cTn id="16" dur="500" fill="hold"/>
                                        <p:tgtEl>
                                          <p:spTgt spid="43011">
                                            <p:txEl>
                                              <p:pRg st="1" end="1"/>
                                            </p:txEl>
                                          </p:spTgt>
                                        </p:tgtEl>
                                        <p:attrNameLst>
                                          <p:attrName>ppt_y</p:attrName>
                                        </p:attrNameLst>
                                      </p:cBhvr>
                                      <p:tavLst>
                                        <p:tav tm="0">
                                          <p:val>
                                            <p:strVal val="#ppt_y+#ppt_h/2"/>
                                          </p:val>
                                        </p:tav>
                                        <p:tav tm="100000">
                                          <p:val>
                                            <p:strVal val="#ppt_y"/>
                                          </p:val>
                                        </p:tav>
                                      </p:tavLst>
                                    </p:anim>
                                    <p:anim calcmode="lin" valueType="num">
                                      <p:cBhvr>
                                        <p:cTn id="17" dur="500" fill="hold"/>
                                        <p:tgtEl>
                                          <p:spTgt spid="43011">
                                            <p:txEl>
                                              <p:pRg st="1" end="1"/>
                                            </p:txEl>
                                          </p:spTgt>
                                        </p:tgtEl>
                                        <p:attrNameLst>
                                          <p:attrName>ppt_w</p:attrName>
                                        </p:attrNameLst>
                                      </p:cBhvr>
                                      <p:tavLst>
                                        <p:tav tm="0">
                                          <p:val>
                                            <p:strVal val="#ppt_w"/>
                                          </p:val>
                                        </p:tav>
                                        <p:tav tm="100000">
                                          <p:val>
                                            <p:strVal val="#ppt_w"/>
                                          </p:val>
                                        </p:tav>
                                      </p:tavLst>
                                    </p:anim>
                                    <p:anim calcmode="lin" valueType="num">
                                      <p:cBhvr>
                                        <p:cTn id="18" dur="500" fill="hold"/>
                                        <p:tgtEl>
                                          <p:spTgt spid="43011">
                                            <p:txEl>
                                              <p:pRg st="1" end="1"/>
                                            </p:txEl>
                                          </p:spTgt>
                                        </p:tgtEl>
                                        <p:attrNameLst>
                                          <p:attrName>ppt_h</p:attrName>
                                        </p:attrNameLst>
                                      </p:cBhvr>
                                      <p:tavLst>
                                        <p:tav tm="0">
                                          <p:val>
                                            <p:fltVal val="0"/>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3011" grpId="0" build="p" autoUpdateAnimBg="0"/>
    </p:bldLst>
  </p:timing>
</p:sld>
</file>

<file path=ppt/slides/slide3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057" name="Rectangle 2"/>
          <p:cNvSpPr>
            <a:spLocks noGrp="1" noChangeArrowheads="1"/>
          </p:cNvSpPr>
          <p:nvPr>
            <p:ph type="title"/>
          </p:nvPr>
        </p:nvSpPr>
        <p:spPr/>
        <p:txBody>
          <a:bodyPr/>
          <a:lstStyle/>
          <a:p>
            <a:r>
              <a:rPr lang="en-US" altLang="en-US" smtClean="0"/>
              <a:t>HR TECHNOLOGY MOVES TO SMALL BUSINESS</a:t>
            </a:r>
          </a:p>
        </p:txBody>
      </p:sp>
      <p:sp>
        <p:nvSpPr>
          <p:cNvPr id="44035" name="Rectangle 3"/>
          <p:cNvSpPr>
            <a:spLocks noGrp="1" noChangeArrowheads="1"/>
          </p:cNvSpPr>
          <p:nvPr>
            <p:ph idx="1"/>
          </p:nvPr>
        </p:nvSpPr>
        <p:spPr/>
        <p:txBody>
          <a:bodyPr/>
          <a:lstStyle/>
          <a:p>
            <a:r>
              <a:rPr lang="en-US" altLang="en-US" sz="2800" dirty="0" smtClean="0"/>
              <a:t>As short as 5 years ago, the idea that a small business would be able to adopt a full-scale HR ERP would have seemed unlikely.</a:t>
            </a:r>
          </a:p>
          <a:p>
            <a:r>
              <a:rPr lang="en-US" altLang="en-US" sz="2800" dirty="0" smtClean="0"/>
              <a:t>But these days, products are being made available at costs that make their attractiveness to small businesses high.</a:t>
            </a:r>
          </a:p>
          <a:p>
            <a:r>
              <a:rPr lang="en-US" altLang="en-US" sz="2800" dirty="0" smtClean="0"/>
              <a:t>One of the reasons for this change is the availability of cloud-based solutions. Companies no longer need the capital to invest in both hardware and software and the IT expertise to manage the HRIS. </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33</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6" fill="hold" grpId="0" nodeType="clickEffect">
                                  <p:stCondLst>
                                    <p:cond delay="0"/>
                                  </p:stCondLst>
                                  <p:childTnLst>
                                    <p:set>
                                      <p:cBhvr>
                                        <p:cTn id="6" dur="1" fill="hold">
                                          <p:stCondLst>
                                            <p:cond delay="0"/>
                                          </p:stCondLst>
                                        </p:cTn>
                                        <p:tgtEl>
                                          <p:spTgt spid="44035">
                                            <p:txEl>
                                              <p:pRg st="0" end="0"/>
                                            </p:txEl>
                                          </p:spTgt>
                                        </p:tgtEl>
                                        <p:attrNameLst>
                                          <p:attrName>style.visibility</p:attrName>
                                        </p:attrNameLst>
                                      </p:cBhvr>
                                      <p:to>
                                        <p:strVal val="visible"/>
                                      </p:to>
                                    </p:set>
                                    <p:anim calcmode="lin" valueType="num">
                                      <p:cBhvr>
                                        <p:cTn id="7" dur="500" fill="hold"/>
                                        <p:tgtEl>
                                          <p:spTgt spid="44035">
                                            <p:txEl>
                                              <p:pRg st="0" end="0"/>
                                            </p:txEl>
                                          </p:spTgt>
                                        </p:tgtEl>
                                        <p:attrNameLst>
                                          <p:attrName>ppt_w</p:attrName>
                                        </p:attrNameLst>
                                      </p:cBhvr>
                                      <p:tavLst>
                                        <p:tav tm="0">
                                          <p:val>
                                            <p:strVal val="(6*min(max(#ppt_w*#ppt_h,.3),1)-7.4)/-.7*#ppt_w"/>
                                          </p:val>
                                        </p:tav>
                                        <p:tav tm="100000">
                                          <p:val>
                                            <p:strVal val="#ppt_w"/>
                                          </p:val>
                                        </p:tav>
                                      </p:tavLst>
                                    </p:anim>
                                    <p:anim calcmode="lin" valueType="num">
                                      <p:cBhvr>
                                        <p:cTn id="8" dur="500" fill="hold"/>
                                        <p:tgtEl>
                                          <p:spTgt spid="44035">
                                            <p:txEl>
                                              <p:pRg st="0" end="0"/>
                                            </p:txEl>
                                          </p:spTgt>
                                        </p:tgtEl>
                                        <p:attrNameLst>
                                          <p:attrName>ppt_h</p:attrName>
                                        </p:attrNameLst>
                                      </p:cBhvr>
                                      <p:tavLst>
                                        <p:tav tm="0">
                                          <p:val>
                                            <p:strVal val="(6*min(max(#ppt_w*#ppt_h,.3),1)-7.4)/-.7*#ppt_h"/>
                                          </p:val>
                                        </p:tav>
                                        <p:tav tm="100000">
                                          <p:val>
                                            <p:strVal val="#ppt_h"/>
                                          </p:val>
                                        </p:tav>
                                      </p:tavLst>
                                    </p:anim>
                                    <p:anim calcmode="lin" valueType="num">
                                      <p:cBhvr>
                                        <p:cTn id="9" dur="500" fill="hold"/>
                                        <p:tgtEl>
                                          <p:spTgt spid="44035">
                                            <p:txEl>
                                              <p:pRg st="0" end="0"/>
                                            </p:txEl>
                                          </p:spTgt>
                                        </p:tgtEl>
                                        <p:attrNameLst>
                                          <p:attrName>ppt_x</p:attrName>
                                        </p:attrNameLst>
                                      </p:cBhvr>
                                      <p:tavLst>
                                        <p:tav tm="0">
                                          <p:val>
                                            <p:fltVal val="0.5"/>
                                          </p:val>
                                        </p:tav>
                                        <p:tav tm="100000">
                                          <p:val>
                                            <p:strVal val="#ppt_x"/>
                                          </p:val>
                                        </p:tav>
                                      </p:tavLst>
                                    </p:anim>
                                    <p:anim calcmode="lin" valueType="num">
                                      <p:cBhvr>
                                        <p:cTn id="10" dur="500" fill="hold"/>
                                        <p:tgtEl>
                                          <p:spTgt spid="44035">
                                            <p:txEl>
                                              <p:pRg st="0" end="0"/>
                                            </p:txEl>
                                          </p:spTgt>
                                        </p:tgtEl>
                                        <p:attrNameLst>
                                          <p:attrName>ppt_y</p:attrName>
                                        </p:attrNameLst>
                                      </p:cBhvr>
                                      <p:tavLst>
                                        <p:tav tm="0">
                                          <p:val>
                                            <p:strVal val="1+(6*min(max(#ppt_w*#ppt_h,.3),1)-7.4)/-.7*#ppt_h/2"/>
                                          </p:val>
                                        </p:tav>
                                        <p:tav tm="100000">
                                          <p:val>
                                            <p:strVal val="#ppt_y"/>
                                          </p:val>
                                        </p:tav>
                                      </p:tavLst>
                                    </p:anim>
                                  </p:childTnLst>
                                </p:cTn>
                              </p:par>
                            </p:childTnLst>
                          </p:cTn>
                        </p:par>
                      </p:childTnLst>
                    </p:cTn>
                  </p:par>
                  <p:par>
                    <p:cTn id="11" fill="hold" nodeType="clickPar">
                      <p:stCondLst>
                        <p:cond delay="indefinite"/>
                      </p:stCondLst>
                      <p:childTnLst>
                        <p:par>
                          <p:cTn id="12" fill="hold" nodeType="withGroup">
                            <p:stCondLst>
                              <p:cond delay="0"/>
                            </p:stCondLst>
                            <p:childTnLst>
                              <p:par>
                                <p:cTn id="13" presetID="23" presetClass="entr" presetSubtype="36" fill="hold" grpId="0" nodeType="clickEffect">
                                  <p:stCondLst>
                                    <p:cond delay="0"/>
                                  </p:stCondLst>
                                  <p:childTnLst>
                                    <p:set>
                                      <p:cBhvr>
                                        <p:cTn id="14" dur="1" fill="hold">
                                          <p:stCondLst>
                                            <p:cond delay="0"/>
                                          </p:stCondLst>
                                        </p:cTn>
                                        <p:tgtEl>
                                          <p:spTgt spid="44035">
                                            <p:txEl>
                                              <p:pRg st="1" end="1"/>
                                            </p:txEl>
                                          </p:spTgt>
                                        </p:tgtEl>
                                        <p:attrNameLst>
                                          <p:attrName>style.visibility</p:attrName>
                                        </p:attrNameLst>
                                      </p:cBhvr>
                                      <p:to>
                                        <p:strVal val="visible"/>
                                      </p:to>
                                    </p:set>
                                    <p:anim calcmode="lin" valueType="num">
                                      <p:cBhvr>
                                        <p:cTn id="15" dur="500" fill="hold"/>
                                        <p:tgtEl>
                                          <p:spTgt spid="44035">
                                            <p:txEl>
                                              <p:pRg st="1" end="1"/>
                                            </p:txEl>
                                          </p:spTgt>
                                        </p:tgtEl>
                                        <p:attrNameLst>
                                          <p:attrName>ppt_w</p:attrName>
                                        </p:attrNameLst>
                                      </p:cBhvr>
                                      <p:tavLst>
                                        <p:tav tm="0">
                                          <p:val>
                                            <p:strVal val="(6*min(max(#ppt_w*#ppt_h,.3),1)-7.4)/-.7*#ppt_w"/>
                                          </p:val>
                                        </p:tav>
                                        <p:tav tm="100000">
                                          <p:val>
                                            <p:strVal val="#ppt_w"/>
                                          </p:val>
                                        </p:tav>
                                      </p:tavLst>
                                    </p:anim>
                                    <p:anim calcmode="lin" valueType="num">
                                      <p:cBhvr>
                                        <p:cTn id="16" dur="500" fill="hold"/>
                                        <p:tgtEl>
                                          <p:spTgt spid="44035">
                                            <p:txEl>
                                              <p:pRg st="1" end="1"/>
                                            </p:txEl>
                                          </p:spTgt>
                                        </p:tgtEl>
                                        <p:attrNameLst>
                                          <p:attrName>ppt_h</p:attrName>
                                        </p:attrNameLst>
                                      </p:cBhvr>
                                      <p:tavLst>
                                        <p:tav tm="0">
                                          <p:val>
                                            <p:strVal val="(6*min(max(#ppt_w*#ppt_h,.3),1)-7.4)/-.7*#ppt_h"/>
                                          </p:val>
                                        </p:tav>
                                        <p:tav tm="100000">
                                          <p:val>
                                            <p:strVal val="#ppt_h"/>
                                          </p:val>
                                        </p:tav>
                                      </p:tavLst>
                                    </p:anim>
                                    <p:anim calcmode="lin" valueType="num">
                                      <p:cBhvr>
                                        <p:cTn id="17" dur="500" fill="hold"/>
                                        <p:tgtEl>
                                          <p:spTgt spid="44035">
                                            <p:txEl>
                                              <p:pRg st="1" end="1"/>
                                            </p:txEl>
                                          </p:spTgt>
                                        </p:tgtEl>
                                        <p:attrNameLst>
                                          <p:attrName>ppt_x</p:attrName>
                                        </p:attrNameLst>
                                      </p:cBhvr>
                                      <p:tavLst>
                                        <p:tav tm="0">
                                          <p:val>
                                            <p:fltVal val="0.5"/>
                                          </p:val>
                                        </p:tav>
                                        <p:tav tm="100000">
                                          <p:val>
                                            <p:strVal val="#ppt_x"/>
                                          </p:val>
                                        </p:tav>
                                      </p:tavLst>
                                    </p:anim>
                                    <p:anim calcmode="lin" valueType="num">
                                      <p:cBhvr>
                                        <p:cTn id="18" dur="500" fill="hold"/>
                                        <p:tgtEl>
                                          <p:spTgt spid="44035">
                                            <p:txEl>
                                              <p:pRg st="1" end="1"/>
                                            </p:txEl>
                                          </p:spTgt>
                                        </p:tgtEl>
                                        <p:attrNameLst>
                                          <p:attrName>ppt_y</p:attrName>
                                        </p:attrNameLst>
                                      </p:cBhvr>
                                      <p:tavLst>
                                        <p:tav tm="0">
                                          <p:val>
                                            <p:strVal val="1+(6*min(max(#ppt_w*#ppt_h,.3),1)-7.4)/-.7*#ppt_h/2"/>
                                          </p:val>
                                        </p:tav>
                                        <p:tav tm="100000">
                                          <p:val>
                                            <p:strVal val="#ppt_y"/>
                                          </p:val>
                                        </p:tav>
                                      </p:tavLst>
                                    </p:anim>
                                  </p:childTnLst>
                                </p:cTn>
                              </p:par>
                            </p:childTnLst>
                          </p:cTn>
                        </p:par>
                      </p:childTnLst>
                    </p:cTn>
                  </p:par>
                  <p:par>
                    <p:cTn id="19" fill="hold" nodeType="clickPar">
                      <p:stCondLst>
                        <p:cond delay="indefinite"/>
                      </p:stCondLst>
                      <p:childTnLst>
                        <p:par>
                          <p:cTn id="20" fill="hold" nodeType="withGroup">
                            <p:stCondLst>
                              <p:cond delay="0"/>
                            </p:stCondLst>
                            <p:childTnLst>
                              <p:par>
                                <p:cTn id="21" presetID="23" presetClass="entr" presetSubtype="36" fill="hold" grpId="0" nodeType="clickEffect">
                                  <p:stCondLst>
                                    <p:cond delay="0"/>
                                  </p:stCondLst>
                                  <p:childTnLst>
                                    <p:set>
                                      <p:cBhvr>
                                        <p:cTn id="22" dur="1" fill="hold">
                                          <p:stCondLst>
                                            <p:cond delay="0"/>
                                          </p:stCondLst>
                                        </p:cTn>
                                        <p:tgtEl>
                                          <p:spTgt spid="44035">
                                            <p:txEl>
                                              <p:pRg st="2" end="2"/>
                                            </p:txEl>
                                          </p:spTgt>
                                        </p:tgtEl>
                                        <p:attrNameLst>
                                          <p:attrName>style.visibility</p:attrName>
                                        </p:attrNameLst>
                                      </p:cBhvr>
                                      <p:to>
                                        <p:strVal val="visible"/>
                                      </p:to>
                                    </p:set>
                                    <p:anim calcmode="lin" valueType="num">
                                      <p:cBhvr>
                                        <p:cTn id="23" dur="500" fill="hold"/>
                                        <p:tgtEl>
                                          <p:spTgt spid="44035">
                                            <p:txEl>
                                              <p:pRg st="2" end="2"/>
                                            </p:txEl>
                                          </p:spTgt>
                                        </p:tgtEl>
                                        <p:attrNameLst>
                                          <p:attrName>ppt_w</p:attrName>
                                        </p:attrNameLst>
                                      </p:cBhvr>
                                      <p:tavLst>
                                        <p:tav tm="0">
                                          <p:val>
                                            <p:strVal val="(6*min(max(#ppt_w*#ppt_h,.3),1)-7.4)/-.7*#ppt_w"/>
                                          </p:val>
                                        </p:tav>
                                        <p:tav tm="100000">
                                          <p:val>
                                            <p:strVal val="#ppt_w"/>
                                          </p:val>
                                        </p:tav>
                                      </p:tavLst>
                                    </p:anim>
                                    <p:anim calcmode="lin" valueType="num">
                                      <p:cBhvr>
                                        <p:cTn id="24" dur="500" fill="hold"/>
                                        <p:tgtEl>
                                          <p:spTgt spid="44035">
                                            <p:txEl>
                                              <p:pRg st="2" end="2"/>
                                            </p:txEl>
                                          </p:spTgt>
                                        </p:tgtEl>
                                        <p:attrNameLst>
                                          <p:attrName>ppt_h</p:attrName>
                                        </p:attrNameLst>
                                      </p:cBhvr>
                                      <p:tavLst>
                                        <p:tav tm="0">
                                          <p:val>
                                            <p:strVal val="(6*min(max(#ppt_w*#ppt_h,.3),1)-7.4)/-.7*#ppt_h"/>
                                          </p:val>
                                        </p:tav>
                                        <p:tav tm="100000">
                                          <p:val>
                                            <p:strVal val="#ppt_h"/>
                                          </p:val>
                                        </p:tav>
                                      </p:tavLst>
                                    </p:anim>
                                    <p:anim calcmode="lin" valueType="num">
                                      <p:cBhvr>
                                        <p:cTn id="25" dur="500" fill="hold"/>
                                        <p:tgtEl>
                                          <p:spTgt spid="44035">
                                            <p:txEl>
                                              <p:pRg st="2" end="2"/>
                                            </p:txEl>
                                          </p:spTgt>
                                        </p:tgtEl>
                                        <p:attrNameLst>
                                          <p:attrName>ppt_x</p:attrName>
                                        </p:attrNameLst>
                                      </p:cBhvr>
                                      <p:tavLst>
                                        <p:tav tm="0">
                                          <p:val>
                                            <p:fltVal val="0.5"/>
                                          </p:val>
                                        </p:tav>
                                        <p:tav tm="100000">
                                          <p:val>
                                            <p:strVal val="#ppt_x"/>
                                          </p:val>
                                        </p:tav>
                                      </p:tavLst>
                                    </p:anim>
                                    <p:anim calcmode="lin" valueType="num">
                                      <p:cBhvr>
                                        <p:cTn id="26" dur="500" fill="hold"/>
                                        <p:tgtEl>
                                          <p:spTgt spid="44035">
                                            <p:txEl>
                                              <p:pRg st="2" end="2"/>
                                            </p:txEl>
                                          </p:spTgt>
                                        </p:tgtEl>
                                        <p:attrNameLst>
                                          <p:attrName>ppt_y</p:attrName>
                                        </p:attrNameLst>
                                      </p:cBhvr>
                                      <p:tavLst>
                                        <p:tav tm="0">
                                          <p:val>
                                            <p:strVal val="1+(6*min(max(#ppt_w*#ppt_h,.3),1)-7.4)/-.7*#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4035" grpId="0" build="p" autoUpdateAnimBg="0"/>
    </p:bldLst>
  </p:timing>
</p:sld>
</file>

<file path=ppt/slides/slide3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5057" name="Rectangle 2"/>
          <p:cNvSpPr>
            <a:spLocks noGrp="1" noChangeArrowheads="1"/>
          </p:cNvSpPr>
          <p:nvPr>
            <p:ph type="title"/>
          </p:nvPr>
        </p:nvSpPr>
        <p:spPr/>
        <p:txBody>
          <a:bodyPr/>
          <a:lstStyle/>
          <a:p>
            <a:r>
              <a:rPr lang="en-US" altLang="en-US" smtClean="0"/>
              <a:t>HR TECHNOLOGY MOVES TO SMALL BUSINESS</a:t>
            </a:r>
          </a:p>
        </p:txBody>
      </p:sp>
      <p:sp>
        <p:nvSpPr>
          <p:cNvPr id="44035" name="Rectangle 3"/>
          <p:cNvSpPr>
            <a:spLocks noGrp="1" noChangeArrowheads="1"/>
          </p:cNvSpPr>
          <p:nvPr>
            <p:ph idx="1"/>
          </p:nvPr>
        </p:nvSpPr>
        <p:spPr/>
        <p:txBody>
          <a:bodyPr/>
          <a:lstStyle/>
          <a:p>
            <a:r>
              <a:rPr lang="en-US" altLang="en-US" sz="2800" dirty="0" smtClean="0"/>
              <a:t>Now, much of the risk and expertise for managing the hardware and software is with the vendor. Therefore, small businesses are not only able to afford access to the software, but they are also not burdened by the technological overhead required to implement legacy systems.</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34</a:t>
            </a:fld>
            <a:endParaRPr lang="en-US"/>
          </a:p>
        </p:txBody>
      </p:sp>
    </p:spTree>
    <p:extLst>
      <p:ext uri="{BB962C8B-B14F-4D97-AF65-F5344CB8AC3E}">
        <p14:creationId xmlns:p14="http://schemas.microsoft.com/office/powerpoint/2010/main" val="559554556"/>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6" fill="hold" grpId="0" nodeType="clickEffect">
                                  <p:stCondLst>
                                    <p:cond delay="0"/>
                                  </p:stCondLst>
                                  <p:childTnLst>
                                    <p:set>
                                      <p:cBhvr>
                                        <p:cTn id="6" dur="1" fill="hold">
                                          <p:stCondLst>
                                            <p:cond delay="0"/>
                                          </p:stCondLst>
                                        </p:cTn>
                                        <p:tgtEl>
                                          <p:spTgt spid="44035">
                                            <p:txEl>
                                              <p:pRg st="0" end="0"/>
                                            </p:txEl>
                                          </p:spTgt>
                                        </p:tgtEl>
                                        <p:attrNameLst>
                                          <p:attrName>style.visibility</p:attrName>
                                        </p:attrNameLst>
                                      </p:cBhvr>
                                      <p:to>
                                        <p:strVal val="visible"/>
                                      </p:to>
                                    </p:set>
                                    <p:anim calcmode="lin" valueType="num">
                                      <p:cBhvr>
                                        <p:cTn id="7" dur="500" fill="hold"/>
                                        <p:tgtEl>
                                          <p:spTgt spid="44035">
                                            <p:txEl>
                                              <p:pRg st="0" end="0"/>
                                            </p:txEl>
                                          </p:spTgt>
                                        </p:tgtEl>
                                        <p:attrNameLst>
                                          <p:attrName>ppt_w</p:attrName>
                                        </p:attrNameLst>
                                      </p:cBhvr>
                                      <p:tavLst>
                                        <p:tav tm="0">
                                          <p:val>
                                            <p:strVal val="(6*min(max(#ppt_w*#ppt_h,.3),1)-7.4)/-.7*#ppt_w"/>
                                          </p:val>
                                        </p:tav>
                                        <p:tav tm="100000">
                                          <p:val>
                                            <p:strVal val="#ppt_w"/>
                                          </p:val>
                                        </p:tav>
                                      </p:tavLst>
                                    </p:anim>
                                    <p:anim calcmode="lin" valueType="num">
                                      <p:cBhvr>
                                        <p:cTn id="8" dur="500" fill="hold"/>
                                        <p:tgtEl>
                                          <p:spTgt spid="44035">
                                            <p:txEl>
                                              <p:pRg st="0" end="0"/>
                                            </p:txEl>
                                          </p:spTgt>
                                        </p:tgtEl>
                                        <p:attrNameLst>
                                          <p:attrName>ppt_h</p:attrName>
                                        </p:attrNameLst>
                                      </p:cBhvr>
                                      <p:tavLst>
                                        <p:tav tm="0">
                                          <p:val>
                                            <p:strVal val="(6*min(max(#ppt_w*#ppt_h,.3),1)-7.4)/-.7*#ppt_h"/>
                                          </p:val>
                                        </p:tav>
                                        <p:tav tm="100000">
                                          <p:val>
                                            <p:strVal val="#ppt_h"/>
                                          </p:val>
                                        </p:tav>
                                      </p:tavLst>
                                    </p:anim>
                                    <p:anim calcmode="lin" valueType="num">
                                      <p:cBhvr>
                                        <p:cTn id="9" dur="500" fill="hold"/>
                                        <p:tgtEl>
                                          <p:spTgt spid="44035">
                                            <p:txEl>
                                              <p:pRg st="0" end="0"/>
                                            </p:txEl>
                                          </p:spTgt>
                                        </p:tgtEl>
                                        <p:attrNameLst>
                                          <p:attrName>ppt_x</p:attrName>
                                        </p:attrNameLst>
                                      </p:cBhvr>
                                      <p:tavLst>
                                        <p:tav tm="0">
                                          <p:val>
                                            <p:fltVal val="0.5"/>
                                          </p:val>
                                        </p:tav>
                                        <p:tav tm="100000">
                                          <p:val>
                                            <p:strVal val="#ppt_x"/>
                                          </p:val>
                                        </p:tav>
                                      </p:tavLst>
                                    </p:anim>
                                    <p:anim calcmode="lin" valueType="num">
                                      <p:cBhvr>
                                        <p:cTn id="10" dur="500" fill="hold"/>
                                        <p:tgtEl>
                                          <p:spTgt spid="44035">
                                            <p:txEl>
                                              <p:pRg st="0" end="0"/>
                                            </p:txEl>
                                          </p:spTgt>
                                        </p:tgtEl>
                                        <p:attrNameLst>
                                          <p:attrName>ppt_y</p:attrName>
                                        </p:attrNameLst>
                                      </p:cBhvr>
                                      <p:tavLst>
                                        <p:tav tm="0">
                                          <p:val>
                                            <p:strVal val="1+(6*min(max(#ppt_w*#ppt_h,.3),1)-7.4)/-.7*#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4035" grpId="0" build="p" autoUpdateAnimBg="0"/>
    </p:bldLst>
  </p:timing>
</p:sld>
</file>

<file path=ppt/slides/slide3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7105" name="Rectangle 2"/>
          <p:cNvSpPr>
            <a:spLocks noGrp="1" noChangeArrowheads="1"/>
          </p:cNvSpPr>
          <p:nvPr>
            <p:ph type="title"/>
          </p:nvPr>
        </p:nvSpPr>
        <p:spPr/>
        <p:txBody>
          <a:bodyPr/>
          <a:lstStyle/>
          <a:p>
            <a:r>
              <a:rPr lang="en-US" altLang="en-US" smtClean="0"/>
              <a:t>FUTURE TRENDS IN WORKFORCE TECHNOLOGIES</a:t>
            </a:r>
          </a:p>
        </p:txBody>
      </p:sp>
      <p:sp>
        <p:nvSpPr>
          <p:cNvPr id="45059" name="Rectangle 3"/>
          <p:cNvSpPr>
            <a:spLocks noGrp="1" noChangeArrowheads="1"/>
          </p:cNvSpPr>
          <p:nvPr>
            <p:ph idx="1"/>
          </p:nvPr>
        </p:nvSpPr>
        <p:spPr/>
        <p:txBody>
          <a:bodyPr/>
          <a:lstStyle/>
          <a:p>
            <a:r>
              <a:rPr lang="en-US" altLang="en-US" smtClean="0"/>
              <a:t>Carden’s Philosophy</a:t>
            </a:r>
          </a:p>
          <a:p>
            <a:r>
              <a:rPr lang="en-US" altLang="en-US" smtClean="0"/>
              <a:t>CedarCrestone Survey – 2010–2011</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35</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45059">
                                            <p:txEl>
                                              <p:pRg st="0" end="0"/>
                                            </p:txEl>
                                          </p:spTgt>
                                        </p:tgtEl>
                                        <p:attrNameLst>
                                          <p:attrName>style.visibility</p:attrName>
                                        </p:attrNameLst>
                                      </p:cBhvr>
                                      <p:to>
                                        <p:strVal val="visible"/>
                                      </p:to>
                                    </p:set>
                                    <p:anim calcmode="lin" valueType="num">
                                      <p:cBhvr>
                                        <p:cTn id="7" dur="500" fill="hold"/>
                                        <p:tgtEl>
                                          <p:spTgt spid="45059">
                                            <p:txEl>
                                              <p:pRg st="0" end="0"/>
                                            </p:txEl>
                                          </p:spTgt>
                                        </p:tgtEl>
                                        <p:attrNameLst>
                                          <p:attrName>ppt_w</p:attrName>
                                        </p:attrNameLst>
                                      </p:cBhvr>
                                      <p:tavLst>
                                        <p:tav tm="0">
                                          <p:val>
                                            <p:strVal val="4*#ppt_w"/>
                                          </p:val>
                                        </p:tav>
                                        <p:tav tm="100000">
                                          <p:val>
                                            <p:strVal val="#ppt_w"/>
                                          </p:val>
                                        </p:tav>
                                      </p:tavLst>
                                    </p:anim>
                                    <p:anim calcmode="lin" valueType="num">
                                      <p:cBhvr>
                                        <p:cTn id="8" dur="500" fill="hold"/>
                                        <p:tgtEl>
                                          <p:spTgt spid="45059">
                                            <p:txEl>
                                              <p:pRg st="0" end="0"/>
                                            </p:txEl>
                                          </p:spTgt>
                                        </p:tgtEl>
                                        <p:attrNameLst>
                                          <p:attrName>ppt_h</p:attrName>
                                        </p:attrNameLst>
                                      </p:cBhvr>
                                      <p:tavLst>
                                        <p:tav tm="0">
                                          <p:val>
                                            <p:strVal val="4*#ppt_h"/>
                                          </p:val>
                                        </p:tav>
                                        <p:tav tm="100000">
                                          <p:val>
                                            <p:strVal val="#ppt_h"/>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3" presetClass="entr" presetSubtype="32" fill="hold" grpId="0" nodeType="clickEffect">
                                  <p:stCondLst>
                                    <p:cond delay="0"/>
                                  </p:stCondLst>
                                  <p:childTnLst>
                                    <p:set>
                                      <p:cBhvr>
                                        <p:cTn id="12" dur="1" fill="hold">
                                          <p:stCondLst>
                                            <p:cond delay="0"/>
                                          </p:stCondLst>
                                        </p:cTn>
                                        <p:tgtEl>
                                          <p:spTgt spid="45059">
                                            <p:txEl>
                                              <p:pRg st="1" end="1"/>
                                            </p:txEl>
                                          </p:spTgt>
                                        </p:tgtEl>
                                        <p:attrNameLst>
                                          <p:attrName>style.visibility</p:attrName>
                                        </p:attrNameLst>
                                      </p:cBhvr>
                                      <p:to>
                                        <p:strVal val="visible"/>
                                      </p:to>
                                    </p:set>
                                    <p:anim calcmode="lin" valueType="num">
                                      <p:cBhvr>
                                        <p:cTn id="13" dur="500" fill="hold"/>
                                        <p:tgtEl>
                                          <p:spTgt spid="45059">
                                            <p:txEl>
                                              <p:pRg st="1" end="1"/>
                                            </p:txEl>
                                          </p:spTgt>
                                        </p:tgtEl>
                                        <p:attrNameLst>
                                          <p:attrName>ppt_w</p:attrName>
                                        </p:attrNameLst>
                                      </p:cBhvr>
                                      <p:tavLst>
                                        <p:tav tm="0">
                                          <p:val>
                                            <p:strVal val="4*#ppt_w"/>
                                          </p:val>
                                        </p:tav>
                                        <p:tav tm="100000">
                                          <p:val>
                                            <p:strVal val="#ppt_w"/>
                                          </p:val>
                                        </p:tav>
                                      </p:tavLst>
                                    </p:anim>
                                    <p:anim calcmode="lin" valueType="num">
                                      <p:cBhvr>
                                        <p:cTn id="14" dur="500" fill="hold"/>
                                        <p:tgtEl>
                                          <p:spTgt spid="45059">
                                            <p:txEl>
                                              <p:pRg st="1" end="1"/>
                                            </p:txEl>
                                          </p:spTgt>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5059" grpId="0" build="p" autoUpdateAnimBg="0"/>
    </p:bldLst>
  </p:timing>
</p:sld>
</file>

<file path=ppt/slides/slide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9153" name="Rectangle 2"/>
          <p:cNvSpPr>
            <a:spLocks noGrp="1" noChangeArrowheads="1"/>
          </p:cNvSpPr>
          <p:nvPr>
            <p:ph type="title"/>
          </p:nvPr>
        </p:nvSpPr>
        <p:spPr/>
        <p:txBody>
          <a:bodyPr/>
          <a:lstStyle/>
          <a:p>
            <a:pPr eaLnBrk="1" hangingPunct="1"/>
            <a:r>
              <a:rPr lang="en-US" altLang="en-US" sz="4000" smtClean="0"/>
              <a:t>FUTURE TRENDS IN WORKFORCE TECHNOLOGIES</a:t>
            </a:r>
          </a:p>
        </p:txBody>
      </p:sp>
      <p:sp>
        <p:nvSpPr>
          <p:cNvPr id="45059"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2800" dirty="0" err="1" smtClean="0"/>
              <a:t>Carden’s</a:t>
            </a:r>
            <a:r>
              <a:rPr lang="en-US" altLang="en-US" sz="2800" dirty="0" smtClean="0"/>
              <a:t> Philosophy</a:t>
            </a:r>
          </a:p>
          <a:p>
            <a:pPr>
              <a:lnSpc>
                <a:spcPct val="90000"/>
              </a:lnSpc>
            </a:pPr>
            <a:r>
              <a:rPr lang="en-US" altLang="en-US" u="sng" dirty="0" smtClean="0"/>
              <a:t>Technology should serve strategic goals.</a:t>
            </a:r>
          </a:p>
          <a:p>
            <a:pPr lvl="1"/>
            <a:r>
              <a:rPr lang="en-US" altLang="en-US" sz="2400" dirty="0" err="1" smtClean="0"/>
              <a:t>Carden</a:t>
            </a:r>
            <a:r>
              <a:rPr lang="en-US" altLang="en-US" sz="2400" dirty="0" smtClean="0"/>
              <a:t> notes that the increasing competition by organizations to improve their profitability has often led to the conclusion that </a:t>
            </a:r>
            <a:r>
              <a:rPr lang="en-US" altLang="en-US" sz="2400" i="1" dirty="0" smtClean="0"/>
              <a:t>new technology will solve these issues</a:t>
            </a:r>
            <a:r>
              <a:rPr lang="en-US" altLang="en-US" sz="2400" dirty="0" smtClean="0"/>
              <a:t>, but the reality is more complex than that. Organizations that are most successful are those that are able to leverage technology that most closely links to a strong business strategy.</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36</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45059">
                                            <p:txEl>
                                              <p:pRg st="0" end="0"/>
                                            </p:txEl>
                                          </p:spTgt>
                                        </p:tgtEl>
                                        <p:attrNameLst>
                                          <p:attrName>style.visibility</p:attrName>
                                        </p:attrNameLst>
                                      </p:cBhvr>
                                      <p:to>
                                        <p:strVal val="visible"/>
                                      </p:to>
                                    </p:set>
                                    <p:anim calcmode="lin" valueType="num">
                                      <p:cBhvr>
                                        <p:cTn id="7" dur="500" fill="hold"/>
                                        <p:tgtEl>
                                          <p:spTgt spid="45059">
                                            <p:txEl>
                                              <p:pRg st="0" end="0"/>
                                            </p:txEl>
                                          </p:spTgt>
                                        </p:tgtEl>
                                        <p:attrNameLst>
                                          <p:attrName>ppt_w</p:attrName>
                                        </p:attrNameLst>
                                      </p:cBhvr>
                                      <p:tavLst>
                                        <p:tav tm="0">
                                          <p:val>
                                            <p:strVal val="4*#ppt_w"/>
                                          </p:val>
                                        </p:tav>
                                        <p:tav tm="100000">
                                          <p:val>
                                            <p:strVal val="#ppt_w"/>
                                          </p:val>
                                        </p:tav>
                                      </p:tavLst>
                                    </p:anim>
                                    <p:anim calcmode="lin" valueType="num">
                                      <p:cBhvr>
                                        <p:cTn id="8" dur="500" fill="hold"/>
                                        <p:tgtEl>
                                          <p:spTgt spid="45059">
                                            <p:txEl>
                                              <p:pRg st="0" end="0"/>
                                            </p:txEl>
                                          </p:spTgt>
                                        </p:tgtEl>
                                        <p:attrNameLst>
                                          <p:attrName>ppt_h</p:attrName>
                                        </p:attrNameLst>
                                      </p:cBhvr>
                                      <p:tavLst>
                                        <p:tav tm="0">
                                          <p:val>
                                            <p:strVal val="4*#ppt_h"/>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32" fill="hold" grpId="0" nodeType="clickEffect">
                                  <p:stCondLst>
                                    <p:cond delay="0"/>
                                  </p:stCondLst>
                                  <p:childTnLst>
                                    <p:set>
                                      <p:cBhvr>
                                        <p:cTn id="12" dur="1" fill="hold">
                                          <p:stCondLst>
                                            <p:cond delay="0"/>
                                          </p:stCondLst>
                                        </p:cTn>
                                        <p:tgtEl>
                                          <p:spTgt spid="45059">
                                            <p:txEl>
                                              <p:pRg st="1" end="1"/>
                                            </p:txEl>
                                          </p:spTgt>
                                        </p:tgtEl>
                                        <p:attrNameLst>
                                          <p:attrName>style.visibility</p:attrName>
                                        </p:attrNameLst>
                                      </p:cBhvr>
                                      <p:to>
                                        <p:strVal val="visible"/>
                                      </p:to>
                                    </p:set>
                                    <p:anim calcmode="lin" valueType="num">
                                      <p:cBhvr>
                                        <p:cTn id="13" dur="500" fill="hold"/>
                                        <p:tgtEl>
                                          <p:spTgt spid="45059">
                                            <p:txEl>
                                              <p:pRg st="1" end="1"/>
                                            </p:txEl>
                                          </p:spTgt>
                                        </p:tgtEl>
                                        <p:attrNameLst>
                                          <p:attrName>ppt_w</p:attrName>
                                        </p:attrNameLst>
                                      </p:cBhvr>
                                      <p:tavLst>
                                        <p:tav tm="0">
                                          <p:val>
                                            <p:strVal val="4*#ppt_w"/>
                                          </p:val>
                                        </p:tav>
                                        <p:tav tm="100000">
                                          <p:val>
                                            <p:strVal val="#ppt_w"/>
                                          </p:val>
                                        </p:tav>
                                      </p:tavLst>
                                    </p:anim>
                                    <p:anim calcmode="lin" valueType="num">
                                      <p:cBhvr>
                                        <p:cTn id="14" dur="500" fill="hold"/>
                                        <p:tgtEl>
                                          <p:spTgt spid="45059">
                                            <p:txEl>
                                              <p:pRg st="1" end="1"/>
                                            </p:txEl>
                                          </p:spTgt>
                                        </p:tgtEl>
                                        <p:attrNameLst>
                                          <p:attrName>ppt_h</p:attrName>
                                        </p:attrNameLst>
                                      </p:cBhvr>
                                      <p:tavLst>
                                        <p:tav tm="0">
                                          <p:val>
                                            <p:strVal val="4*#ppt_h"/>
                                          </p:val>
                                        </p:tav>
                                        <p:tav tm="100000">
                                          <p:val>
                                            <p:strVal val="#ppt_h"/>
                                          </p:val>
                                        </p:tav>
                                      </p:tavLst>
                                    </p:anim>
                                  </p:childTnLst>
                                </p:cTn>
                              </p:par>
                              <p:par>
                                <p:cTn id="15" presetID="23" presetClass="entr" presetSubtype="32" fill="hold" grpId="0" nodeType="withEffect">
                                  <p:stCondLst>
                                    <p:cond delay="0"/>
                                  </p:stCondLst>
                                  <p:childTnLst>
                                    <p:set>
                                      <p:cBhvr>
                                        <p:cTn id="16" dur="1" fill="hold">
                                          <p:stCondLst>
                                            <p:cond delay="0"/>
                                          </p:stCondLst>
                                        </p:cTn>
                                        <p:tgtEl>
                                          <p:spTgt spid="45059">
                                            <p:txEl>
                                              <p:pRg st="2" end="2"/>
                                            </p:txEl>
                                          </p:spTgt>
                                        </p:tgtEl>
                                        <p:attrNameLst>
                                          <p:attrName>style.visibility</p:attrName>
                                        </p:attrNameLst>
                                      </p:cBhvr>
                                      <p:to>
                                        <p:strVal val="visible"/>
                                      </p:to>
                                    </p:set>
                                    <p:anim calcmode="lin" valueType="num">
                                      <p:cBhvr>
                                        <p:cTn id="17" dur="500" fill="hold"/>
                                        <p:tgtEl>
                                          <p:spTgt spid="45059">
                                            <p:txEl>
                                              <p:pRg st="2" end="2"/>
                                            </p:txEl>
                                          </p:spTgt>
                                        </p:tgtEl>
                                        <p:attrNameLst>
                                          <p:attrName>ppt_w</p:attrName>
                                        </p:attrNameLst>
                                      </p:cBhvr>
                                      <p:tavLst>
                                        <p:tav tm="0">
                                          <p:val>
                                            <p:strVal val="4*#ppt_w"/>
                                          </p:val>
                                        </p:tav>
                                        <p:tav tm="100000">
                                          <p:val>
                                            <p:strVal val="#ppt_w"/>
                                          </p:val>
                                        </p:tav>
                                      </p:tavLst>
                                    </p:anim>
                                    <p:anim calcmode="lin" valueType="num">
                                      <p:cBhvr>
                                        <p:cTn id="18" dur="500" fill="hold"/>
                                        <p:tgtEl>
                                          <p:spTgt spid="45059">
                                            <p:txEl>
                                              <p:pRg st="2" end="2"/>
                                            </p:txEl>
                                          </p:spTgt>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5059" grpId="0" build="p" autoUpdateAnimBg="0"/>
    </p:bldLst>
  </p:timing>
</p:sld>
</file>

<file path=ppt/slides/slide3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9153" name="Rectangle 2"/>
          <p:cNvSpPr>
            <a:spLocks noGrp="1" noChangeArrowheads="1"/>
          </p:cNvSpPr>
          <p:nvPr>
            <p:ph type="title"/>
          </p:nvPr>
        </p:nvSpPr>
        <p:spPr/>
        <p:txBody>
          <a:bodyPr/>
          <a:lstStyle/>
          <a:p>
            <a:pPr eaLnBrk="1" hangingPunct="1"/>
            <a:r>
              <a:rPr lang="en-US" altLang="en-US" sz="4000" smtClean="0"/>
              <a:t>FUTURE TRENDS IN WORKFORCE TECHNOLOGIES</a:t>
            </a:r>
          </a:p>
        </p:txBody>
      </p:sp>
      <p:sp>
        <p:nvSpPr>
          <p:cNvPr id="45059"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2800" dirty="0" err="1" smtClean="0"/>
              <a:t>Carden’s</a:t>
            </a:r>
            <a:r>
              <a:rPr lang="en-US" altLang="en-US" sz="2800" dirty="0" smtClean="0"/>
              <a:t> Philosophy</a:t>
            </a:r>
          </a:p>
          <a:p>
            <a:pPr lvl="1"/>
            <a:r>
              <a:rPr lang="en-US" altLang="en-US" sz="2400" dirty="0" smtClean="0"/>
              <a:t>Feeling increasing pressure to remain competitive and survive has led to companies that are adopting technology to carefully diagnose what </a:t>
            </a:r>
            <a:r>
              <a:rPr lang="en-US" altLang="en-US" sz="2400" i="1" dirty="0" smtClean="0"/>
              <a:t>strategic goals</a:t>
            </a:r>
            <a:r>
              <a:rPr lang="en-US" altLang="en-US" sz="2400" dirty="0" smtClean="0"/>
              <a:t> the adoption of technology could support.</a:t>
            </a:r>
          </a:p>
          <a:p>
            <a:pPr lvl="1"/>
            <a:r>
              <a:rPr lang="en-US" altLang="en-US" sz="2400" dirty="0" smtClean="0"/>
              <a:t>It is important to keep in mind that how effectively organizations are able to harness the power of these new technologies </a:t>
            </a:r>
            <a:r>
              <a:rPr lang="en-US" altLang="en-US" sz="2400" u="sng" dirty="0" smtClean="0"/>
              <a:t>will depend on how well they link it to their HR strategy</a:t>
            </a:r>
            <a:r>
              <a:rPr lang="en-US" altLang="en-US" sz="2400" dirty="0" smtClean="0"/>
              <a:t>.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37</a:t>
            </a:fld>
            <a:endParaRPr lang="en-US"/>
          </a:p>
        </p:txBody>
      </p:sp>
    </p:spTree>
    <p:extLst>
      <p:ext uri="{BB962C8B-B14F-4D97-AF65-F5344CB8AC3E}">
        <p14:creationId xmlns:p14="http://schemas.microsoft.com/office/powerpoint/2010/main" val="3243554520"/>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45059">
                                            <p:txEl>
                                              <p:pRg st="0" end="0"/>
                                            </p:txEl>
                                          </p:spTgt>
                                        </p:tgtEl>
                                        <p:attrNameLst>
                                          <p:attrName>style.visibility</p:attrName>
                                        </p:attrNameLst>
                                      </p:cBhvr>
                                      <p:to>
                                        <p:strVal val="visible"/>
                                      </p:to>
                                    </p:set>
                                    <p:anim calcmode="lin" valueType="num">
                                      <p:cBhvr>
                                        <p:cTn id="7" dur="500" fill="hold"/>
                                        <p:tgtEl>
                                          <p:spTgt spid="45059">
                                            <p:txEl>
                                              <p:pRg st="0" end="0"/>
                                            </p:txEl>
                                          </p:spTgt>
                                        </p:tgtEl>
                                        <p:attrNameLst>
                                          <p:attrName>ppt_w</p:attrName>
                                        </p:attrNameLst>
                                      </p:cBhvr>
                                      <p:tavLst>
                                        <p:tav tm="0">
                                          <p:val>
                                            <p:strVal val="4*#ppt_w"/>
                                          </p:val>
                                        </p:tav>
                                        <p:tav tm="100000">
                                          <p:val>
                                            <p:strVal val="#ppt_w"/>
                                          </p:val>
                                        </p:tav>
                                      </p:tavLst>
                                    </p:anim>
                                    <p:anim calcmode="lin" valueType="num">
                                      <p:cBhvr>
                                        <p:cTn id="8" dur="500" fill="hold"/>
                                        <p:tgtEl>
                                          <p:spTgt spid="45059">
                                            <p:txEl>
                                              <p:pRg st="0" end="0"/>
                                            </p:txEl>
                                          </p:spTgt>
                                        </p:tgtEl>
                                        <p:attrNameLst>
                                          <p:attrName>ppt_h</p:attrName>
                                        </p:attrNameLst>
                                      </p:cBhvr>
                                      <p:tavLst>
                                        <p:tav tm="0">
                                          <p:val>
                                            <p:strVal val="4*#ppt_h"/>
                                          </p:val>
                                        </p:tav>
                                        <p:tav tm="100000">
                                          <p:val>
                                            <p:strVal val="#ppt_h"/>
                                          </p:val>
                                        </p:tav>
                                      </p:tavLst>
                                    </p:anim>
                                  </p:childTnLst>
                                </p:cTn>
                              </p:par>
                              <p:par>
                                <p:cTn id="9" presetID="23" presetClass="entr" presetSubtype="32" fill="hold" grpId="0" nodeType="withEffect">
                                  <p:stCondLst>
                                    <p:cond delay="0"/>
                                  </p:stCondLst>
                                  <p:childTnLst>
                                    <p:set>
                                      <p:cBhvr>
                                        <p:cTn id="10" dur="1" fill="hold">
                                          <p:stCondLst>
                                            <p:cond delay="0"/>
                                          </p:stCondLst>
                                        </p:cTn>
                                        <p:tgtEl>
                                          <p:spTgt spid="45059">
                                            <p:txEl>
                                              <p:pRg st="1" end="1"/>
                                            </p:txEl>
                                          </p:spTgt>
                                        </p:tgtEl>
                                        <p:attrNameLst>
                                          <p:attrName>style.visibility</p:attrName>
                                        </p:attrNameLst>
                                      </p:cBhvr>
                                      <p:to>
                                        <p:strVal val="visible"/>
                                      </p:to>
                                    </p:set>
                                    <p:anim calcmode="lin" valueType="num">
                                      <p:cBhvr>
                                        <p:cTn id="11" dur="500" fill="hold"/>
                                        <p:tgtEl>
                                          <p:spTgt spid="45059">
                                            <p:txEl>
                                              <p:pRg st="1" end="1"/>
                                            </p:txEl>
                                          </p:spTgt>
                                        </p:tgtEl>
                                        <p:attrNameLst>
                                          <p:attrName>ppt_w</p:attrName>
                                        </p:attrNameLst>
                                      </p:cBhvr>
                                      <p:tavLst>
                                        <p:tav tm="0">
                                          <p:val>
                                            <p:strVal val="4*#ppt_w"/>
                                          </p:val>
                                        </p:tav>
                                        <p:tav tm="100000">
                                          <p:val>
                                            <p:strVal val="#ppt_w"/>
                                          </p:val>
                                        </p:tav>
                                      </p:tavLst>
                                    </p:anim>
                                    <p:anim calcmode="lin" valueType="num">
                                      <p:cBhvr>
                                        <p:cTn id="12" dur="500" fill="hold"/>
                                        <p:tgtEl>
                                          <p:spTgt spid="45059">
                                            <p:txEl>
                                              <p:pRg st="1" end="1"/>
                                            </p:txEl>
                                          </p:spTgt>
                                        </p:tgtEl>
                                        <p:attrNameLst>
                                          <p:attrName>ppt_h</p:attrName>
                                        </p:attrNameLst>
                                      </p:cBhvr>
                                      <p:tavLst>
                                        <p:tav tm="0">
                                          <p:val>
                                            <p:strVal val="4*#ppt_h"/>
                                          </p:val>
                                        </p:tav>
                                        <p:tav tm="100000">
                                          <p:val>
                                            <p:strVal val="#ppt_h"/>
                                          </p:val>
                                        </p:tav>
                                      </p:tavLst>
                                    </p:anim>
                                  </p:childTnLst>
                                </p:cTn>
                              </p:par>
                              <p:par>
                                <p:cTn id="13" presetID="23" presetClass="entr" presetSubtype="32" fill="hold" grpId="0" nodeType="withEffect">
                                  <p:stCondLst>
                                    <p:cond delay="0"/>
                                  </p:stCondLst>
                                  <p:childTnLst>
                                    <p:set>
                                      <p:cBhvr>
                                        <p:cTn id="14" dur="1" fill="hold">
                                          <p:stCondLst>
                                            <p:cond delay="0"/>
                                          </p:stCondLst>
                                        </p:cTn>
                                        <p:tgtEl>
                                          <p:spTgt spid="45059">
                                            <p:txEl>
                                              <p:pRg st="2" end="2"/>
                                            </p:txEl>
                                          </p:spTgt>
                                        </p:tgtEl>
                                        <p:attrNameLst>
                                          <p:attrName>style.visibility</p:attrName>
                                        </p:attrNameLst>
                                      </p:cBhvr>
                                      <p:to>
                                        <p:strVal val="visible"/>
                                      </p:to>
                                    </p:set>
                                    <p:anim calcmode="lin" valueType="num">
                                      <p:cBhvr>
                                        <p:cTn id="15" dur="500" fill="hold"/>
                                        <p:tgtEl>
                                          <p:spTgt spid="45059">
                                            <p:txEl>
                                              <p:pRg st="2" end="2"/>
                                            </p:txEl>
                                          </p:spTgt>
                                        </p:tgtEl>
                                        <p:attrNameLst>
                                          <p:attrName>ppt_w</p:attrName>
                                        </p:attrNameLst>
                                      </p:cBhvr>
                                      <p:tavLst>
                                        <p:tav tm="0">
                                          <p:val>
                                            <p:strVal val="4*#ppt_w"/>
                                          </p:val>
                                        </p:tav>
                                        <p:tav tm="100000">
                                          <p:val>
                                            <p:strVal val="#ppt_w"/>
                                          </p:val>
                                        </p:tav>
                                      </p:tavLst>
                                    </p:anim>
                                    <p:anim calcmode="lin" valueType="num">
                                      <p:cBhvr>
                                        <p:cTn id="16" dur="500" fill="hold"/>
                                        <p:tgtEl>
                                          <p:spTgt spid="45059">
                                            <p:txEl>
                                              <p:pRg st="2" end="2"/>
                                            </p:txEl>
                                          </p:spTgt>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5059" grpId="0" build="p" autoUpdateAnimBg="0"/>
    </p:bldLst>
  </p:timing>
</p:sld>
</file>

<file path=ppt/slides/slide3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01" name="Rectangle 2"/>
          <p:cNvSpPr>
            <a:spLocks noGrp="1" noChangeArrowheads="1"/>
          </p:cNvSpPr>
          <p:nvPr>
            <p:ph type="title"/>
          </p:nvPr>
        </p:nvSpPr>
        <p:spPr/>
        <p:txBody>
          <a:bodyPr/>
          <a:lstStyle/>
          <a:p>
            <a:pPr eaLnBrk="1" hangingPunct="1"/>
            <a:r>
              <a:rPr lang="en-US" altLang="en-US" sz="4000" smtClean="0"/>
              <a:t>FUTURE TRENDS IN WORKFORCE TECHNOLOGIES</a:t>
            </a:r>
          </a:p>
        </p:txBody>
      </p:sp>
      <p:sp>
        <p:nvSpPr>
          <p:cNvPr id="45059" name="Rectangle 3"/>
          <p:cNvSpPr>
            <a:spLocks noGrp="1" noChangeArrowheads="1"/>
          </p:cNvSpPr>
          <p:nvPr>
            <p:ph idx="1"/>
          </p:nvPr>
        </p:nvSpPr>
        <p:spPr/>
        <p:txBody>
          <a:bodyPr/>
          <a:lstStyle/>
          <a:p>
            <a:pPr marL="609600" indent="-609600" eaLnBrk="1" hangingPunct="1">
              <a:lnSpc>
                <a:spcPct val="90000"/>
              </a:lnSpc>
              <a:buFont typeface="Wingdings" panose="05000000000000000000" pitchFamily="2" charset="2"/>
              <a:buNone/>
            </a:pPr>
            <a:r>
              <a:rPr lang="en-US" altLang="en-US" sz="2700" dirty="0" err="1" smtClean="0"/>
              <a:t>CedarCrestone</a:t>
            </a:r>
            <a:r>
              <a:rPr lang="en-US" altLang="en-US" sz="2700" dirty="0" smtClean="0"/>
              <a:t> Survey – 2010–2011</a:t>
            </a:r>
          </a:p>
          <a:p>
            <a:pPr marL="590550" indent="-533400">
              <a:lnSpc>
                <a:spcPct val="90000"/>
              </a:lnSpc>
            </a:pPr>
            <a:r>
              <a:rPr lang="en-US" altLang="en-US" sz="2800" dirty="0" smtClean="0"/>
              <a:t>Data for this report were collected in 2010 from 1,289 respondents representing over 20 million employees. </a:t>
            </a:r>
          </a:p>
          <a:p>
            <a:pPr marL="590550" indent="-533400">
              <a:lnSpc>
                <a:spcPct val="90000"/>
              </a:lnSpc>
            </a:pPr>
            <a:r>
              <a:rPr lang="en-US" altLang="en-US" sz="2800" dirty="0" smtClean="0"/>
              <a:t>Major Findings</a:t>
            </a:r>
          </a:p>
          <a:p>
            <a:pPr marL="971550" lvl="1" indent="-457200"/>
            <a:r>
              <a:rPr lang="en-US" altLang="en-US" sz="2400" dirty="0" smtClean="0"/>
              <a:t>Organizations that have more automation across all categories of technologies outperform those organizations with less automation on the important productivity measures of net income growth, sales growth, and sales per employee.</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38</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45059">
                                            <p:txEl>
                                              <p:pRg st="0" end="0"/>
                                            </p:txEl>
                                          </p:spTgt>
                                        </p:tgtEl>
                                        <p:attrNameLst>
                                          <p:attrName>style.visibility</p:attrName>
                                        </p:attrNameLst>
                                      </p:cBhvr>
                                      <p:to>
                                        <p:strVal val="visible"/>
                                      </p:to>
                                    </p:set>
                                    <p:anim calcmode="lin" valueType="num">
                                      <p:cBhvr>
                                        <p:cTn id="7" dur="500" fill="hold"/>
                                        <p:tgtEl>
                                          <p:spTgt spid="45059">
                                            <p:txEl>
                                              <p:pRg st="0" end="0"/>
                                            </p:txEl>
                                          </p:spTgt>
                                        </p:tgtEl>
                                        <p:attrNameLst>
                                          <p:attrName>ppt_w</p:attrName>
                                        </p:attrNameLst>
                                      </p:cBhvr>
                                      <p:tavLst>
                                        <p:tav tm="0">
                                          <p:val>
                                            <p:strVal val="4*#ppt_w"/>
                                          </p:val>
                                        </p:tav>
                                        <p:tav tm="100000">
                                          <p:val>
                                            <p:strVal val="#ppt_w"/>
                                          </p:val>
                                        </p:tav>
                                      </p:tavLst>
                                    </p:anim>
                                    <p:anim calcmode="lin" valueType="num">
                                      <p:cBhvr>
                                        <p:cTn id="8" dur="500" fill="hold"/>
                                        <p:tgtEl>
                                          <p:spTgt spid="45059">
                                            <p:txEl>
                                              <p:pRg st="0" end="0"/>
                                            </p:txEl>
                                          </p:spTgt>
                                        </p:tgtEl>
                                        <p:attrNameLst>
                                          <p:attrName>ppt_h</p:attrName>
                                        </p:attrNameLst>
                                      </p:cBhvr>
                                      <p:tavLst>
                                        <p:tav tm="0">
                                          <p:val>
                                            <p:strVal val="4*#ppt_h"/>
                                          </p:val>
                                        </p:tav>
                                        <p:tav tm="100000">
                                          <p:val>
                                            <p:strVal val="#ppt_h"/>
                                          </p:val>
                                        </p:tav>
                                      </p:tavLst>
                                    </p:anim>
                                  </p:childTnLst>
                                </p:cTn>
                              </p:par>
                            </p:childTnLst>
                          </p:cTn>
                        </p:par>
                      </p:childTnLst>
                    </p:cTn>
                  </p:par>
                  <p:par>
                    <p:cTn id="9" fill="hold">
                      <p:stCondLst>
                        <p:cond delay="indefinite"/>
                      </p:stCondLst>
                      <p:childTnLst>
                        <p:par>
                          <p:cTn id="10" fill="hold">
                            <p:stCondLst>
                              <p:cond delay="0"/>
                            </p:stCondLst>
                            <p:childTnLst>
                              <p:par>
                                <p:cTn id="11" presetID="23" presetClass="entr" presetSubtype="32" fill="hold" grpId="0" nodeType="clickEffect">
                                  <p:stCondLst>
                                    <p:cond delay="0"/>
                                  </p:stCondLst>
                                  <p:childTnLst>
                                    <p:set>
                                      <p:cBhvr>
                                        <p:cTn id="12" dur="1" fill="hold">
                                          <p:stCondLst>
                                            <p:cond delay="0"/>
                                          </p:stCondLst>
                                        </p:cTn>
                                        <p:tgtEl>
                                          <p:spTgt spid="45059">
                                            <p:txEl>
                                              <p:pRg st="1" end="1"/>
                                            </p:txEl>
                                          </p:spTgt>
                                        </p:tgtEl>
                                        <p:attrNameLst>
                                          <p:attrName>style.visibility</p:attrName>
                                        </p:attrNameLst>
                                      </p:cBhvr>
                                      <p:to>
                                        <p:strVal val="visible"/>
                                      </p:to>
                                    </p:set>
                                    <p:anim calcmode="lin" valueType="num">
                                      <p:cBhvr>
                                        <p:cTn id="13" dur="500" fill="hold"/>
                                        <p:tgtEl>
                                          <p:spTgt spid="45059">
                                            <p:txEl>
                                              <p:pRg st="1" end="1"/>
                                            </p:txEl>
                                          </p:spTgt>
                                        </p:tgtEl>
                                        <p:attrNameLst>
                                          <p:attrName>ppt_w</p:attrName>
                                        </p:attrNameLst>
                                      </p:cBhvr>
                                      <p:tavLst>
                                        <p:tav tm="0">
                                          <p:val>
                                            <p:strVal val="4*#ppt_w"/>
                                          </p:val>
                                        </p:tav>
                                        <p:tav tm="100000">
                                          <p:val>
                                            <p:strVal val="#ppt_w"/>
                                          </p:val>
                                        </p:tav>
                                      </p:tavLst>
                                    </p:anim>
                                    <p:anim calcmode="lin" valueType="num">
                                      <p:cBhvr>
                                        <p:cTn id="14" dur="500" fill="hold"/>
                                        <p:tgtEl>
                                          <p:spTgt spid="45059">
                                            <p:txEl>
                                              <p:pRg st="1" end="1"/>
                                            </p:txEl>
                                          </p:spTgt>
                                        </p:tgtEl>
                                        <p:attrNameLst>
                                          <p:attrName>ppt_h</p:attrName>
                                        </p:attrNameLst>
                                      </p:cBhvr>
                                      <p:tavLst>
                                        <p:tav tm="0">
                                          <p:val>
                                            <p:strVal val="4*#ppt_h"/>
                                          </p:val>
                                        </p:tav>
                                        <p:tav tm="100000">
                                          <p:val>
                                            <p:strVal val="#ppt_h"/>
                                          </p:val>
                                        </p:tav>
                                      </p:tavLst>
                                    </p:anim>
                                  </p:childTnLst>
                                </p:cTn>
                              </p:par>
                            </p:childTnLst>
                          </p:cTn>
                        </p:par>
                      </p:childTnLst>
                    </p:cTn>
                  </p:par>
                  <p:par>
                    <p:cTn id="15" fill="hold">
                      <p:stCondLst>
                        <p:cond delay="indefinite"/>
                      </p:stCondLst>
                      <p:childTnLst>
                        <p:par>
                          <p:cTn id="16" fill="hold">
                            <p:stCondLst>
                              <p:cond delay="0"/>
                            </p:stCondLst>
                            <p:childTnLst>
                              <p:par>
                                <p:cTn id="17" presetID="23" presetClass="entr" presetSubtype="32" fill="hold" grpId="0" nodeType="clickEffect">
                                  <p:stCondLst>
                                    <p:cond delay="0"/>
                                  </p:stCondLst>
                                  <p:childTnLst>
                                    <p:set>
                                      <p:cBhvr>
                                        <p:cTn id="18" dur="1" fill="hold">
                                          <p:stCondLst>
                                            <p:cond delay="0"/>
                                          </p:stCondLst>
                                        </p:cTn>
                                        <p:tgtEl>
                                          <p:spTgt spid="45059">
                                            <p:txEl>
                                              <p:pRg st="2" end="2"/>
                                            </p:txEl>
                                          </p:spTgt>
                                        </p:tgtEl>
                                        <p:attrNameLst>
                                          <p:attrName>style.visibility</p:attrName>
                                        </p:attrNameLst>
                                      </p:cBhvr>
                                      <p:to>
                                        <p:strVal val="visible"/>
                                      </p:to>
                                    </p:set>
                                    <p:anim calcmode="lin" valueType="num">
                                      <p:cBhvr>
                                        <p:cTn id="19" dur="500" fill="hold"/>
                                        <p:tgtEl>
                                          <p:spTgt spid="45059">
                                            <p:txEl>
                                              <p:pRg st="2" end="2"/>
                                            </p:txEl>
                                          </p:spTgt>
                                        </p:tgtEl>
                                        <p:attrNameLst>
                                          <p:attrName>ppt_w</p:attrName>
                                        </p:attrNameLst>
                                      </p:cBhvr>
                                      <p:tavLst>
                                        <p:tav tm="0">
                                          <p:val>
                                            <p:strVal val="4*#ppt_w"/>
                                          </p:val>
                                        </p:tav>
                                        <p:tav tm="100000">
                                          <p:val>
                                            <p:strVal val="#ppt_w"/>
                                          </p:val>
                                        </p:tav>
                                      </p:tavLst>
                                    </p:anim>
                                    <p:anim calcmode="lin" valueType="num">
                                      <p:cBhvr>
                                        <p:cTn id="20" dur="500" fill="hold"/>
                                        <p:tgtEl>
                                          <p:spTgt spid="45059">
                                            <p:txEl>
                                              <p:pRg st="2" end="2"/>
                                            </p:txEl>
                                          </p:spTgt>
                                        </p:tgtEl>
                                        <p:attrNameLst>
                                          <p:attrName>ppt_h</p:attrName>
                                        </p:attrNameLst>
                                      </p:cBhvr>
                                      <p:tavLst>
                                        <p:tav tm="0">
                                          <p:val>
                                            <p:strVal val="4*#ppt_h"/>
                                          </p:val>
                                        </p:tav>
                                        <p:tav tm="100000">
                                          <p:val>
                                            <p:strVal val="#ppt_h"/>
                                          </p:val>
                                        </p:tav>
                                      </p:tavLst>
                                    </p:anim>
                                  </p:childTnLst>
                                </p:cTn>
                              </p:par>
                              <p:par>
                                <p:cTn id="21" presetID="23" presetClass="entr" presetSubtype="32" fill="hold" grpId="0" nodeType="withEffect">
                                  <p:stCondLst>
                                    <p:cond delay="0"/>
                                  </p:stCondLst>
                                  <p:childTnLst>
                                    <p:set>
                                      <p:cBhvr>
                                        <p:cTn id="22" dur="1" fill="hold">
                                          <p:stCondLst>
                                            <p:cond delay="0"/>
                                          </p:stCondLst>
                                        </p:cTn>
                                        <p:tgtEl>
                                          <p:spTgt spid="45059">
                                            <p:txEl>
                                              <p:pRg st="3" end="3"/>
                                            </p:txEl>
                                          </p:spTgt>
                                        </p:tgtEl>
                                        <p:attrNameLst>
                                          <p:attrName>style.visibility</p:attrName>
                                        </p:attrNameLst>
                                      </p:cBhvr>
                                      <p:to>
                                        <p:strVal val="visible"/>
                                      </p:to>
                                    </p:set>
                                    <p:anim calcmode="lin" valueType="num">
                                      <p:cBhvr>
                                        <p:cTn id="23" dur="500" fill="hold"/>
                                        <p:tgtEl>
                                          <p:spTgt spid="45059">
                                            <p:txEl>
                                              <p:pRg st="3" end="3"/>
                                            </p:txEl>
                                          </p:spTgt>
                                        </p:tgtEl>
                                        <p:attrNameLst>
                                          <p:attrName>ppt_w</p:attrName>
                                        </p:attrNameLst>
                                      </p:cBhvr>
                                      <p:tavLst>
                                        <p:tav tm="0">
                                          <p:val>
                                            <p:strVal val="4*#ppt_w"/>
                                          </p:val>
                                        </p:tav>
                                        <p:tav tm="100000">
                                          <p:val>
                                            <p:strVal val="#ppt_w"/>
                                          </p:val>
                                        </p:tav>
                                      </p:tavLst>
                                    </p:anim>
                                    <p:anim calcmode="lin" valueType="num">
                                      <p:cBhvr>
                                        <p:cTn id="24" dur="500" fill="hold"/>
                                        <p:tgtEl>
                                          <p:spTgt spid="45059">
                                            <p:txEl>
                                              <p:pRg st="3" end="3"/>
                                            </p:txEl>
                                          </p:spTgt>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5059" grpId="0" build="p" autoUpdateAnimBg="0"/>
    </p:bldLst>
  </p:timing>
</p:sld>
</file>

<file path=ppt/slides/slide3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01" name="Rectangle 2"/>
          <p:cNvSpPr>
            <a:spLocks noGrp="1" noChangeArrowheads="1"/>
          </p:cNvSpPr>
          <p:nvPr>
            <p:ph type="title"/>
          </p:nvPr>
        </p:nvSpPr>
        <p:spPr/>
        <p:txBody>
          <a:bodyPr/>
          <a:lstStyle/>
          <a:p>
            <a:pPr eaLnBrk="1" hangingPunct="1"/>
            <a:r>
              <a:rPr lang="en-US" altLang="en-US" sz="4000" smtClean="0"/>
              <a:t>FUTURE TRENDS IN WORKFORCE TECHNOLOGIES</a:t>
            </a:r>
          </a:p>
        </p:txBody>
      </p:sp>
      <p:sp>
        <p:nvSpPr>
          <p:cNvPr id="45059" name="Rectangle 3"/>
          <p:cNvSpPr>
            <a:spLocks noGrp="1" noChangeArrowheads="1"/>
          </p:cNvSpPr>
          <p:nvPr>
            <p:ph idx="1"/>
          </p:nvPr>
        </p:nvSpPr>
        <p:spPr/>
        <p:txBody>
          <a:bodyPr/>
          <a:lstStyle/>
          <a:p>
            <a:pPr marL="609600" indent="-609600" eaLnBrk="1" hangingPunct="1">
              <a:lnSpc>
                <a:spcPct val="90000"/>
              </a:lnSpc>
              <a:buFont typeface="Wingdings" panose="05000000000000000000" pitchFamily="2" charset="2"/>
              <a:buNone/>
            </a:pPr>
            <a:r>
              <a:rPr lang="en-US" altLang="en-US" sz="2700" dirty="0" err="1" smtClean="0"/>
              <a:t>CedarCrestone</a:t>
            </a:r>
            <a:r>
              <a:rPr lang="en-US" altLang="en-US" sz="2700" dirty="0" smtClean="0"/>
              <a:t> Survey – 2010–2011</a:t>
            </a:r>
          </a:p>
          <a:p>
            <a:pPr marL="971550" lvl="1" indent="-457200"/>
            <a:r>
              <a:rPr lang="en-US" altLang="en-US" sz="2400" dirty="0" smtClean="0"/>
              <a:t>The respondents in the survey reported that their organizations have had strong recoveries (from the weak economies), and they forecasted a 100% growth in HRIS talent management, social media, and analytics and planning applications.</a:t>
            </a:r>
          </a:p>
          <a:p>
            <a:pPr marL="971550" lvl="1" indent="-457200"/>
            <a:r>
              <a:rPr lang="en-US" altLang="en-US" sz="2400" dirty="0" smtClean="0"/>
              <a:t>Organizations reported that business process improvement through techniques such as Six Sigma (Chapter 8) for recruiting new employees.</a:t>
            </a:r>
          </a:p>
          <a:p>
            <a:pPr marL="971550" lvl="1" indent="-457200"/>
            <a:r>
              <a:rPr lang="en-US" altLang="en-US" sz="2400" dirty="0"/>
              <a:t>Organizations are increasingly choosing to rent access to applications instead of purchasing and installing these applications on site</a:t>
            </a:r>
            <a:r>
              <a:rPr lang="en-US" altLang="en-US" sz="2400" dirty="0" smtClean="0"/>
              <a:t>.</a:t>
            </a:r>
            <a:endParaRPr lang="en-US" altLang="en-US" sz="2400" dirty="0"/>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39</a:t>
            </a:fld>
            <a:endParaRPr lang="en-US"/>
          </a:p>
        </p:txBody>
      </p:sp>
    </p:spTree>
    <p:extLst>
      <p:ext uri="{BB962C8B-B14F-4D97-AF65-F5344CB8AC3E}">
        <p14:creationId xmlns:p14="http://schemas.microsoft.com/office/powerpoint/2010/main" val="616114041"/>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45059">
                                            <p:txEl>
                                              <p:pRg st="0" end="0"/>
                                            </p:txEl>
                                          </p:spTgt>
                                        </p:tgtEl>
                                        <p:attrNameLst>
                                          <p:attrName>style.visibility</p:attrName>
                                        </p:attrNameLst>
                                      </p:cBhvr>
                                      <p:to>
                                        <p:strVal val="visible"/>
                                      </p:to>
                                    </p:set>
                                    <p:anim calcmode="lin" valueType="num">
                                      <p:cBhvr>
                                        <p:cTn id="7" dur="500" fill="hold"/>
                                        <p:tgtEl>
                                          <p:spTgt spid="45059">
                                            <p:txEl>
                                              <p:pRg st="0" end="0"/>
                                            </p:txEl>
                                          </p:spTgt>
                                        </p:tgtEl>
                                        <p:attrNameLst>
                                          <p:attrName>ppt_w</p:attrName>
                                        </p:attrNameLst>
                                      </p:cBhvr>
                                      <p:tavLst>
                                        <p:tav tm="0">
                                          <p:val>
                                            <p:strVal val="4*#ppt_w"/>
                                          </p:val>
                                        </p:tav>
                                        <p:tav tm="100000">
                                          <p:val>
                                            <p:strVal val="#ppt_w"/>
                                          </p:val>
                                        </p:tav>
                                      </p:tavLst>
                                    </p:anim>
                                    <p:anim calcmode="lin" valueType="num">
                                      <p:cBhvr>
                                        <p:cTn id="8" dur="500" fill="hold"/>
                                        <p:tgtEl>
                                          <p:spTgt spid="45059">
                                            <p:txEl>
                                              <p:pRg st="0" end="0"/>
                                            </p:txEl>
                                          </p:spTgt>
                                        </p:tgtEl>
                                        <p:attrNameLst>
                                          <p:attrName>ppt_h</p:attrName>
                                        </p:attrNameLst>
                                      </p:cBhvr>
                                      <p:tavLst>
                                        <p:tav tm="0">
                                          <p:val>
                                            <p:strVal val="4*#ppt_h"/>
                                          </p:val>
                                        </p:tav>
                                        <p:tav tm="100000">
                                          <p:val>
                                            <p:strVal val="#ppt_h"/>
                                          </p:val>
                                        </p:tav>
                                      </p:tavLst>
                                    </p:anim>
                                  </p:childTnLst>
                                </p:cTn>
                              </p:par>
                              <p:par>
                                <p:cTn id="9" presetID="23" presetClass="entr" presetSubtype="32" fill="hold" grpId="0" nodeType="withEffect">
                                  <p:stCondLst>
                                    <p:cond delay="0"/>
                                  </p:stCondLst>
                                  <p:childTnLst>
                                    <p:set>
                                      <p:cBhvr>
                                        <p:cTn id="10" dur="1" fill="hold">
                                          <p:stCondLst>
                                            <p:cond delay="0"/>
                                          </p:stCondLst>
                                        </p:cTn>
                                        <p:tgtEl>
                                          <p:spTgt spid="45059">
                                            <p:txEl>
                                              <p:pRg st="1" end="1"/>
                                            </p:txEl>
                                          </p:spTgt>
                                        </p:tgtEl>
                                        <p:attrNameLst>
                                          <p:attrName>style.visibility</p:attrName>
                                        </p:attrNameLst>
                                      </p:cBhvr>
                                      <p:to>
                                        <p:strVal val="visible"/>
                                      </p:to>
                                    </p:set>
                                    <p:anim calcmode="lin" valueType="num">
                                      <p:cBhvr>
                                        <p:cTn id="11" dur="500" fill="hold"/>
                                        <p:tgtEl>
                                          <p:spTgt spid="45059">
                                            <p:txEl>
                                              <p:pRg st="1" end="1"/>
                                            </p:txEl>
                                          </p:spTgt>
                                        </p:tgtEl>
                                        <p:attrNameLst>
                                          <p:attrName>ppt_w</p:attrName>
                                        </p:attrNameLst>
                                      </p:cBhvr>
                                      <p:tavLst>
                                        <p:tav tm="0">
                                          <p:val>
                                            <p:strVal val="4*#ppt_w"/>
                                          </p:val>
                                        </p:tav>
                                        <p:tav tm="100000">
                                          <p:val>
                                            <p:strVal val="#ppt_w"/>
                                          </p:val>
                                        </p:tav>
                                      </p:tavLst>
                                    </p:anim>
                                    <p:anim calcmode="lin" valueType="num">
                                      <p:cBhvr>
                                        <p:cTn id="12" dur="500" fill="hold"/>
                                        <p:tgtEl>
                                          <p:spTgt spid="45059">
                                            <p:txEl>
                                              <p:pRg st="1" end="1"/>
                                            </p:txEl>
                                          </p:spTgt>
                                        </p:tgtEl>
                                        <p:attrNameLst>
                                          <p:attrName>ppt_h</p:attrName>
                                        </p:attrNameLst>
                                      </p:cBhvr>
                                      <p:tavLst>
                                        <p:tav tm="0">
                                          <p:val>
                                            <p:strVal val="4*#ppt_h"/>
                                          </p:val>
                                        </p:tav>
                                        <p:tav tm="100000">
                                          <p:val>
                                            <p:strVal val="#ppt_h"/>
                                          </p:val>
                                        </p:tav>
                                      </p:tavLst>
                                    </p:anim>
                                  </p:childTnLst>
                                </p:cTn>
                              </p:par>
                              <p:par>
                                <p:cTn id="13" presetID="23" presetClass="entr" presetSubtype="32" fill="hold" grpId="0" nodeType="withEffect">
                                  <p:stCondLst>
                                    <p:cond delay="0"/>
                                  </p:stCondLst>
                                  <p:childTnLst>
                                    <p:set>
                                      <p:cBhvr>
                                        <p:cTn id="14" dur="1" fill="hold">
                                          <p:stCondLst>
                                            <p:cond delay="0"/>
                                          </p:stCondLst>
                                        </p:cTn>
                                        <p:tgtEl>
                                          <p:spTgt spid="45059">
                                            <p:txEl>
                                              <p:pRg st="2" end="2"/>
                                            </p:txEl>
                                          </p:spTgt>
                                        </p:tgtEl>
                                        <p:attrNameLst>
                                          <p:attrName>style.visibility</p:attrName>
                                        </p:attrNameLst>
                                      </p:cBhvr>
                                      <p:to>
                                        <p:strVal val="visible"/>
                                      </p:to>
                                    </p:set>
                                    <p:anim calcmode="lin" valueType="num">
                                      <p:cBhvr>
                                        <p:cTn id="15" dur="500" fill="hold"/>
                                        <p:tgtEl>
                                          <p:spTgt spid="45059">
                                            <p:txEl>
                                              <p:pRg st="2" end="2"/>
                                            </p:txEl>
                                          </p:spTgt>
                                        </p:tgtEl>
                                        <p:attrNameLst>
                                          <p:attrName>ppt_w</p:attrName>
                                        </p:attrNameLst>
                                      </p:cBhvr>
                                      <p:tavLst>
                                        <p:tav tm="0">
                                          <p:val>
                                            <p:strVal val="4*#ppt_w"/>
                                          </p:val>
                                        </p:tav>
                                        <p:tav tm="100000">
                                          <p:val>
                                            <p:strVal val="#ppt_w"/>
                                          </p:val>
                                        </p:tav>
                                      </p:tavLst>
                                    </p:anim>
                                    <p:anim calcmode="lin" valueType="num">
                                      <p:cBhvr>
                                        <p:cTn id="16" dur="500" fill="hold"/>
                                        <p:tgtEl>
                                          <p:spTgt spid="45059">
                                            <p:txEl>
                                              <p:pRg st="2" end="2"/>
                                            </p:txEl>
                                          </p:spTgt>
                                        </p:tgtEl>
                                        <p:attrNameLst>
                                          <p:attrName>ppt_h</p:attrName>
                                        </p:attrNameLst>
                                      </p:cBhvr>
                                      <p:tavLst>
                                        <p:tav tm="0">
                                          <p:val>
                                            <p:strVal val="4*#ppt_h"/>
                                          </p:val>
                                        </p:tav>
                                        <p:tav tm="100000">
                                          <p:val>
                                            <p:strVal val="#ppt_h"/>
                                          </p:val>
                                        </p:tav>
                                      </p:tavLst>
                                    </p:anim>
                                  </p:childTnLst>
                                </p:cTn>
                              </p:par>
                              <p:par>
                                <p:cTn id="17" presetID="23" presetClass="entr" presetSubtype="32" fill="hold" grpId="0" nodeType="withEffect">
                                  <p:stCondLst>
                                    <p:cond delay="0"/>
                                  </p:stCondLst>
                                  <p:childTnLst>
                                    <p:set>
                                      <p:cBhvr>
                                        <p:cTn id="18" dur="1" fill="hold">
                                          <p:stCondLst>
                                            <p:cond delay="0"/>
                                          </p:stCondLst>
                                        </p:cTn>
                                        <p:tgtEl>
                                          <p:spTgt spid="45059">
                                            <p:txEl>
                                              <p:pRg st="3" end="3"/>
                                            </p:txEl>
                                          </p:spTgt>
                                        </p:tgtEl>
                                        <p:attrNameLst>
                                          <p:attrName>style.visibility</p:attrName>
                                        </p:attrNameLst>
                                      </p:cBhvr>
                                      <p:to>
                                        <p:strVal val="visible"/>
                                      </p:to>
                                    </p:set>
                                    <p:anim calcmode="lin" valueType="num">
                                      <p:cBhvr>
                                        <p:cTn id="19" dur="500" fill="hold"/>
                                        <p:tgtEl>
                                          <p:spTgt spid="45059">
                                            <p:txEl>
                                              <p:pRg st="3" end="3"/>
                                            </p:txEl>
                                          </p:spTgt>
                                        </p:tgtEl>
                                        <p:attrNameLst>
                                          <p:attrName>ppt_w</p:attrName>
                                        </p:attrNameLst>
                                      </p:cBhvr>
                                      <p:tavLst>
                                        <p:tav tm="0">
                                          <p:val>
                                            <p:strVal val="4*#ppt_w"/>
                                          </p:val>
                                        </p:tav>
                                        <p:tav tm="100000">
                                          <p:val>
                                            <p:strVal val="#ppt_w"/>
                                          </p:val>
                                        </p:tav>
                                      </p:tavLst>
                                    </p:anim>
                                    <p:anim calcmode="lin" valueType="num">
                                      <p:cBhvr>
                                        <p:cTn id="20" dur="500" fill="hold"/>
                                        <p:tgtEl>
                                          <p:spTgt spid="45059">
                                            <p:txEl>
                                              <p:pRg st="3" end="3"/>
                                            </p:txEl>
                                          </p:spTgt>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5059" grpId="0" build="p" autoUpdateAnimBg="0"/>
    </p:bld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41" name="Rectangle 2"/>
          <p:cNvSpPr>
            <a:spLocks noGrp="1" noChangeArrowheads="1"/>
          </p:cNvSpPr>
          <p:nvPr>
            <p:ph type="title"/>
          </p:nvPr>
        </p:nvSpPr>
        <p:spPr/>
        <p:txBody>
          <a:bodyPr/>
          <a:lstStyle/>
          <a:p>
            <a:pPr eaLnBrk="1" hangingPunct="1"/>
            <a:r>
              <a:rPr lang="en-US" altLang="en-US" sz="4000" smtClean="0"/>
              <a:t>FUTURE TRENDS IN HR MANAGEMENT</a:t>
            </a:r>
          </a:p>
        </p:txBody>
      </p:sp>
      <p:sp>
        <p:nvSpPr>
          <p:cNvPr id="76803"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3000" dirty="0" smtClean="0"/>
              <a:t>Health care</a:t>
            </a:r>
          </a:p>
          <a:p>
            <a:pPr>
              <a:lnSpc>
                <a:spcPct val="90000"/>
              </a:lnSpc>
            </a:pPr>
            <a:r>
              <a:rPr lang="en-US" altLang="en-US" sz="2800" dirty="0" smtClean="0"/>
              <a:t>Rising health care costs were identified by nearly 90% of executives surveyed as an important challenge facing their organization in the next 2–5 years</a:t>
            </a:r>
          </a:p>
          <a:p>
            <a:pPr>
              <a:lnSpc>
                <a:spcPct val="90000"/>
              </a:lnSpc>
            </a:pPr>
            <a:r>
              <a:rPr lang="en-US" altLang="en-US" sz="2800" dirty="0" smtClean="0"/>
              <a:t>Chief financial officers identified health care costs at the number-one issue facing their organization</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4</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6" fill="hold" grpId="0" nodeType="clickEffect">
                                  <p:stCondLst>
                                    <p:cond delay="0"/>
                                  </p:stCondLst>
                                  <p:childTnLst>
                                    <p:set>
                                      <p:cBhvr>
                                        <p:cTn id="18" dur="1" fill="hold">
                                          <p:stCondLst>
                                            <p:cond delay="0"/>
                                          </p:stCondLst>
                                        </p:cTn>
                                        <p:tgtEl>
                                          <p:spTgt spid="76803">
                                            <p:txEl>
                                              <p:pRg st="2" end="2"/>
                                            </p:txEl>
                                          </p:spTgt>
                                        </p:tgtEl>
                                        <p:attrNameLst>
                                          <p:attrName>style.visibility</p:attrName>
                                        </p:attrNameLst>
                                      </p:cBhvr>
                                      <p:to>
                                        <p:strVal val="visible"/>
                                      </p:to>
                                    </p:set>
                                    <p:anim calcmode="lin" valueType="num">
                                      <p:cBhvr additive="base">
                                        <p:cTn id="19" dur="500" fill="hold"/>
                                        <p:tgtEl>
                                          <p:spTgt spid="76803">
                                            <p:txEl>
                                              <p:pRg st="2" end="2"/>
                                            </p:txEl>
                                          </p:spTgt>
                                        </p:tgtEl>
                                        <p:attrNameLst>
                                          <p:attrName>ppt_x</p:attrName>
                                        </p:attrNameLst>
                                      </p:cBhvr>
                                      <p:tavLst>
                                        <p:tav tm="0">
                                          <p:val>
                                            <p:strVal val="1+#ppt_w/2"/>
                                          </p:val>
                                        </p:tav>
                                        <p:tav tm="100000">
                                          <p:val>
                                            <p:strVal val="#ppt_x"/>
                                          </p:val>
                                        </p:tav>
                                      </p:tavLst>
                                    </p:anim>
                                    <p:anim calcmode="lin" valueType="num">
                                      <p:cBhvr additive="base">
                                        <p:cTn id="20" dur="500" fill="hold"/>
                                        <p:tgtEl>
                                          <p:spTgt spid="7680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slides/slide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3249" name="Rectangle 2"/>
          <p:cNvSpPr>
            <a:spLocks noGrp="1" noChangeArrowheads="1"/>
          </p:cNvSpPr>
          <p:nvPr>
            <p:ph type="title"/>
          </p:nvPr>
        </p:nvSpPr>
        <p:spPr/>
        <p:txBody>
          <a:bodyPr/>
          <a:lstStyle/>
          <a:p>
            <a:pPr eaLnBrk="1" hangingPunct="1"/>
            <a:r>
              <a:rPr lang="en-US" altLang="en-US" sz="4000" smtClean="0"/>
              <a:t>FUTURE TRENDS IN WORKFORCE TECHNOLOGIES</a:t>
            </a:r>
          </a:p>
        </p:txBody>
      </p:sp>
      <p:sp>
        <p:nvSpPr>
          <p:cNvPr id="45059" name="Rectangle 3"/>
          <p:cNvSpPr>
            <a:spLocks noGrp="1" noChangeArrowheads="1"/>
          </p:cNvSpPr>
          <p:nvPr>
            <p:ph idx="1"/>
          </p:nvPr>
        </p:nvSpPr>
        <p:spPr/>
        <p:txBody>
          <a:bodyPr/>
          <a:lstStyle/>
          <a:p>
            <a:pPr marL="609600" indent="-609600" eaLnBrk="1" hangingPunct="1">
              <a:lnSpc>
                <a:spcPct val="90000"/>
              </a:lnSpc>
              <a:buFont typeface="Wingdings" panose="05000000000000000000" pitchFamily="2" charset="2"/>
              <a:buNone/>
            </a:pPr>
            <a:r>
              <a:rPr lang="en-US" altLang="en-US" sz="2700" dirty="0" err="1" smtClean="0"/>
              <a:t>CedarCrestone</a:t>
            </a:r>
            <a:r>
              <a:rPr lang="en-US" altLang="en-US" sz="2700" dirty="0" smtClean="0"/>
              <a:t> Survey – 2010–2011</a:t>
            </a:r>
          </a:p>
          <a:p>
            <a:pPr marL="971550" lvl="1" indent="-457200"/>
            <a:r>
              <a:rPr lang="en-US" altLang="en-US" sz="2400" dirty="0" smtClean="0"/>
              <a:t>Organizations are continuing to invest in applications across all HR functions. Administrative HRIS software for core HR recordkeeping, payroll, and benefits is still the dominant class of technology, with worldwide average use at 90%.</a:t>
            </a:r>
          </a:p>
          <a:p>
            <a:pPr marL="971550" lvl="1" indent="-457200"/>
            <a:r>
              <a:rPr lang="en-US" altLang="en-US" sz="2400" dirty="0" smtClean="0"/>
              <a:t>There is a continuing trend to use new “service delivery” applications, such as employee and manager self-service systems, portals, HR help desks, and workforce life cycle management.</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40</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45059">
                                            <p:txEl>
                                              <p:pRg st="0" end="0"/>
                                            </p:txEl>
                                          </p:spTgt>
                                        </p:tgtEl>
                                        <p:attrNameLst>
                                          <p:attrName>style.visibility</p:attrName>
                                        </p:attrNameLst>
                                      </p:cBhvr>
                                      <p:to>
                                        <p:strVal val="visible"/>
                                      </p:to>
                                    </p:set>
                                    <p:anim calcmode="lin" valueType="num">
                                      <p:cBhvr>
                                        <p:cTn id="7" dur="500" fill="hold"/>
                                        <p:tgtEl>
                                          <p:spTgt spid="45059">
                                            <p:txEl>
                                              <p:pRg st="0" end="0"/>
                                            </p:txEl>
                                          </p:spTgt>
                                        </p:tgtEl>
                                        <p:attrNameLst>
                                          <p:attrName>ppt_w</p:attrName>
                                        </p:attrNameLst>
                                      </p:cBhvr>
                                      <p:tavLst>
                                        <p:tav tm="0">
                                          <p:val>
                                            <p:strVal val="4*#ppt_w"/>
                                          </p:val>
                                        </p:tav>
                                        <p:tav tm="100000">
                                          <p:val>
                                            <p:strVal val="#ppt_w"/>
                                          </p:val>
                                        </p:tav>
                                      </p:tavLst>
                                    </p:anim>
                                    <p:anim calcmode="lin" valueType="num">
                                      <p:cBhvr>
                                        <p:cTn id="8" dur="500" fill="hold"/>
                                        <p:tgtEl>
                                          <p:spTgt spid="45059">
                                            <p:txEl>
                                              <p:pRg st="0" end="0"/>
                                            </p:txEl>
                                          </p:spTgt>
                                        </p:tgtEl>
                                        <p:attrNameLst>
                                          <p:attrName>ppt_h</p:attrName>
                                        </p:attrNameLst>
                                      </p:cBhvr>
                                      <p:tavLst>
                                        <p:tav tm="0">
                                          <p:val>
                                            <p:strVal val="4*#ppt_h"/>
                                          </p:val>
                                        </p:tav>
                                        <p:tav tm="100000">
                                          <p:val>
                                            <p:strVal val="#ppt_h"/>
                                          </p:val>
                                        </p:tav>
                                      </p:tavLst>
                                    </p:anim>
                                  </p:childTnLst>
                                </p:cTn>
                              </p:par>
                              <p:par>
                                <p:cTn id="9" presetID="23" presetClass="entr" presetSubtype="32" fill="hold" grpId="0" nodeType="withEffect">
                                  <p:stCondLst>
                                    <p:cond delay="0"/>
                                  </p:stCondLst>
                                  <p:childTnLst>
                                    <p:set>
                                      <p:cBhvr>
                                        <p:cTn id="10" dur="1" fill="hold">
                                          <p:stCondLst>
                                            <p:cond delay="0"/>
                                          </p:stCondLst>
                                        </p:cTn>
                                        <p:tgtEl>
                                          <p:spTgt spid="45059">
                                            <p:txEl>
                                              <p:pRg st="1" end="1"/>
                                            </p:txEl>
                                          </p:spTgt>
                                        </p:tgtEl>
                                        <p:attrNameLst>
                                          <p:attrName>style.visibility</p:attrName>
                                        </p:attrNameLst>
                                      </p:cBhvr>
                                      <p:to>
                                        <p:strVal val="visible"/>
                                      </p:to>
                                    </p:set>
                                    <p:anim calcmode="lin" valueType="num">
                                      <p:cBhvr>
                                        <p:cTn id="11" dur="500" fill="hold"/>
                                        <p:tgtEl>
                                          <p:spTgt spid="45059">
                                            <p:txEl>
                                              <p:pRg st="1" end="1"/>
                                            </p:txEl>
                                          </p:spTgt>
                                        </p:tgtEl>
                                        <p:attrNameLst>
                                          <p:attrName>ppt_w</p:attrName>
                                        </p:attrNameLst>
                                      </p:cBhvr>
                                      <p:tavLst>
                                        <p:tav tm="0">
                                          <p:val>
                                            <p:strVal val="4*#ppt_w"/>
                                          </p:val>
                                        </p:tav>
                                        <p:tav tm="100000">
                                          <p:val>
                                            <p:strVal val="#ppt_w"/>
                                          </p:val>
                                        </p:tav>
                                      </p:tavLst>
                                    </p:anim>
                                    <p:anim calcmode="lin" valueType="num">
                                      <p:cBhvr>
                                        <p:cTn id="12" dur="500" fill="hold"/>
                                        <p:tgtEl>
                                          <p:spTgt spid="45059">
                                            <p:txEl>
                                              <p:pRg st="1" end="1"/>
                                            </p:txEl>
                                          </p:spTgt>
                                        </p:tgtEl>
                                        <p:attrNameLst>
                                          <p:attrName>ppt_h</p:attrName>
                                        </p:attrNameLst>
                                      </p:cBhvr>
                                      <p:tavLst>
                                        <p:tav tm="0">
                                          <p:val>
                                            <p:strVal val="4*#ppt_h"/>
                                          </p:val>
                                        </p:tav>
                                        <p:tav tm="100000">
                                          <p:val>
                                            <p:strVal val="#ppt_h"/>
                                          </p:val>
                                        </p:tav>
                                      </p:tavLst>
                                    </p:anim>
                                  </p:childTnLst>
                                </p:cTn>
                              </p:par>
                              <p:par>
                                <p:cTn id="13" presetID="23" presetClass="entr" presetSubtype="32" fill="hold" grpId="0" nodeType="withEffect">
                                  <p:stCondLst>
                                    <p:cond delay="0"/>
                                  </p:stCondLst>
                                  <p:childTnLst>
                                    <p:set>
                                      <p:cBhvr>
                                        <p:cTn id="14" dur="1" fill="hold">
                                          <p:stCondLst>
                                            <p:cond delay="0"/>
                                          </p:stCondLst>
                                        </p:cTn>
                                        <p:tgtEl>
                                          <p:spTgt spid="45059">
                                            <p:txEl>
                                              <p:pRg st="2" end="2"/>
                                            </p:txEl>
                                          </p:spTgt>
                                        </p:tgtEl>
                                        <p:attrNameLst>
                                          <p:attrName>style.visibility</p:attrName>
                                        </p:attrNameLst>
                                      </p:cBhvr>
                                      <p:to>
                                        <p:strVal val="visible"/>
                                      </p:to>
                                    </p:set>
                                    <p:anim calcmode="lin" valueType="num">
                                      <p:cBhvr>
                                        <p:cTn id="15" dur="500" fill="hold"/>
                                        <p:tgtEl>
                                          <p:spTgt spid="45059">
                                            <p:txEl>
                                              <p:pRg st="2" end="2"/>
                                            </p:txEl>
                                          </p:spTgt>
                                        </p:tgtEl>
                                        <p:attrNameLst>
                                          <p:attrName>ppt_w</p:attrName>
                                        </p:attrNameLst>
                                      </p:cBhvr>
                                      <p:tavLst>
                                        <p:tav tm="0">
                                          <p:val>
                                            <p:strVal val="4*#ppt_w"/>
                                          </p:val>
                                        </p:tav>
                                        <p:tav tm="100000">
                                          <p:val>
                                            <p:strVal val="#ppt_w"/>
                                          </p:val>
                                        </p:tav>
                                      </p:tavLst>
                                    </p:anim>
                                    <p:anim calcmode="lin" valueType="num">
                                      <p:cBhvr>
                                        <p:cTn id="16" dur="500" fill="hold"/>
                                        <p:tgtEl>
                                          <p:spTgt spid="45059">
                                            <p:txEl>
                                              <p:pRg st="2" end="2"/>
                                            </p:txEl>
                                          </p:spTgt>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5059" grpId="0" build="p" autoUpdateAnimBg="0"/>
    </p:bldLst>
  </p:timing>
</p:sld>
</file>

<file path=ppt/slides/slide4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3249" name="Rectangle 2"/>
          <p:cNvSpPr>
            <a:spLocks noGrp="1" noChangeArrowheads="1"/>
          </p:cNvSpPr>
          <p:nvPr>
            <p:ph type="title"/>
          </p:nvPr>
        </p:nvSpPr>
        <p:spPr/>
        <p:txBody>
          <a:bodyPr/>
          <a:lstStyle/>
          <a:p>
            <a:pPr eaLnBrk="1" hangingPunct="1"/>
            <a:r>
              <a:rPr lang="en-US" altLang="en-US" sz="4000" smtClean="0"/>
              <a:t>FUTURE TRENDS IN WORKFORCE TECHNOLOGIES</a:t>
            </a:r>
          </a:p>
        </p:txBody>
      </p:sp>
      <p:sp>
        <p:nvSpPr>
          <p:cNvPr id="45059" name="Rectangle 3"/>
          <p:cNvSpPr>
            <a:spLocks noGrp="1" noChangeArrowheads="1"/>
          </p:cNvSpPr>
          <p:nvPr>
            <p:ph idx="1"/>
          </p:nvPr>
        </p:nvSpPr>
        <p:spPr/>
        <p:txBody>
          <a:bodyPr/>
          <a:lstStyle/>
          <a:p>
            <a:pPr marL="609600" indent="-609600" eaLnBrk="1" hangingPunct="1">
              <a:lnSpc>
                <a:spcPct val="90000"/>
              </a:lnSpc>
              <a:buFont typeface="Wingdings" panose="05000000000000000000" pitchFamily="2" charset="2"/>
              <a:buNone/>
            </a:pPr>
            <a:r>
              <a:rPr lang="en-US" altLang="en-US" sz="2700" dirty="0" err="1" smtClean="0"/>
              <a:t>CedarCrestone</a:t>
            </a:r>
            <a:r>
              <a:rPr lang="en-US" altLang="en-US" sz="2700" dirty="0" smtClean="0"/>
              <a:t> Survey – 2010–2011</a:t>
            </a:r>
          </a:p>
          <a:p>
            <a:pPr marL="971550" lvl="1" indent="-457200"/>
            <a:r>
              <a:rPr lang="en-US" altLang="en-US" sz="2400" dirty="0" smtClean="0"/>
              <a:t>The major increase in the use of technology to support HR will focus on tools such as talent management, social media, workforce planning, and workforce analytics, with over 90% growth in the next 3 years.</a:t>
            </a:r>
          </a:p>
          <a:p>
            <a:pPr marL="971550" lvl="1" indent="-457200"/>
            <a:r>
              <a:rPr lang="en-US" altLang="en-US" sz="2400" dirty="0"/>
              <a:t>Among organizations that have installed multiple talent management applications, in particular those companies with four or more applications installed outperformed those companies with three or fewer applications in terms of higher net income growth, sales growth, and sales per employee</a:t>
            </a:r>
            <a:r>
              <a:rPr lang="en-US" altLang="en-US" sz="2400" dirty="0" smtClean="0"/>
              <a:t>.</a:t>
            </a:r>
            <a:endParaRPr lang="en-US" altLang="en-US" sz="2400" dirty="0"/>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41</a:t>
            </a:fld>
            <a:endParaRPr lang="en-US"/>
          </a:p>
        </p:txBody>
      </p:sp>
    </p:spTree>
    <p:extLst>
      <p:ext uri="{BB962C8B-B14F-4D97-AF65-F5344CB8AC3E}">
        <p14:creationId xmlns:p14="http://schemas.microsoft.com/office/powerpoint/2010/main" val="4077551554"/>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45059">
                                            <p:txEl>
                                              <p:pRg st="0" end="0"/>
                                            </p:txEl>
                                          </p:spTgt>
                                        </p:tgtEl>
                                        <p:attrNameLst>
                                          <p:attrName>style.visibility</p:attrName>
                                        </p:attrNameLst>
                                      </p:cBhvr>
                                      <p:to>
                                        <p:strVal val="visible"/>
                                      </p:to>
                                    </p:set>
                                    <p:anim calcmode="lin" valueType="num">
                                      <p:cBhvr>
                                        <p:cTn id="7" dur="500" fill="hold"/>
                                        <p:tgtEl>
                                          <p:spTgt spid="45059">
                                            <p:txEl>
                                              <p:pRg st="0" end="0"/>
                                            </p:txEl>
                                          </p:spTgt>
                                        </p:tgtEl>
                                        <p:attrNameLst>
                                          <p:attrName>ppt_w</p:attrName>
                                        </p:attrNameLst>
                                      </p:cBhvr>
                                      <p:tavLst>
                                        <p:tav tm="0">
                                          <p:val>
                                            <p:strVal val="4*#ppt_w"/>
                                          </p:val>
                                        </p:tav>
                                        <p:tav tm="100000">
                                          <p:val>
                                            <p:strVal val="#ppt_w"/>
                                          </p:val>
                                        </p:tav>
                                      </p:tavLst>
                                    </p:anim>
                                    <p:anim calcmode="lin" valueType="num">
                                      <p:cBhvr>
                                        <p:cTn id="8" dur="500" fill="hold"/>
                                        <p:tgtEl>
                                          <p:spTgt spid="45059">
                                            <p:txEl>
                                              <p:pRg st="0" end="0"/>
                                            </p:txEl>
                                          </p:spTgt>
                                        </p:tgtEl>
                                        <p:attrNameLst>
                                          <p:attrName>ppt_h</p:attrName>
                                        </p:attrNameLst>
                                      </p:cBhvr>
                                      <p:tavLst>
                                        <p:tav tm="0">
                                          <p:val>
                                            <p:strVal val="4*#ppt_h"/>
                                          </p:val>
                                        </p:tav>
                                        <p:tav tm="100000">
                                          <p:val>
                                            <p:strVal val="#ppt_h"/>
                                          </p:val>
                                        </p:tav>
                                      </p:tavLst>
                                    </p:anim>
                                  </p:childTnLst>
                                </p:cTn>
                              </p:par>
                              <p:par>
                                <p:cTn id="9" presetID="23" presetClass="entr" presetSubtype="32" fill="hold" grpId="0" nodeType="withEffect">
                                  <p:stCondLst>
                                    <p:cond delay="0"/>
                                  </p:stCondLst>
                                  <p:childTnLst>
                                    <p:set>
                                      <p:cBhvr>
                                        <p:cTn id="10" dur="1" fill="hold">
                                          <p:stCondLst>
                                            <p:cond delay="0"/>
                                          </p:stCondLst>
                                        </p:cTn>
                                        <p:tgtEl>
                                          <p:spTgt spid="45059">
                                            <p:txEl>
                                              <p:pRg st="1" end="1"/>
                                            </p:txEl>
                                          </p:spTgt>
                                        </p:tgtEl>
                                        <p:attrNameLst>
                                          <p:attrName>style.visibility</p:attrName>
                                        </p:attrNameLst>
                                      </p:cBhvr>
                                      <p:to>
                                        <p:strVal val="visible"/>
                                      </p:to>
                                    </p:set>
                                    <p:anim calcmode="lin" valueType="num">
                                      <p:cBhvr>
                                        <p:cTn id="11" dur="500" fill="hold"/>
                                        <p:tgtEl>
                                          <p:spTgt spid="45059">
                                            <p:txEl>
                                              <p:pRg st="1" end="1"/>
                                            </p:txEl>
                                          </p:spTgt>
                                        </p:tgtEl>
                                        <p:attrNameLst>
                                          <p:attrName>ppt_w</p:attrName>
                                        </p:attrNameLst>
                                      </p:cBhvr>
                                      <p:tavLst>
                                        <p:tav tm="0">
                                          <p:val>
                                            <p:strVal val="4*#ppt_w"/>
                                          </p:val>
                                        </p:tav>
                                        <p:tav tm="100000">
                                          <p:val>
                                            <p:strVal val="#ppt_w"/>
                                          </p:val>
                                        </p:tav>
                                      </p:tavLst>
                                    </p:anim>
                                    <p:anim calcmode="lin" valueType="num">
                                      <p:cBhvr>
                                        <p:cTn id="12" dur="500" fill="hold"/>
                                        <p:tgtEl>
                                          <p:spTgt spid="45059">
                                            <p:txEl>
                                              <p:pRg st="1" end="1"/>
                                            </p:txEl>
                                          </p:spTgt>
                                        </p:tgtEl>
                                        <p:attrNameLst>
                                          <p:attrName>ppt_h</p:attrName>
                                        </p:attrNameLst>
                                      </p:cBhvr>
                                      <p:tavLst>
                                        <p:tav tm="0">
                                          <p:val>
                                            <p:strVal val="4*#ppt_h"/>
                                          </p:val>
                                        </p:tav>
                                        <p:tav tm="100000">
                                          <p:val>
                                            <p:strVal val="#ppt_h"/>
                                          </p:val>
                                        </p:tav>
                                      </p:tavLst>
                                    </p:anim>
                                  </p:childTnLst>
                                </p:cTn>
                              </p:par>
                              <p:par>
                                <p:cTn id="13" presetID="23" presetClass="entr" presetSubtype="32" fill="hold" grpId="0" nodeType="withEffect">
                                  <p:stCondLst>
                                    <p:cond delay="0"/>
                                  </p:stCondLst>
                                  <p:childTnLst>
                                    <p:set>
                                      <p:cBhvr>
                                        <p:cTn id="14" dur="1" fill="hold">
                                          <p:stCondLst>
                                            <p:cond delay="0"/>
                                          </p:stCondLst>
                                        </p:cTn>
                                        <p:tgtEl>
                                          <p:spTgt spid="45059">
                                            <p:txEl>
                                              <p:pRg st="2" end="2"/>
                                            </p:txEl>
                                          </p:spTgt>
                                        </p:tgtEl>
                                        <p:attrNameLst>
                                          <p:attrName>style.visibility</p:attrName>
                                        </p:attrNameLst>
                                      </p:cBhvr>
                                      <p:to>
                                        <p:strVal val="visible"/>
                                      </p:to>
                                    </p:set>
                                    <p:anim calcmode="lin" valueType="num">
                                      <p:cBhvr>
                                        <p:cTn id="15" dur="500" fill="hold"/>
                                        <p:tgtEl>
                                          <p:spTgt spid="45059">
                                            <p:txEl>
                                              <p:pRg st="2" end="2"/>
                                            </p:txEl>
                                          </p:spTgt>
                                        </p:tgtEl>
                                        <p:attrNameLst>
                                          <p:attrName>ppt_w</p:attrName>
                                        </p:attrNameLst>
                                      </p:cBhvr>
                                      <p:tavLst>
                                        <p:tav tm="0">
                                          <p:val>
                                            <p:strVal val="4*#ppt_w"/>
                                          </p:val>
                                        </p:tav>
                                        <p:tav tm="100000">
                                          <p:val>
                                            <p:strVal val="#ppt_w"/>
                                          </p:val>
                                        </p:tav>
                                      </p:tavLst>
                                    </p:anim>
                                    <p:anim calcmode="lin" valueType="num">
                                      <p:cBhvr>
                                        <p:cTn id="16" dur="500" fill="hold"/>
                                        <p:tgtEl>
                                          <p:spTgt spid="45059">
                                            <p:txEl>
                                              <p:pRg st="2" end="2"/>
                                            </p:txEl>
                                          </p:spTgt>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5059" grpId="0" build="p" autoUpdateAnimBg="0"/>
    </p:bldLst>
  </p:timing>
</p:sld>
</file>

<file path=ppt/slides/slide4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5297" name="Rectangle 2"/>
          <p:cNvSpPr>
            <a:spLocks noGrp="1" noChangeArrowheads="1"/>
          </p:cNvSpPr>
          <p:nvPr>
            <p:ph type="title"/>
          </p:nvPr>
        </p:nvSpPr>
        <p:spPr/>
        <p:txBody>
          <a:bodyPr/>
          <a:lstStyle/>
          <a:p>
            <a:pPr eaLnBrk="1" hangingPunct="1"/>
            <a:r>
              <a:rPr lang="en-US" altLang="en-US" sz="3600" smtClean="0"/>
              <a:t>FUTURE TRENDS IN WORKFORCE TECHNOLOGIES</a:t>
            </a:r>
          </a:p>
        </p:txBody>
      </p:sp>
      <p:sp>
        <p:nvSpPr>
          <p:cNvPr id="45059" name="Rectangle 3"/>
          <p:cNvSpPr>
            <a:spLocks noGrp="1" noChangeArrowheads="1"/>
          </p:cNvSpPr>
          <p:nvPr>
            <p:ph idx="1"/>
          </p:nvPr>
        </p:nvSpPr>
        <p:spPr/>
        <p:txBody>
          <a:bodyPr/>
          <a:lstStyle/>
          <a:p>
            <a:pPr marL="609600" indent="-609600" eaLnBrk="1" hangingPunct="1">
              <a:lnSpc>
                <a:spcPct val="90000"/>
              </a:lnSpc>
              <a:buFont typeface="Wingdings" panose="05000000000000000000" pitchFamily="2" charset="2"/>
              <a:buNone/>
            </a:pPr>
            <a:r>
              <a:rPr lang="en-US" altLang="en-US" sz="2700" dirty="0" err="1" smtClean="0"/>
              <a:t>CedarCrestone</a:t>
            </a:r>
            <a:r>
              <a:rPr lang="en-US" altLang="en-US" sz="2700" dirty="0" smtClean="0"/>
              <a:t> Survey – 2010–2011</a:t>
            </a:r>
          </a:p>
          <a:p>
            <a:pPr marL="971550" lvl="1" indent="-457200"/>
            <a:r>
              <a:rPr lang="en-US" altLang="en-US" sz="2400" dirty="0" smtClean="0"/>
              <a:t>Organizations have begun preparing to use service-oriented architecture (SOA) to automate business processes (e.g., applicant tracking). </a:t>
            </a:r>
          </a:p>
          <a:p>
            <a:pPr marL="971550" lvl="1" indent="-457200"/>
            <a:r>
              <a:rPr lang="en-US" altLang="en-US" sz="2400" dirty="0" smtClean="0"/>
              <a:t>Finally, the survey focused on choices and investments which are providing a strong return to companies. These choices include the following: (1) focus on career development, (2) use workforce optimization technologies, (3) choose an integrated ERP-based talent management solution, and (4) adopt social networking.</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42</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32" fill="hold" grpId="0" nodeType="clickEffect">
                                  <p:stCondLst>
                                    <p:cond delay="0"/>
                                  </p:stCondLst>
                                  <p:childTnLst>
                                    <p:set>
                                      <p:cBhvr>
                                        <p:cTn id="6" dur="1" fill="hold">
                                          <p:stCondLst>
                                            <p:cond delay="0"/>
                                          </p:stCondLst>
                                        </p:cTn>
                                        <p:tgtEl>
                                          <p:spTgt spid="45059">
                                            <p:txEl>
                                              <p:pRg st="0" end="0"/>
                                            </p:txEl>
                                          </p:spTgt>
                                        </p:tgtEl>
                                        <p:attrNameLst>
                                          <p:attrName>style.visibility</p:attrName>
                                        </p:attrNameLst>
                                      </p:cBhvr>
                                      <p:to>
                                        <p:strVal val="visible"/>
                                      </p:to>
                                    </p:set>
                                    <p:anim calcmode="lin" valueType="num">
                                      <p:cBhvr>
                                        <p:cTn id="7" dur="500" fill="hold"/>
                                        <p:tgtEl>
                                          <p:spTgt spid="45059">
                                            <p:txEl>
                                              <p:pRg st="0" end="0"/>
                                            </p:txEl>
                                          </p:spTgt>
                                        </p:tgtEl>
                                        <p:attrNameLst>
                                          <p:attrName>ppt_w</p:attrName>
                                        </p:attrNameLst>
                                      </p:cBhvr>
                                      <p:tavLst>
                                        <p:tav tm="0">
                                          <p:val>
                                            <p:strVal val="4*#ppt_w"/>
                                          </p:val>
                                        </p:tav>
                                        <p:tav tm="100000">
                                          <p:val>
                                            <p:strVal val="#ppt_w"/>
                                          </p:val>
                                        </p:tav>
                                      </p:tavLst>
                                    </p:anim>
                                    <p:anim calcmode="lin" valueType="num">
                                      <p:cBhvr>
                                        <p:cTn id="8" dur="500" fill="hold"/>
                                        <p:tgtEl>
                                          <p:spTgt spid="45059">
                                            <p:txEl>
                                              <p:pRg st="0" end="0"/>
                                            </p:txEl>
                                          </p:spTgt>
                                        </p:tgtEl>
                                        <p:attrNameLst>
                                          <p:attrName>ppt_h</p:attrName>
                                        </p:attrNameLst>
                                      </p:cBhvr>
                                      <p:tavLst>
                                        <p:tav tm="0">
                                          <p:val>
                                            <p:strVal val="4*#ppt_h"/>
                                          </p:val>
                                        </p:tav>
                                        <p:tav tm="100000">
                                          <p:val>
                                            <p:strVal val="#ppt_h"/>
                                          </p:val>
                                        </p:tav>
                                      </p:tavLst>
                                    </p:anim>
                                  </p:childTnLst>
                                </p:cTn>
                              </p:par>
                              <p:par>
                                <p:cTn id="9" presetID="23" presetClass="entr" presetSubtype="32" fill="hold" grpId="0" nodeType="withEffect">
                                  <p:stCondLst>
                                    <p:cond delay="0"/>
                                  </p:stCondLst>
                                  <p:childTnLst>
                                    <p:set>
                                      <p:cBhvr>
                                        <p:cTn id="10" dur="1" fill="hold">
                                          <p:stCondLst>
                                            <p:cond delay="0"/>
                                          </p:stCondLst>
                                        </p:cTn>
                                        <p:tgtEl>
                                          <p:spTgt spid="45059">
                                            <p:txEl>
                                              <p:pRg st="1" end="1"/>
                                            </p:txEl>
                                          </p:spTgt>
                                        </p:tgtEl>
                                        <p:attrNameLst>
                                          <p:attrName>style.visibility</p:attrName>
                                        </p:attrNameLst>
                                      </p:cBhvr>
                                      <p:to>
                                        <p:strVal val="visible"/>
                                      </p:to>
                                    </p:set>
                                    <p:anim calcmode="lin" valueType="num">
                                      <p:cBhvr>
                                        <p:cTn id="11" dur="500" fill="hold"/>
                                        <p:tgtEl>
                                          <p:spTgt spid="45059">
                                            <p:txEl>
                                              <p:pRg st="1" end="1"/>
                                            </p:txEl>
                                          </p:spTgt>
                                        </p:tgtEl>
                                        <p:attrNameLst>
                                          <p:attrName>ppt_w</p:attrName>
                                        </p:attrNameLst>
                                      </p:cBhvr>
                                      <p:tavLst>
                                        <p:tav tm="0">
                                          <p:val>
                                            <p:strVal val="4*#ppt_w"/>
                                          </p:val>
                                        </p:tav>
                                        <p:tav tm="100000">
                                          <p:val>
                                            <p:strVal val="#ppt_w"/>
                                          </p:val>
                                        </p:tav>
                                      </p:tavLst>
                                    </p:anim>
                                    <p:anim calcmode="lin" valueType="num">
                                      <p:cBhvr>
                                        <p:cTn id="12" dur="500" fill="hold"/>
                                        <p:tgtEl>
                                          <p:spTgt spid="45059">
                                            <p:txEl>
                                              <p:pRg st="1" end="1"/>
                                            </p:txEl>
                                          </p:spTgt>
                                        </p:tgtEl>
                                        <p:attrNameLst>
                                          <p:attrName>ppt_h</p:attrName>
                                        </p:attrNameLst>
                                      </p:cBhvr>
                                      <p:tavLst>
                                        <p:tav tm="0">
                                          <p:val>
                                            <p:strVal val="4*#ppt_h"/>
                                          </p:val>
                                        </p:tav>
                                        <p:tav tm="100000">
                                          <p:val>
                                            <p:strVal val="#ppt_h"/>
                                          </p:val>
                                        </p:tav>
                                      </p:tavLst>
                                    </p:anim>
                                  </p:childTnLst>
                                </p:cTn>
                              </p:par>
                              <p:par>
                                <p:cTn id="13" presetID="23" presetClass="entr" presetSubtype="32" fill="hold" grpId="0" nodeType="withEffect">
                                  <p:stCondLst>
                                    <p:cond delay="0"/>
                                  </p:stCondLst>
                                  <p:childTnLst>
                                    <p:set>
                                      <p:cBhvr>
                                        <p:cTn id="14" dur="1" fill="hold">
                                          <p:stCondLst>
                                            <p:cond delay="0"/>
                                          </p:stCondLst>
                                        </p:cTn>
                                        <p:tgtEl>
                                          <p:spTgt spid="45059">
                                            <p:txEl>
                                              <p:pRg st="2" end="2"/>
                                            </p:txEl>
                                          </p:spTgt>
                                        </p:tgtEl>
                                        <p:attrNameLst>
                                          <p:attrName>style.visibility</p:attrName>
                                        </p:attrNameLst>
                                      </p:cBhvr>
                                      <p:to>
                                        <p:strVal val="visible"/>
                                      </p:to>
                                    </p:set>
                                    <p:anim calcmode="lin" valueType="num">
                                      <p:cBhvr>
                                        <p:cTn id="15" dur="500" fill="hold"/>
                                        <p:tgtEl>
                                          <p:spTgt spid="45059">
                                            <p:txEl>
                                              <p:pRg st="2" end="2"/>
                                            </p:txEl>
                                          </p:spTgt>
                                        </p:tgtEl>
                                        <p:attrNameLst>
                                          <p:attrName>ppt_w</p:attrName>
                                        </p:attrNameLst>
                                      </p:cBhvr>
                                      <p:tavLst>
                                        <p:tav tm="0">
                                          <p:val>
                                            <p:strVal val="4*#ppt_w"/>
                                          </p:val>
                                        </p:tav>
                                        <p:tav tm="100000">
                                          <p:val>
                                            <p:strVal val="#ppt_w"/>
                                          </p:val>
                                        </p:tav>
                                      </p:tavLst>
                                    </p:anim>
                                    <p:anim calcmode="lin" valueType="num">
                                      <p:cBhvr>
                                        <p:cTn id="16" dur="500" fill="hold"/>
                                        <p:tgtEl>
                                          <p:spTgt spid="45059">
                                            <p:txEl>
                                              <p:pRg st="2" end="2"/>
                                            </p:txEl>
                                          </p:spTgt>
                                        </p:tgtEl>
                                        <p:attrNameLst>
                                          <p:attrName>ppt_h</p:attrName>
                                        </p:attrNameLst>
                                      </p:cBhvr>
                                      <p:tavLst>
                                        <p:tav tm="0">
                                          <p:val>
                                            <p:strVal val="4*#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5059" grpId="0" build="p" autoUpdateAnimBg="0"/>
    </p:bldLst>
  </p:timing>
</p:sld>
</file>

<file path=ppt/slides/slide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41" name="Rectangle 2"/>
          <p:cNvSpPr>
            <a:spLocks noGrp="1" noChangeArrowheads="1"/>
          </p:cNvSpPr>
          <p:nvPr>
            <p:ph type="title"/>
          </p:nvPr>
        </p:nvSpPr>
        <p:spPr/>
        <p:txBody>
          <a:bodyPr/>
          <a:lstStyle/>
          <a:p>
            <a:pPr eaLnBrk="1" hangingPunct="1"/>
            <a:r>
              <a:rPr lang="en-US" altLang="en-US" sz="4000" smtClean="0"/>
              <a:t>FUTURE TRENDS IN HR MANAGEMENT</a:t>
            </a:r>
          </a:p>
        </p:txBody>
      </p:sp>
      <p:sp>
        <p:nvSpPr>
          <p:cNvPr id="76803"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3000" dirty="0" smtClean="0"/>
              <a:t>Health care</a:t>
            </a:r>
          </a:p>
          <a:p>
            <a:pPr>
              <a:lnSpc>
                <a:spcPct val="90000"/>
              </a:lnSpc>
            </a:pPr>
            <a:r>
              <a:rPr lang="en-US" altLang="en-US" sz="2800" dirty="0" smtClean="0"/>
              <a:t>Passage of the Patient Protection and Affordable Care Act (i.e. Obamacare) – HR departments are facing a number of issues associated with its implementation. </a:t>
            </a:r>
          </a:p>
          <a:p>
            <a:pPr lvl="1">
              <a:lnSpc>
                <a:spcPct val="90000"/>
              </a:lnSpc>
            </a:pPr>
            <a:r>
              <a:rPr lang="en-US" altLang="en-US" sz="2400" dirty="0" smtClean="0"/>
              <a:t>The new law makes some provisions of these plans illegal if they are not available to lower-compensated employees as well. In addition, organizations will have to consider the penalty costs of not offering health care to employees and the makeup of their workforce (e.g., full-time, part-time, or contingent) as they determine how to best comply with the new law, as well as offering plans that best serve their employees.</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5</a:t>
            </a:fld>
            <a:endParaRPr lang="en-US"/>
          </a:p>
        </p:txBody>
      </p:sp>
    </p:spTree>
    <p:extLst>
      <p:ext uri="{BB962C8B-B14F-4D97-AF65-F5344CB8AC3E}">
        <p14:creationId xmlns:p14="http://schemas.microsoft.com/office/powerpoint/2010/main" val="155367439"/>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par>
                                <p:cTn id="15" presetID="2" presetClass="entr" presetSubtype="6" fill="hold" grpId="0" nodeType="withEffect">
                                  <p:stCondLst>
                                    <p:cond delay="0"/>
                                  </p:stCondLst>
                                  <p:childTnLst>
                                    <p:set>
                                      <p:cBhvr>
                                        <p:cTn id="16" dur="1" fill="hold">
                                          <p:stCondLst>
                                            <p:cond delay="0"/>
                                          </p:stCondLst>
                                        </p:cTn>
                                        <p:tgtEl>
                                          <p:spTgt spid="76803">
                                            <p:txEl>
                                              <p:pRg st="2" end="2"/>
                                            </p:txEl>
                                          </p:spTgt>
                                        </p:tgtEl>
                                        <p:attrNameLst>
                                          <p:attrName>style.visibility</p:attrName>
                                        </p:attrNameLst>
                                      </p:cBhvr>
                                      <p:to>
                                        <p:strVal val="visible"/>
                                      </p:to>
                                    </p:set>
                                    <p:anim calcmode="lin" valueType="num">
                                      <p:cBhvr additive="base">
                                        <p:cTn id="17" dur="500" fill="hold"/>
                                        <p:tgtEl>
                                          <p:spTgt spid="76803">
                                            <p:txEl>
                                              <p:pRg st="2" end="2"/>
                                            </p:txEl>
                                          </p:spTgt>
                                        </p:tgtEl>
                                        <p:attrNameLst>
                                          <p:attrName>ppt_x</p:attrName>
                                        </p:attrNameLst>
                                      </p:cBhvr>
                                      <p:tavLst>
                                        <p:tav tm="0">
                                          <p:val>
                                            <p:strVal val="1+#ppt_w/2"/>
                                          </p:val>
                                        </p:tav>
                                        <p:tav tm="100000">
                                          <p:val>
                                            <p:strVal val="#ppt_x"/>
                                          </p:val>
                                        </p:tav>
                                      </p:tavLst>
                                    </p:anim>
                                    <p:anim calcmode="lin" valueType="num">
                                      <p:cBhvr additive="base">
                                        <p:cTn id="18" dur="500" fill="hold"/>
                                        <p:tgtEl>
                                          <p:spTgt spid="7680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slides/slide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289" name="Rectangle 2"/>
          <p:cNvSpPr>
            <a:spLocks noGrp="1" noChangeArrowheads="1"/>
          </p:cNvSpPr>
          <p:nvPr>
            <p:ph type="title"/>
          </p:nvPr>
        </p:nvSpPr>
        <p:spPr/>
        <p:txBody>
          <a:bodyPr/>
          <a:lstStyle/>
          <a:p>
            <a:pPr eaLnBrk="1" hangingPunct="1"/>
            <a:r>
              <a:rPr lang="en-US" altLang="en-US" sz="4000" smtClean="0"/>
              <a:t>FUTURE TRENDS IN HR MANAGEMENT</a:t>
            </a:r>
          </a:p>
        </p:txBody>
      </p:sp>
      <p:sp>
        <p:nvSpPr>
          <p:cNvPr id="76803"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3000" dirty="0" smtClean="0"/>
              <a:t>Business intelligence</a:t>
            </a:r>
          </a:p>
          <a:p>
            <a:pPr>
              <a:lnSpc>
                <a:spcPct val="90000"/>
              </a:lnSpc>
            </a:pPr>
            <a:r>
              <a:rPr lang="en-US" altLang="en-US" sz="2800" dirty="0" smtClean="0"/>
              <a:t>HR is increasingly turning to the use of business intelligence to support complex metrics. Although covered in greater detail in Chapter 7, we also discuss data analytics and HR metrics here because they are growing in importance to HR departments in most large organizations.</a:t>
            </a:r>
          </a:p>
          <a:p>
            <a:pPr>
              <a:lnSpc>
                <a:spcPct val="90000"/>
              </a:lnSpc>
            </a:pPr>
            <a:r>
              <a:rPr lang="en-US" altLang="en-US" sz="2800" dirty="0" smtClean="0"/>
              <a:t>Many organizations already have basic reporting capabilities, but they are increasingly looking to incorporate more sophisticated metrics.</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6</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6" fill="hold" grpId="0" nodeType="clickEffect">
                                  <p:stCondLst>
                                    <p:cond delay="0"/>
                                  </p:stCondLst>
                                  <p:childTnLst>
                                    <p:set>
                                      <p:cBhvr>
                                        <p:cTn id="18" dur="1" fill="hold">
                                          <p:stCondLst>
                                            <p:cond delay="0"/>
                                          </p:stCondLst>
                                        </p:cTn>
                                        <p:tgtEl>
                                          <p:spTgt spid="76803">
                                            <p:txEl>
                                              <p:pRg st="2" end="2"/>
                                            </p:txEl>
                                          </p:spTgt>
                                        </p:tgtEl>
                                        <p:attrNameLst>
                                          <p:attrName>style.visibility</p:attrName>
                                        </p:attrNameLst>
                                      </p:cBhvr>
                                      <p:to>
                                        <p:strVal val="visible"/>
                                      </p:to>
                                    </p:set>
                                    <p:anim calcmode="lin" valueType="num">
                                      <p:cBhvr additive="base">
                                        <p:cTn id="19" dur="500" fill="hold"/>
                                        <p:tgtEl>
                                          <p:spTgt spid="76803">
                                            <p:txEl>
                                              <p:pRg st="2" end="2"/>
                                            </p:txEl>
                                          </p:spTgt>
                                        </p:tgtEl>
                                        <p:attrNameLst>
                                          <p:attrName>ppt_x</p:attrName>
                                        </p:attrNameLst>
                                      </p:cBhvr>
                                      <p:tavLst>
                                        <p:tav tm="0">
                                          <p:val>
                                            <p:strVal val="1+#ppt_w/2"/>
                                          </p:val>
                                        </p:tav>
                                        <p:tav tm="100000">
                                          <p:val>
                                            <p:strVal val="#ppt_x"/>
                                          </p:val>
                                        </p:tav>
                                      </p:tavLst>
                                    </p:anim>
                                    <p:anim calcmode="lin" valueType="num">
                                      <p:cBhvr additive="base">
                                        <p:cTn id="20" dur="500" fill="hold"/>
                                        <p:tgtEl>
                                          <p:spTgt spid="7680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289" name="Rectangle 2"/>
          <p:cNvSpPr>
            <a:spLocks noGrp="1" noChangeArrowheads="1"/>
          </p:cNvSpPr>
          <p:nvPr>
            <p:ph type="title"/>
          </p:nvPr>
        </p:nvSpPr>
        <p:spPr/>
        <p:txBody>
          <a:bodyPr/>
          <a:lstStyle/>
          <a:p>
            <a:pPr eaLnBrk="1" hangingPunct="1"/>
            <a:r>
              <a:rPr lang="en-US" altLang="en-US" sz="4000" smtClean="0"/>
              <a:t>FUTURE TRENDS IN HR MANAGEMENT</a:t>
            </a:r>
          </a:p>
        </p:txBody>
      </p:sp>
      <p:sp>
        <p:nvSpPr>
          <p:cNvPr id="76803"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3000" dirty="0" smtClean="0"/>
              <a:t>Business intelligence</a:t>
            </a:r>
          </a:p>
          <a:p>
            <a:pPr>
              <a:lnSpc>
                <a:spcPct val="90000"/>
              </a:lnSpc>
            </a:pPr>
            <a:r>
              <a:rPr lang="en-US" altLang="en-US" sz="2800" dirty="0" smtClean="0"/>
              <a:t>Metrics</a:t>
            </a:r>
          </a:p>
          <a:p>
            <a:pPr lvl="1"/>
            <a:r>
              <a:rPr lang="en-US" altLang="en-US" sz="2400" dirty="0" smtClean="0"/>
              <a:t>Organizations will increasingly demand that HR better measure and assess the value of their human capital initiatives.  </a:t>
            </a:r>
          </a:p>
          <a:p>
            <a:pPr lvl="1"/>
            <a:r>
              <a:rPr lang="en-US" altLang="en-US" sz="2400" dirty="0" smtClean="0"/>
              <a:t>The increasing use of metrics may lead to a standard and widely accepted set of metrics to “describe, predict and evaluate the quality and impact of HR practices and the productivity of the workforce.”</a:t>
            </a:r>
            <a:endParaRPr lang="en-US" altLang="ja-JP" sz="2400" dirty="0" smtClean="0"/>
          </a:p>
          <a:p>
            <a:pPr lvl="1"/>
            <a:r>
              <a:rPr lang="en-US" altLang="en-US" sz="2400" dirty="0" smtClean="0"/>
              <a:t>Organizations begin to transform their view of HR, from that of a people function to more of one focused on decision science.</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7</a:t>
            </a:fld>
            <a:endParaRPr lang="en-US"/>
          </a:p>
        </p:txBody>
      </p:sp>
    </p:spTree>
    <p:extLst>
      <p:ext uri="{BB962C8B-B14F-4D97-AF65-F5344CB8AC3E}">
        <p14:creationId xmlns:p14="http://schemas.microsoft.com/office/powerpoint/2010/main" val="412661376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par>
                                <p:cTn id="15" presetID="2" presetClass="entr" presetSubtype="6" fill="hold" grpId="0" nodeType="withEffect">
                                  <p:stCondLst>
                                    <p:cond delay="0"/>
                                  </p:stCondLst>
                                  <p:childTnLst>
                                    <p:set>
                                      <p:cBhvr>
                                        <p:cTn id="16" dur="1" fill="hold">
                                          <p:stCondLst>
                                            <p:cond delay="0"/>
                                          </p:stCondLst>
                                        </p:cTn>
                                        <p:tgtEl>
                                          <p:spTgt spid="76803">
                                            <p:txEl>
                                              <p:pRg st="2" end="2"/>
                                            </p:txEl>
                                          </p:spTgt>
                                        </p:tgtEl>
                                        <p:attrNameLst>
                                          <p:attrName>style.visibility</p:attrName>
                                        </p:attrNameLst>
                                      </p:cBhvr>
                                      <p:to>
                                        <p:strVal val="visible"/>
                                      </p:to>
                                    </p:set>
                                    <p:anim calcmode="lin" valueType="num">
                                      <p:cBhvr additive="base">
                                        <p:cTn id="17" dur="500" fill="hold"/>
                                        <p:tgtEl>
                                          <p:spTgt spid="76803">
                                            <p:txEl>
                                              <p:pRg st="2" end="2"/>
                                            </p:txEl>
                                          </p:spTgt>
                                        </p:tgtEl>
                                        <p:attrNameLst>
                                          <p:attrName>ppt_x</p:attrName>
                                        </p:attrNameLst>
                                      </p:cBhvr>
                                      <p:tavLst>
                                        <p:tav tm="0">
                                          <p:val>
                                            <p:strVal val="1+#ppt_w/2"/>
                                          </p:val>
                                        </p:tav>
                                        <p:tav tm="100000">
                                          <p:val>
                                            <p:strVal val="#ppt_x"/>
                                          </p:val>
                                        </p:tav>
                                      </p:tavLst>
                                    </p:anim>
                                    <p:anim calcmode="lin" valueType="num">
                                      <p:cBhvr additive="base">
                                        <p:cTn id="18" dur="500" fill="hold"/>
                                        <p:tgtEl>
                                          <p:spTgt spid="76803">
                                            <p:txEl>
                                              <p:pRg st="2" end="2"/>
                                            </p:txEl>
                                          </p:spTgt>
                                        </p:tgtEl>
                                        <p:attrNameLst>
                                          <p:attrName>ppt_y</p:attrName>
                                        </p:attrNameLst>
                                      </p:cBhvr>
                                      <p:tavLst>
                                        <p:tav tm="0">
                                          <p:val>
                                            <p:strVal val="1+#ppt_h/2"/>
                                          </p:val>
                                        </p:tav>
                                        <p:tav tm="100000">
                                          <p:val>
                                            <p:strVal val="#ppt_y"/>
                                          </p:val>
                                        </p:tav>
                                      </p:tavLst>
                                    </p:anim>
                                  </p:childTnLst>
                                </p:cTn>
                              </p:par>
                              <p:par>
                                <p:cTn id="19" presetID="2" presetClass="entr" presetSubtype="6" fill="hold" grpId="0" nodeType="withEffect">
                                  <p:stCondLst>
                                    <p:cond delay="0"/>
                                  </p:stCondLst>
                                  <p:childTnLst>
                                    <p:set>
                                      <p:cBhvr>
                                        <p:cTn id="20" dur="1" fill="hold">
                                          <p:stCondLst>
                                            <p:cond delay="0"/>
                                          </p:stCondLst>
                                        </p:cTn>
                                        <p:tgtEl>
                                          <p:spTgt spid="76803">
                                            <p:txEl>
                                              <p:pRg st="3" end="3"/>
                                            </p:txEl>
                                          </p:spTgt>
                                        </p:tgtEl>
                                        <p:attrNameLst>
                                          <p:attrName>style.visibility</p:attrName>
                                        </p:attrNameLst>
                                      </p:cBhvr>
                                      <p:to>
                                        <p:strVal val="visible"/>
                                      </p:to>
                                    </p:set>
                                    <p:anim calcmode="lin" valueType="num">
                                      <p:cBhvr additive="base">
                                        <p:cTn id="21" dur="500" fill="hold"/>
                                        <p:tgtEl>
                                          <p:spTgt spid="76803">
                                            <p:txEl>
                                              <p:pRg st="3" end="3"/>
                                            </p:txEl>
                                          </p:spTgt>
                                        </p:tgtEl>
                                        <p:attrNameLst>
                                          <p:attrName>ppt_x</p:attrName>
                                        </p:attrNameLst>
                                      </p:cBhvr>
                                      <p:tavLst>
                                        <p:tav tm="0">
                                          <p:val>
                                            <p:strVal val="1+#ppt_w/2"/>
                                          </p:val>
                                        </p:tav>
                                        <p:tav tm="100000">
                                          <p:val>
                                            <p:strVal val="#ppt_x"/>
                                          </p:val>
                                        </p:tav>
                                      </p:tavLst>
                                    </p:anim>
                                    <p:anim calcmode="lin" valueType="num">
                                      <p:cBhvr additive="base">
                                        <p:cTn id="22" dur="500" fill="hold"/>
                                        <p:tgtEl>
                                          <p:spTgt spid="76803">
                                            <p:txEl>
                                              <p:pRg st="3" end="3"/>
                                            </p:txEl>
                                          </p:spTgt>
                                        </p:tgtEl>
                                        <p:attrNameLst>
                                          <p:attrName>ppt_y</p:attrName>
                                        </p:attrNameLst>
                                      </p:cBhvr>
                                      <p:tavLst>
                                        <p:tav tm="0">
                                          <p:val>
                                            <p:strVal val="1+#ppt_h/2"/>
                                          </p:val>
                                        </p:tav>
                                        <p:tav tm="100000">
                                          <p:val>
                                            <p:strVal val="#ppt_y"/>
                                          </p:val>
                                        </p:tav>
                                      </p:tavLst>
                                    </p:anim>
                                  </p:childTnLst>
                                </p:cTn>
                              </p:par>
                              <p:par>
                                <p:cTn id="23" presetID="2" presetClass="entr" presetSubtype="6" fill="hold" grpId="0" nodeType="withEffect">
                                  <p:stCondLst>
                                    <p:cond delay="0"/>
                                  </p:stCondLst>
                                  <p:childTnLst>
                                    <p:set>
                                      <p:cBhvr>
                                        <p:cTn id="24" dur="1" fill="hold">
                                          <p:stCondLst>
                                            <p:cond delay="0"/>
                                          </p:stCondLst>
                                        </p:cTn>
                                        <p:tgtEl>
                                          <p:spTgt spid="76803">
                                            <p:txEl>
                                              <p:pRg st="4" end="4"/>
                                            </p:txEl>
                                          </p:spTgt>
                                        </p:tgtEl>
                                        <p:attrNameLst>
                                          <p:attrName>style.visibility</p:attrName>
                                        </p:attrNameLst>
                                      </p:cBhvr>
                                      <p:to>
                                        <p:strVal val="visible"/>
                                      </p:to>
                                    </p:set>
                                    <p:anim calcmode="lin" valueType="num">
                                      <p:cBhvr additive="base">
                                        <p:cTn id="25" dur="500" fill="hold"/>
                                        <p:tgtEl>
                                          <p:spTgt spid="76803">
                                            <p:txEl>
                                              <p:pRg st="4" end="4"/>
                                            </p:txEl>
                                          </p:spTgt>
                                        </p:tgtEl>
                                        <p:attrNameLst>
                                          <p:attrName>ppt_x</p:attrName>
                                        </p:attrNameLst>
                                      </p:cBhvr>
                                      <p:tavLst>
                                        <p:tav tm="0">
                                          <p:val>
                                            <p:strVal val="1+#ppt_w/2"/>
                                          </p:val>
                                        </p:tav>
                                        <p:tav tm="100000">
                                          <p:val>
                                            <p:strVal val="#ppt_x"/>
                                          </p:val>
                                        </p:tav>
                                      </p:tavLst>
                                    </p:anim>
                                    <p:anim calcmode="lin" valueType="num">
                                      <p:cBhvr additive="base">
                                        <p:cTn id="26" dur="500" fill="hold"/>
                                        <p:tgtEl>
                                          <p:spTgt spid="7680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slides/slide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4337" name="Rectangle 2"/>
          <p:cNvSpPr>
            <a:spLocks noGrp="1" noChangeArrowheads="1"/>
          </p:cNvSpPr>
          <p:nvPr>
            <p:ph type="title"/>
          </p:nvPr>
        </p:nvSpPr>
        <p:spPr/>
        <p:txBody>
          <a:bodyPr/>
          <a:lstStyle/>
          <a:p>
            <a:pPr eaLnBrk="1" hangingPunct="1"/>
            <a:r>
              <a:rPr lang="en-US" altLang="en-US" sz="3600" smtClean="0"/>
              <a:t>FUTURE TRENDS IN HR MANAGEMENT</a:t>
            </a:r>
          </a:p>
        </p:txBody>
      </p:sp>
      <p:sp>
        <p:nvSpPr>
          <p:cNvPr id="76803"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2800" dirty="0" smtClean="0"/>
              <a:t>Demographic workforce changes</a:t>
            </a:r>
          </a:p>
          <a:p>
            <a:pPr>
              <a:lnSpc>
                <a:spcPct val="90000"/>
              </a:lnSpc>
            </a:pPr>
            <a:r>
              <a:rPr lang="en-US" altLang="en-US" sz="2400" dirty="0" smtClean="0"/>
              <a:t>More women and minorities are entering the workforce than ever before. For example, nearly 60% of working-age women are now in the workforce, compared to only 40% in 1970 (Bureau of Labor Statistics, 2011).</a:t>
            </a:r>
          </a:p>
          <a:p>
            <a:pPr>
              <a:lnSpc>
                <a:spcPct val="90000"/>
              </a:lnSpc>
            </a:pPr>
            <a:r>
              <a:rPr lang="en-US" altLang="en-US" sz="2400" dirty="0" smtClean="0"/>
              <a:t>Growth in the Hispanic American (Hispanics) population in the United States. Currently, Hispanics make up 15% of the U.S. population and account for more than half (50.5%) of its population growth (Pew Hispanic Center, 2010). They are also expected to compose at least 25% of the population by 2030 (U. S. Bureau of Census, 2009).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8</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6" fill="hold" grpId="0" nodeType="clickEffect">
                                  <p:stCondLst>
                                    <p:cond delay="0"/>
                                  </p:stCondLst>
                                  <p:childTnLst>
                                    <p:set>
                                      <p:cBhvr>
                                        <p:cTn id="18" dur="1" fill="hold">
                                          <p:stCondLst>
                                            <p:cond delay="0"/>
                                          </p:stCondLst>
                                        </p:cTn>
                                        <p:tgtEl>
                                          <p:spTgt spid="76803">
                                            <p:txEl>
                                              <p:pRg st="2" end="2"/>
                                            </p:txEl>
                                          </p:spTgt>
                                        </p:tgtEl>
                                        <p:attrNameLst>
                                          <p:attrName>style.visibility</p:attrName>
                                        </p:attrNameLst>
                                      </p:cBhvr>
                                      <p:to>
                                        <p:strVal val="visible"/>
                                      </p:to>
                                    </p:set>
                                    <p:anim calcmode="lin" valueType="num">
                                      <p:cBhvr additive="base">
                                        <p:cTn id="19" dur="500" fill="hold"/>
                                        <p:tgtEl>
                                          <p:spTgt spid="76803">
                                            <p:txEl>
                                              <p:pRg st="2" end="2"/>
                                            </p:txEl>
                                          </p:spTgt>
                                        </p:tgtEl>
                                        <p:attrNameLst>
                                          <p:attrName>ppt_x</p:attrName>
                                        </p:attrNameLst>
                                      </p:cBhvr>
                                      <p:tavLst>
                                        <p:tav tm="0">
                                          <p:val>
                                            <p:strVal val="1+#ppt_w/2"/>
                                          </p:val>
                                        </p:tav>
                                        <p:tav tm="100000">
                                          <p:val>
                                            <p:strVal val="#ppt_x"/>
                                          </p:val>
                                        </p:tav>
                                      </p:tavLst>
                                    </p:anim>
                                    <p:anim calcmode="lin" valueType="num">
                                      <p:cBhvr additive="base">
                                        <p:cTn id="20" dur="500" fill="hold"/>
                                        <p:tgtEl>
                                          <p:spTgt spid="7680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slides/slide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4337" name="Rectangle 2"/>
          <p:cNvSpPr>
            <a:spLocks noGrp="1" noChangeArrowheads="1"/>
          </p:cNvSpPr>
          <p:nvPr>
            <p:ph type="title"/>
          </p:nvPr>
        </p:nvSpPr>
        <p:spPr/>
        <p:txBody>
          <a:bodyPr/>
          <a:lstStyle/>
          <a:p>
            <a:pPr eaLnBrk="1" hangingPunct="1"/>
            <a:r>
              <a:rPr lang="en-US" altLang="en-US" sz="3600" smtClean="0"/>
              <a:t>FUTURE TRENDS IN HR MANAGEMENT</a:t>
            </a:r>
          </a:p>
        </p:txBody>
      </p:sp>
      <p:sp>
        <p:nvSpPr>
          <p:cNvPr id="76803" name="Rectangle 3"/>
          <p:cNvSpPr>
            <a:spLocks noGrp="1" noChangeArrowheads="1"/>
          </p:cNvSpPr>
          <p:nvPr>
            <p:ph idx="1"/>
          </p:nvPr>
        </p:nvSpPr>
        <p:spPr/>
        <p:txBody>
          <a:bodyPr/>
          <a:lstStyle/>
          <a:p>
            <a:pPr eaLnBrk="1" hangingPunct="1">
              <a:lnSpc>
                <a:spcPct val="90000"/>
              </a:lnSpc>
              <a:buFont typeface="Wingdings" panose="05000000000000000000" pitchFamily="2" charset="2"/>
              <a:buNone/>
            </a:pPr>
            <a:r>
              <a:rPr lang="en-US" altLang="en-US" sz="2800" dirty="0" smtClean="0"/>
              <a:t>Demographic workforce changes</a:t>
            </a:r>
          </a:p>
          <a:p>
            <a:pPr>
              <a:lnSpc>
                <a:spcPct val="90000"/>
              </a:lnSpc>
            </a:pPr>
            <a:r>
              <a:rPr lang="en-US" altLang="en-US" sz="2400" dirty="0" smtClean="0"/>
              <a:t>Baby boomers are postponing retirement. Recent data from the Bureau of Labor Statistics suggest that the fastest-growing age groups in the workforce will be those over 65 years old, with projections suggesting that participation of those over 65 will have grown by over 80% between 2006 and 2016 (Bureau of Labor Statistics, 2008)!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9</a:t>
            </a:fld>
            <a:endParaRPr lang="en-US"/>
          </a:p>
        </p:txBody>
      </p:sp>
    </p:spTree>
    <p:extLst>
      <p:ext uri="{BB962C8B-B14F-4D97-AF65-F5344CB8AC3E}">
        <p14:creationId xmlns:p14="http://schemas.microsoft.com/office/powerpoint/2010/main" val="2814753024"/>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76803">
                                            <p:txEl>
                                              <p:pRg st="0" end="0"/>
                                            </p:txEl>
                                          </p:spTgt>
                                        </p:tgtEl>
                                        <p:attrNameLst>
                                          <p:attrName>style.visibility</p:attrName>
                                        </p:attrNameLst>
                                      </p:cBhvr>
                                      <p:to>
                                        <p:strVal val="visible"/>
                                      </p:to>
                                    </p:set>
                                    <p:anim calcmode="lin" valueType="num">
                                      <p:cBhvr additive="base">
                                        <p:cTn id="7" dur="500" fill="hold"/>
                                        <p:tgtEl>
                                          <p:spTgt spid="76803">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7680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76803">
                                            <p:txEl>
                                              <p:pRg st="1" end="1"/>
                                            </p:txEl>
                                          </p:spTgt>
                                        </p:tgtEl>
                                        <p:attrNameLst>
                                          <p:attrName>style.visibility</p:attrName>
                                        </p:attrNameLst>
                                      </p:cBhvr>
                                      <p:to>
                                        <p:strVal val="visible"/>
                                      </p:to>
                                    </p:set>
                                    <p:anim calcmode="lin" valueType="num">
                                      <p:cBhvr additive="base">
                                        <p:cTn id="13" dur="500" fill="hold"/>
                                        <p:tgtEl>
                                          <p:spTgt spid="76803">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7680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6803" grpId="0" build="p" autoUpdateAnimBg="0"/>
    </p:bldLst>
  </p:timing>
</p:sld>
</file>

<file path=ppt/theme/theme1.xml><?xml version="1.0" encoding="utf-8"?>
<a:theme xmlns:a="http://schemas.openxmlformats.org/drawingml/2006/main" name="Kavanagh">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Kavanagh" id="{A85EBC22-2498-4F1D-A19D-A85C40C90245}" vid="{243FF9DB-DB78-487A-A842-2E82D5B2DC15}"/>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53</TotalTime>
  <Words>3730</Words>
  <Application>Microsoft Office PowerPoint</Application>
  <PresentationFormat>On-screen Show (4:3)</PresentationFormat>
  <Paragraphs>303</Paragraphs>
  <Slides>42</Slides>
  <Notes>42</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42</vt:i4>
      </vt:variant>
    </vt:vector>
  </HeadingPairs>
  <TitlesOfParts>
    <vt:vector size="50" baseType="lpstr">
      <vt:lpstr>ＭＳ Ｐゴシック</vt:lpstr>
      <vt:lpstr>ＭＳ Ｐゴシック</vt:lpstr>
      <vt:lpstr>Arial</vt:lpstr>
      <vt:lpstr>Calibri</vt:lpstr>
      <vt:lpstr>Tahoma</vt:lpstr>
      <vt:lpstr>Times New Roman</vt:lpstr>
      <vt:lpstr>Wingdings</vt:lpstr>
      <vt:lpstr>Kavanagh</vt:lpstr>
      <vt:lpstr>Chapter 17</vt:lpstr>
      <vt:lpstr>WHAT IS THE FUTURE OF HUMAN RESOURCES TECHNOLOGY? </vt:lpstr>
      <vt:lpstr>FUTURE TRENDS IN HR MANAGEMENT</vt:lpstr>
      <vt:lpstr>FUTURE TRENDS IN HR MANAGEMENT</vt:lpstr>
      <vt:lpstr>FUTURE TRENDS IN HR MANAGEMENT</vt:lpstr>
      <vt:lpstr>FUTURE TRENDS IN HR MANAGEMENT</vt:lpstr>
      <vt:lpstr>FUTURE TRENDS IN HR MANAGEMENT</vt:lpstr>
      <vt:lpstr>FUTURE TRENDS IN HR MANAGEMENT</vt:lpstr>
      <vt:lpstr>FUTURE TRENDS IN HR MANAGEMENT</vt:lpstr>
      <vt:lpstr>FUTURE TRENDS IN HR MANAGEMENT</vt:lpstr>
      <vt:lpstr>FUTURE TRENDS IN HR MANAGEMENT</vt:lpstr>
      <vt:lpstr>FUTURE TRENDS IN HR MANAGEMENT</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FUTURE TRENDS IN HUMAN RESOURCES INFORMATION SYSTEMS (HRIS)</vt:lpstr>
      <vt:lpstr>AN EVOLVING HR TECHNOLGY INDUSTRY</vt:lpstr>
      <vt:lpstr>AN EVOLVING HR TECHNOLGY INDUSTRY</vt:lpstr>
      <vt:lpstr>HR TECHNOLOGY MOVES TO SMALL BUSINESS</vt:lpstr>
      <vt:lpstr>HR TECHNOLOGY MOVES TO SMALL BUSINESS</vt:lpstr>
      <vt:lpstr>FUTURE TRENDS IN WORKFORCE TECHNOLOGIES</vt:lpstr>
      <vt:lpstr>FUTURE TRENDS IN WORKFORCE TECHNOLOGIES</vt:lpstr>
      <vt:lpstr>FUTURE TRENDS IN WORKFORCE TECHNOLOGIES</vt:lpstr>
      <vt:lpstr>FUTURE TRENDS IN WORKFORCE TECHNOLOGIES</vt:lpstr>
      <vt:lpstr>FUTURE TRENDS IN WORKFORCE TECHNOLOGIES</vt:lpstr>
      <vt:lpstr>FUTURE TRENDS IN WORKFORCE TECHNOLOGIES</vt:lpstr>
      <vt:lpstr>FUTURE TRENDS IN WORKFORCE TECHNOLOGIES</vt:lpstr>
      <vt:lpstr>FUTURE TRENDS IN WORKFORCE TECHNOLOGIES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17</dc:title>
  <dc:creator>Sheila Boysen-Rotelli</dc:creator>
  <cp:lastModifiedBy>Katie Ancheta</cp:lastModifiedBy>
  <cp:revision>16</cp:revision>
  <cp:lastPrinted>1601-01-01T00:00:00Z</cp:lastPrinted>
  <dcterms:created xsi:type="dcterms:W3CDTF">2017-05-04T01:56:16Z</dcterms:created>
  <dcterms:modified xsi:type="dcterms:W3CDTF">2017-07-27T20:29:02Z</dcterms:modified>
</cp:coreProperties>
</file>