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8"/>
  </p:notesMasterIdLst>
  <p:sldIdLst>
    <p:sldId id="256" r:id="rId5"/>
    <p:sldId id="312" r:id="rId6"/>
    <p:sldId id="269" r:id="rId7"/>
    <p:sldId id="313" r:id="rId8"/>
    <p:sldId id="270" r:id="rId9"/>
    <p:sldId id="314" r:id="rId10"/>
    <p:sldId id="271" r:id="rId11"/>
    <p:sldId id="272" r:id="rId12"/>
    <p:sldId id="273" r:id="rId13"/>
    <p:sldId id="274" r:id="rId14"/>
    <p:sldId id="275" r:id="rId15"/>
    <p:sldId id="276" r:id="rId16"/>
    <p:sldId id="277" r:id="rId17"/>
    <p:sldId id="278" r:id="rId18"/>
    <p:sldId id="302" r:id="rId19"/>
    <p:sldId id="279" r:id="rId20"/>
    <p:sldId id="280" r:id="rId21"/>
    <p:sldId id="281" r:id="rId22"/>
    <p:sldId id="315" r:id="rId23"/>
    <p:sldId id="316" r:id="rId24"/>
    <p:sldId id="306" r:id="rId25"/>
    <p:sldId id="282" r:id="rId26"/>
    <p:sldId id="283" r:id="rId27"/>
    <p:sldId id="284" r:id="rId28"/>
    <p:sldId id="285" r:id="rId29"/>
    <p:sldId id="481" r:id="rId30"/>
    <p:sldId id="506" r:id="rId31"/>
    <p:sldId id="507" r:id="rId32"/>
    <p:sldId id="508" r:id="rId33"/>
    <p:sldId id="509" r:id="rId34"/>
    <p:sldId id="510" r:id="rId35"/>
    <p:sldId id="511" r:id="rId36"/>
    <p:sldId id="51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C8023B-F0C7-3A9F-0182-CA757DA9D791}" name="GW Editor" initials="GWED" userId="GW Editor" providerId="None"/>
  <p188:author id="{5A9FBD64-18AB-F1CE-F6F7-55CC2DE8D9AE}" name="Jennifer Jovin-Bernstein (she/her/hers)" initials="JJB(" userId="S::Jennifer.Jovin-Bernstein@sagepub.com::d795446e-61a4-4863-ab66-620f9a14421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INTBCP518"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2F6"/>
    <a:srgbClr val="F0F8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62821" autoAdjust="0"/>
  </p:normalViewPr>
  <p:slideViewPr>
    <p:cSldViewPr>
      <p:cViewPr varScale="1">
        <p:scale>
          <a:sx n="39" d="100"/>
          <a:sy n="39" d="100"/>
        </p:scale>
        <p:origin x="1784"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1/2/2025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2</a:t>
            </a:fld>
            <a:endParaRPr lang="en-US"/>
          </a:p>
        </p:txBody>
      </p:sp>
    </p:spTree>
    <p:extLst>
      <p:ext uri="{BB962C8B-B14F-4D97-AF65-F5344CB8AC3E}">
        <p14:creationId xmlns:p14="http://schemas.microsoft.com/office/powerpoint/2010/main" val="2039709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marR="0" lvl="1" indent="-342900">
              <a:lnSpc>
                <a:spcPct val="115000"/>
              </a:lnSpc>
              <a:spcBef>
                <a:spcPts val="0"/>
              </a:spcBef>
              <a:spcAft>
                <a:spcPts val="0"/>
              </a:spcAft>
              <a:buFont typeface="+mj-lt"/>
              <a:buAutoNum type="alphaUcPeriod" startAt="5"/>
            </a:pPr>
            <a:r>
              <a:rPr lang="en-US" sz="1800" dirty="0">
                <a:effectLst/>
                <a:latin typeface="Arial" panose="020B0604020202020204" pitchFamily="34" charset="0"/>
                <a:ea typeface="Times New Roman" panose="02020603050405020304" pitchFamily="18" charset="0"/>
              </a:rPr>
              <a:t>Originalism</a:t>
            </a:r>
            <a:r>
              <a:rPr lang="en-US" sz="1600" dirty="0">
                <a:effectLst/>
              </a:rPr>
              <a:t> </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Originalists attempt to interpret the Constitution in line with what it meant at the time of its drafting.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One form of originalism,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intentionalism</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emphasizes the objectives or purposes of the Constitution’s framers.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b="1" i="1" dirty="0">
                <a:effectLst/>
                <a:latin typeface="Arial" panose="020B0604020202020204" pitchFamily="34" charset="0"/>
                <a:ea typeface="Times New Roman" panose="02020603050405020304" pitchFamily="18" charset="0"/>
                <a:cs typeface="Times New Roman" panose="02020603050405020304" pitchFamily="18" charset="0"/>
              </a:rPr>
              <a:t>Hylton v. United States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Hustler Magazine v. Falwell (1988)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Advocates of this approach offer several justifications for the relevance of the intent of the framers.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framers acted in a calculated manner.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If justices scrutinize the intent of the framers, they can deduce “constitutional truths,” which produces neutral principles of law and eliminates value-laden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 fosters stability in law.</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Another form is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original meaning or understanding</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 emphasizes “the meaning a reasonable speaker of English would have attached to the words, phrases, sentences, etc. at the time the particular provision was adopted.”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merits of this approach are similar to those of intentionalism.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Nixon v. United States (1993).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Originalism has generated many critics over the years.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Thurgood Marshall did not believe that the Constitution’s meaning was “forever ‘fixed’ at the Philadelphia Convention.”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One reason for the controversy is that originalism became highly politicized in the 1980s.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 Brennan argued that if the justices employed only this approach, the Constitution would lose its applicability and be rendered useless.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criticism often leveled at intentionalism is that the Constitution embodies not one intent but many.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District of Columbia v. Heller (2008).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11</a:t>
            </a:fld>
            <a:endParaRPr lang="en-US" dirty="0"/>
          </a:p>
        </p:txBody>
      </p:sp>
    </p:spTree>
    <p:extLst>
      <p:ext uri="{BB962C8B-B14F-4D97-AF65-F5344CB8AC3E}">
        <p14:creationId xmlns:p14="http://schemas.microsoft.com/office/powerpoint/2010/main" val="3341602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6"/>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Textualism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Textualists look no further than the words of the Constitution to reach decisions, without seeking the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intended</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meanings behind the words.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Under the original meaning approach, it is fair game for consider what the words would have ordinarily meant to the people of that time.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Pure textualists or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literalists</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believe that justices ought to consider only the words in the constitutional text, and the words alone.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Originalism and pure textualism sometimes overlap and sometimes lead to radically different results.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Textual analysis is quite common in Supreme Court opinions.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Like originalists, advocates viewed textualism as a value-free form of jurisprudence.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 Black’s literal brand of jurisprudence has been vulnerable to attack.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Some assert that it led him to take some rather peculiar positions.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Another objection is that literalism can result in inconsistent outcomes.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Additionally, it presupposes a precision in the English language that does not exist.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Finally, despite the precision of some constitutional provisions, they are loaded with “reasons, goals, values, and the like.”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12</a:t>
            </a:fld>
            <a:endParaRPr lang="en-US" dirty="0"/>
          </a:p>
        </p:txBody>
      </p:sp>
    </p:spTree>
    <p:extLst>
      <p:ext uri="{BB962C8B-B14F-4D97-AF65-F5344CB8AC3E}">
        <p14:creationId xmlns:p14="http://schemas.microsoft.com/office/powerpoint/2010/main" val="104232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7"/>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Structural Analysis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Structural reasoning suggests that interpretation of Constitutional clauses should follow from, or at least be consistent with, overarching structures or governing principles established in the Constitution.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These structures are so important that judges and lawyers should read the Constitution with an eye toward preserving them.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There are many famous examples of structural analyses.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McCulloch v. Maryland (1819).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Structural reasoning does not necessarily lead to a single answer in each and every case.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INS v. Chadha (1983).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13</a:t>
            </a:fld>
            <a:endParaRPr lang="en-US" dirty="0"/>
          </a:p>
        </p:txBody>
      </p:sp>
    </p:spTree>
    <p:extLst>
      <p:ext uri="{BB962C8B-B14F-4D97-AF65-F5344CB8AC3E}">
        <p14:creationId xmlns:p14="http://schemas.microsoft.com/office/powerpoint/2010/main" val="3650306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dirty="0"/>
          </a:p>
          <a:p>
            <a:pPr marL="742950" marR="0" lvl="1" indent="-285750">
              <a:lnSpc>
                <a:spcPct val="115000"/>
              </a:lnSpc>
              <a:spcBef>
                <a:spcPts val="0"/>
              </a:spcBef>
              <a:spcAft>
                <a:spcPts val="0"/>
              </a:spcAft>
              <a:buFont typeface="+mj-lt"/>
              <a:buAutoNum type="alphaUcPeriod" startAt="8"/>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Stare Decisis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“Let the decision stand.”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Jurists should decide cases on the basis of previously established rulings, or precedent.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law they generate becomes predictable and stable.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Precedent can be an important factor in Supreme Court decision making.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Many allege that judicial appeal to precedent often is mere window dressing.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has generated so much precedent that it is usually possible for justices to find support for any conclusion.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 may be difficult to locate the rule of law emerging in a majority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“Establishing the principle of the case,” or the ratio decidendi.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Many justices recognize the limits of stare decisis in cases involving constitutional interpretation.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14</a:t>
            </a:fld>
            <a:endParaRPr lang="en-US" dirty="0"/>
          </a:p>
        </p:txBody>
      </p:sp>
    </p:spTree>
    <p:extLst>
      <p:ext uri="{BB962C8B-B14F-4D97-AF65-F5344CB8AC3E}">
        <p14:creationId xmlns:p14="http://schemas.microsoft.com/office/powerpoint/2010/main" val="2194259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seven decades covered in the table, the Court overturned only 170 precedents, or, on average, about 2.4 per term. What is more, the justices almost always cite previous rulings in their decisions; indeed, it is the rare Court opinion that does not mention other cases.  Finally, several scholars have verified that precedent helps to explain Court decisions in some areas of the law. In one study, analysts found that the Court reacted quite consistently to legal doctrine presented in more than fifteen years of death penalty litigation. Put differently, using precedent from past cases, the researchers could correctly categorize the outcomes (for or against the death penalty) in 75 percent of sixty-four cases decided since 1972. Scholarly work considering precedent in search and seizure litigation has produced similar findings.]</a:t>
            </a: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15</a:t>
            </a:fld>
            <a:endParaRPr lang="en-US" dirty="0"/>
          </a:p>
        </p:txBody>
      </p:sp>
    </p:spTree>
    <p:extLst>
      <p:ext uri="{BB962C8B-B14F-4D97-AF65-F5344CB8AC3E}">
        <p14:creationId xmlns:p14="http://schemas.microsoft.com/office/powerpoint/2010/main" val="2528795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9"/>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Pragmatism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members of the Court often consider the effects of a decision for different segments of society.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This interpretive approach often takes the form of a balancing exercise.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justice will select from among plausible constitutional interpretations the one that has the best consequences.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Justices may attempt to create rules, or analyze existing ones, so that they maximize benefits and minimize costs.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United States v. Leon (1984).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16</a:t>
            </a:fld>
            <a:endParaRPr lang="en-US" dirty="0"/>
          </a:p>
        </p:txBody>
      </p:sp>
    </p:spTree>
    <p:extLst>
      <p:ext uri="{BB962C8B-B14F-4D97-AF65-F5344CB8AC3E}">
        <p14:creationId xmlns:p14="http://schemas.microsoft.com/office/powerpoint/2010/main" val="3664374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2"/>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10"/>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Polling Other Jurisdictions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justice might probe English traditions or early colonial or state practices to determine how public officials of the times—or of contemporary times—interpreted similar words or phrases.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b="1" i="1" dirty="0">
                <a:effectLst/>
                <a:latin typeface="Arial" panose="020B0604020202020204" pitchFamily="34" charset="0"/>
                <a:ea typeface="Times New Roman" panose="02020603050405020304" pitchFamily="18" charset="0"/>
                <a:cs typeface="Times New Roman" panose="02020603050405020304" pitchFamily="18" charset="0"/>
              </a:rPr>
              <a:t>Wolf v. Colorado (1949).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Rochin v. California (1952).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Mapp v. Ohio (1961).</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method is far from foolproof.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Constitution of 1787 as it initially stood and has since been amended rejects many English and some colonial and state practices.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Even a steady stream of precedents from the states may signify nothing more than that judges imitated each other under the rubric of stare decisis.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 is difficult to imagine how the thinking of people in the eighteenth century could be used to evaluate government practices in the twentieth and twenty-first centuries.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Supreme Court continues to consider the practices of other U.S. jurisdictions.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Courts in other societies occasionally look to their counterparts elsewhere.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The State v. Makwanyane (1995)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United States v. Alvarez-Machain (1992)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17</a:t>
            </a:fld>
            <a:endParaRPr lang="en-US" dirty="0"/>
          </a:p>
        </p:txBody>
      </p:sp>
    </p:spTree>
    <p:extLst>
      <p:ext uri="{BB962C8B-B14F-4D97-AF65-F5344CB8AC3E}">
        <p14:creationId xmlns:p14="http://schemas.microsoft.com/office/powerpoint/2010/main" val="3302066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342900" marR="0" lvl="0" indent="-342900">
              <a:lnSpc>
                <a:spcPct val="115000"/>
              </a:lnSpc>
              <a:spcBef>
                <a:spcPts val="0"/>
              </a:spcBef>
              <a:spcAft>
                <a:spcPts val="0"/>
              </a:spcAft>
              <a:buFont typeface="+mj-lt"/>
              <a:buAutoNum type="romanUcPeriod" startAt="3"/>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Realism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Preference-Based Approaches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Preference-based approaches see the justices as rational decision makers who hold certain values they would like to see reflected in the outcomes of Court cases.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Judicial Attitudes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Attitudinal approaches emphasize the centrality of the justices’ political ideologies.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Each justice evaluates the facts of disputes and arrives at decisions consistent with their personal ideology.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 Herman Pritchett was one of the first scholars to study the relevance of the justices’ personal attitudes.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Pritchett observed that dissent had become an institutionalized feature of judicial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Pritchett concluded that the justices were “motivated by their own preferences.”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Pritchett’s findings touched off an explosion of research on the influence of attitudes on Supreme Court decision making.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Much scholarship attempts to predict justices’ voting behavior based on their ideological preferences.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Data show dramatic differences among four important jurists, especially in cases involving civil liberties.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liberal position is a vote in favor of the individual who is claiming a denial of these basic rights.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Economics cases involve challenges to the government’s authority to regulate the economy.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liberal position supports an active role by the government in controlling business and economic activity, and a conservative position opposes such government intervention.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 is common to describe a particular era of the Court in terms of its political preferences.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Preference-based approaches are not foolproof.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can involve circular reasoning.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Knowing that the Court decided a case in a liberal or conservative way does not tell us much about the Court’s actual policy positions.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Ideological labels are occasionally bound to particular historical eras.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Muller v. Oregon (1908).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Some decisions do not fall neatly on a single conservative-liberal dimension.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b="1" i="1" dirty="0">
                <a:effectLst/>
                <a:latin typeface="Arial" panose="020B0604020202020204" pitchFamily="34" charset="0"/>
                <a:ea typeface="Times New Roman" panose="02020603050405020304" pitchFamily="18" charset="0"/>
                <a:cs typeface="Times New Roman" panose="02020603050405020304" pitchFamily="18" charset="0"/>
              </a:rPr>
              <a:t>Wisconsin v. Mitchell (1993).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Judicial Role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judicial role is norms that constrain the behavior of jurists.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Each justice has a view of his or her role.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view that is based far less on political ideology and far more on fundamental beliefs of what a good judge should do or what the proper role of the Court should be.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Analysts typically discuss judicial roles in terms of activism and restraint.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 activist justice believes that the proper role of the Court is to assert independent positions in deciding cases, to review the actions of the other branches vigorously, to be willing to strike down acts the justice believes are unconstitutional, and to impose far-reaching remedies for legal wrongs whenever necessary.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restraint-oriented justice believes courts should not become involved in the operations of the other branches unless it is absolutely unavoidable, the benefit of the doubt should be given to actions taken by elected officials, and courts should impose remedies that are narrowly tailored to correct a specific legal wrong.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We might expect to find activist justices more willing than their opposites to strike down legislation.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Although the justices do differ, they all show a willingness to join their colleagues in casting aside laws whose validity they question.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Judicial activism and restraint do not necessarily equal judicial liberalism and conservatism.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18</a:t>
            </a:fld>
            <a:endParaRPr lang="en-US" dirty="0"/>
          </a:p>
        </p:txBody>
      </p:sp>
    </p:spTree>
    <p:extLst>
      <p:ext uri="{BB962C8B-B14F-4D97-AF65-F5344CB8AC3E}">
        <p14:creationId xmlns:p14="http://schemas.microsoft.com/office/powerpoint/2010/main" val="18677390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19</a:t>
            </a:fld>
            <a:endParaRPr lang="en-US"/>
          </a:p>
        </p:txBody>
      </p:sp>
    </p:spTree>
    <p:extLst>
      <p:ext uri="{BB962C8B-B14F-4D97-AF65-F5344CB8AC3E}">
        <p14:creationId xmlns:p14="http://schemas.microsoft.com/office/powerpoint/2010/main" val="130660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20</a:t>
            </a:fld>
            <a:endParaRPr lang="en-US"/>
          </a:p>
        </p:txBody>
      </p:sp>
    </p:spTree>
    <p:extLst>
      <p:ext uri="{BB962C8B-B14F-4D97-AF65-F5344CB8AC3E}">
        <p14:creationId xmlns:p14="http://schemas.microsoft.com/office/powerpoint/2010/main" val="272546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400050" marR="0" lvl="0" indent="-400050" algn="l" defTabSz="914400" rtl="0" eaLnBrk="1" fontAlgn="auto" latinLnBrk="0" hangingPunct="1">
              <a:lnSpc>
                <a:spcPct val="100000"/>
              </a:lnSpc>
              <a:spcBef>
                <a:spcPts val="0"/>
              </a:spcBef>
              <a:spcAft>
                <a:spcPts val="0"/>
              </a:spcAft>
              <a:buClrTx/>
              <a:buSzTx/>
              <a:buFont typeface="+mj-lt"/>
              <a:buAutoNum type="romanUcPeriod"/>
              <a:tabLst/>
              <a:defRPr/>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Processing Supreme Court Cases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Deciding to Decide: The Supreme Court’s Caseload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How Cases Get to the Court: Jurisdiction and the Routes of Appeal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Cases come to the Court in one of four ways: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request for review under the Court’s original jurisdiction.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One of three appellate routes—appeals, certification, and petitions for writs of certiorari.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Original cases are those that no other court has heard.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normally reviews only those cases in which one state is suing another.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To invoke the Court’s appellate jurisdiction, litigants can take one of three routes, depending on the nature of their dispute: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Cases “on appeal” involve issues Congress has determined are so important that a ruling by the Supreme Court is necessary.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Lower appellate courts can file writs of certification asking the justices to respond to questions aimed at clarifying federal law.</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100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In a petition for a writ of certiorari, the litigants seeking Supreme Court review ask the Court, literally, to become “informed” about their cases by requesting the lower court to send up the record.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a:t>
            </a:fld>
            <a:endParaRPr lang="en-US" dirty="0"/>
          </a:p>
        </p:txBody>
      </p:sp>
    </p:spTree>
    <p:extLst>
      <p:ext uri="{BB962C8B-B14F-4D97-AF65-F5344CB8AC3E}">
        <p14:creationId xmlns:p14="http://schemas.microsoft.com/office/powerpoint/2010/main" val="1013775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sz="1800" i="1" dirty="0">
                <a:effectLst/>
                <a:latin typeface="Times New Roman" panose="02020603050405020304" pitchFamily="18" charset="0"/>
                <a:ea typeface="Times New Roman" panose="02020603050405020304" pitchFamily="18" charset="0"/>
              </a:rPr>
              <a:t>Note:</a:t>
            </a:r>
            <a:r>
              <a:rPr lang="en-US" sz="1800" dirty="0">
                <a:effectLst/>
                <a:latin typeface="Times New Roman" panose="02020603050405020304" pitchFamily="18" charset="0"/>
                <a:ea typeface="Times New Roman" panose="02020603050405020304" pitchFamily="18" charset="0"/>
              </a:rPr>
              <a:t> The figures shown indicate the percentage of cases in which each justice voted with the majority to invalidate laws as unconstitutional. Twenty-five cases struck down federal laws and forty-three cases struck state and local laws. We include only justices currently on the Court who voted in at least ten such cases.  Thus, we exclude Amy Coney Barrett and Ketanji Brown Jackson because they each participated in fewer than ten of the cases in both categories.  (Some justices in the table may not have participated in all cases.) </a:t>
            </a:r>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21</a:t>
            </a:fld>
            <a:endParaRPr lang="en-US" dirty="0"/>
          </a:p>
        </p:txBody>
      </p:sp>
    </p:spTree>
    <p:extLst>
      <p:ext uri="{BB962C8B-B14F-4D97-AF65-F5344CB8AC3E}">
        <p14:creationId xmlns:p14="http://schemas.microsoft.com/office/powerpoint/2010/main" val="1525936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3"/>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Realism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2"/>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Strategic Approaches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Strategic accounts of judicial decisions rest on a few simple propositions: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Justices may be primarily seekers of legal policy.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may be motivated by jurisprudential principles.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are not unconstrained actors who make decisions based solely on their own ideological attitudes or jurisprudential desires.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Justices are strategic actors who realize that their ability to achieve their goals depends 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Consideration of the preferences of other relevant actors.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choices they expect others to make.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institutional context in which they act.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This approach derives from the rational choice paradigm.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Strategic behavior manifests in many ways.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One way is in the frequency of vote changes.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Another is the revision of opinions that occurs in almost every Court case.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Griswold v. Connecticut (1965).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22</a:t>
            </a:fld>
            <a:endParaRPr lang="en-US" dirty="0"/>
          </a:p>
        </p:txBody>
      </p:sp>
    </p:spTree>
    <p:extLst>
      <p:ext uri="{BB962C8B-B14F-4D97-AF65-F5344CB8AC3E}">
        <p14:creationId xmlns:p14="http://schemas.microsoft.com/office/powerpoint/2010/main" val="595140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startAt="3"/>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Realism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3"/>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External Factors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Public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Scholars offer three reasons for the claim that the justices are affected by public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Because justices are political appointees, they reflect, however subtly, the views of the majority.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at least occasionally, views public opinion as a legitimate guide for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have no mechanism for enforcing their decisions, depending on other political officials to support their positions and on general public compliance.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Supporting and contradicting examples.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Korematsu v. United States (1944).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struck down much New Deal legislation, despite public support.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Some scholars doubt that public opinion affects the Court’s decision making.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Norpoth and Segal concluded that new justices create the illusion that the Court echoes public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Whether public opinion affects Supreme Court decision making is still open for discussion.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Partisan Politics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Many assert that the Court is responsive to the influence of partisan politics, both internally and externally.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It’s possible the justices carry their partisan attachments onto the bench.</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Those who have ascended to the Supreme Court have typically had strong connections to political institutions.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Justices who affiliate with the Democratic Party tend to be more liberal in their decision making than those who are Republicans.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Bush v. Gore (2000).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Political pressures from the outside also can affect the Court.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president has some direct links with the Court.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 less direct source of presidential influence is the executive branch, which can help or hinder the Court in implementing its policies.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Marbury v. Madison.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Another indirect source of influence is the U.S. solicitor general.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legislature has many powers over the Court the justices cannot ignore.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Congress can restrict the Court’s jurisdiction to hear cases, enact legislation or propose constitutional amendments to recast Court decisions, and hold judicial salaries constant.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Interest Groups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Supreme Court litigation has become political over time.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most striking example is the incursion of organized interest groups into the judicial process.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Interest groups try to influence Court decisions by submitting amicus curiae briefs.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Regents of the University of California v. Bakke (1978).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b="1" i="1" dirty="0">
                <a:effectLst/>
                <a:latin typeface="Arial" panose="020B0604020202020204" pitchFamily="34" charset="0"/>
                <a:ea typeface="Times New Roman" panose="02020603050405020304" pitchFamily="18" charset="0"/>
                <a:cs typeface="Times New Roman" panose="02020603050405020304" pitchFamily="18" charset="0"/>
              </a:rPr>
              <a:t>Grutter v. Bollinger (2003).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b="1" i="1" dirty="0">
                <a:effectLst/>
                <a:latin typeface="Arial" panose="020B0604020202020204" pitchFamily="34" charset="0"/>
                <a:ea typeface="Times New Roman" panose="02020603050405020304" pitchFamily="18" charset="0"/>
                <a:cs typeface="Times New Roman" panose="02020603050405020304" pitchFamily="18" charset="0"/>
              </a:rPr>
              <a:t>Fisher v. University of Texas (2013).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Obergefell v. Hodges (2015).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Dobbs v. Jackson Women’s Health Organization (2022)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Groups go to the Court to influence the Court’s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But group also go to set institutional agendas, and to counterbalance other groups.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also seek to publicize their causes and their organizations.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Brown v. Board of Education (1954).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When interest groups participate on both sides, it is reasonable to speculate that one or more exerted some intellectual influence.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In some instances, the Court’s opinion may cite directly an argument advanced in an amicus brief.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That might indicate merely that a justice is citing the brief to support a conclusion he or she had already reached.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Attorneys for some groups are often more experienced and their staffs more adept at research than “one-shotters.”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Some evidence suggests that attorneys working for interest groups are no more successful than private counsel.</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23</a:t>
            </a:fld>
            <a:endParaRPr lang="en-US" dirty="0"/>
          </a:p>
        </p:txBody>
      </p:sp>
    </p:spTree>
    <p:extLst>
      <p:ext uri="{BB962C8B-B14F-4D97-AF65-F5344CB8AC3E}">
        <p14:creationId xmlns:p14="http://schemas.microsoft.com/office/powerpoint/2010/main" val="2779725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342900" marR="0" lvl="0" indent="-342900">
              <a:lnSpc>
                <a:spcPct val="115000"/>
              </a:lnSpc>
              <a:spcBef>
                <a:spcPts val="0"/>
              </a:spcBef>
              <a:spcAft>
                <a:spcPts val="0"/>
              </a:spcAft>
              <a:buFont typeface="+mj-lt"/>
              <a:buAutoNum type="romanUcPeriod" startAt="4"/>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Conducting Research on the Supreme Court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Locating Supreme Court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four major reporters are: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U.S. Reports.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United States Supreme Court Reports, Lawyers’ Edition.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Supreme Court Reporter.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U.S. Law Week.</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vary in the kinds of ancillary material they provide.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Case citations take different forms, but they all work in roughly the same way.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Example: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Texas v. Johnson (1989).</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491 U.S. 397;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U.S. Reports</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105 L. Ed. 2d 342 (1989);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United States Supreme Court Reports, Lawyers’ Edition.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109 S. Ct. 2533 (1989);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Supreme Court Reporter.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57 U.S.L.W. 4770 (1989); </a:t>
            </a: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U.S. Law Week</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first set of numbers is the volume number.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second set is the starting page number.</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Several companies maintain databases of the decisions of federal and state courts, along with a wealth of other information.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100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Legal Information Institute (LII) at Cornell Law School, FindLaw, and the Supreme Court itself house Supreme Court opinions and offer an array of search capabilities.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24</a:t>
            </a:fld>
            <a:endParaRPr lang="en-US" dirty="0"/>
          </a:p>
        </p:txBody>
      </p:sp>
    </p:spTree>
    <p:extLst>
      <p:ext uri="{BB962C8B-B14F-4D97-AF65-F5344CB8AC3E}">
        <p14:creationId xmlns:p14="http://schemas.microsoft.com/office/powerpoint/2010/main" val="148475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342900" marR="0" lvl="0" indent="-342900">
              <a:lnSpc>
                <a:spcPct val="115000"/>
              </a:lnSpc>
              <a:spcBef>
                <a:spcPts val="0"/>
              </a:spcBef>
              <a:spcAft>
                <a:spcPts val="0"/>
              </a:spcAft>
              <a:buFont typeface="+mj-lt"/>
              <a:buAutoNum type="romanUcPeriod" startAt="5"/>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Locating Other Information on the Supreme Court and Its Members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The Supreme Court Compendium: Two Centuries of Data, Decisions, and Developments</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7th edition, contains information on many dimensions of Court activity.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Guide to the U.S. Supreme Court</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5th edition, provides a fairly detailed history of the Court.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The Oxford Companion to the Supreme Court of the United States</a:t>
            </a:r>
            <a:r>
              <a:rPr lang="en-US" sz="1100" dirty="0">
                <a:effectLst/>
                <a:latin typeface="Arial" panose="020B0604020202020204" pitchFamily="34" charset="0"/>
                <a:ea typeface="Times New Roman" panose="02020603050405020304" pitchFamily="18" charset="0"/>
                <a:cs typeface="Times New Roman" panose="02020603050405020304" pitchFamily="18" charset="0"/>
              </a:rPr>
              <a:t>, 2nd edition, is an encyclopedia containing entries on the justices, important Court cases, and the amendments to the Constitution.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Legal Information Institute contains links to various documents (such as the U.S. Code and state statutes) and to a vast array of legal indexes and libraries.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SCOTUSblog provides extensive summaries of pending Court cases, as well as links to briefs filed by the parties and amici.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100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U.S. Supreme Court Database provides a wealth of data from the time of the Vinson Court (1946 term) to the present.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25</a:t>
            </a:fld>
            <a:endParaRPr lang="en-US" dirty="0"/>
          </a:p>
        </p:txBody>
      </p:sp>
    </p:spTree>
    <p:extLst>
      <p:ext uri="{BB962C8B-B14F-4D97-AF65-F5344CB8AC3E}">
        <p14:creationId xmlns:p14="http://schemas.microsoft.com/office/powerpoint/2010/main" val="24447412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27</a:t>
            </a:fld>
            <a:endParaRPr lang="en-US" dirty="0"/>
          </a:p>
        </p:txBody>
      </p:sp>
    </p:spTree>
    <p:extLst>
      <p:ext uri="{BB962C8B-B14F-4D97-AF65-F5344CB8AC3E}">
        <p14:creationId xmlns:p14="http://schemas.microsoft.com/office/powerpoint/2010/main" val="27105950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28</a:t>
            </a:fld>
            <a:endParaRPr lang="en-US" dirty="0"/>
          </a:p>
        </p:txBody>
      </p:sp>
    </p:spTree>
    <p:extLst>
      <p:ext uri="{BB962C8B-B14F-4D97-AF65-F5344CB8AC3E}">
        <p14:creationId xmlns:p14="http://schemas.microsoft.com/office/powerpoint/2010/main" val="322835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29</a:t>
            </a:fld>
            <a:endParaRPr lang="en-US" dirty="0"/>
          </a:p>
        </p:txBody>
      </p:sp>
    </p:spTree>
    <p:extLst>
      <p:ext uri="{BB962C8B-B14F-4D97-AF65-F5344CB8AC3E}">
        <p14:creationId xmlns:p14="http://schemas.microsoft.com/office/powerpoint/2010/main" val="749258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30</a:t>
            </a:fld>
            <a:endParaRPr lang="en-US" dirty="0"/>
          </a:p>
        </p:txBody>
      </p:sp>
    </p:spTree>
    <p:extLst>
      <p:ext uri="{BB962C8B-B14F-4D97-AF65-F5344CB8AC3E}">
        <p14:creationId xmlns:p14="http://schemas.microsoft.com/office/powerpoint/2010/main" val="19820087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31</a:t>
            </a:fld>
            <a:endParaRPr lang="en-US" dirty="0"/>
          </a:p>
        </p:txBody>
      </p:sp>
    </p:spTree>
    <p:extLst>
      <p:ext uri="{BB962C8B-B14F-4D97-AF65-F5344CB8AC3E}">
        <p14:creationId xmlns:p14="http://schemas.microsoft.com/office/powerpoint/2010/main" val="1343947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4</a:t>
            </a:fld>
            <a:endParaRPr lang="en-US"/>
          </a:p>
        </p:txBody>
      </p:sp>
    </p:spTree>
    <p:extLst>
      <p:ext uri="{BB962C8B-B14F-4D97-AF65-F5344CB8AC3E}">
        <p14:creationId xmlns:p14="http://schemas.microsoft.com/office/powerpoint/2010/main" val="957151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32</a:t>
            </a:fld>
            <a:endParaRPr lang="en-US" dirty="0"/>
          </a:p>
        </p:txBody>
      </p:sp>
    </p:spTree>
    <p:extLst>
      <p:ext uri="{BB962C8B-B14F-4D97-AF65-F5344CB8AC3E}">
        <p14:creationId xmlns:p14="http://schemas.microsoft.com/office/powerpoint/2010/main" val="18653657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33</a:t>
            </a:fld>
            <a:endParaRPr lang="en-US" dirty="0"/>
          </a:p>
        </p:txBody>
      </p:sp>
    </p:spTree>
    <p:extLst>
      <p:ext uri="{BB962C8B-B14F-4D97-AF65-F5344CB8AC3E}">
        <p14:creationId xmlns:p14="http://schemas.microsoft.com/office/powerpoint/2010/main" val="4060799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Processing Supreme Court Cases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 Deciding to Decide: The Supreme Court’s Caseload</a:t>
            </a:r>
          </a:p>
          <a:p>
            <a:pPr marL="1200150" marR="0" lvl="2" indent="-285750">
              <a:lnSpc>
                <a:spcPct val="115000"/>
              </a:lnSpc>
              <a:spcBef>
                <a:spcPts val="0"/>
              </a:spcBef>
              <a:spcAft>
                <a:spcPts val="0"/>
              </a:spcAft>
              <a:buFont typeface="+mj-lt"/>
              <a:buAutoNum type="romanLcPeriod" startAt="2"/>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How the Court Decides: The Case Selection Process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original pool of about six to eight thousand petitions faces several checkpoints.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clerk’s office examines petitions to make sure they are in proper form and conform to the Court’s precise rules.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Clerks from the different chambers collaborate by dividing, reading, and then writing memos on the petitions.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then use the pool memos, along with their clerks’ reports, as a basis for making their own independent determinations about which cases they believe are worthy of a full hearing.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Before the justices meet to make case selection decisions, the chief circulates a “discuss list” containing those cases they feel merit consideration.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discussion of each petition begins with the chief justice presenting a short summary of the facts and, typically, stating their vote.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associate justices then comment on each petition in order of seniority.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By tradition, the Court grants certiorari to those cases receiving the affirmative vote of at least four justices.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5</a:t>
            </a:fld>
            <a:endParaRPr lang="en-US" dirty="0"/>
          </a:p>
        </p:txBody>
      </p:sp>
    </p:spTree>
    <p:extLst>
      <p:ext uri="{BB962C8B-B14F-4D97-AF65-F5344CB8AC3E}">
        <p14:creationId xmlns:p14="http://schemas.microsoft.com/office/powerpoint/2010/main" val="334436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srgbClr val="76943C"/>
                </a:solidFill>
                <a:effectLst/>
                <a:latin typeface="Times New Roman" panose="02020603050405020304" pitchFamily="18" charset="0"/>
                <a:ea typeface="Times New Roman" panose="02020603050405020304" pitchFamily="18" charset="0"/>
              </a:rPr>
              <a:t>Note:</a:t>
            </a:r>
            <a:r>
              <a:rPr lang="en-US" sz="1200" dirty="0">
                <a:solidFill>
                  <a:srgbClr val="76943C"/>
                </a:solidFill>
                <a:effectLst/>
                <a:latin typeface="Times New Roman" panose="02020603050405020304" pitchFamily="18" charset="0"/>
                <a:ea typeface="Times New Roman" panose="02020603050405020304" pitchFamily="18" charset="0"/>
              </a:rPr>
              <a:t> As the docket sheet shows, the justices have a number of options when they meet to vote on cert. They can grant (G) the petition or deny (D) it. They also can cast a “Join 3” (3) vote. Justices may have different interpretations of a Join 3 but, at the very least, it tells the others that the justice agrees to supply a vote in favor of cert if three other justices support granting review. In the MERITS column, REV = reverse the decision of the court below; AFF = affirm the decision of the court below.</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9974C31-EB4A-4B21-8134-CB5741A1DC5F}" type="slidenum">
              <a:rPr lang="en-US" smtClean="0"/>
              <a:t>6</a:t>
            </a:fld>
            <a:endParaRPr lang="en-US"/>
          </a:p>
        </p:txBody>
      </p:sp>
    </p:spTree>
    <p:extLst>
      <p:ext uri="{BB962C8B-B14F-4D97-AF65-F5344CB8AC3E}">
        <p14:creationId xmlns:p14="http://schemas.microsoft.com/office/powerpoint/2010/main" val="2978217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Processing Supreme Court Cases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 Deciding to Decide: The Supreme Court’s Caseload</a:t>
            </a:r>
          </a:p>
          <a:p>
            <a:pPr marL="1200150" marR="0" lvl="2" indent="-285750">
              <a:lnSpc>
                <a:spcPct val="115000"/>
              </a:lnSpc>
              <a:spcBef>
                <a:spcPts val="0"/>
              </a:spcBef>
              <a:spcAft>
                <a:spcPts val="0"/>
              </a:spcAft>
              <a:buFont typeface="+mj-lt"/>
              <a:buAutoNum type="romanLcPeriod" startAt="3"/>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Considerations Affecting Case Selection Decisions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Legal considerations are listed in Rule 10, which the Court has established to govern the certiorari decision-making process.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Three are particularly important political factors that may influence the Court’s case selection process: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U.S. solicitor general (SG).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amicus curiae (friend of the court) brief.</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100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ideology of the justices.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7</a:t>
            </a:fld>
            <a:endParaRPr lang="en-US" dirty="0"/>
          </a:p>
        </p:txBody>
      </p:sp>
    </p:spTree>
    <p:extLst>
      <p:ext uri="{BB962C8B-B14F-4D97-AF65-F5344CB8AC3E}">
        <p14:creationId xmlns:p14="http://schemas.microsoft.com/office/powerpoint/2010/main" val="177536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Processing Supreme Court Cases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2"/>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Role of Attorneys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Written Arguments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Written arguments, called briefs, are the major vehicles for parties to Supreme Court cases to document their positions.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appealing party (known as the appellant or petitioner) must submit its brief within forty-five days of the time the Court grants certiorari.</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opposing party (known as the appellee or respondent) has thirty days after receipt of the appellant’s brief to respond with arguments urging affirmance of the lower court ruling.</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may use written briefs to formulate the questions they ask the lawyers representing the parties.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Those wishing to submit friend of the court briefs must obtain the written permission of the parties or the Court.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Oral Arguments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Each side has thirty minutes to convince the Court of the merits of its position and to field questions from the justices.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In some important cases, the Court will allocate additional time for arguments.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can interrupt the attorneys at any time with comments and questions.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Oral arguments are the only part of the Court’s decision-making process that occurs in public.</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8</a:t>
            </a:fld>
            <a:endParaRPr lang="en-US" dirty="0"/>
          </a:p>
        </p:txBody>
      </p:sp>
    </p:spTree>
    <p:extLst>
      <p:ext uri="{BB962C8B-B14F-4D97-AF65-F5344CB8AC3E}">
        <p14:creationId xmlns:p14="http://schemas.microsoft.com/office/powerpoint/2010/main" val="3312039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285750" marR="0" lvl="0" indent="-285750" algn="l" defTabSz="914400" rtl="0" eaLnBrk="1" fontAlgn="auto" latinLnBrk="0" hangingPunct="1">
              <a:lnSpc>
                <a:spcPct val="100000"/>
              </a:lnSpc>
              <a:spcBef>
                <a:spcPts val="0"/>
              </a:spcBef>
              <a:spcAft>
                <a:spcPts val="0"/>
              </a:spcAft>
              <a:buClrTx/>
              <a:buSzTx/>
              <a:buFont typeface="+mj-lt"/>
              <a:buAutoNum type="romanUcPeriod"/>
              <a:tabLst/>
              <a:defRPr/>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Processing Supreme Court Cases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startAt="3"/>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Supreme Court Decides: Some Preliminaries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Conference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insists that its decisions take place in a private conference, with no one in attendance except the justices.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Court is supposed to base its decisions on factors other than public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Although the Court reaches tentative decisions on cases, the opinions explaining the decisions remain to be written.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have not experienced many information leaks.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Dobbs v. Jackson Women’s Health Organization.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After the public announcement of a decision, clerks and even justices have sometimes thrown their own sunshine on the Court’s deliberations.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National Federation of Independent Business v. Sebelius (2012).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chief justice presides over the deliberations.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He calls up the case for discussion and then presents his views about the issues and how the case should be decided.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remaining justices state their views and vote in order of seniority.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level and intensity of discussion differ from case to case.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Opinion Assignment and Circulation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When the chief justice votes with the majority, they assign the writing of the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When the chief justice votes with the minority, the assignment task falls to the most senior member of the Court who voted with the majority.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First and perhaps foremost, the assigner tries to equalize the distribution of the Court’s workload.</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may also consider the justices’ particular areas of expertise.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There has been a tendency among chief justices to self-assign especially important cases.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i="1" dirty="0">
                <a:effectLst/>
                <a:latin typeface="Arial" panose="020B0604020202020204" pitchFamily="34" charset="0"/>
                <a:ea typeface="Times New Roman" panose="02020603050405020304" pitchFamily="18" charset="0"/>
                <a:cs typeface="Times New Roman" panose="02020603050405020304" pitchFamily="18" charset="0"/>
              </a:rPr>
              <a:t>Brown v. Board of Education (1954).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For cases decided by a one-vote margin, chiefs have been known to assign the opinion to a moderate member of the majority.</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writer begins the process by circulating an opinion draft to the others.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Once the justices receive the first draft of the opinion, they have many options: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can join the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can ask the opinion writer to make changes.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can tell the opinion writer that they plan to circulate a dissenting or concurring opinion.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2057400" marR="0" lvl="4"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They can tell the opinion writer that they await further writings.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Many different opinions on the same case, at various stages of development, may be floating around the Court over the course of several months.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0" marR="0" lvl="3" indent="-228600">
              <a:lnSpc>
                <a:spcPct val="115000"/>
              </a:lnSpc>
              <a:spcBef>
                <a:spcPts val="0"/>
              </a:spcBef>
              <a:spcAft>
                <a:spcPts val="1000"/>
              </a:spcAft>
              <a:buFont typeface="+mj-lt"/>
              <a:buAutoNum type="alpha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Eventually, the final version of the opinion is reached, and each justice expresses a position in writing or by signing an opinion of another justice.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9</a:t>
            </a:fld>
            <a:endParaRPr lang="en-US" dirty="0"/>
          </a:p>
        </p:txBody>
      </p:sp>
    </p:spTree>
    <p:extLst>
      <p:ext uri="{BB962C8B-B14F-4D97-AF65-F5344CB8AC3E}">
        <p14:creationId xmlns:p14="http://schemas.microsoft.com/office/powerpoint/2010/main" val="225940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342900" marR="0" lvl="0" indent="-342900">
              <a:lnSpc>
                <a:spcPct val="115000"/>
              </a:lnSpc>
              <a:spcBef>
                <a:spcPts val="0"/>
              </a:spcBef>
              <a:spcAft>
                <a:spcPts val="0"/>
              </a:spcAft>
              <a:buFont typeface="+mj-lt"/>
              <a:buAutoNum type="romanUcPeriod" startAt="2"/>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Supreme Court Decision Making: Legalism</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legalistic theory of judicial decision-making focuses on the role of law and legal methods in determining how justices interpret the Constitution.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realistic theory of judging emphasizes nonlegalistic factors, including the role of politics.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There are reasons to believe that justices seek to follow a legal approach:</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themselves often say they look to the founding period, the words of the Constitution, previously decided cases, and other legalistic approaches.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1143000" marR="0" lvl="2" indent="-228600">
              <a:lnSpc>
                <a:spcPct val="115000"/>
              </a:lnSpc>
              <a:spcBef>
                <a:spcPts val="0"/>
              </a:spcBef>
              <a:spcAft>
                <a:spcPts val="0"/>
              </a:spcAft>
              <a:buFont typeface="+mj-lt"/>
              <a:buAutoNum type="romanL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The justices are obliged to be “principled in their decision-making process.”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a:lnSpc>
                <a:spcPct val="115000"/>
              </a:lnSpc>
              <a:spcBef>
                <a:spcPts val="0"/>
              </a:spcBef>
              <a:spcAft>
                <a:spcPts val="0"/>
              </a:spcAft>
              <a:buFont typeface="+mj-lt"/>
              <a:buAutoNum type="alphaUcPeriod"/>
            </a:pPr>
            <a:r>
              <a:rPr lang="en-US" sz="1100" dirty="0">
                <a:effectLst/>
                <a:latin typeface="Arial" panose="020B0604020202020204" pitchFamily="34" charset="0"/>
                <a:ea typeface="Times New Roman" panose="02020603050405020304" pitchFamily="18" charset="0"/>
                <a:cs typeface="Times New Roman" panose="02020603050405020304" pitchFamily="18" charset="0"/>
              </a:rPr>
              <a:t>Legalism in constitutional law centers on the methods of constitutional interpretation.</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9974C31-EB4A-4B21-8134-CB5741A1DC5F}" type="slidenum">
              <a:rPr lang="en-US" smtClean="0"/>
              <a:t>10</a:t>
            </a:fld>
            <a:endParaRPr lang="en-US" dirty="0"/>
          </a:p>
        </p:txBody>
      </p:sp>
    </p:spTree>
    <p:extLst>
      <p:ext uri="{BB962C8B-B14F-4D97-AF65-F5344CB8AC3E}">
        <p14:creationId xmlns:p14="http://schemas.microsoft.com/office/powerpoint/2010/main" val="196864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E2F2F6"/>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1"/>
                </a:solidFill>
              </a:defRPr>
            </a:lvl1pPr>
          </a:lstStyle>
          <a:p>
            <a:r>
              <a:rPr lang="en-US" dirty="0"/>
              <a:t>Author, Title and Edition. © 20XX SAGE Publishing.</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dirty="0"/>
          </a:p>
        </p:txBody>
      </p:sp>
      <p:sp>
        <p:nvSpPr>
          <p:cNvPr id="7" name="Title 6"/>
          <p:cNvSpPr>
            <a:spLocks noGrp="1"/>
          </p:cNvSpPr>
          <p:nvPr>
            <p:ph type="title"/>
          </p:nvPr>
        </p:nvSpPr>
        <p:spPr>
          <a:xfrm>
            <a:off x="1371600" y="3733800"/>
            <a:ext cx="6400800" cy="1752600"/>
          </a:xfrm>
        </p:spPr>
        <p:txBody>
          <a:bodyPr>
            <a:normAutofit/>
          </a:bodyPr>
          <a:lstStyle>
            <a:lvl1pPr>
              <a:defRPr sz="3200">
                <a:solidFill>
                  <a:schemeClr val="tx1"/>
                </a:solidFill>
                <a:latin typeface="+mn-lt"/>
              </a:defRPr>
            </a:lvl1pPr>
          </a:lstStyle>
          <a:p>
            <a:r>
              <a:rPr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Chambliss, Making Sense of the Social World, 7e. © 2025 SAGE Publishing.</a:t>
            </a:r>
            <a:endParaRPr lang="en-US" dirty="0"/>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457200" y="2133601"/>
            <a:ext cx="8229600" cy="838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ontent Placeholder 6">
            <a:extLst>
              <a:ext uri="{FF2B5EF4-FFF2-40B4-BE49-F238E27FC236}">
                <a16:creationId xmlns:a16="http://schemas.microsoft.com/office/drawing/2014/main" id="{AE33146F-9291-A393-F831-502E86D203B3}"/>
              </a:ext>
            </a:extLst>
          </p:cNvPr>
          <p:cNvSpPr>
            <a:spLocks noGrp="1"/>
          </p:cNvSpPr>
          <p:nvPr>
            <p:ph sz="quarter" idx="13"/>
          </p:nvPr>
        </p:nvSpPr>
        <p:spPr>
          <a:xfrm>
            <a:off x="457200" y="3048000"/>
            <a:ext cx="82296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9" name="Content Placeholder 8">
            <a:extLst>
              <a:ext uri="{FF2B5EF4-FFF2-40B4-BE49-F238E27FC236}">
                <a16:creationId xmlns:a16="http://schemas.microsoft.com/office/drawing/2014/main" id="{3566296B-3BD4-C920-BCD0-B3DA6A1EDD91}"/>
              </a:ext>
            </a:extLst>
          </p:cNvPr>
          <p:cNvSpPr>
            <a:spLocks noGrp="1"/>
          </p:cNvSpPr>
          <p:nvPr>
            <p:ph sz="quarter" idx="14"/>
          </p:nvPr>
        </p:nvSpPr>
        <p:spPr>
          <a:xfrm>
            <a:off x="457200" y="3733800"/>
            <a:ext cx="8229600" cy="60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1" name="Content Placeholder 10">
            <a:extLst>
              <a:ext uri="{FF2B5EF4-FFF2-40B4-BE49-F238E27FC236}">
                <a16:creationId xmlns:a16="http://schemas.microsoft.com/office/drawing/2014/main" id="{E5DDAA98-944C-44B7-1094-6874AF2DABDC}"/>
              </a:ext>
            </a:extLst>
          </p:cNvPr>
          <p:cNvSpPr>
            <a:spLocks noGrp="1"/>
          </p:cNvSpPr>
          <p:nvPr>
            <p:ph sz="quarter" idx="15"/>
          </p:nvPr>
        </p:nvSpPr>
        <p:spPr>
          <a:xfrm>
            <a:off x="457200" y="4419600"/>
            <a:ext cx="8229600" cy="5651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13" name="Content Placeholder 12">
            <a:extLst>
              <a:ext uri="{FF2B5EF4-FFF2-40B4-BE49-F238E27FC236}">
                <a16:creationId xmlns:a16="http://schemas.microsoft.com/office/drawing/2014/main" id="{1A17CD32-FA55-425B-D509-706E78678285}"/>
              </a:ext>
            </a:extLst>
          </p:cNvPr>
          <p:cNvSpPr>
            <a:spLocks noGrp="1"/>
          </p:cNvSpPr>
          <p:nvPr>
            <p:ph sz="quarter" idx="16"/>
          </p:nvPr>
        </p:nvSpPr>
        <p:spPr>
          <a:xfrm>
            <a:off x="457200" y="5060950"/>
            <a:ext cx="8229600" cy="654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30074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dirty="0"/>
              <a:t>Author, Title and Edition. © 20XX SAGE Publishing.</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Author, Title and Edition. © 20XX SAGE Publishing.</a:t>
            </a:r>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Author, Title and Edition. © 20XX SAGE Publishing.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solidFill>
                <a:latin typeface="Arial" panose="020B0604020202020204" pitchFamily="34" charset="0"/>
                <a:cs typeface="Arial" panose="020B0604020202020204" pitchFamily="34" charset="0"/>
              </a:defRPr>
            </a:lvl1pPr>
          </a:lstStyle>
          <a:p>
            <a:r>
              <a:rPr lang="en-US" dirty="0"/>
              <a:t>Author, Title and Edition. © 20XX SAGE Publishing.</a:t>
            </a:r>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 id="214748366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slide" Target="slide27.xml"/><Relationship Id="rId4" Type="http://schemas.openxmlformats.org/officeDocument/2006/relationships/slide" Target="slide3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2.xml"/><Relationship Id="rId5" Type="http://schemas.openxmlformats.org/officeDocument/2006/relationships/slide" Target="slide27.xml"/><Relationship Id="rId4" Type="http://schemas.openxmlformats.org/officeDocument/2006/relationships/slide" Target="slide3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slide" Target="slide27.xml"/><Relationship Id="rId4" Type="http://schemas.openxmlformats.org/officeDocument/2006/relationships/slide" Target="slide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495800"/>
            <a:ext cx="6400800" cy="1752600"/>
          </a:xfrm>
        </p:spPr>
        <p:txBody>
          <a:bodyPr>
            <a:normAutofit fontScale="90000"/>
          </a:bodyPr>
          <a:lstStyle/>
          <a:p>
            <a:pPr marL="0" indent="0"/>
            <a:r>
              <a:rPr lang="en-US" dirty="0"/>
              <a:t>Epstein, </a:t>
            </a:r>
            <a:r>
              <a:rPr lang="en-US" i="1" dirty="0"/>
              <a:t>Constitutional Law for a Changing America</a:t>
            </a:r>
            <a:r>
              <a:rPr lang="en-US" dirty="0"/>
              <a:t>, Edition 12</a:t>
            </a:r>
            <a:br>
              <a:rPr lang="en-US" dirty="0"/>
            </a:br>
            <a:r>
              <a:rPr lang="en-US" dirty="0"/>
              <a:t>Chapter 1: Understanding the U.S. Supreme Court</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C435AE-D143-7C69-0281-D7A4F05CA5FD}"/>
              </a:ext>
            </a:extLst>
          </p:cNvPr>
          <p:cNvSpPr>
            <a:spLocks noGrp="1"/>
          </p:cNvSpPr>
          <p:nvPr>
            <p:ph type="title"/>
          </p:nvPr>
        </p:nvSpPr>
        <p:spPr/>
        <p:txBody>
          <a:bodyPr>
            <a:normAutofit fontScale="90000"/>
          </a:bodyPr>
          <a:lstStyle/>
          <a:p>
            <a:r>
              <a:rPr lang="en-US" dirty="0"/>
              <a:t>Supreme Court Decision Making: Legalism </a:t>
            </a:r>
            <a:r>
              <a:rPr lang="en-US" sz="2700" dirty="0"/>
              <a:t>(1 of 8)</a:t>
            </a:r>
          </a:p>
        </p:txBody>
      </p:sp>
      <p:sp>
        <p:nvSpPr>
          <p:cNvPr id="4" name="Content Placeholder 3">
            <a:extLst>
              <a:ext uri="{FF2B5EF4-FFF2-40B4-BE49-F238E27FC236}">
                <a16:creationId xmlns:a16="http://schemas.microsoft.com/office/drawing/2014/main" id="{7CD30C91-F910-1ED1-3C71-05EE5986571D}"/>
              </a:ext>
            </a:extLst>
          </p:cNvPr>
          <p:cNvSpPr>
            <a:spLocks noGrp="1"/>
          </p:cNvSpPr>
          <p:nvPr>
            <p:ph idx="1"/>
          </p:nvPr>
        </p:nvSpPr>
        <p:spPr/>
        <p:txBody>
          <a:bodyPr/>
          <a:lstStyle/>
          <a:p>
            <a:r>
              <a:rPr lang="en-US" dirty="0"/>
              <a:t>Legalistic theory of judicial decision.</a:t>
            </a:r>
          </a:p>
          <a:p>
            <a:r>
              <a:rPr lang="en-US" dirty="0"/>
              <a:t>Realistic theory of judging.</a:t>
            </a:r>
          </a:p>
          <a:p>
            <a:r>
              <a:rPr lang="en-US" dirty="0"/>
              <a:t>Reasons justices follow legal approaches.</a:t>
            </a:r>
          </a:p>
          <a:p>
            <a:r>
              <a:rPr lang="en-US" dirty="0"/>
              <a:t>Methods of constitutional interpretation.</a:t>
            </a:r>
          </a:p>
        </p:txBody>
      </p:sp>
      <p:sp>
        <p:nvSpPr>
          <p:cNvPr id="2" name="Footer Placeholder 1">
            <a:extLst>
              <a:ext uri="{FF2B5EF4-FFF2-40B4-BE49-F238E27FC236}">
                <a16:creationId xmlns:a16="http://schemas.microsoft.com/office/drawing/2014/main" id="{8C52F58E-FFB5-A79D-B3DC-7C727888D2D6}"/>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244680AE-494A-C9A7-D070-DEE516292938}"/>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473324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34DFBF-F807-54A3-07C4-60A5E942447E}"/>
              </a:ext>
            </a:extLst>
          </p:cNvPr>
          <p:cNvSpPr>
            <a:spLocks noGrp="1"/>
          </p:cNvSpPr>
          <p:nvPr>
            <p:ph type="title"/>
          </p:nvPr>
        </p:nvSpPr>
        <p:spPr/>
        <p:txBody>
          <a:bodyPr>
            <a:normAutofit fontScale="90000"/>
          </a:bodyPr>
          <a:lstStyle/>
          <a:p>
            <a:r>
              <a:rPr lang="en-US" dirty="0"/>
              <a:t>Supreme Court Decision Making: Legalism </a:t>
            </a:r>
            <a:r>
              <a:rPr lang="en-US" sz="2700" dirty="0"/>
              <a:t>(2 of 8)</a:t>
            </a:r>
            <a:endParaRPr lang="en-US" dirty="0"/>
          </a:p>
        </p:txBody>
      </p:sp>
      <p:sp>
        <p:nvSpPr>
          <p:cNvPr id="4" name="Content Placeholder 3">
            <a:extLst>
              <a:ext uri="{FF2B5EF4-FFF2-40B4-BE49-F238E27FC236}">
                <a16:creationId xmlns:a16="http://schemas.microsoft.com/office/drawing/2014/main" id="{F109C68C-EC72-1583-CF4C-A9E27E0EF427}"/>
              </a:ext>
            </a:extLst>
          </p:cNvPr>
          <p:cNvSpPr>
            <a:spLocks noGrp="1"/>
          </p:cNvSpPr>
          <p:nvPr>
            <p:ph idx="1"/>
          </p:nvPr>
        </p:nvSpPr>
        <p:spPr/>
        <p:txBody>
          <a:bodyPr/>
          <a:lstStyle/>
          <a:p>
            <a:pPr marL="0" indent="0">
              <a:buNone/>
            </a:pPr>
            <a:r>
              <a:rPr lang="en-US" dirty="0"/>
              <a:t>Originalism</a:t>
            </a:r>
          </a:p>
          <a:p>
            <a:r>
              <a:rPr lang="en-US" dirty="0"/>
              <a:t>Interpretation of the Constitution.</a:t>
            </a:r>
          </a:p>
          <a:p>
            <a:r>
              <a:rPr lang="en-US" dirty="0"/>
              <a:t>Intentionalism: objectives of framers.</a:t>
            </a:r>
          </a:p>
          <a:p>
            <a:r>
              <a:rPr lang="en-US" dirty="0"/>
              <a:t>Original meaning or understanding.</a:t>
            </a:r>
          </a:p>
          <a:p>
            <a:r>
              <a:rPr lang="en-US" dirty="0"/>
              <a:t>Critics of originalism.</a:t>
            </a:r>
          </a:p>
        </p:txBody>
      </p:sp>
      <p:sp>
        <p:nvSpPr>
          <p:cNvPr id="2" name="Footer Placeholder 1">
            <a:extLst>
              <a:ext uri="{FF2B5EF4-FFF2-40B4-BE49-F238E27FC236}">
                <a16:creationId xmlns:a16="http://schemas.microsoft.com/office/drawing/2014/main" id="{6F2005A4-743A-8A8A-52DE-3700925433FE}"/>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7BC9DAA4-D82D-A804-2725-B0F652E3E1E9}"/>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989226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A6DFE2-CA3B-7EB5-FCC6-061F8C1FA5FE}"/>
              </a:ext>
            </a:extLst>
          </p:cNvPr>
          <p:cNvSpPr>
            <a:spLocks noGrp="1"/>
          </p:cNvSpPr>
          <p:nvPr>
            <p:ph type="title"/>
          </p:nvPr>
        </p:nvSpPr>
        <p:spPr/>
        <p:txBody>
          <a:bodyPr>
            <a:normAutofit fontScale="90000"/>
          </a:bodyPr>
          <a:lstStyle/>
          <a:p>
            <a:r>
              <a:rPr lang="en-US" dirty="0"/>
              <a:t>Supreme Court Decision Making: Legalism </a:t>
            </a:r>
            <a:r>
              <a:rPr lang="en-US" sz="2700" dirty="0"/>
              <a:t>(3 of 8)</a:t>
            </a:r>
            <a:endParaRPr lang="en-US" dirty="0"/>
          </a:p>
        </p:txBody>
      </p:sp>
      <p:sp>
        <p:nvSpPr>
          <p:cNvPr id="4" name="Content Placeholder 3">
            <a:extLst>
              <a:ext uri="{FF2B5EF4-FFF2-40B4-BE49-F238E27FC236}">
                <a16:creationId xmlns:a16="http://schemas.microsoft.com/office/drawing/2014/main" id="{EEA98137-07AB-4342-EAC3-05A83E0B29C5}"/>
              </a:ext>
            </a:extLst>
          </p:cNvPr>
          <p:cNvSpPr>
            <a:spLocks noGrp="1"/>
          </p:cNvSpPr>
          <p:nvPr>
            <p:ph idx="1"/>
          </p:nvPr>
        </p:nvSpPr>
        <p:spPr/>
        <p:txBody>
          <a:bodyPr/>
          <a:lstStyle/>
          <a:p>
            <a:pPr marL="0" indent="0">
              <a:buNone/>
            </a:pPr>
            <a:r>
              <a:rPr lang="en-US" dirty="0"/>
              <a:t>Textualism</a:t>
            </a:r>
          </a:p>
          <a:p>
            <a:r>
              <a:rPr lang="en-US" dirty="0"/>
              <a:t>Looks at the literal meaning.</a:t>
            </a:r>
          </a:p>
          <a:p>
            <a:r>
              <a:rPr lang="en-US" dirty="0"/>
              <a:t>Overlaps with originalism.</a:t>
            </a:r>
          </a:p>
          <a:p>
            <a:r>
              <a:rPr lang="en-US" dirty="0"/>
              <a:t>Value-free form of jurisprudence.</a:t>
            </a:r>
          </a:p>
          <a:p>
            <a:r>
              <a:rPr lang="en-US" dirty="0"/>
              <a:t>Justice Black’s literal brand.</a:t>
            </a:r>
          </a:p>
        </p:txBody>
      </p:sp>
      <p:sp>
        <p:nvSpPr>
          <p:cNvPr id="2" name="Footer Placeholder 1">
            <a:extLst>
              <a:ext uri="{FF2B5EF4-FFF2-40B4-BE49-F238E27FC236}">
                <a16:creationId xmlns:a16="http://schemas.microsoft.com/office/drawing/2014/main" id="{60C2F176-0854-2060-4E71-2BE35815E2D2}"/>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3393545-47F6-38EF-54E0-0EC07848E9F2}"/>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336512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B368CF-BE3D-3C06-EC67-34847CD14168}"/>
              </a:ext>
            </a:extLst>
          </p:cNvPr>
          <p:cNvSpPr>
            <a:spLocks noGrp="1"/>
          </p:cNvSpPr>
          <p:nvPr>
            <p:ph type="title"/>
          </p:nvPr>
        </p:nvSpPr>
        <p:spPr/>
        <p:txBody>
          <a:bodyPr>
            <a:normAutofit fontScale="90000"/>
          </a:bodyPr>
          <a:lstStyle/>
          <a:p>
            <a:r>
              <a:rPr lang="en-US" dirty="0"/>
              <a:t>Supreme Court Decision Making: Legalism </a:t>
            </a:r>
            <a:r>
              <a:rPr lang="en-US" sz="2700" dirty="0"/>
              <a:t>(4 of 8)</a:t>
            </a:r>
            <a:endParaRPr lang="en-US" dirty="0"/>
          </a:p>
        </p:txBody>
      </p:sp>
      <p:sp>
        <p:nvSpPr>
          <p:cNvPr id="4" name="Content Placeholder 3">
            <a:extLst>
              <a:ext uri="{FF2B5EF4-FFF2-40B4-BE49-F238E27FC236}">
                <a16:creationId xmlns:a16="http://schemas.microsoft.com/office/drawing/2014/main" id="{3BCDFBFF-5112-0779-71D5-B5F780E0F76E}"/>
              </a:ext>
            </a:extLst>
          </p:cNvPr>
          <p:cNvSpPr>
            <a:spLocks noGrp="1"/>
          </p:cNvSpPr>
          <p:nvPr>
            <p:ph idx="1"/>
          </p:nvPr>
        </p:nvSpPr>
        <p:spPr/>
        <p:txBody>
          <a:bodyPr/>
          <a:lstStyle/>
          <a:p>
            <a:pPr marL="0" indent="0">
              <a:buNone/>
            </a:pPr>
            <a:r>
              <a:rPr lang="en-US" dirty="0"/>
              <a:t>Structural Analysis</a:t>
            </a:r>
          </a:p>
          <a:p>
            <a:r>
              <a:rPr lang="en-US" dirty="0"/>
              <a:t>Interpretation following overarching structures.</a:t>
            </a:r>
          </a:p>
          <a:p>
            <a:r>
              <a:rPr lang="en-US" dirty="0"/>
              <a:t>Structures are important.</a:t>
            </a:r>
          </a:p>
          <a:p>
            <a:r>
              <a:rPr lang="en-US" dirty="0"/>
              <a:t>Examples of structural analysis.</a:t>
            </a:r>
          </a:p>
        </p:txBody>
      </p:sp>
      <p:sp>
        <p:nvSpPr>
          <p:cNvPr id="2" name="Footer Placeholder 1">
            <a:extLst>
              <a:ext uri="{FF2B5EF4-FFF2-40B4-BE49-F238E27FC236}">
                <a16:creationId xmlns:a16="http://schemas.microsoft.com/office/drawing/2014/main" id="{9A2A8E3A-6A1A-2B4E-65C2-3E0C16E04009}"/>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099BC355-9356-C465-2CFA-E30CDD480BF9}"/>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703475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09AE31-B1FC-4560-33C6-87D061F61534}"/>
              </a:ext>
            </a:extLst>
          </p:cNvPr>
          <p:cNvSpPr>
            <a:spLocks noGrp="1"/>
          </p:cNvSpPr>
          <p:nvPr>
            <p:ph type="title"/>
          </p:nvPr>
        </p:nvSpPr>
        <p:spPr/>
        <p:txBody>
          <a:bodyPr>
            <a:normAutofit fontScale="90000"/>
          </a:bodyPr>
          <a:lstStyle/>
          <a:p>
            <a:r>
              <a:rPr lang="en-US" dirty="0"/>
              <a:t>Supreme Court Decision Making: Legalism </a:t>
            </a:r>
            <a:r>
              <a:rPr lang="en-US" sz="2700" dirty="0"/>
              <a:t>(5 of 8)</a:t>
            </a:r>
            <a:endParaRPr lang="en-US" dirty="0"/>
          </a:p>
        </p:txBody>
      </p:sp>
      <p:sp>
        <p:nvSpPr>
          <p:cNvPr id="4" name="Content Placeholder 3">
            <a:extLst>
              <a:ext uri="{FF2B5EF4-FFF2-40B4-BE49-F238E27FC236}">
                <a16:creationId xmlns:a16="http://schemas.microsoft.com/office/drawing/2014/main" id="{106B4DD8-A4D4-2304-4C82-7F058AC8CA74}"/>
              </a:ext>
            </a:extLst>
          </p:cNvPr>
          <p:cNvSpPr>
            <a:spLocks noGrp="1"/>
          </p:cNvSpPr>
          <p:nvPr>
            <p:ph idx="1"/>
          </p:nvPr>
        </p:nvSpPr>
        <p:spPr/>
        <p:txBody>
          <a:bodyPr/>
          <a:lstStyle/>
          <a:p>
            <a:pPr marL="0" indent="0">
              <a:buNone/>
            </a:pPr>
            <a:r>
              <a:rPr lang="en-US" dirty="0"/>
              <a:t>Stare Decisis</a:t>
            </a:r>
          </a:p>
          <a:p>
            <a:r>
              <a:rPr lang="en-US" dirty="0"/>
              <a:t>“Let the decision stand.”</a:t>
            </a:r>
          </a:p>
          <a:p>
            <a:r>
              <a:rPr lang="en-US" dirty="0"/>
              <a:t>Precedent can be important.</a:t>
            </a:r>
          </a:p>
          <a:p>
            <a:r>
              <a:rPr lang="en-US" dirty="0"/>
              <a:t>Precedent is window dressing.</a:t>
            </a:r>
          </a:p>
        </p:txBody>
      </p:sp>
      <p:sp>
        <p:nvSpPr>
          <p:cNvPr id="2" name="Footer Placeholder 1">
            <a:extLst>
              <a:ext uri="{FF2B5EF4-FFF2-40B4-BE49-F238E27FC236}">
                <a16:creationId xmlns:a16="http://schemas.microsoft.com/office/drawing/2014/main" id="{FC224764-6F4E-103E-290C-456DDCBBFF1A}"/>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DE589C1D-BFD4-A3A2-5EB7-5625CB871DE8}"/>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313376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Supreme Court Decision Making: Legalism </a:t>
            </a:r>
            <a:r>
              <a:rPr lang="en-US" sz="2700" dirty="0"/>
              <a:t>(6 of 8)</a:t>
            </a:r>
            <a:endParaRPr lang="en-US" dirty="0"/>
          </a:p>
        </p:txBody>
      </p:sp>
      <p:graphicFrame>
        <p:nvGraphicFramePr>
          <p:cNvPr id="6" name="Table 5">
            <a:extLst>
              <a:ext uri="{FF2B5EF4-FFF2-40B4-BE49-F238E27FC236}">
                <a16:creationId xmlns:a16="http://schemas.microsoft.com/office/drawing/2014/main" id="{72AC6010-80AE-CEBC-8624-F6B9576D3D17}"/>
              </a:ext>
            </a:extLst>
          </p:cNvPr>
          <p:cNvGraphicFramePr>
            <a:graphicFrameLocks noGrp="1"/>
          </p:cNvGraphicFramePr>
          <p:nvPr>
            <p:extLst>
              <p:ext uri="{D42A27DB-BD31-4B8C-83A1-F6EECF244321}">
                <p14:modId xmlns:p14="http://schemas.microsoft.com/office/powerpoint/2010/main" val="236835267"/>
              </p:ext>
            </p:extLst>
          </p:nvPr>
        </p:nvGraphicFramePr>
        <p:xfrm>
          <a:off x="571500" y="2514600"/>
          <a:ext cx="8001000" cy="2844804"/>
        </p:xfrm>
        <a:graphic>
          <a:graphicData uri="http://schemas.openxmlformats.org/drawingml/2006/table">
            <a:tbl>
              <a:tblPr firstRow="1" bandRow="1">
                <a:tableStyleId>{5C22544A-7EE6-4342-B048-85BDC9FD1C3A}</a:tableStyleId>
              </a:tblPr>
              <a:tblGrid>
                <a:gridCol w="3410967">
                  <a:extLst>
                    <a:ext uri="{9D8B030D-6E8A-4147-A177-3AD203B41FA5}">
                      <a16:colId xmlns:a16="http://schemas.microsoft.com/office/drawing/2014/main" val="3083222091"/>
                    </a:ext>
                  </a:extLst>
                </a:gridCol>
                <a:gridCol w="1012508">
                  <a:extLst>
                    <a:ext uri="{9D8B030D-6E8A-4147-A177-3AD203B41FA5}">
                      <a16:colId xmlns:a16="http://schemas.microsoft.com/office/drawing/2014/main" val="1677226120"/>
                    </a:ext>
                  </a:extLst>
                </a:gridCol>
                <a:gridCol w="1577275">
                  <a:extLst>
                    <a:ext uri="{9D8B030D-6E8A-4147-A177-3AD203B41FA5}">
                      <a16:colId xmlns:a16="http://schemas.microsoft.com/office/drawing/2014/main" val="107934270"/>
                    </a:ext>
                  </a:extLst>
                </a:gridCol>
                <a:gridCol w="2000250">
                  <a:extLst>
                    <a:ext uri="{9D8B030D-6E8A-4147-A177-3AD203B41FA5}">
                      <a16:colId xmlns:a16="http://schemas.microsoft.com/office/drawing/2014/main" val="217326936"/>
                    </a:ext>
                  </a:extLst>
                </a:gridCol>
              </a:tblGrid>
              <a:tr h="952488">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Court Era (Terms)</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Number of Terms</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Number of Overruled Precedents</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Average Number of Overrulings per Term</a:t>
                      </a:r>
                    </a:p>
                  </a:txBody>
                  <a:tcPr marL="68580" marR="68580" marT="0" marB="0"/>
                </a:tc>
                <a:extLst>
                  <a:ext uri="{0D108BD9-81ED-4DB2-BD59-A6C34878D82A}">
                    <a16:rowId xmlns:a16="http://schemas.microsoft.com/office/drawing/2014/main" val="593776372"/>
                  </a:ext>
                </a:extLst>
              </a:tr>
              <a:tr h="414910">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Warren Court (1953–1968)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45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2.8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83814880"/>
                  </a:ext>
                </a:extLst>
              </a:tr>
              <a:tr h="414910">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Burger Court (1969–1985)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54</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3.2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7070557"/>
                  </a:ext>
                </a:extLst>
              </a:tr>
              <a:tr h="414910">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Rehnquist Court (1986–2004)</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19</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43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2.3</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50206288"/>
                  </a:ext>
                </a:extLst>
              </a:tr>
              <a:tr h="414910">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Roberts Court (2005–2022)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28</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07539463"/>
                  </a:ext>
                </a:extLst>
              </a:tr>
            </a:tbl>
          </a:graphicData>
        </a:graphic>
      </p:graphicFrame>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lnSpcReduction="10000"/>
          </a:bodyPr>
          <a:lstStyle/>
          <a:p>
            <a:pPr marL="0" indent="0">
              <a:buNone/>
            </a:pPr>
            <a:r>
              <a:rPr lang="en-US" sz="1800" b="1" dirty="0"/>
              <a:t>Table 1.2: Precedents Overruled, 1953–2022 Terms </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Source: Calculated by the authors from data in the U.S. Supreme Court Database (http://supremecourtdatabase.org). </a:t>
            </a:r>
          </a:p>
        </p:txBody>
      </p:sp>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042752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5B0610-C874-2FCC-BA6C-3AB79B9EE980}"/>
              </a:ext>
            </a:extLst>
          </p:cNvPr>
          <p:cNvSpPr>
            <a:spLocks noGrp="1"/>
          </p:cNvSpPr>
          <p:nvPr>
            <p:ph type="title"/>
          </p:nvPr>
        </p:nvSpPr>
        <p:spPr/>
        <p:txBody>
          <a:bodyPr>
            <a:normAutofit fontScale="90000"/>
          </a:bodyPr>
          <a:lstStyle/>
          <a:p>
            <a:r>
              <a:rPr lang="en-US" dirty="0"/>
              <a:t>Supreme Court Decision Making: Legalism </a:t>
            </a:r>
            <a:r>
              <a:rPr lang="en-US" sz="2700" dirty="0"/>
              <a:t>(8 of 9)</a:t>
            </a:r>
            <a:endParaRPr lang="en-US" dirty="0"/>
          </a:p>
        </p:txBody>
      </p:sp>
      <p:sp>
        <p:nvSpPr>
          <p:cNvPr id="4" name="Content Placeholder 3">
            <a:extLst>
              <a:ext uri="{FF2B5EF4-FFF2-40B4-BE49-F238E27FC236}">
                <a16:creationId xmlns:a16="http://schemas.microsoft.com/office/drawing/2014/main" id="{A02C0873-008A-1072-D81A-BA8BB53B7783}"/>
              </a:ext>
            </a:extLst>
          </p:cNvPr>
          <p:cNvSpPr>
            <a:spLocks noGrp="1"/>
          </p:cNvSpPr>
          <p:nvPr>
            <p:ph idx="1"/>
          </p:nvPr>
        </p:nvSpPr>
        <p:spPr/>
        <p:txBody>
          <a:bodyPr/>
          <a:lstStyle/>
          <a:p>
            <a:pPr marL="0" indent="0">
              <a:buNone/>
            </a:pPr>
            <a:r>
              <a:rPr lang="en-US" dirty="0"/>
              <a:t>Pragmatism</a:t>
            </a:r>
          </a:p>
          <a:p>
            <a:r>
              <a:rPr lang="en-US" dirty="0"/>
              <a:t>Effects of decisions on society.</a:t>
            </a:r>
          </a:p>
          <a:p>
            <a:r>
              <a:rPr lang="en-US" dirty="0"/>
              <a:t>Creation and analysis of rules.</a:t>
            </a:r>
          </a:p>
        </p:txBody>
      </p:sp>
      <p:sp>
        <p:nvSpPr>
          <p:cNvPr id="2" name="Footer Placeholder 1">
            <a:extLst>
              <a:ext uri="{FF2B5EF4-FFF2-40B4-BE49-F238E27FC236}">
                <a16:creationId xmlns:a16="http://schemas.microsoft.com/office/drawing/2014/main" id="{5393ABFC-895C-755D-9FFA-4FE5FAC78928}"/>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2853DEB-A125-93C8-7BC9-C31F079070D6}"/>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217057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F5DD9B-B1C0-AAAD-50B6-A9852C464344}"/>
              </a:ext>
            </a:extLst>
          </p:cNvPr>
          <p:cNvSpPr>
            <a:spLocks noGrp="1"/>
          </p:cNvSpPr>
          <p:nvPr>
            <p:ph type="title"/>
          </p:nvPr>
        </p:nvSpPr>
        <p:spPr/>
        <p:txBody>
          <a:bodyPr>
            <a:normAutofit fontScale="90000"/>
          </a:bodyPr>
          <a:lstStyle/>
          <a:p>
            <a:r>
              <a:rPr lang="en-US" dirty="0"/>
              <a:t>Supreme Court Decision Making: Legalism </a:t>
            </a:r>
            <a:r>
              <a:rPr lang="en-US" sz="2700" dirty="0"/>
              <a:t>(9 of 9)</a:t>
            </a:r>
            <a:endParaRPr lang="en-US" dirty="0"/>
          </a:p>
        </p:txBody>
      </p:sp>
      <p:sp>
        <p:nvSpPr>
          <p:cNvPr id="4" name="Content Placeholder 3">
            <a:extLst>
              <a:ext uri="{FF2B5EF4-FFF2-40B4-BE49-F238E27FC236}">
                <a16:creationId xmlns:a16="http://schemas.microsoft.com/office/drawing/2014/main" id="{B7C7EE41-CD3A-CDD2-AF4D-878CD448F27A}"/>
              </a:ext>
            </a:extLst>
          </p:cNvPr>
          <p:cNvSpPr>
            <a:spLocks noGrp="1"/>
          </p:cNvSpPr>
          <p:nvPr>
            <p:ph idx="1"/>
          </p:nvPr>
        </p:nvSpPr>
        <p:spPr/>
        <p:txBody>
          <a:bodyPr/>
          <a:lstStyle/>
          <a:p>
            <a:pPr marL="0" indent="0">
              <a:buNone/>
            </a:pPr>
            <a:r>
              <a:rPr lang="en-US" dirty="0"/>
              <a:t>Polling Other Jurisdictions</a:t>
            </a:r>
          </a:p>
          <a:p>
            <a:r>
              <a:rPr lang="en-US" dirty="0"/>
              <a:t>Probing of English traditions.</a:t>
            </a:r>
          </a:p>
          <a:p>
            <a:r>
              <a:rPr lang="en-US" dirty="0"/>
              <a:t>Methods is not bulletproof.</a:t>
            </a:r>
          </a:p>
          <a:p>
            <a:r>
              <a:rPr lang="en-US" dirty="0"/>
              <a:t>Practices of other jurisdictions.</a:t>
            </a:r>
          </a:p>
        </p:txBody>
      </p:sp>
      <p:sp>
        <p:nvSpPr>
          <p:cNvPr id="2" name="Footer Placeholder 1">
            <a:extLst>
              <a:ext uri="{FF2B5EF4-FFF2-40B4-BE49-F238E27FC236}">
                <a16:creationId xmlns:a16="http://schemas.microsoft.com/office/drawing/2014/main" id="{A775E72D-6BAE-86E1-F66C-32AE560ED5FA}"/>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86BF5892-E59C-B4FD-D299-3D0AEC99F844}"/>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461602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D803FB-A034-AC3E-8D5C-A02687291BC0}"/>
              </a:ext>
            </a:extLst>
          </p:cNvPr>
          <p:cNvSpPr>
            <a:spLocks noGrp="1"/>
          </p:cNvSpPr>
          <p:nvPr>
            <p:ph type="title"/>
          </p:nvPr>
        </p:nvSpPr>
        <p:spPr/>
        <p:txBody>
          <a:bodyPr>
            <a:normAutofit fontScale="90000"/>
          </a:bodyPr>
          <a:lstStyle/>
          <a:p>
            <a:r>
              <a:rPr lang="en-US" dirty="0"/>
              <a:t>Supreme Court Decision Making: Realism </a:t>
            </a:r>
            <a:r>
              <a:rPr lang="en-US" sz="2700" dirty="0"/>
              <a:t>(1 of 6)</a:t>
            </a:r>
          </a:p>
        </p:txBody>
      </p:sp>
      <p:sp>
        <p:nvSpPr>
          <p:cNvPr id="4" name="Content Placeholder 3">
            <a:extLst>
              <a:ext uri="{FF2B5EF4-FFF2-40B4-BE49-F238E27FC236}">
                <a16:creationId xmlns:a16="http://schemas.microsoft.com/office/drawing/2014/main" id="{7B255E6A-FEAB-A66A-8D65-44BCA290F031}"/>
              </a:ext>
            </a:extLst>
          </p:cNvPr>
          <p:cNvSpPr>
            <a:spLocks noGrp="1"/>
          </p:cNvSpPr>
          <p:nvPr>
            <p:ph idx="1"/>
          </p:nvPr>
        </p:nvSpPr>
        <p:spPr/>
        <p:txBody>
          <a:bodyPr/>
          <a:lstStyle/>
          <a:p>
            <a:pPr marL="0" indent="0">
              <a:buNone/>
            </a:pPr>
            <a:r>
              <a:rPr lang="en-US" dirty="0"/>
              <a:t>Preference-Based Approaches</a:t>
            </a:r>
          </a:p>
          <a:p>
            <a:r>
              <a:rPr lang="en-US" dirty="0"/>
              <a:t>Judicial Attitudes.</a:t>
            </a:r>
          </a:p>
          <a:p>
            <a:r>
              <a:rPr lang="en-US" dirty="0"/>
              <a:t>Judicial Role.</a:t>
            </a:r>
          </a:p>
          <a:p>
            <a:endParaRPr lang="en-US" dirty="0"/>
          </a:p>
        </p:txBody>
      </p:sp>
      <p:sp>
        <p:nvSpPr>
          <p:cNvPr id="2" name="Footer Placeholder 1">
            <a:extLst>
              <a:ext uri="{FF2B5EF4-FFF2-40B4-BE49-F238E27FC236}">
                <a16:creationId xmlns:a16="http://schemas.microsoft.com/office/drawing/2014/main" id="{05EC9DC8-3C60-723C-EBD9-CC0950BFCCF5}"/>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A5D0006F-8F15-92C2-006A-49244A1FD812}"/>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423220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777669"/>
            <a:ext cx="8229600" cy="1155313"/>
          </a:xfrm>
        </p:spPr>
        <p:txBody>
          <a:bodyPr>
            <a:normAutofit fontScale="90000"/>
          </a:bodyPr>
          <a:lstStyle/>
          <a:p>
            <a:r>
              <a:rPr lang="en-US" dirty="0"/>
              <a:t>Supreme Court Decision Making: Realism </a:t>
            </a:r>
            <a:r>
              <a:rPr lang="en-US" sz="2700" dirty="0"/>
              <a:t>(2 of 6)</a:t>
            </a:r>
            <a:endParaRPr lang="en-US" noProof="0" dirty="0"/>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028781"/>
            <a:ext cx="8229600" cy="673581"/>
          </a:xfrm>
        </p:spPr>
        <p:txBody>
          <a:bodyPr anchor="ctr">
            <a:noAutofit/>
          </a:bodyPr>
          <a:lstStyle/>
          <a:p>
            <a:pPr marL="0" indent="0">
              <a:buNone/>
            </a:pPr>
            <a:r>
              <a:rPr lang="en-US" sz="2400" b="1" noProof="0" dirty="0"/>
              <a:t>Figure 1.4</a:t>
            </a:r>
            <a:r>
              <a:rPr lang="en-US" sz="2400" noProof="0" dirty="0"/>
              <a:t> </a:t>
            </a:r>
            <a:r>
              <a:rPr lang="en-US" sz="2400" dirty="0"/>
              <a:t>Percentage of Cases in Which Each Chief Justice Voted in the Liberal Direction, 1953–2022 Terms</a:t>
            </a:r>
            <a:endParaRPr lang="en-US" sz="2400" noProof="0" dirty="0"/>
          </a:p>
        </p:txBody>
      </p:sp>
      <p:pic>
        <p:nvPicPr>
          <p:cNvPr id="10" name="Content Placeholder 9" descr="A horizontal bar chart on the percentage of cases in which each chief justice voted in the liberal direction for 1953 to 2022 terms.">
            <a:extLst>
              <a:ext uri="{FF2B5EF4-FFF2-40B4-BE49-F238E27FC236}">
                <a16:creationId xmlns:a16="http://schemas.microsoft.com/office/drawing/2014/main" id="{35498AAC-FE7D-4F6F-8EBF-3BE40D8AF29D}"/>
              </a:ext>
            </a:extLst>
          </p:cNvPr>
          <p:cNvPicPr>
            <a:picLocks noGrp="1" noChangeAspect="1"/>
          </p:cNvPicPr>
          <p:nvPr>
            <p:ph sz="quarter" idx="13"/>
          </p:nvPr>
        </p:nvPicPr>
        <p:blipFill>
          <a:blip r:embed="rId3"/>
          <a:stretch>
            <a:fillRect/>
          </a:stretch>
        </p:blipFill>
        <p:spPr>
          <a:xfrm>
            <a:off x="1697541" y="2859594"/>
            <a:ext cx="5748916" cy="2623615"/>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3314975" y="5605631"/>
            <a:ext cx="2520526" cy="257367"/>
          </a:xfrm>
        </p:spPr>
        <p:txBody>
          <a:bodyPr anchor="ctr">
            <a:normAutofit/>
          </a:bodyPr>
          <a:lstStyle/>
          <a:p>
            <a:pPr marL="0" indent="0">
              <a:buNone/>
            </a:pPr>
            <a:r>
              <a:rPr lang="en-US" sz="1000" noProof="0" dirty="0">
                <a:hlinkClick r:id="rId4" action="ppaction://hlinksldjump"/>
              </a:rPr>
              <a:t>Access the long description for image.</a:t>
            </a:r>
            <a:endParaRPr lang="en-US" sz="1000" noProof="0" dirty="0">
              <a:hlinkClick r:id="rId5" action="ppaction://hlinksldjump"/>
            </a:endParaRPr>
          </a:p>
        </p:txBody>
      </p:sp>
      <p:sp>
        <p:nvSpPr>
          <p:cNvPr id="9" name="Content Placeholder 7">
            <a:extLst>
              <a:ext uri="{FF2B5EF4-FFF2-40B4-BE49-F238E27FC236}">
                <a16:creationId xmlns:a16="http://schemas.microsoft.com/office/drawing/2014/main" id="{C82180CA-0AE6-4A7E-B97E-F584DCAE4CBC}"/>
              </a:ext>
            </a:extLst>
          </p:cNvPr>
          <p:cNvSpPr txBox="1">
            <a:spLocks/>
          </p:cNvSpPr>
          <p:nvPr/>
        </p:nvSpPr>
        <p:spPr>
          <a:xfrm>
            <a:off x="457200" y="6007805"/>
            <a:ext cx="8229600" cy="25736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a:t>Source: Calculated by the authors from data in the U.S. Supreme Court Database (http://supremecourtdatabase.org).</a:t>
            </a:r>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32366"/>
            <a:ext cx="7010400" cy="201213"/>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87107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38632"/>
            <a:ext cx="8229600" cy="975669"/>
          </a:xfrm>
        </p:spPr>
        <p:txBody>
          <a:bodyPr>
            <a:normAutofit fontScale="90000"/>
          </a:bodyPr>
          <a:lstStyle/>
          <a:p>
            <a:r>
              <a:rPr lang="en-US" dirty="0"/>
              <a:t>Processing Supreme Court Cases </a:t>
            </a:r>
            <a:r>
              <a:rPr lang="en-US" sz="2700" dirty="0"/>
              <a:t>(1 of 8)</a:t>
            </a:r>
            <a:endParaRPr lang="en-US" noProof="0" dirty="0"/>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1959109"/>
            <a:ext cx="4114800" cy="707891"/>
          </a:xfrm>
        </p:spPr>
        <p:txBody>
          <a:bodyPr anchor="ctr">
            <a:noAutofit/>
          </a:bodyPr>
          <a:lstStyle/>
          <a:p>
            <a:pPr marL="0" indent="0">
              <a:buNone/>
            </a:pPr>
            <a:r>
              <a:rPr lang="en-US" sz="2400" b="1" noProof="0" dirty="0"/>
              <a:t>Figure 1.1</a:t>
            </a:r>
            <a:r>
              <a:rPr lang="en-US" sz="2400" noProof="0" dirty="0"/>
              <a:t> </a:t>
            </a:r>
            <a:r>
              <a:rPr lang="en-US" sz="2400" dirty="0"/>
              <a:t>The Processing of Cases</a:t>
            </a:r>
            <a:endParaRPr lang="en-US" sz="2400" noProof="0" dirty="0"/>
          </a:p>
        </p:txBody>
      </p:sp>
      <p:pic>
        <p:nvPicPr>
          <p:cNvPr id="11" name="Content Placeholder 10" descr="The steps in the processing of cases.">
            <a:extLst>
              <a:ext uri="{FF2B5EF4-FFF2-40B4-BE49-F238E27FC236}">
                <a16:creationId xmlns:a16="http://schemas.microsoft.com/office/drawing/2014/main" id="{93D66994-D027-4481-8305-935805E4ACBA}"/>
              </a:ext>
            </a:extLst>
          </p:cNvPr>
          <p:cNvPicPr>
            <a:picLocks noGrp="1" noChangeAspect="1"/>
          </p:cNvPicPr>
          <p:nvPr>
            <p:ph sz="quarter" idx="13"/>
          </p:nvPr>
        </p:nvPicPr>
        <p:blipFill>
          <a:blip r:embed="rId3"/>
          <a:stretch>
            <a:fillRect/>
          </a:stretch>
        </p:blipFill>
        <p:spPr>
          <a:xfrm>
            <a:off x="5556178" y="1975766"/>
            <a:ext cx="2927317" cy="3526952"/>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3314975" y="5605631"/>
            <a:ext cx="2520526" cy="257367"/>
          </a:xfrm>
        </p:spPr>
        <p:txBody>
          <a:bodyPr anchor="ctr">
            <a:normAutofit/>
          </a:bodyPr>
          <a:lstStyle/>
          <a:p>
            <a:pPr marL="0" indent="0">
              <a:buNone/>
            </a:pPr>
            <a:r>
              <a:rPr lang="en-US" sz="1000" noProof="0" dirty="0">
                <a:hlinkClick r:id="rId4" action="ppaction://hlinksldjump"/>
              </a:rPr>
              <a:t>Access the long description for image.</a:t>
            </a:r>
          </a:p>
        </p:txBody>
      </p:sp>
      <p:sp>
        <p:nvSpPr>
          <p:cNvPr id="9" name="Content Placeholder 7">
            <a:extLst>
              <a:ext uri="{FF2B5EF4-FFF2-40B4-BE49-F238E27FC236}">
                <a16:creationId xmlns:a16="http://schemas.microsoft.com/office/drawing/2014/main" id="{C82180CA-0AE6-4A7E-B97E-F584DCAE4CBC}"/>
              </a:ext>
            </a:extLst>
          </p:cNvPr>
          <p:cNvSpPr txBox="1">
            <a:spLocks/>
          </p:cNvSpPr>
          <p:nvPr/>
        </p:nvSpPr>
        <p:spPr>
          <a:xfrm>
            <a:off x="457200" y="6007805"/>
            <a:ext cx="8229600" cy="25736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a:t>Source: Compiled by authors. </a:t>
            </a:r>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32366"/>
            <a:ext cx="7010400" cy="201213"/>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690643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777669"/>
            <a:ext cx="8229600" cy="1155313"/>
          </a:xfrm>
        </p:spPr>
        <p:txBody>
          <a:bodyPr>
            <a:normAutofit fontScale="90000"/>
          </a:bodyPr>
          <a:lstStyle/>
          <a:p>
            <a:r>
              <a:rPr lang="en-US" dirty="0"/>
              <a:t>Supreme Court Decision Making: Realism </a:t>
            </a:r>
            <a:r>
              <a:rPr lang="en-US" sz="2700" dirty="0"/>
              <a:t>(3 of 6)</a:t>
            </a:r>
            <a:endParaRPr lang="en-US" noProof="0" dirty="0"/>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2002654"/>
            <a:ext cx="8229600" cy="673581"/>
          </a:xfrm>
        </p:spPr>
        <p:txBody>
          <a:bodyPr anchor="ctr">
            <a:noAutofit/>
          </a:bodyPr>
          <a:lstStyle/>
          <a:p>
            <a:pPr marL="0" indent="0">
              <a:buNone/>
            </a:pPr>
            <a:r>
              <a:rPr lang="en-US" sz="2400" b="1" noProof="0" dirty="0"/>
              <a:t>Figure 1.5</a:t>
            </a:r>
            <a:r>
              <a:rPr lang="en-US" sz="2400" noProof="0" dirty="0"/>
              <a:t> </a:t>
            </a:r>
            <a:r>
              <a:rPr lang="en-US" sz="2400" dirty="0"/>
              <a:t>Court Decisions on Economics and Civil Liberties, 1953–2022 Terms</a:t>
            </a:r>
            <a:endParaRPr lang="en-US" sz="2400" noProof="0" dirty="0"/>
          </a:p>
        </p:txBody>
      </p:sp>
      <p:pic>
        <p:nvPicPr>
          <p:cNvPr id="11" name="Content Placeholder 10" descr="Two line graphs corresponding to court decisions on economics and civil liberties during the period from 1953 to 2018. The graph shows the period of four judges. ">
            <a:extLst>
              <a:ext uri="{FF2B5EF4-FFF2-40B4-BE49-F238E27FC236}">
                <a16:creationId xmlns:a16="http://schemas.microsoft.com/office/drawing/2014/main" id="{B7768959-44B4-4772-A93A-B6B01247378D}"/>
              </a:ext>
            </a:extLst>
          </p:cNvPr>
          <p:cNvPicPr>
            <a:picLocks noGrp="1" noChangeAspect="1"/>
          </p:cNvPicPr>
          <p:nvPr>
            <p:ph sz="quarter" idx="13"/>
          </p:nvPr>
        </p:nvPicPr>
        <p:blipFill>
          <a:blip r:embed="rId3"/>
          <a:stretch>
            <a:fillRect/>
          </a:stretch>
        </p:blipFill>
        <p:spPr>
          <a:xfrm>
            <a:off x="2328553" y="2772326"/>
            <a:ext cx="4486895" cy="2745908"/>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3314975" y="5605631"/>
            <a:ext cx="2520526" cy="257367"/>
          </a:xfrm>
        </p:spPr>
        <p:txBody>
          <a:bodyPr anchor="ctr">
            <a:normAutofit/>
          </a:bodyPr>
          <a:lstStyle/>
          <a:p>
            <a:pPr marL="0" indent="0">
              <a:buNone/>
            </a:pPr>
            <a:r>
              <a:rPr lang="en-US" sz="1000" noProof="0" dirty="0">
                <a:hlinkClick r:id="rId4" action="ppaction://hlinksldjump"/>
              </a:rPr>
              <a:t>Access the long description for image.</a:t>
            </a:r>
            <a:endParaRPr lang="en-US" sz="1000" noProof="0" dirty="0">
              <a:hlinkClick r:id="rId5" action="ppaction://hlinksldjump"/>
            </a:endParaRPr>
          </a:p>
        </p:txBody>
      </p:sp>
      <p:sp>
        <p:nvSpPr>
          <p:cNvPr id="9" name="Content Placeholder 7">
            <a:extLst>
              <a:ext uri="{FF2B5EF4-FFF2-40B4-BE49-F238E27FC236}">
                <a16:creationId xmlns:a16="http://schemas.microsoft.com/office/drawing/2014/main" id="{C82180CA-0AE6-4A7E-B97E-F584DCAE4CBC}"/>
              </a:ext>
            </a:extLst>
          </p:cNvPr>
          <p:cNvSpPr txBox="1">
            <a:spLocks/>
          </p:cNvSpPr>
          <p:nvPr/>
        </p:nvSpPr>
        <p:spPr>
          <a:xfrm>
            <a:off x="457200" y="6007805"/>
            <a:ext cx="8229600" cy="25736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a:t>Source: Calculated by the authors from data in the U.S. Supreme Court Database (http://supremecourtdatabase.org).</a:t>
            </a:r>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32366"/>
            <a:ext cx="7010400" cy="201213"/>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355409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99ACD94-16CA-4624-E513-CC1070DE4C02}"/>
              </a:ext>
            </a:extLst>
          </p:cNvPr>
          <p:cNvSpPr>
            <a:spLocks noGrp="1"/>
          </p:cNvSpPr>
          <p:nvPr>
            <p:ph type="title"/>
          </p:nvPr>
        </p:nvSpPr>
        <p:spPr/>
        <p:txBody>
          <a:bodyPr>
            <a:normAutofit fontScale="90000"/>
          </a:bodyPr>
          <a:lstStyle/>
          <a:p>
            <a:r>
              <a:rPr lang="en-US" dirty="0"/>
              <a:t>Supreme Court Decision Making: Realism </a:t>
            </a:r>
            <a:r>
              <a:rPr lang="en-US" sz="2700" dirty="0"/>
              <a:t>(4 of 6)</a:t>
            </a:r>
            <a:endParaRPr lang="en-US" dirty="0"/>
          </a:p>
        </p:txBody>
      </p:sp>
      <p:graphicFrame>
        <p:nvGraphicFramePr>
          <p:cNvPr id="6" name="Table 5">
            <a:extLst>
              <a:ext uri="{FF2B5EF4-FFF2-40B4-BE49-F238E27FC236}">
                <a16:creationId xmlns:a16="http://schemas.microsoft.com/office/drawing/2014/main" id="{87E87196-61F3-8C50-5938-F23D3A5EEF40}"/>
              </a:ext>
            </a:extLst>
          </p:cNvPr>
          <p:cNvGraphicFramePr>
            <a:graphicFrameLocks noGrp="1"/>
          </p:cNvGraphicFramePr>
          <p:nvPr>
            <p:extLst>
              <p:ext uri="{D42A27DB-BD31-4B8C-83A1-F6EECF244321}">
                <p14:modId xmlns:p14="http://schemas.microsoft.com/office/powerpoint/2010/main" val="1846759034"/>
              </p:ext>
            </p:extLst>
          </p:nvPr>
        </p:nvGraphicFramePr>
        <p:xfrm>
          <a:off x="609600" y="2646521"/>
          <a:ext cx="8077200" cy="2897632"/>
        </p:xfrm>
        <a:graphic>
          <a:graphicData uri="http://schemas.openxmlformats.org/drawingml/2006/table">
            <a:tbl>
              <a:tblPr firstRow="1" bandRow="1">
                <a:tableStyleId>{5C22544A-7EE6-4342-B048-85BDC9FD1C3A}</a:tableStyleId>
              </a:tblPr>
              <a:tblGrid>
                <a:gridCol w="2692400">
                  <a:extLst>
                    <a:ext uri="{9D8B030D-6E8A-4147-A177-3AD203B41FA5}">
                      <a16:colId xmlns:a16="http://schemas.microsoft.com/office/drawing/2014/main" val="2626086322"/>
                    </a:ext>
                  </a:extLst>
                </a:gridCol>
                <a:gridCol w="2692400">
                  <a:extLst>
                    <a:ext uri="{9D8B030D-6E8A-4147-A177-3AD203B41FA5}">
                      <a16:colId xmlns:a16="http://schemas.microsoft.com/office/drawing/2014/main" val="2927731207"/>
                    </a:ext>
                  </a:extLst>
                </a:gridCol>
                <a:gridCol w="2692400">
                  <a:extLst>
                    <a:ext uri="{9D8B030D-6E8A-4147-A177-3AD203B41FA5}">
                      <a16:colId xmlns:a16="http://schemas.microsoft.com/office/drawing/2014/main" val="2711854365"/>
                    </a:ext>
                  </a:extLst>
                </a:gridCol>
              </a:tblGrid>
              <a:tr h="288354">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Justice</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Federal Laws</a:t>
                      </a:r>
                    </a:p>
                  </a:txBody>
                  <a:tcPr marL="68580" marR="68580" marT="0" marB="0"/>
                </a:tc>
                <a:tc>
                  <a:txBody>
                    <a:bodyPr/>
                    <a:lstStyle/>
                    <a:p>
                      <a:pPr marL="0" marR="0">
                        <a:lnSpc>
                          <a:spcPct val="150000"/>
                        </a:lnSpc>
                        <a:spcBef>
                          <a:spcPts val="0"/>
                        </a:spcBef>
                        <a:spcAft>
                          <a:spcPts val="0"/>
                        </a:spcAft>
                      </a:pPr>
                      <a:r>
                        <a:rPr lang="en-US" sz="1800" b="1" dirty="0">
                          <a:solidFill>
                            <a:srgbClr val="000000"/>
                          </a:solidFill>
                          <a:effectLst/>
                          <a:latin typeface="Times New Roman" panose="02020603050405020304" pitchFamily="18" charset="0"/>
                          <a:ea typeface="Times New Roman" panose="02020603050405020304" pitchFamily="18" charset="0"/>
                        </a:rPr>
                        <a:t>State and Local Laws</a:t>
                      </a:r>
                    </a:p>
                  </a:txBody>
                  <a:tcPr marL="68580" marR="68580" marT="0" marB="0"/>
                </a:tc>
                <a:extLst>
                  <a:ext uri="{0D108BD9-81ED-4DB2-BD59-A6C34878D82A}">
                    <a16:rowId xmlns:a16="http://schemas.microsoft.com/office/drawing/2014/main" val="3971462267"/>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Kavanaugh</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100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47708099"/>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Gorsuch</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86.7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76874305"/>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Roberts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80</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76.7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03585549"/>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Thomas</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76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60.5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34072500"/>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Kagan</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72.2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65.6</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49838965"/>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Alito</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72</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66.7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9484252"/>
                  </a:ext>
                </a:extLst>
              </a:tr>
              <a:tr h="288304">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Sotomayor</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54.5</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hangingPunct="0">
                        <a:lnSpc>
                          <a:spcPct val="150000"/>
                        </a:lnSpc>
                        <a:spcBef>
                          <a:spcPts val="0"/>
                        </a:spcBef>
                        <a:spcAft>
                          <a:spcPts val="1200"/>
                        </a:spcAft>
                      </a:pPr>
                      <a:r>
                        <a:rPr lang="en-GB" sz="1800" dirty="0">
                          <a:solidFill>
                            <a:srgbClr val="000000"/>
                          </a:solidFill>
                          <a:effectLst/>
                          <a:latin typeface="Times New Roman" panose="02020603050405020304" pitchFamily="18" charset="0"/>
                          <a:ea typeface="Times New Roman" panose="02020603050405020304" pitchFamily="18" charset="0"/>
                        </a:rPr>
                        <a:t>64.7</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44553760"/>
                  </a:ext>
                </a:extLst>
              </a:tr>
            </a:tbl>
          </a:graphicData>
        </a:graphic>
      </p:graphicFrame>
      <p:sp>
        <p:nvSpPr>
          <p:cNvPr id="4" name="Content Placeholder 3">
            <a:extLst>
              <a:ext uri="{FF2B5EF4-FFF2-40B4-BE49-F238E27FC236}">
                <a16:creationId xmlns:a16="http://schemas.microsoft.com/office/drawing/2014/main" id="{642A2F14-EE40-960D-60CD-8A9AF1BE1841}"/>
              </a:ext>
            </a:extLst>
          </p:cNvPr>
          <p:cNvSpPr>
            <a:spLocks noGrp="1"/>
          </p:cNvSpPr>
          <p:nvPr>
            <p:ph idx="1"/>
          </p:nvPr>
        </p:nvSpPr>
        <p:spPr/>
        <p:txBody>
          <a:bodyPr>
            <a:normAutofit fontScale="92500" lnSpcReduction="10000"/>
          </a:bodyPr>
          <a:lstStyle/>
          <a:p>
            <a:pPr marL="0" indent="0">
              <a:buNone/>
            </a:pPr>
            <a:r>
              <a:rPr lang="en-US" sz="1800" b="1" dirty="0"/>
              <a:t>Table 1.3: Percentage of Votes to Invalidate Laws as Unconstitutional, 2005–2022 Terms </a:t>
            </a: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Source: Calculated by the authors from data in the U.S. Supreme Court Database (http://supremecourtdatabase.org). </a:t>
            </a:r>
          </a:p>
        </p:txBody>
      </p:sp>
      <p:sp>
        <p:nvSpPr>
          <p:cNvPr id="2" name="Footer Placeholder 1">
            <a:extLst>
              <a:ext uri="{FF2B5EF4-FFF2-40B4-BE49-F238E27FC236}">
                <a16:creationId xmlns:a16="http://schemas.microsoft.com/office/drawing/2014/main" id="{6564D8C0-5568-889D-B432-C3197BDD9F97}"/>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1AEC0F9D-AEF5-40F9-966B-5E564A079726}"/>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684640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384A87-F2EB-E5A3-0005-FC5392D0DA7C}"/>
              </a:ext>
            </a:extLst>
          </p:cNvPr>
          <p:cNvSpPr>
            <a:spLocks noGrp="1"/>
          </p:cNvSpPr>
          <p:nvPr>
            <p:ph type="title"/>
          </p:nvPr>
        </p:nvSpPr>
        <p:spPr/>
        <p:txBody>
          <a:bodyPr>
            <a:normAutofit fontScale="90000"/>
          </a:bodyPr>
          <a:lstStyle/>
          <a:p>
            <a:r>
              <a:rPr lang="en-US" dirty="0"/>
              <a:t>Supreme Court Decision Making: Realism </a:t>
            </a:r>
            <a:r>
              <a:rPr lang="en-US" sz="2700" dirty="0"/>
              <a:t>(5 of 6)</a:t>
            </a:r>
            <a:endParaRPr lang="en-US" dirty="0"/>
          </a:p>
        </p:txBody>
      </p:sp>
      <p:sp>
        <p:nvSpPr>
          <p:cNvPr id="4" name="Content Placeholder 3">
            <a:extLst>
              <a:ext uri="{FF2B5EF4-FFF2-40B4-BE49-F238E27FC236}">
                <a16:creationId xmlns:a16="http://schemas.microsoft.com/office/drawing/2014/main" id="{C6B43C79-A479-398B-E3BD-861553D0066E}"/>
              </a:ext>
            </a:extLst>
          </p:cNvPr>
          <p:cNvSpPr>
            <a:spLocks noGrp="1"/>
          </p:cNvSpPr>
          <p:nvPr>
            <p:ph idx="1"/>
          </p:nvPr>
        </p:nvSpPr>
        <p:spPr/>
        <p:txBody>
          <a:bodyPr/>
          <a:lstStyle/>
          <a:p>
            <a:pPr marL="0" indent="0">
              <a:buNone/>
            </a:pPr>
            <a:r>
              <a:rPr lang="en-US" dirty="0"/>
              <a:t>Strategic Approaches</a:t>
            </a:r>
          </a:p>
          <a:p>
            <a:r>
              <a:rPr lang="en-US" dirty="0"/>
              <a:t>Propositions of strategic accounts.</a:t>
            </a:r>
          </a:p>
          <a:p>
            <a:r>
              <a:rPr lang="en-US" dirty="0"/>
              <a:t>Justices’ ability to achieve goals.</a:t>
            </a:r>
          </a:p>
          <a:p>
            <a:r>
              <a:rPr lang="en-US" dirty="0"/>
              <a:t>Rational choice paradigm.</a:t>
            </a:r>
          </a:p>
          <a:p>
            <a:r>
              <a:rPr lang="en-US" dirty="0"/>
              <a:t>How strategic behavior manifests.</a:t>
            </a:r>
          </a:p>
        </p:txBody>
      </p:sp>
      <p:sp>
        <p:nvSpPr>
          <p:cNvPr id="2" name="Footer Placeholder 1">
            <a:extLst>
              <a:ext uri="{FF2B5EF4-FFF2-40B4-BE49-F238E27FC236}">
                <a16:creationId xmlns:a16="http://schemas.microsoft.com/office/drawing/2014/main" id="{4E1F214D-8C2C-2D09-E1C3-FEA412F15AA9}"/>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1459D9CF-3A73-114F-240C-8B354DDFBFFD}"/>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3242391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DC5A420-CCF9-0F03-3A58-9B25C1C0B105}"/>
              </a:ext>
            </a:extLst>
          </p:cNvPr>
          <p:cNvSpPr>
            <a:spLocks noGrp="1"/>
          </p:cNvSpPr>
          <p:nvPr>
            <p:ph type="title"/>
          </p:nvPr>
        </p:nvSpPr>
        <p:spPr/>
        <p:txBody>
          <a:bodyPr>
            <a:normAutofit fontScale="90000"/>
          </a:bodyPr>
          <a:lstStyle/>
          <a:p>
            <a:r>
              <a:rPr lang="en-US" dirty="0"/>
              <a:t>Supreme Court Decision Making: Realism </a:t>
            </a:r>
            <a:r>
              <a:rPr lang="en-US" sz="2700" dirty="0"/>
              <a:t>(6 of 6)</a:t>
            </a:r>
            <a:endParaRPr lang="en-US" dirty="0"/>
          </a:p>
        </p:txBody>
      </p:sp>
      <p:sp>
        <p:nvSpPr>
          <p:cNvPr id="4" name="Content Placeholder 3">
            <a:extLst>
              <a:ext uri="{FF2B5EF4-FFF2-40B4-BE49-F238E27FC236}">
                <a16:creationId xmlns:a16="http://schemas.microsoft.com/office/drawing/2014/main" id="{BDEFE162-80AE-C8C0-13EA-2867B0C16221}"/>
              </a:ext>
            </a:extLst>
          </p:cNvPr>
          <p:cNvSpPr>
            <a:spLocks noGrp="1"/>
          </p:cNvSpPr>
          <p:nvPr>
            <p:ph idx="1"/>
          </p:nvPr>
        </p:nvSpPr>
        <p:spPr/>
        <p:txBody>
          <a:bodyPr/>
          <a:lstStyle/>
          <a:p>
            <a:pPr marL="0" indent="0">
              <a:buNone/>
            </a:pPr>
            <a:r>
              <a:rPr lang="en-US" dirty="0"/>
              <a:t>External Factors</a:t>
            </a:r>
          </a:p>
          <a:p>
            <a:r>
              <a:rPr lang="en-US" dirty="0"/>
              <a:t>Public Opinion.</a:t>
            </a:r>
          </a:p>
          <a:p>
            <a:r>
              <a:rPr lang="en-US" dirty="0"/>
              <a:t>Partisan Politics.</a:t>
            </a:r>
          </a:p>
          <a:p>
            <a:r>
              <a:rPr lang="en-US" dirty="0"/>
              <a:t>Interest Groups.</a:t>
            </a:r>
          </a:p>
          <a:p>
            <a:endParaRPr lang="en-US" dirty="0"/>
          </a:p>
        </p:txBody>
      </p:sp>
      <p:sp>
        <p:nvSpPr>
          <p:cNvPr id="2" name="Footer Placeholder 1">
            <a:extLst>
              <a:ext uri="{FF2B5EF4-FFF2-40B4-BE49-F238E27FC236}">
                <a16:creationId xmlns:a16="http://schemas.microsoft.com/office/drawing/2014/main" id="{CB00B013-BF05-830F-B2B5-682B2B7E0A11}"/>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728B7E1-AF66-E096-21E8-6A9118F60115}"/>
              </a:ext>
            </a:extLst>
          </p:cNvPr>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4244447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D981A2-BC3E-4B61-A791-66DFD95016C0}"/>
              </a:ext>
            </a:extLst>
          </p:cNvPr>
          <p:cNvSpPr>
            <a:spLocks noGrp="1"/>
          </p:cNvSpPr>
          <p:nvPr>
            <p:ph type="title"/>
          </p:nvPr>
        </p:nvSpPr>
        <p:spPr/>
        <p:txBody>
          <a:bodyPr>
            <a:normAutofit fontScale="90000"/>
          </a:bodyPr>
          <a:lstStyle/>
          <a:p>
            <a:r>
              <a:rPr lang="en-US" dirty="0"/>
              <a:t>Conducting Research on the Supreme Court</a:t>
            </a:r>
            <a:endParaRPr lang="en-US" sz="2700" dirty="0"/>
          </a:p>
        </p:txBody>
      </p:sp>
      <p:sp>
        <p:nvSpPr>
          <p:cNvPr id="4" name="Content Placeholder 3">
            <a:extLst>
              <a:ext uri="{FF2B5EF4-FFF2-40B4-BE49-F238E27FC236}">
                <a16:creationId xmlns:a16="http://schemas.microsoft.com/office/drawing/2014/main" id="{32D1CD7F-CDEE-EA2F-42DB-0F6A0BFF86EB}"/>
              </a:ext>
            </a:extLst>
          </p:cNvPr>
          <p:cNvSpPr>
            <a:spLocks noGrp="1"/>
          </p:cNvSpPr>
          <p:nvPr>
            <p:ph idx="1"/>
          </p:nvPr>
        </p:nvSpPr>
        <p:spPr/>
        <p:txBody>
          <a:bodyPr/>
          <a:lstStyle/>
          <a:p>
            <a:pPr marL="0" indent="0">
              <a:buNone/>
            </a:pPr>
            <a:r>
              <a:rPr lang="en-US" dirty="0"/>
              <a:t>Locating Supreme Court Decisions</a:t>
            </a:r>
          </a:p>
          <a:p>
            <a:r>
              <a:rPr lang="en-US" dirty="0"/>
              <a:t>Four major reporters.</a:t>
            </a:r>
          </a:p>
          <a:p>
            <a:r>
              <a:rPr lang="en-US" dirty="0"/>
              <a:t>Ancillary material provided.</a:t>
            </a:r>
          </a:p>
          <a:p>
            <a:r>
              <a:rPr lang="en-US" dirty="0"/>
              <a:t>Forms of case citations.</a:t>
            </a:r>
          </a:p>
          <a:p>
            <a:r>
              <a:rPr lang="en-US" dirty="0"/>
              <a:t>The Legal Information Institute (LI).</a:t>
            </a:r>
          </a:p>
          <a:p>
            <a:endParaRPr lang="en-US" dirty="0"/>
          </a:p>
        </p:txBody>
      </p:sp>
      <p:sp>
        <p:nvSpPr>
          <p:cNvPr id="2" name="Footer Placeholder 1">
            <a:extLst>
              <a:ext uri="{FF2B5EF4-FFF2-40B4-BE49-F238E27FC236}">
                <a16:creationId xmlns:a16="http://schemas.microsoft.com/office/drawing/2014/main" id="{30289448-5644-6214-87BF-B07B7D4C6DB1}"/>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7CB288A5-E096-5940-C18D-036D9071BEE7}"/>
              </a:ext>
            </a:extLst>
          </p:cNvPr>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3956174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6B9B12-521A-8900-6BBE-8DC12382A1B7}"/>
              </a:ext>
            </a:extLst>
          </p:cNvPr>
          <p:cNvSpPr>
            <a:spLocks noGrp="1"/>
          </p:cNvSpPr>
          <p:nvPr>
            <p:ph type="title"/>
          </p:nvPr>
        </p:nvSpPr>
        <p:spPr/>
        <p:txBody>
          <a:bodyPr>
            <a:normAutofit fontScale="90000"/>
          </a:bodyPr>
          <a:lstStyle/>
          <a:p>
            <a:r>
              <a:rPr lang="en-US" dirty="0"/>
              <a:t>Locating Other Information on the </a:t>
            </a:r>
            <a:br>
              <a:rPr lang="en-US" dirty="0"/>
            </a:br>
            <a:r>
              <a:rPr lang="en-US" dirty="0"/>
              <a:t>Supreme Court and Its Members </a:t>
            </a:r>
          </a:p>
        </p:txBody>
      </p:sp>
      <p:sp>
        <p:nvSpPr>
          <p:cNvPr id="4" name="Content Placeholder 3">
            <a:extLst>
              <a:ext uri="{FF2B5EF4-FFF2-40B4-BE49-F238E27FC236}">
                <a16:creationId xmlns:a16="http://schemas.microsoft.com/office/drawing/2014/main" id="{929B74B2-BF59-4A09-00EA-DB601434EEE2}"/>
              </a:ext>
            </a:extLst>
          </p:cNvPr>
          <p:cNvSpPr>
            <a:spLocks noGrp="1"/>
          </p:cNvSpPr>
          <p:nvPr>
            <p:ph idx="1"/>
          </p:nvPr>
        </p:nvSpPr>
        <p:spPr/>
        <p:txBody>
          <a:bodyPr/>
          <a:lstStyle/>
          <a:p>
            <a:r>
              <a:rPr lang="en-US" dirty="0"/>
              <a:t>Supreme Court Compendium.</a:t>
            </a:r>
          </a:p>
          <a:p>
            <a:r>
              <a:rPr lang="en-US" dirty="0"/>
              <a:t>Guide to U.S Supreme Court.</a:t>
            </a:r>
          </a:p>
          <a:p>
            <a:r>
              <a:rPr lang="en-US" dirty="0"/>
              <a:t>Oxford Companion to Supreme Court.</a:t>
            </a:r>
          </a:p>
          <a:p>
            <a:r>
              <a:rPr lang="en-US" dirty="0"/>
              <a:t>SCOTUSblog and Supreme Court Database.</a:t>
            </a:r>
          </a:p>
        </p:txBody>
      </p:sp>
      <p:sp>
        <p:nvSpPr>
          <p:cNvPr id="2" name="Footer Placeholder 1">
            <a:extLst>
              <a:ext uri="{FF2B5EF4-FFF2-40B4-BE49-F238E27FC236}">
                <a16:creationId xmlns:a16="http://schemas.microsoft.com/office/drawing/2014/main" id="{9B271467-D557-DA36-09C7-2884F10B7E10}"/>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C740611D-85E3-8E32-53DE-84EF7D22C4E4}"/>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139797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ECAD27-9E46-B01E-F949-120F1A1ACB1D}"/>
              </a:ext>
            </a:extLst>
          </p:cNvPr>
          <p:cNvSpPr>
            <a:spLocks noGrp="1"/>
          </p:cNvSpPr>
          <p:nvPr>
            <p:ph type="title"/>
          </p:nvPr>
        </p:nvSpPr>
        <p:spPr>
          <a:xfrm>
            <a:off x="457200" y="1086013"/>
            <a:ext cx="8229600" cy="1326987"/>
          </a:xfrm>
        </p:spPr>
        <p:txBody>
          <a:bodyPr>
            <a:noAutofit/>
          </a:bodyPr>
          <a:lstStyle/>
          <a:p>
            <a:r>
              <a:rPr lang="en-US" noProof="0" dirty="0">
                <a:solidFill>
                  <a:schemeClr val="tx1"/>
                </a:solidFill>
                <a:effectLst/>
                <a:ea typeface="Calibri" panose="020F0502020204030204" pitchFamily="34" charset="0"/>
                <a:cs typeface="Times New Roman" panose="02020603050405020304" pitchFamily="18" charset="0"/>
              </a:rPr>
              <a:t>Appendix: Accessibility Content, Long Descriptions for Images</a:t>
            </a:r>
            <a:endParaRPr lang="en-US" noProof="0" dirty="0">
              <a:solidFill>
                <a:schemeClr val="tx1"/>
              </a:solidFill>
            </a:endParaRPr>
          </a:p>
        </p:txBody>
      </p:sp>
      <p:sp>
        <p:nvSpPr>
          <p:cNvPr id="2" name="Footer Placeholder 1">
            <a:extLst>
              <a:ext uri="{FF2B5EF4-FFF2-40B4-BE49-F238E27FC236}">
                <a16:creationId xmlns:a16="http://schemas.microsoft.com/office/drawing/2014/main" id="{CF47C15A-D187-80C3-6435-D516C7D0F455}"/>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C7599F68-765A-F18C-141E-CB64D807B66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2769445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838200"/>
            <a:ext cx="8229600" cy="768517"/>
          </a:xfrm>
        </p:spPr>
        <p:txBody>
          <a:bodyPr>
            <a:normAutofit/>
          </a:bodyPr>
          <a:lstStyle/>
          <a:p>
            <a:r>
              <a:rPr lang="en-US" sz="4400" noProof="0" dirty="0">
                <a:solidFill>
                  <a:schemeClr val="tx1"/>
                </a:solidFill>
              </a:rPr>
              <a:t>Figure 1.1: Long </a:t>
            </a:r>
            <a:r>
              <a:rPr lang="en-US" dirty="0"/>
              <a:t>Description</a:t>
            </a:r>
            <a:r>
              <a:rPr lang="en-US" sz="2200" dirty="0"/>
              <a:t> (1 of 2)</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728111"/>
            <a:ext cx="8229600" cy="3822265"/>
          </a:xfrm>
        </p:spPr>
        <p:txBody>
          <a:bodyPr anchor="ctr">
            <a:spAutoFit/>
          </a:bodyPr>
          <a:lstStyle/>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The steps are presented in a diagonal fashion with arrows: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1. Occurs throughout term: Court receives requests for review (6000-8000):</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Appeals: (e.g., suits under the Voting Rights Acts)</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Certification (requests by lower courts for answers to legal questions)</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c. Petitions for writ of certiorari (most common request for review)</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d. Requests for original review</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2. Occurs throughout term: Cases are docketed. </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Original docket (cases coming under its original jurisdiction)</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Appellate docket (all other cases)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3. Occurs throughout term: Justices review docketed cases. </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Chief Justice prepares discuss lists (approximately 20 to 30 percent of docketed cases)</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Chief Justice circulates discuss lists prior to conferences; the associate justices can add but not subtract cases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4. Thursdays or Fridays: Conferences</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Selection of cases for review, for denial of review</a:t>
            </a:r>
          </a:p>
          <a:p>
            <a:pPr marL="45720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Rule of Four: four or more justices must agree to review most cases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5. Begins Mondays after conference: Announcement of action on cases</a:t>
            </a: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867263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785946"/>
            <a:ext cx="8229600" cy="768517"/>
          </a:xfrm>
        </p:spPr>
        <p:txBody>
          <a:bodyPr>
            <a:normAutofit/>
          </a:bodyPr>
          <a:lstStyle/>
          <a:p>
            <a:r>
              <a:rPr lang="en-US" sz="4400" noProof="0" dirty="0">
                <a:solidFill>
                  <a:schemeClr val="tx1"/>
                </a:solidFill>
              </a:rPr>
              <a:t>Figure 1.1: Long Description</a:t>
            </a:r>
            <a:r>
              <a:rPr lang="en-US" sz="2200" noProof="0" dirty="0">
                <a:solidFill>
                  <a:schemeClr val="tx1"/>
                </a:solidFill>
              </a:rPr>
              <a:t> (2 of 2)</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628347"/>
            <a:ext cx="8229600" cy="4492064"/>
          </a:xfrm>
        </p:spPr>
        <p:txBody>
          <a:bodyPr anchor="ctr">
            <a:spAutoFit/>
          </a:bodyPr>
          <a:lstStyle/>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6. Clerk sets date for Oral Argument: Usually not less than three months after the Court has granted review</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7. Attorneys File Briefs: </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Appellant must file within forty-five days from when the Court granted review</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Appellee must file within thirty days of receipt of appellant’s brief</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8. Seven two-week sessions from October through April on Mondays, Tuesdays, and Wednesdays:</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Oral arguments: Court typically hears two cases per day, with each case usually receiving one hour of the Court’s time.</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9. Thursdays or Fridays: Conferences</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 Discussion of cases</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Tentative votes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10. Assignment of majority opinion</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11. Drafting and circulation of opinions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12. Issuing and announcing of opinions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13. Reporting of opinions:</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a.</a:t>
            </a:r>
            <a:r>
              <a:rPr lang="en-US" sz="1200" i="1" dirty="0">
                <a:latin typeface="Arial" panose="020B0604020202020204" pitchFamily="34" charset="0"/>
                <a:ea typeface="Aptos" panose="020B0004020202020204" pitchFamily="34" charset="0"/>
                <a:cs typeface="Arial" panose="020B0604020202020204" pitchFamily="34" charset="0"/>
              </a:rPr>
              <a:t> U.S. Reports</a:t>
            </a:r>
            <a:r>
              <a:rPr lang="en-US" sz="1200" dirty="0">
                <a:latin typeface="Arial" panose="020B0604020202020204" pitchFamily="34" charset="0"/>
                <a:ea typeface="Aptos" panose="020B0004020202020204" pitchFamily="34" charset="0"/>
                <a:cs typeface="Arial" panose="020B0604020202020204" pitchFamily="34" charset="0"/>
              </a:rPr>
              <a:t> (U.S.) (</a:t>
            </a:r>
            <a:r>
              <a:rPr lang="en-US" sz="1200" dirty="0" err="1">
                <a:latin typeface="Arial" panose="020B0604020202020204" pitchFamily="34" charset="0"/>
                <a:ea typeface="Aptos" panose="020B0004020202020204" pitchFamily="34" charset="0"/>
                <a:cs typeface="Arial" panose="020B0604020202020204" pitchFamily="34" charset="0"/>
              </a:rPr>
              <a:t>of¬ficial</a:t>
            </a:r>
            <a:r>
              <a:rPr lang="en-US" sz="1200" dirty="0">
                <a:latin typeface="Arial" panose="020B0604020202020204" pitchFamily="34" charset="0"/>
                <a:ea typeface="Aptos" panose="020B0004020202020204" pitchFamily="34" charset="0"/>
                <a:cs typeface="Arial" panose="020B0604020202020204" pitchFamily="34" charset="0"/>
              </a:rPr>
              <a:t> reporter system)</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b. </a:t>
            </a:r>
            <a:r>
              <a:rPr lang="en-US" sz="1200" i="1" dirty="0">
                <a:latin typeface="Arial" panose="020B0604020202020204" pitchFamily="34" charset="0"/>
                <a:ea typeface="Aptos" panose="020B0004020202020204" pitchFamily="34" charset="0"/>
                <a:cs typeface="Arial" panose="020B0604020202020204" pitchFamily="34" charset="0"/>
              </a:rPr>
              <a:t>Lawyers’ Edition </a:t>
            </a:r>
            <a:r>
              <a:rPr lang="en-US" sz="1200" dirty="0">
                <a:latin typeface="Arial" panose="020B0604020202020204" pitchFamily="34" charset="0"/>
                <a:ea typeface="Aptos" panose="020B0004020202020204" pitchFamily="34" charset="0"/>
                <a:cs typeface="Arial" panose="020B0604020202020204" pitchFamily="34" charset="0"/>
              </a:rPr>
              <a:t>(</a:t>
            </a:r>
            <a:r>
              <a:rPr lang="en-US" sz="1200" dirty="0" err="1">
                <a:latin typeface="Arial" panose="020B0604020202020204" pitchFamily="34" charset="0"/>
                <a:ea typeface="Aptos" panose="020B0004020202020204" pitchFamily="34" charset="0"/>
                <a:cs typeface="Arial" panose="020B0604020202020204" pitchFamily="34" charset="0"/>
              </a:rPr>
              <a:t>L.Ed</a:t>
            </a:r>
            <a:r>
              <a:rPr lang="en-US" sz="1200" dirty="0">
                <a:latin typeface="Arial" panose="020B0604020202020204" pitchFamily="34" charset="0"/>
                <a:ea typeface="Aptos" panose="020B0004020202020204" pitchFamily="34" charset="0"/>
                <a:cs typeface="Arial" panose="020B0604020202020204" pitchFamily="34" charset="0"/>
              </a:rPr>
              <a:t>.)</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c. </a:t>
            </a:r>
            <a:r>
              <a:rPr lang="en-US" sz="1200" i="1" dirty="0">
                <a:latin typeface="Arial" panose="020B0604020202020204" pitchFamily="34" charset="0"/>
                <a:ea typeface="Aptos" panose="020B0004020202020204" pitchFamily="34" charset="0"/>
                <a:cs typeface="Arial" panose="020B0604020202020204" pitchFamily="34" charset="0"/>
              </a:rPr>
              <a:t>Supreme Court Reporter</a:t>
            </a:r>
            <a:r>
              <a:rPr lang="en-US" sz="1200" dirty="0">
                <a:latin typeface="Arial" panose="020B0604020202020204" pitchFamily="34" charset="0"/>
                <a:ea typeface="Aptos" panose="020B0004020202020204" pitchFamily="34" charset="0"/>
                <a:cs typeface="Arial" panose="020B0604020202020204" pitchFamily="34" charset="0"/>
              </a:rPr>
              <a:t> (</a:t>
            </a:r>
            <a:r>
              <a:rPr lang="en-US" sz="1200" dirty="0" err="1">
                <a:latin typeface="Arial" panose="020B0604020202020204" pitchFamily="34" charset="0"/>
                <a:ea typeface="Aptos" panose="020B0004020202020204" pitchFamily="34" charset="0"/>
                <a:cs typeface="Arial" panose="020B0604020202020204" pitchFamily="34" charset="0"/>
              </a:rPr>
              <a:t>S.Ct</a:t>
            </a:r>
            <a:r>
              <a:rPr lang="en-US" sz="1200" dirty="0">
                <a:latin typeface="Arial" panose="020B0604020202020204" pitchFamily="34" charset="0"/>
                <a:ea typeface="Aptos" panose="020B0004020202020204" pitchFamily="34" charset="0"/>
                <a:cs typeface="Arial" panose="020B0604020202020204" pitchFamily="34" charset="0"/>
              </a:rPr>
              <a:t>.)</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d. </a:t>
            </a:r>
            <a:r>
              <a:rPr lang="en-US" sz="1200" i="1" dirty="0">
                <a:latin typeface="Arial" panose="020B0604020202020204" pitchFamily="34" charset="0"/>
                <a:ea typeface="Aptos" panose="020B0004020202020204" pitchFamily="34" charset="0"/>
                <a:cs typeface="Arial" panose="020B0604020202020204" pitchFamily="34" charset="0"/>
              </a:rPr>
              <a:t>U.S. Law Week</a:t>
            </a:r>
            <a:r>
              <a:rPr lang="en-US" sz="1200" dirty="0">
                <a:latin typeface="Arial" panose="020B0604020202020204" pitchFamily="34" charset="0"/>
                <a:ea typeface="Aptos" panose="020B0004020202020204" pitchFamily="34" charset="0"/>
                <a:cs typeface="Arial" panose="020B0604020202020204" pitchFamily="34" charset="0"/>
              </a:rPr>
              <a:t> (U.S.L.W.)</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e. electronic reporter systems (WESTLAW, LEXIS)</a:t>
            </a:r>
          </a:p>
          <a:p>
            <a:pPr marL="400050" lvl="1"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f. Supreme Court website: </a:t>
            </a:r>
            <a:r>
              <a:rPr lang="en-US" sz="1200" i="1" dirty="0">
                <a:latin typeface="Arial" panose="020B0604020202020204" pitchFamily="34" charset="0"/>
                <a:ea typeface="Aptos" panose="020B0004020202020204" pitchFamily="34" charset="0"/>
                <a:cs typeface="Arial" panose="020B0604020202020204" pitchFamily="34" charset="0"/>
              </a:rPr>
              <a:t>(http://www.supremecourt.gov/)</a:t>
            </a: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161638"/>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960657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785946"/>
            <a:ext cx="8229600" cy="768517"/>
          </a:xfrm>
        </p:spPr>
        <p:txBody>
          <a:bodyPr>
            <a:normAutofit/>
          </a:bodyPr>
          <a:lstStyle/>
          <a:p>
            <a:r>
              <a:rPr lang="en-US" sz="4400" noProof="0" dirty="0">
                <a:solidFill>
                  <a:schemeClr val="tx1"/>
                </a:solidFill>
              </a:rPr>
              <a:t>Figure 1.2: Long Description</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717013"/>
            <a:ext cx="8229600" cy="4140557"/>
          </a:xfrm>
        </p:spPr>
        <p:txBody>
          <a:bodyPr anchor="ctr">
            <a:spAutoFit/>
          </a:bodyPr>
          <a:lstStyle/>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The four levels from bottom to top are: Trial courts of limited jurisdiction, Trial courts of general jurisdiction, Intermediate appellate courts, and Highest appellate courts. The two columns are federal courts and state courts.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Under Trial courts of limited jurisdiction:</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federal courts are the Court of Federal Claims, Court of International Trade, Court of Veterans Appeals, Tax court, among others. An arrow connects these courts to the intermediate appellate courts directly.</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state courts are Juvenile Court, Small Claims Court, Justice of the Peace, Magistrate Court, and Family Court among others. An arrow connects these courts to the intermediate appellate courts directly.</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Under Trial courts of general jurisdiction:</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federal courts are U.S. District Courts (94).</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state courts are District Courts (sometimes called Circuit, Superior, or Supreme Courts).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Under Intermediate appellate courts: </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federal courts are U.S. Courts of Appeals (12), U.S. Court of Appeals for the Federal Circuit, U.S. Court of Appeals for the Armed Forces. An arrow connects these courts to the highest appellate courts.</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state courts are Courts of Appeals (exist in about two-thirds of all states; sometimes called Superior or District Courts). An arrow connects these courts to the highest appellate courts.</a:t>
            </a:r>
          </a:p>
          <a:p>
            <a:pPr marL="0" indent="0">
              <a:lnSpc>
                <a:spcPct val="107000"/>
              </a:lnSpc>
              <a:spcBef>
                <a:spcPts val="200"/>
              </a:spcBef>
              <a:buNone/>
            </a:pPr>
            <a:r>
              <a:rPr lang="en-US" sz="1200" dirty="0">
                <a:latin typeface="Arial" panose="020B0604020202020204" pitchFamily="34" charset="0"/>
                <a:ea typeface="Aptos" panose="020B0004020202020204" pitchFamily="34" charset="0"/>
                <a:cs typeface="Arial" panose="020B0604020202020204" pitchFamily="34" charset="0"/>
              </a:rPr>
              <a:t>Under highest appellate courts:</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federal court is the U.S. Supreme Court.</a:t>
            </a:r>
          </a:p>
          <a:p>
            <a:pPr>
              <a:lnSpc>
                <a:spcPct val="107000"/>
              </a:lnSpc>
              <a:spcBef>
                <a:spcPts val="200"/>
              </a:spcBef>
            </a:pPr>
            <a:r>
              <a:rPr lang="en-US" sz="1200" dirty="0">
                <a:latin typeface="Arial" panose="020B0604020202020204" pitchFamily="34" charset="0"/>
                <a:ea typeface="Aptos" panose="020B0004020202020204" pitchFamily="34" charset="0"/>
                <a:cs typeface="Arial" panose="020B0604020202020204" pitchFamily="34" charset="0"/>
              </a:rPr>
              <a:t>The state court is the State Court of Last Resort (usually called Supreme Court). An arrow connects this court to the U.S. Supreme Court.</a:t>
            </a:r>
            <a:endParaRPr lang="en-US" sz="1200" i="1" dirty="0">
              <a:latin typeface="Arial" panose="020B0604020202020204" pitchFamily="34" charset="0"/>
              <a:ea typeface="Aptos" panose="020B00040202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144220"/>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3165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B38624-3DDD-ABDD-24A6-36FF7775EA9A}"/>
              </a:ext>
            </a:extLst>
          </p:cNvPr>
          <p:cNvSpPr>
            <a:spLocks noGrp="1"/>
          </p:cNvSpPr>
          <p:nvPr>
            <p:ph type="title"/>
          </p:nvPr>
        </p:nvSpPr>
        <p:spPr/>
        <p:txBody>
          <a:bodyPr>
            <a:normAutofit fontScale="90000"/>
          </a:bodyPr>
          <a:lstStyle/>
          <a:p>
            <a:r>
              <a:rPr lang="en-US" dirty="0"/>
              <a:t>Processing Supreme Court Cases </a:t>
            </a:r>
            <a:r>
              <a:rPr lang="en-US" sz="2700" dirty="0"/>
              <a:t>(2 of 8)</a:t>
            </a:r>
            <a:endParaRPr lang="en-US" dirty="0"/>
          </a:p>
        </p:txBody>
      </p:sp>
      <p:sp>
        <p:nvSpPr>
          <p:cNvPr id="4" name="Content Placeholder 3">
            <a:extLst>
              <a:ext uri="{FF2B5EF4-FFF2-40B4-BE49-F238E27FC236}">
                <a16:creationId xmlns:a16="http://schemas.microsoft.com/office/drawing/2014/main" id="{F3EA4756-048E-0548-D443-735D8576698A}"/>
              </a:ext>
            </a:extLst>
          </p:cNvPr>
          <p:cNvSpPr>
            <a:spLocks noGrp="1"/>
          </p:cNvSpPr>
          <p:nvPr>
            <p:ph idx="1"/>
          </p:nvPr>
        </p:nvSpPr>
        <p:spPr>
          <a:xfrm>
            <a:off x="228600" y="1981200"/>
            <a:ext cx="8229600" cy="3992563"/>
          </a:xfrm>
        </p:spPr>
        <p:txBody>
          <a:bodyPr/>
          <a:lstStyle/>
          <a:p>
            <a:pPr marL="0" indent="0">
              <a:buNone/>
            </a:pPr>
            <a:r>
              <a:rPr lang="en-US" sz="2800" dirty="0"/>
              <a:t>Deciding to Decide: The Supreme Court’s Caseload: How Cases Get to the Court: Jurisdiction and the Routes of Appeal</a:t>
            </a:r>
          </a:p>
          <a:p>
            <a:r>
              <a:rPr lang="en-US" dirty="0"/>
              <a:t>Ways cases come to court.</a:t>
            </a:r>
          </a:p>
          <a:p>
            <a:r>
              <a:rPr lang="en-US" dirty="0"/>
              <a:t>Original cases.</a:t>
            </a:r>
          </a:p>
          <a:p>
            <a:r>
              <a:rPr lang="en-US" dirty="0"/>
              <a:t>How to invoke appellate jurisdiction.</a:t>
            </a:r>
          </a:p>
        </p:txBody>
      </p:sp>
      <p:sp>
        <p:nvSpPr>
          <p:cNvPr id="2" name="Footer Placeholder 1">
            <a:extLst>
              <a:ext uri="{FF2B5EF4-FFF2-40B4-BE49-F238E27FC236}">
                <a16:creationId xmlns:a16="http://schemas.microsoft.com/office/drawing/2014/main" id="{BE0F10E8-5102-A237-3227-D1F6449DBD82}"/>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6940E7D2-997D-E099-C655-6053A939BF4B}"/>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344338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785946"/>
            <a:ext cx="8229600" cy="768517"/>
          </a:xfrm>
        </p:spPr>
        <p:txBody>
          <a:bodyPr>
            <a:normAutofit/>
          </a:bodyPr>
          <a:lstStyle/>
          <a:p>
            <a:r>
              <a:rPr lang="en-US" sz="4400" noProof="0" dirty="0">
                <a:solidFill>
                  <a:schemeClr val="tx1"/>
                </a:solidFill>
              </a:rPr>
              <a:t>Figure 1.3: Long Description</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665978"/>
            <a:ext cx="8229600" cy="3789755"/>
          </a:xfrm>
        </p:spPr>
        <p:txBody>
          <a:bodyPr anchor="ctr">
            <a:spAutoFit/>
          </a:bodyPr>
          <a:lstStyle/>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table has six columns and nine rows. The titles of the columns are: Hold for, defer, cert., jurisdictional statement, merits, and motion. The defer column is divided into two sub columns: relist and CVSG. The cert. column is divided into three sub columns: G, D, G and R. The jurisdictional statement column is divided into four sub columns: N, Post, Dis,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The merits column is divided into two sub columns: Rev,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The motion column is divided into two sub columns: G, D.</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entries are:</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Rehnquist, Ch. J.: Tick shown for Cert.: D and Merits: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White, J.: 3 in Cert: G and tick in Merits: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Blackmun, J.: Tick shown in Cert: G and Merits: Rev.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Stevens, J.: Tick shown in Cert: G and Merits: Rev.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O’Connor, J.: 3 in Cert: G and tick in Merits: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Scalia, J.: Tick shown for Cert.: D and Merits: Rev.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Kennedy, J.: Tick shown in Cert: G and Merits: Rev.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Souter, J.: Tick shown in Cert: G and Merits: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Other columns are empty.</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Thomas, J.: Tick shown for Cert.: D and Merits: </a:t>
            </a:r>
            <a:r>
              <a:rPr lang="en-US" sz="1400" dirty="0" err="1">
                <a:latin typeface="Arial" panose="020B0604020202020204" pitchFamily="34" charset="0"/>
                <a:ea typeface="Aptos" panose="020B0004020202020204" pitchFamily="34" charset="0"/>
                <a:cs typeface="Arial" panose="020B0604020202020204" pitchFamily="34" charset="0"/>
              </a:rPr>
              <a:t>Aff</a:t>
            </a:r>
            <a:r>
              <a:rPr lang="en-US" sz="1400" dirty="0">
                <a:latin typeface="Arial" panose="020B0604020202020204" pitchFamily="34" charset="0"/>
                <a:ea typeface="Aptos" panose="020B0004020202020204" pitchFamily="34" charset="0"/>
                <a:cs typeface="Arial" panose="020B0604020202020204" pitchFamily="34" charset="0"/>
              </a:rPr>
              <a:t>. Other columns are empty.</a:t>
            </a: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144220"/>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153815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785946"/>
            <a:ext cx="8229600" cy="768517"/>
          </a:xfrm>
        </p:spPr>
        <p:txBody>
          <a:bodyPr>
            <a:normAutofit/>
          </a:bodyPr>
          <a:lstStyle/>
          <a:p>
            <a:r>
              <a:rPr lang="en-US" sz="4400" noProof="0" dirty="0">
                <a:solidFill>
                  <a:schemeClr val="tx1"/>
                </a:solidFill>
              </a:rPr>
              <a:t>Figure 1.4: Long Description</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688053"/>
            <a:ext cx="8229600" cy="3327578"/>
          </a:xfrm>
        </p:spPr>
        <p:txBody>
          <a:bodyPr anchor="ctr">
            <a:spAutoFit/>
          </a:bodyPr>
          <a:lstStyle/>
          <a:p>
            <a:pPr marL="0" indent="0">
              <a:lnSpc>
                <a:spcPct val="107000"/>
              </a:lnSpc>
              <a:spcBef>
                <a:spcPts val="200"/>
              </a:spcBef>
              <a:buNone/>
            </a:pPr>
            <a:r>
              <a:rPr lang="en-US" sz="2400" dirty="0">
                <a:latin typeface="Arial" panose="020B0604020202020204" pitchFamily="34" charset="0"/>
                <a:ea typeface="Aptos" panose="020B0004020202020204" pitchFamily="34" charset="0"/>
                <a:cs typeface="Arial" panose="020B0604020202020204" pitchFamily="34" charset="0"/>
              </a:rPr>
              <a:t>The x-axis has numbers from 0 to 90 in intervals of 10. The y-axis shows two horizontal bars corresponding to economics and civil liberties. has the following names from top to bottom: </a:t>
            </a:r>
          </a:p>
          <a:p>
            <a:pPr marL="0" indent="0">
              <a:lnSpc>
                <a:spcPct val="107000"/>
              </a:lnSpc>
              <a:spcBef>
                <a:spcPts val="200"/>
              </a:spcBef>
              <a:buNone/>
            </a:pPr>
            <a:r>
              <a:rPr lang="en-US" sz="2400" dirty="0">
                <a:latin typeface="Arial" panose="020B0604020202020204" pitchFamily="34" charset="0"/>
                <a:ea typeface="Aptos" panose="020B0004020202020204" pitchFamily="34" charset="0"/>
                <a:cs typeface="Arial" panose="020B0604020202020204" pitchFamily="34" charset="0"/>
              </a:rPr>
              <a:t>Warren (1953−1968): economics: 80; civil liberties: 80</a:t>
            </a:r>
          </a:p>
          <a:p>
            <a:pPr marL="0" indent="0">
              <a:lnSpc>
                <a:spcPct val="107000"/>
              </a:lnSpc>
              <a:spcBef>
                <a:spcPts val="200"/>
              </a:spcBef>
              <a:buNone/>
            </a:pPr>
            <a:r>
              <a:rPr lang="en-US" sz="2400" dirty="0">
                <a:latin typeface="Arial" panose="020B0604020202020204" pitchFamily="34" charset="0"/>
                <a:ea typeface="Aptos" panose="020B0004020202020204" pitchFamily="34" charset="0"/>
                <a:cs typeface="Arial" panose="020B0604020202020204" pitchFamily="34" charset="0"/>
              </a:rPr>
              <a:t>Burger (1969−1985): economics:45; civil liberties: 30</a:t>
            </a:r>
          </a:p>
          <a:p>
            <a:pPr marL="0" indent="0">
              <a:lnSpc>
                <a:spcPct val="107000"/>
              </a:lnSpc>
              <a:spcBef>
                <a:spcPts val="200"/>
              </a:spcBef>
              <a:buNone/>
            </a:pPr>
            <a:r>
              <a:rPr lang="en-US" sz="2400" dirty="0">
                <a:latin typeface="Arial" panose="020B0604020202020204" pitchFamily="34" charset="0"/>
                <a:ea typeface="Aptos" panose="020B0004020202020204" pitchFamily="34" charset="0"/>
                <a:cs typeface="Arial" panose="020B0604020202020204" pitchFamily="34" charset="0"/>
              </a:rPr>
              <a:t>Rehnquist (1986−2004): economics:48; civil liberties: 28</a:t>
            </a:r>
          </a:p>
          <a:p>
            <a:pPr marL="0" indent="0">
              <a:lnSpc>
                <a:spcPct val="107000"/>
              </a:lnSpc>
              <a:spcBef>
                <a:spcPts val="200"/>
              </a:spcBef>
              <a:buNone/>
            </a:pPr>
            <a:r>
              <a:rPr lang="en-US" sz="2400" dirty="0">
                <a:latin typeface="Arial" panose="020B0604020202020204" pitchFamily="34" charset="0"/>
                <a:ea typeface="Aptos" panose="020B0004020202020204" pitchFamily="34" charset="0"/>
                <a:cs typeface="Arial" panose="020B0604020202020204" pitchFamily="34" charset="0"/>
              </a:rPr>
              <a:t>Roberts (2005−2022): economics: 43; civil liberties: 38</a:t>
            </a: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144220"/>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6514127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838200"/>
            <a:ext cx="8229600" cy="768517"/>
          </a:xfrm>
        </p:spPr>
        <p:txBody>
          <a:bodyPr>
            <a:normAutofit/>
          </a:bodyPr>
          <a:lstStyle/>
          <a:p>
            <a:r>
              <a:rPr lang="en-US" sz="4400" noProof="0" dirty="0">
                <a:solidFill>
                  <a:schemeClr val="tx1"/>
                </a:solidFill>
              </a:rPr>
              <a:t>Figure 1.5: Long </a:t>
            </a:r>
            <a:r>
              <a:rPr lang="en-US" dirty="0"/>
              <a:t>Description</a:t>
            </a:r>
            <a:r>
              <a:rPr lang="en-US" sz="2200" dirty="0"/>
              <a:t> (1 of 2)</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704527"/>
            <a:ext cx="8229600" cy="4583562"/>
          </a:xfrm>
        </p:spPr>
        <p:txBody>
          <a:bodyPr anchor="ctr">
            <a:spAutoFit/>
          </a:bodyPr>
          <a:lstStyle/>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x-axis shows years from 1953 to 2018 in intervals of 5 years. The y-axis shows the number of court decisions on economics and civil liberties. The y-axis values are 0 to 100 in intervals of 10. </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Warren Court is shown from 1953 to 1970, the Burger Court from 1970 to 1986, the Rehnquist Court from 1986 to 2005, and the Roberts Court from 2005 to 2018.</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line for economics starts from 40 in 1953 and goes up to 88 and then comes down to 65 in 1958. It then goes up to 78 and then comes down to 66 and then goes up to 70 and then 75 in 1963. It comes down to 72 and goes up to 78 where it forms a small plateau. It then comes down to 65 and goes up to 80. In 1968 it comes down to 58. This stretch corresponds to the Warren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From 58 it goes up to 60 and comes down to 52. It then goes up to 68 and comes down to 45 in 1973. It goes up to 47 and then back to 45 and then goes up to 65. It then comes down to 43 in 1978. It then goes up to 60 and then comes down to 50 in 1983. It further comes down to 45. This stretch corresponds to the Burger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From 45, it goes up to 50, comes down to 45 in 1988 and then to 55. It then comes down to 38 and goes up to 58 in 1993. It then comes down to 40 and goes up to 58 and comes down to 40 in 1998. It then goes up to 60 and comes down to 40 in 2003. It goes up to 58 and comes down to 32. This stretch corresponds to the Rehnquist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From 32, it goes up to 50 and comes down to 45 in 2008. It then goes up to 48 and comes down to 38 and then goes up to 50 in 2013. It then comes down to 32 and goes up to 50 in 2018 and then comes down to 38 and stops at 40. This stretch corresponds to the Roberts Court.</a:t>
            </a: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508497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F62B34-762E-6409-CB79-10F10A333769}"/>
              </a:ext>
            </a:extLst>
          </p:cNvPr>
          <p:cNvSpPr>
            <a:spLocks noGrp="1"/>
          </p:cNvSpPr>
          <p:nvPr>
            <p:ph type="title"/>
          </p:nvPr>
        </p:nvSpPr>
        <p:spPr>
          <a:xfrm>
            <a:off x="457200" y="785946"/>
            <a:ext cx="8229600" cy="768517"/>
          </a:xfrm>
        </p:spPr>
        <p:txBody>
          <a:bodyPr>
            <a:normAutofit/>
          </a:bodyPr>
          <a:lstStyle/>
          <a:p>
            <a:r>
              <a:rPr lang="en-US" sz="4400" noProof="0" dirty="0">
                <a:solidFill>
                  <a:schemeClr val="tx1"/>
                </a:solidFill>
              </a:rPr>
              <a:t>Figure 1.5: Long Description</a:t>
            </a:r>
            <a:r>
              <a:rPr lang="en-US" sz="2200" noProof="0" dirty="0">
                <a:solidFill>
                  <a:schemeClr val="tx1"/>
                </a:solidFill>
              </a:rPr>
              <a:t> (2 of 2)</a:t>
            </a:r>
            <a:endParaRPr lang="en-US" sz="2200" noProof="0" dirty="0"/>
          </a:p>
        </p:txBody>
      </p:sp>
      <p:sp>
        <p:nvSpPr>
          <p:cNvPr id="4" name="Content Placeholder 3">
            <a:extLst>
              <a:ext uri="{FF2B5EF4-FFF2-40B4-BE49-F238E27FC236}">
                <a16:creationId xmlns:a16="http://schemas.microsoft.com/office/drawing/2014/main" id="{657707BC-26DC-9868-A248-1D9F27B338D3}"/>
              </a:ext>
            </a:extLst>
          </p:cNvPr>
          <p:cNvSpPr>
            <a:spLocks noGrp="1"/>
          </p:cNvSpPr>
          <p:nvPr>
            <p:ph idx="1"/>
          </p:nvPr>
        </p:nvSpPr>
        <p:spPr>
          <a:xfrm>
            <a:off x="457200" y="1649188"/>
            <a:ext cx="8229600" cy="3405356"/>
          </a:xfrm>
        </p:spPr>
        <p:txBody>
          <a:bodyPr anchor="ctr">
            <a:spAutoFit/>
          </a:bodyPr>
          <a:lstStyle/>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The line for civil services:</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It starts at 55 in 1953, goes up to 60 and comes down to 55 in 1958. It comes down to 50 and goes up to 85 in 1963. It then comes down to 70 and then 62 and then goes up to 80 in 1968. It then comes down to 48. This stretch corresponds to the Warren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From 48 it goes up to 50, and then comes down to 38 and goes up to 52 in 1973. It then comes down to 32 and goes up to 48 and comes down to 45 in 1978. It then goes down to 35, up to 45, then down to 35 in 1983 and up to 45 and then to 38. This stretch corresponds to the Burger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From 38 it goes up to 50 and down to 35 in 1988. It then goes up to 50, then down to 40 and then to 50 in 1993. It comes down to 35 and then goes up to 50 in 1998. It then goes down to 40 and then 48 in 2003. It then goes up to 60 and comes down to 38. This stretch corresponds to the Rehnquist Court.</a:t>
            </a:r>
          </a:p>
          <a:p>
            <a:pPr marL="0" indent="0">
              <a:lnSpc>
                <a:spcPct val="107000"/>
              </a:lnSpc>
              <a:spcBef>
                <a:spcPts val="200"/>
              </a:spcBef>
              <a:buNone/>
            </a:pPr>
            <a:r>
              <a:rPr lang="en-US" sz="1400" dirty="0">
                <a:latin typeface="Arial" panose="020B0604020202020204" pitchFamily="34" charset="0"/>
                <a:ea typeface="Aptos" panose="020B0004020202020204" pitchFamily="34" charset="0"/>
                <a:cs typeface="Arial" panose="020B0604020202020204" pitchFamily="34" charset="0"/>
              </a:rPr>
              <a:t>It goes up to 50 and comes down to 38 in 2008. It goes up to 45, 50 and then comes down to 48 in 2013. It then goes up to 70, comes down to 58 and then goes up to 65. It then comes down to 45 in 2018. It then goes up to 50, comes down to 38 and stops at 55. This stretch corresponds to the Roberts Court.</a:t>
            </a:r>
          </a:p>
        </p:txBody>
      </p:sp>
      <p:sp>
        <p:nvSpPr>
          <p:cNvPr id="9" name="Content Placeholder 8">
            <a:extLst>
              <a:ext uri="{FF2B5EF4-FFF2-40B4-BE49-F238E27FC236}">
                <a16:creationId xmlns:a16="http://schemas.microsoft.com/office/drawing/2014/main" id="{B2B73982-64C3-F10D-0C9F-A182552B100C}"/>
              </a:ext>
            </a:extLst>
          </p:cNvPr>
          <p:cNvSpPr>
            <a:spLocks noGrp="1"/>
          </p:cNvSpPr>
          <p:nvPr>
            <p:ph sz="quarter" idx="16"/>
          </p:nvPr>
        </p:nvSpPr>
        <p:spPr>
          <a:xfrm>
            <a:off x="3505200" y="6161638"/>
            <a:ext cx="2133600" cy="233337"/>
          </a:xfrm>
        </p:spPr>
        <p:txBody>
          <a:bodyPr anchor="ct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mn-cs"/>
                <a:hlinkClick r:id="rId3" action="ppaction://hlinksldjump"/>
              </a:rPr>
              <a:t>Access the corresponding image.</a:t>
            </a:r>
            <a:endParaRPr kumimoji="0" lang="en-US" sz="1000" b="0" i="0" u="none" strike="noStrike" kern="1200" cap="none" spc="0" normalizeH="0" baseline="0" noProof="0" dirty="0">
              <a:ln>
                <a:noFill/>
              </a:ln>
              <a:solidFill>
                <a:prstClr val="black"/>
              </a:solidFill>
              <a:effectLst/>
              <a:uLnTx/>
              <a:uFillTx/>
              <a:latin typeface="Arial"/>
              <a:ea typeface="+mn-ea"/>
              <a:cs typeface="+mn-cs"/>
            </a:endParaRPr>
          </a:p>
        </p:txBody>
      </p:sp>
      <p:sp>
        <p:nvSpPr>
          <p:cNvPr id="2" name="Footer Placeholder 1">
            <a:extLst>
              <a:ext uri="{FF2B5EF4-FFF2-40B4-BE49-F238E27FC236}">
                <a16:creationId xmlns:a16="http://schemas.microsoft.com/office/drawing/2014/main" id="{0EECE0CB-65DC-D1F9-37A0-35FCD83413AD}"/>
              </a:ext>
            </a:extLst>
          </p:cNvPr>
          <p:cNvSpPr>
            <a:spLocks noGrp="1"/>
          </p:cNvSpPr>
          <p:nvPr>
            <p:ph type="ftr" sz="quarter" idx="11"/>
          </p:nvPr>
        </p:nvSpPr>
        <p:spPr>
          <a:xfrm>
            <a:off x="457200" y="6432237"/>
            <a:ext cx="7543800" cy="213350"/>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BB0655AE-61E6-C9F8-B72C-2D576CDC6BCC}"/>
              </a:ext>
            </a:extLst>
          </p:cNvPr>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33501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38632"/>
            <a:ext cx="8229600" cy="975669"/>
          </a:xfrm>
        </p:spPr>
        <p:txBody>
          <a:bodyPr>
            <a:normAutofit fontScale="90000"/>
          </a:bodyPr>
          <a:lstStyle/>
          <a:p>
            <a:r>
              <a:rPr lang="en-US" dirty="0"/>
              <a:t>Processing Supreme Court Cases </a:t>
            </a:r>
            <a:r>
              <a:rPr lang="en-US" sz="2700" dirty="0"/>
              <a:t>(3 of 8)</a:t>
            </a:r>
            <a:endParaRPr lang="en-US" noProof="0" dirty="0"/>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1959109"/>
            <a:ext cx="8229600" cy="403091"/>
          </a:xfrm>
        </p:spPr>
        <p:txBody>
          <a:bodyPr anchor="ctr">
            <a:noAutofit/>
          </a:bodyPr>
          <a:lstStyle/>
          <a:p>
            <a:pPr marL="0" indent="0">
              <a:buNone/>
            </a:pPr>
            <a:r>
              <a:rPr lang="en-US" sz="2400" b="1" noProof="0" dirty="0"/>
              <a:t>Figure 1.2</a:t>
            </a:r>
            <a:r>
              <a:rPr lang="en-US" sz="2400" noProof="0" dirty="0"/>
              <a:t> </a:t>
            </a:r>
            <a:r>
              <a:rPr lang="en-US" sz="2400" dirty="0"/>
              <a:t>The American Court System</a:t>
            </a:r>
            <a:endParaRPr lang="en-US" sz="2400" noProof="0" dirty="0"/>
          </a:p>
        </p:txBody>
      </p:sp>
      <p:pic>
        <p:nvPicPr>
          <p:cNvPr id="10" name="Content Placeholder 9" descr="The different parts of the American Court system.">
            <a:extLst>
              <a:ext uri="{FF2B5EF4-FFF2-40B4-BE49-F238E27FC236}">
                <a16:creationId xmlns:a16="http://schemas.microsoft.com/office/drawing/2014/main" id="{018E0F1B-CFC8-47F4-A1D7-74167E4ADDE9}"/>
              </a:ext>
            </a:extLst>
          </p:cNvPr>
          <p:cNvPicPr>
            <a:picLocks noGrp="1" noChangeAspect="1"/>
          </p:cNvPicPr>
          <p:nvPr>
            <p:ph sz="quarter" idx="13"/>
          </p:nvPr>
        </p:nvPicPr>
        <p:blipFill>
          <a:blip r:embed="rId3"/>
          <a:stretch>
            <a:fillRect/>
          </a:stretch>
        </p:blipFill>
        <p:spPr>
          <a:xfrm>
            <a:off x="2089332" y="2460215"/>
            <a:ext cx="4965336" cy="3081211"/>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3314975" y="5605631"/>
            <a:ext cx="2520526" cy="257367"/>
          </a:xfrm>
        </p:spPr>
        <p:txBody>
          <a:bodyPr anchor="ctr">
            <a:normAutofit/>
          </a:bodyPr>
          <a:lstStyle/>
          <a:p>
            <a:pPr marL="0" indent="0">
              <a:buNone/>
            </a:pPr>
            <a:r>
              <a:rPr lang="en-US" sz="1000" noProof="0" dirty="0">
                <a:hlinkClick r:id="rId4" action="ppaction://hlinksldjump"/>
              </a:rPr>
              <a:t>Access the long description for image.</a:t>
            </a:r>
          </a:p>
        </p:txBody>
      </p:sp>
      <p:sp>
        <p:nvSpPr>
          <p:cNvPr id="9" name="Content Placeholder 7">
            <a:extLst>
              <a:ext uri="{FF2B5EF4-FFF2-40B4-BE49-F238E27FC236}">
                <a16:creationId xmlns:a16="http://schemas.microsoft.com/office/drawing/2014/main" id="{C82180CA-0AE6-4A7E-B97E-F584DCAE4CBC}"/>
              </a:ext>
            </a:extLst>
          </p:cNvPr>
          <p:cNvSpPr txBox="1">
            <a:spLocks/>
          </p:cNvSpPr>
          <p:nvPr/>
        </p:nvSpPr>
        <p:spPr>
          <a:xfrm>
            <a:off x="457200" y="6007805"/>
            <a:ext cx="8229600" cy="25736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a:t>Source: Compiled by authors.</a:t>
            </a:r>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32366"/>
            <a:ext cx="7010400" cy="201213"/>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4949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CB59F2-EC8C-5399-9FA8-DEE04CAD7A3C}"/>
              </a:ext>
            </a:extLst>
          </p:cNvPr>
          <p:cNvSpPr>
            <a:spLocks noGrp="1"/>
          </p:cNvSpPr>
          <p:nvPr>
            <p:ph type="title"/>
          </p:nvPr>
        </p:nvSpPr>
        <p:spPr/>
        <p:txBody>
          <a:bodyPr>
            <a:normAutofit fontScale="90000"/>
          </a:bodyPr>
          <a:lstStyle/>
          <a:p>
            <a:r>
              <a:rPr lang="en-US" dirty="0"/>
              <a:t>Processing Supreme Court Cases </a:t>
            </a:r>
            <a:r>
              <a:rPr lang="en-US" sz="2700" dirty="0"/>
              <a:t>(4 of 8)</a:t>
            </a:r>
            <a:endParaRPr lang="en-US" dirty="0"/>
          </a:p>
        </p:txBody>
      </p:sp>
      <p:sp>
        <p:nvSpPr>
          <p:cNvPr id="4" name="Content Placeholder 3">
            <a:extLst>
              <a:ext uri="{FF2B5EF4-FFF2-40B4-BE49-F238E27FC236}">
                <a16:creationId xmlns:a16="http://schemas.microsoft.com/office/drawing/2014/main" id="{B124CD2D-0667-A7F3-C517-40C961E431E1}"/>
              </a:ext>
            </a:extLst>
          </p:cNvPr>
          <p:cNvSpPr>
            <a:spLocks noGrp="1"/>
          </p:cNvSpPr>
          <p:nvPr>
            <p:ph idx="1"/>
          </p:nvPr>
        </p:nvSpPr>
        <p:spPr/>
        <p:txBody>
          <a:bodyPr/>
          <a:lstStyle/>
          <a:p>
            <a:pPr marL="0" indent="0">
              <a:buNone/>
            </a:pPr>
            <a:r>
              <a:rPr lang="en-US" sz="2800" dirty="0"/>
              <a:t>Deciding to Decide: The Supreme Court’s Caseload: How to Court Decides: The Case Selection Process</a:t>
            </a:r>
          </a:p>
          <a:p>
            <a:r>
              <a:rPr lang="en-US" dirty="0"/>
              <a:t>Original pool of petitions faces.</a:t>
            </a:r>
          </a:p>
          <a:p>
            <a:r>
              <a:rPr lang="en-US" dirty="0"/>
              <a:t>Collaboration of different chamber clerks.</a:t>
            </a:r>
          </a:p>
          <a:p>
            <a:r>
              <a:rPr lang="en-US" dirty="0"/>
              <a:t>Circulation of a “discuss list.”</a:t>
            </a:r>
          </a:p>
          <a:p>
            <a:r>
              <a:rPr lang="en-US" dirty="0"/>
              <a:t>When Courts grants certiorari.</a:t>
            </a:r>
          </a:p>
        </p:txBody>
      </p:sp>
      <p:sp>
        <p:nvSpPr>
          <p:cNvPr id="2" name="Footer Placeholder 1">
            <a:extLst>
              <a:ext uri="{FF2B5EF4-FFF2-40B4-BE49-F238E27FC236}">
                <a16:creationId xmlns:a16="http://schemas.microsoft.com/office/drawing/2014/main" id="{739C1C61-E119-227E-FE37-5EE5CBF8C00A}"/>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E42FD794-F105-EC89-4112-37670DF53904}"/>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44047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3BBF4-E134-30C2-9CF2-07C3F0814E69}"/>
              </a:ext>
            </a:extLst>
          </p:cNvPr>
          <p:cNvSpPr>
            <a:spLocks noGrp="1"/>
          </p:cNvSpPr>
          <p:nvPr>
            <p:ph type="title"/>
          </p:nvPr>
        </p:nvSpPr>
        <p:spPr>
          <a:xfrm>
            <a:off x="457200" y="838632"/>
            <a:ext cx="8229600" cy="975669"/>
          </a:xfrm>
        </p:spPr>
        <p:txBody>
          <a:bodyPr>
            <a:normAutofit fontScale="90000"/>
          </a:bodyPr>
          <a:lstStyle/>
          <a:p>
            <a:r>
              <a:rPr lang="en-US" dirty="0"/>
              <a:t>Processing Supreme Court Cases </a:t>
            </a:r>
            <a:r>
              <a:rPr lang="en-US" sz="2700" dirty="0"/>
              <a:t>(5 of 8)</a:t>
            </a:r>
            <a:endParaRPr lang="en-US" noProof="0" dirty="0"/>
          </a:p>
        </p:txBody>
      </p:sp>
      <p:sp>
        <p:nvSpPr>
          <p:cNvPr id="4" name="Content Placeholder 3">
            <a:extLst>
              <a:ext uri="{FF2B5EF4-FFF2-40B4-BE49-F238E27FC236}">
                <a16:creationId xmlns:a16="http://schemas.microsoft.com/office/drawing/2014/main" id="{0DF905E3-0411-E833-9E4C-7710CF373A0E}"/>
              </a:ext>
            </a:extLst>
          </p:cNvPr>
          <p:cNvSpPr>
            <a:spLocks noGrp="1"/>
          </p:cNvSpPr>
          <p:nvPr>
            <p:ph idx="1"/>
          </p:nvPr>
        </p:nvSpPr>
        <p:spPr>
          <a:xfrm>
            <a:off x="457200" y="1959109"/>
            <a:ext cx="8229600" cy="707891"/>
          </a:xfrm>
        </p:spPr>
        <p:txBody>
          <a:bodyPr anchor="ctr">
            <a:noAutofit/>
          </a:bodyPr>
          <a:lstStyle/>
          <a:p>
            <a:pPr marL="0" indent="0">
              <a:buNone/>
            </a:pPr>
            <a:r>
              <a:rPr lang="en-US" sz="2400" b="1" noProof="0" dirty="0"/>
              <a:t>Figure 1.3</a:t>
            </a:r>
            <a:r>
              <a:rPr lang="en-US" sz="2400" noProof="0" dirty="0"/>
              <a:t> </a:t>
            </a:r>
            <a:r>
              <a:rPr lang="en-US" sz="2400" dirty="0"/>
              <a:t>A Page from Justice Harry Blackmun’s Docket Books</a:t>
            </a:r>
            <a:endParaRPr lang="en-US" sz="2400" noProof="0" dirty="0"/>
          </a:p>
        </p:txBody>
      </p:sp>
      <p:pic>
        <p:nvPicPr>
          <p:cNvPr id="11" name="Content Placeholder 10" descr="A sample page from the docket book of Justice Harry Blackmun.">
            <a:extLst>
              <a:ext uri="{FF2B5EF4-FFF2-40B4-BE49-F238E27FC236}">
                <a16:creationId xmlns:a16="http://schemas.microsoft.com/office/drawing/2014/main" id="{D31179F8-F6C8-4BB1-8B16-AABCBDCE2008}"/>
              </a:ext>
            </a:extLst>
          </p:cNvPr>
          <p:cNvPicPr>
            <a:picLocks noGrp="1" noChangeAspect="1"/>
          </p:cNvPicPr>
          <p:nvPr>
            <p:ph sz="quarter" idx="13"/>
          </p:nvPr>
        </p:nvPicPr>
        <p:blipFill>
          <a:blip r:embed="rId3"/>
          <a:stretch>
            <a:fillRect/>
          </a:stretch>
        </p:blipFill>
        <p:spPr>
          <a:xfrm>
            <a:off x="1233957" y="2845933"/>
            <a:ext cx="6676086" cy="2546455"/>
          </a:xfrm>
          <a:prstGeom prst="rect">
            <a:avLst/>
          </a:prstGeom>
        </p:spPr>
      </p:pic>
      <p:sp>
        <p:nvSpPr>
          <p:cNvPr id="8" name="Content Placeholder 7">
            <a:extLst>
              <a:ext uri="{FF2B5EF4-FFF2-40B4-BE49-F238E27FC236}">
                <a16:creationId xmlns:a16="http://schemas.microsoft.com/office/drawing/2014/main" id="{2EB13D08-D702-C23A-2833-9FD1E25A5F7D}"/>
              </a:ext>
            </a:extLst>
          </p:cNvPr>
          <p:cNvSpPr>
            <a:spLocks noGrp="1"/>
          </p:cNvSpPr>
          <p:nvPr>
            <p:ph sz="quarter" idx="15"/>
          </p:nvPr>
        </p:nvSpPr>
        <p:spPr>
          <a:xfrm>
            <a:off x="3314975" y="5605631"/>
            <a:ext cx="2520526" cy="257367"/>
          </a:xfrm>
        </p:spPr>
        <p:txBody>
          <a:bodyPr anchor="ctr">
            <a:normAutofit/>
          </a:bodyPr>
          <a:lstStyle/>
          <a:p>
            <a:pPr marL="0" indent="0">
              <a:buNone/>
            </a:pPr>
            <a:r>
              <a:rPr lang="en-US" sz="1000" noProof="0" dirty="0">
                <a:hlinkClick r:id="rId4" action="ppaction://hlinksldjump"/>
              </a:rPr>
              <a:t>Access the long description for image.</a:t>
            </a:r>
            <a:endParaRPr lang="en-US" sz="1000" noProof="0" dirty="0">
              <a:hlinkClick r:id="rId5" action="ppaction://hlinksldjump"/>
            </a:endParaRPr>
          </a:p>
        </p:txBody>
      </p:sp>
      <p:sp>
        <p:nvSpPr>
          <p:cNvPr id="9" name="Content Placeholder 7">
            <a:extLst>
              <a:ext uri="{FF2B5EF4-FFF2-40B4-BE49-F238E27FC236}">
                <a16:creationId xmlns:a16="http://schemas.microsoft.com/office/drawing/2014/main" id="{C82180CA-0AE6-4A7E-B97E-F584DCAE4CBC}"/>
              </a:ext>
            </a:extLst>
          </p:cNvPr>
          <p:cNvSpPr txBox="1">
            <a:spLocks/>
          </p:cNvSpPr>
          <p:nvPr/>
        </p:nvSpPr>
        <p:spPr>
          <a:xfrm>
            <a:off x="457200" y="6007805"/>
            <a:ext cx="8229600" cy="257367"/>
          </a:xfrm>
          <a:prstGeom prst="rect">
            <a:avLst/>
          </a:prstGeom>
        </p:spPr>
        <p:txBody>
          <a:bodyPr vert="horz" lIns="91440" tIns="45720" rIns="91440" bIns="45720" rtlCol="0" anchor="ctr"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00" dirty="0"/>
              <a:t>Source: Dockets of Harry A. Blackmun, Manuscript Division, Library of Congress, Washington, DC.</a:t>
            </a:r>
          </a:p>
        </p:txBody>
      </p:sp>
      <p:sp>
        <p:nvSpPr>
          <p:cNvPr id="2" name="Footer Placeholder 1">
            <a:extLst>
              <a:ext uri="{FF2B5EF4-FFF2-40B4-BE49-F238E27FC236}">
                <a16:creationId xmlns:a16="http://schemas.microsoft.com/office/drawing/2014/main" id="{7981BA8B-1D89-3A9F-BB11-5F7F4711D072}"/>
              </a:ext>
            </a:extLst>
          </p:cNvPr>
          <p:cNvSpPr>
            <a:spLocks noGrp="1"/>
          </p:cNvSpPr>
          <p:nvPr>
            <p:ph type="ftr" sz="quarter" idx="11"/>
          </p:nvPr>
        </p:nvSpPr>
        <p:spPr>
          <a:xfrm>
            <a:off x="457200" y="6432366"/>
            <a:ext cx="7010400" cy="201213"/>
          </a:xfrm>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FF09AAEF-27E7-4AA2-6817-CD96463CCDCF}"/>
              </a:ext>
            </a:extLst>
          </p:cNvPr>
          <p:cNvSpPr>
            <a:spLocks noGrp="1"/>
          </p:cNvSpPr>
          <p:nvPr>
            <p:ph type="sldNum" sz="quarter" idx="12"/>
          </p:nvPr>
        </p:nvSpPr>
        <p:spPr>
          <a:xfrm>
            <a:off x="8229600" y="6410038"/>
            <a:ext cx="457200" cy="257749"/>
          </a:xfrm>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293872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B5B800-9FF5-785E-DA77-9D0D5D3B7D27}"/>
              </a:ext>
            </a:extLst>
          </p:cNvPr>
          <p:cNvSpPr>
            <a:spLocks noGrp="1"/>
          </p:cNvSpPr>
          <p:nvPr>
            <p:ph type="title"/>
          </p:nvPr>
        </p:nvSpPr>
        <p:spPr/>
        <p:txBody>
          <a:bodyPr>
            <a:normAutofit fontScale="90000"/>
          </a:bodyPr>
          <a:lstStyle/>
          <a:p>
            <a:r>
              <a:rPr lang="en-US" dirty="0"/>
              <a:t>Processing Supreme Court Cases </a:t>
            </a:r>
            <a:r>
              <a:rPr lang="en-US" sz="2700" dirty="0"/>
              <a:t>(6 of 8)</a:t>
            </a:r>
            <a:endParaRPr lang="en-US" dirty="0"/>
          </a:p>
        </p:txBody>
      </p:sp>
      <p:sp>
        <p:nvSpPr>
          <p:cNvPr id="4" name="Content Placeholder 3">
            <a:extLst>
              <a:ext uri="{FF2B5EF4-FFF2-40B4-BE49-F238E27FC236}">
                <a16:creationId xmlns:a16="http://schemas.microsoft.com/office/drawing/2014/main" id="{2A9CB1B4-E55E-F314-3B94-C2D2B5D1CC13}"/>
              </a:ext>
            </a:extLst>
          </p:cNvPr>
          <p:cNvSpPr>
            <a:spLocks noGrp="1"/>
          </p:cNvSpPr>
          <p:nvPr>
            <p:ph idx="1"/>
          </p:nvPr>
        </p:nvSpPr>
        <p:spPr/>
        <p:txBody>
          <a:bodyPr/>
          <a:lstStyle/>
          <a:p>
            <a:pPr marL="0" indent="0">
              <a:buNone/>
            </a:pPr>
            <a:r>
              <a:rPr lang="en-US" sz="2800" dirty="0"/>
              <a:t>Deciding to Decide: The Supreme Court’s Caseload: Considerations Affecting Case Selection Decisions</a:t>
            </a:r>
          </a:p>
          <a:p>
            <a:r>
              <a:rPr lang="en-US" dirty="0"/>
              <a:t>Considerations listed in Rule 10.</a:t>
            </a:r>
          </a:p>
          <a:p>
            <a:r>
              <a:rPr lang="en-US" dirty="0"/>
              <a:t>Three important political factors.</a:t>
            </a:r>
          </a:p>
        </p:txBody>
      </p:sp>
      <p:sp>
        <p:nvSpPr>
          <p:cNvPr id="2" name="Footer Placeholder 1">
            <a:extLst>
              <a:ext uri="{FF2B5EF4-FFF2-40B4-BE49-F238E27FC236}">
                <a16:creationId xmlns:a16="http://schemas.microsoft.com/office/drawing/2014/main" id="{5CE79E6B-6F1E-0BC9-D29E-6C5BBB8469AD}"/>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3DAEDBD7-F4EB-77B8-21DE-DEFA710D6643}"/>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359071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D5656D-AF8D-5708-60D5-53B352670CA7}"/>
              </a:ext>
            </a:extLst>
          </p:cNvPr>
          <p:cNvSpPr>
            <a:spLocks noGrp="1"/>
          </p:cNvSpPr>
          <p:nvPr>
            <p:ph type="title"/>
          </p:nvPr>
        </p:nvSpPr>
        <p:spPr/>
        <p:txBody>
          <a:bodyPr>
            <a:normAutofit fontScale="90000"/>
          </a:bodyPr>
          <a:lstStyle/>
          <a:p>
            <a:r>
              <a:rPr lang="en-US" dirty="0"/>
              <a:t>Processing Supreme Court Cases </a:t>
            </a:r>
            <a:r>
              <a:rPr lang="en-US" sz="2700" dirty="0"/>
              <a:t>(7 of 8)</a:t>
            </a:r>
            <a:endParaRPr lang="en-US" dirty="0"/>
          </a:p>
        </p:txBody>
      </p:sp>
      <p:sp>
        <p:nvSpPr>
          <p:cNvPr id="4" name="Content Placeholder 3">
            <a:extLst>
              <a:ext uri="{FF2B5EF4-FFF2-40B4-BE49-F238E27FC236}">
                <a16:creationId xmlns:a16="http://schemas.microsoft.com/office/drawing/2014/main" id="{47DC3624-B5A7-04F8-19C0-C6EBD881716E}"/>
              </a:ext>
            </a:extLst>
          </p:cNvPr>
          <p:cNvSpPr>
            <a:spLocks noGrp="1"/>
          </p:cNvSpPr>
          <p:nvPr>
            <p:ph idx="1"/>
          </p:nvPr>
        </p:nvSpPr>
        <p:spPr/>
        <p:txBody>
          <a:bodyPr/>
          <a:lstStyle/>
          <a:p>
            <a:pPr marL="0" indent="0">
              <a:buNone/>
            </a:pPr>
            <a:r>
              <a:rPr lang="en-US" dirty="0"/>
              <a:t>The Role of Attorneys</a:t>
            </a:r>
          </a:p>
          <a:p>
            <a:r>
              <a:rPr lang="en-US" dirty="0"/>
              <a:t>Written Arguments.</a:t>
            </a:r>
          </a:p>
          <a:p>
            <a:r>
              <a:rPr lang="en-US" dirty="0"/>
              <a:t>Oral Arguments.</a:t>
            </a:r>
          </a:p>
        </p:txBody>
      </p:sp>
      <p:sp>
        <p:nvSpPr>
          <p:cNvPr id="2" name="Footer Placeholder 1">
            <a:extLst>
              <a:ext uri="{FF2B5EF4-FFF2-40B4-BE49-F238E27FC236}">
                <a16:creationId xmlns:a16="http://schemas.microsoft.com/office/drawing/2014/main" id="{7ECC9878-6666-7A6F-A388-371596CC64D7}"/>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28752F9D-5526-113A-2524-522E7B864EA0}"/>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559308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888655-6FEF-C710-50D2-FBDF5262CB9E}"/>
              </a:ext>
            </a:extLst>
          </p:cNvPr>
          <p:cNvSpPr>
            <a:spLocks noGrp="1"/>
          </p:cNvSpPr>
          <p:nvPr>
            <p:ph type="title"/>
          </p:nvPr>
        </p:nvSpPr>
        <p:spPr/>
        <p:txBody>
          <a:bodyPr>
            <a:normAutofit fontScale="90000"/>
          </a:bodyPr>
          <a:lstStyle/>
          <a:p>
            <a:r>
              <a:rPr lang="en-US" dirty="0"/>
              <a:t>Processing Supreme Court Cases </a:t>
            </a:r>
            <a:r>
              <a:rPr lang="en-US" sz="2700" dirty="0"/>
              <a:t>(8 of 8)</a:t>
            </a:r>
            <a:endParaRPr lang="en-US" dirty="0"/>
          </a:p>
        </p:txBody>
      </p:sp>
      <p:sp>
        <p:nvSpPr>
          <p:cNvPr id="4" name="Content Placeholder 3">
            <a:extLst>
              <a:ext uri="{FF2B5EF4-FFF2-40B4-BE49-F238E27FC236}">
                <a16:creationId xmlns:a16="http://schemas.microsoft.com/office/drawing/2014/main" id="{E374486E-9DB7-B5AB-06F1-3820326E7DDF}"/>
              </a:ext>
            </a:extLst>
          </p:cNvPr>
          <p:cNvSpPr>
            <a:spLocks noGrp="1"/>
          </p:cNvSpPr>
          <p:nvPr>
            <p:ph idx="1"/>
          </p:nvPr>
        </p:nvSpPr>
        <p:spPr/>
        <p:txBody>
          <a:bodyPr/>
          <a:lstStyle/>
          <a:p>
            <a:pPr marL="0" indent="0">
              <a:buNone/>
            </a:pPr>
            <a:r>
              <a:rPr lang="en-US" dirty="0"/>
              <a:t>The Supreme Court Decides: Some Preliminaries</a:t>
            </a:r>
          </a:p>
          <a:p>
            <a:r>
              <a:rPr lang="en-US" dirty="0"/>
              <a:t>The Conference.</a:t>
            </a:r>
          </a:p>
          <a:p>
            <a:r>
              <a:rPr lang="en-US" dirty="0"/>
              <a:t>Opinion Assignment and Circulation</a:t>
            </a:r>
          </a:p>
        </p:txBody>
      </p:sp>
      <p:sp>
        <p:nvSpPr>
          <p:cNvPr id="2" name="Footer Placeholder 1">
            <a:extLst>
              <a:ext uri="{FF2B5EF4-FFF2-40B4-BE49-F238E27FC236}">
                <a16:creationId xmlns:a16="http://schemas.microsoft.com/office/drawing/2014/main" id="{0A703495-70E8-0F9B-6049-17A529C99615}"/>
              </a:ext>
            </a:extLst>
          </p:cNvPr>
          <p:cNvSpPr>
            <a:spLocks noGrp="1"/>
          </p:cNvSpPr>
          <p:nvPr>
            <p:ph type="ftr" sz="quarter" idx="11"/>
          </p:nvPr>
        </p:nvSpPr>
        <p:spPr/>
        <p:txBody>
          <a:bodyPr/>
          <a:lstStyle/>
          <a:p>
            <a:r>
              <a:rPr lang="en-US" dirty="0"/>
              <a:t>Epstein, Constitutional Law for a Changing America, 12e. © 2025 SAGE Publishing.</a:t>
            </a:r>
          </a:p>
        </p:txBody>
      </p:sp>
      <p:sp>
        <p:nvSpPr>
          <p:cNvPr id="5" name="Slide Number Placeholder 4">
            <a:extLst>
              <a:ext uri="{FF2B5EF4-FFF2-40B4-BE49-F238E27FC236}">
                <a16:creationId xmlns:a16="http://schemas.microsoft.com/office/drawing/2014/main" id="{E026E626-5311-799E-1065-BFDED4DB32D4}"/>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64383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AE41945E5BBD4CB80E28A47E208707" ma:contentTypeVersion="18" ma:contentTypeDescription="Create a new document." ma:contentTypeScope="" ma:versionID="ff4f873734712185289ea95ac4696c8e">
  <xsd:schema xmlns:xsd="http://www.w3.org/2001/XMLSchema" xmlns:xs="http://www.w3.org/2001/XMLSchema" xmlns:p="http://schemas.microsoft.com/office/2006/metadata/properties" xmlns:ns3="492391da-a53c-4951-8fae-a630032c0268" xmlns:ns4="bdfdb397-52c9-4b2b-ad93-4e7f8e1b6583" targetNamespace="http://schemas.microsoft.com/office/2006/metadata/properties" ma:root="true" ma:fieldsID="2fe7a041e48a4aa2036dec9bdd9b185f" ns3:_="" ns4:_="">
    <xsd:import namespace="492391da-a53c-4951-8fae-a630032c0268"/>
    <xsd:import namespace="bdfdb397-52c9-4b2b-ad93-4e7f8e1b658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OCR" minOccurs="0"/>
                <xsd:element ref="ns4:MediaLengthInSeconds" minOccurs="0"/>
                <xsd:element ref="ns4:MediaServiceLocation"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2391da-a53c-4951-8fae-a630032c02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fdb397-52c9-4b2b-ad93-4e7f8e1b658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bdfdb397-52c9-4b2b-ad93-4e7f8e1b658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6BAC76-B108-4A3B-A7DC-9721DD02F0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2391da-a53c-4951-8fae-a630032c0268"/>
    <ds:schemaRef ds:uri="bdfdb397-52c9-4b2b-ad93-4e7f8e1b6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5A26FD-08EF-4EA6-9FD7-4341F0839425}">
  <ds:schemaRefs>
    <ds:schemaRef ds:uri="http://www.w3.org/XML/1998/namespace"/>
    <ds:schemaRef ds:uri="http://purl.org/dc/dcmitype/"/>
    <ds:schemaRef ds:uri="http://schemas.microsoft.com/office/infopath/2007/PartnerControls"/>
    <ds:schemaRef ds:uri="492391da-a53c-4951-8fae-a630032c0268"/>
    <ds:schemaRef ds:uri="http://schemas.microsoft.com/office/2006/metadata/properties"/>
    <ds:schemaRef ds:uri="http://schemas.microsoft.com/office/2006/documentManagement/types"/>
    <ds:schemaRef ds:uri="bdfdb397-52c9-4b2b-ad93-4e7f8e1b6583"/>
    <ds:schemaRef ds:uri="http://purl.org/dc/elements/1.1/"/>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930E3A5E-B24A-4010-9BAA-BB9080359D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628</TotalTime>
  <Words>7585</Words>
  <Application>Microsoft Office PowerPoint</Application>
  <PresentationFormat>On-screen Show (4:3)</PresentationFormat>
  <Paragraphs>651</Paragraphs>
  <Slides>33</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Office Theme</vt:lpstr>
      <vt:lpstr>Epstein, Constitutional Law for a Changing America, Edition 12 Chapter 1: Understanding the U.S. Supreme Court</vt:lpstr>
      <vt:lpstr>Processing Supreme Court Cases (1 of 8)</vt:lpstr>
      <vt:lpstr>Processing Supreme Court Cases (2 of 8)</vt:lpstr>
      <vt:lpstr>Processing Supreme Court Cases (3 of 8)</vt:lpstr>
      <vt:lpstr>Processing Supreme Court Cases (4 of 8)</vt:lpstr>
      <vt:lpstr>Processing Supreme Court Cases (5 of 8)</vt:lpstr>
      <vt:lpstr>Processing Supreme Court Cases (6 of 8)</vt:lpstr>
      <vt:lpstr>Processing Supreme Court Cases (7 of 8)</vt:lpstr>
      <vt:lpstr>Processing Supreme Court Cases (8 of 8)</vt:lpstr>
      <vt:lpstr>Supreme Court Decision Making: Legalism (1 of 8)</vt:lpstr>
      <vt:lpstr>Supreme Court Decision Making: Legalism (2 of 8)</vt:lpstr>
      <vt:lpstr>Supreme Court Decision Making: Legalism (3 of 8)</vt:lpstr>
      <vt:lpstr>Supreme Court Decision Making: Legalism (4 of 8)</vt:lpstr>
      <vt:lpstr>Supreme Court Decision Making: Legalism (5 of 8)</vt:lpstr>
      <vt:lpstr>Supreme Court Decision Making: Legalism (6 of 8)</vt:lpstr>
      <vt:lpstr>Supreme Court Decision Making: Legalism (8 of 9)</vt:lpstr>
      <vt:lpstr>Supreme Court Decision Making: Legalism (9 of 9)</vt:lpstr>
      <vt:lpstr>Supreme Court Decision Making: Realism (1 of 6)</vt:lpstr>
      <vt:lpstr>Supreme Court Decision Making: Realism (2 of 6)</vt:lpstr>
      <vt:lpstr>Supreme Court Decision Making: Realism (3 of 6)</vt:lpstr>
      <vt:lpstr>Supreme Court Decision Making: Realism (4 of 6)</vt:lpstr>
      <vt:lpstr>Supreme Court Decision Making: Realism (5 of 6)</vt:lpstr>
      <vt:lpstr>Supreme Court Decision Making: Realism (6 of 6)</vt:lpstr>
      <vt:lpstr>Conducting Research on the Supreme Court</vt:lpstr>
      <vt:lpstr>Locating Other Information on the  Supreme Court and Its Members </vt:lpstr>
      <vt:lpstr>Appendix: Accessibility Content, Long Descriptions for Images</vt:lpstr>
      <vt:lpstr>Figure 1.1: Long Description (1 of 2)</vt:lpstr>
      <vt:lpstr>Figure 1.1: Long Description (2 of 2)</vt:lpstr>
      <vt:lpstr>Figure 1.2: Long Description</vt:lpstr>
      <vt:lpstr>Figure 1.3: Long Description</vt:lpstr>
      <vt:lpstr>Figure 1.4: Long Description</vt:lpstr>
      <vt:lpstr>Figure 1.5: Long Description (1 of 2)</vt:lpstr>
      <vt:lpstr>Figure 1.5: Long Description (2 of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Epstein 12e Chapter 1 PowerPoints</dc:title>
  <dc:creator>Ancheta, Katie</dc:creator>
  <cp:lastModifiedBy>Daria Terry</cp:lastModifiedBy>
  <cp:revision>89</cp:revision>
  <dcterms:created xsi:type="dcterms:W3CDTF">2006-08-16T00:00:00Z</dcterms:created>
  <dcterms:modified xsi:type="dcterms:W3CDTF">2025-01-02T16:34:57Z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0x010100FBAE41945E5BBD4CB80E28A47E208707</vt:lpwstr>
  </property>
</Properties>
</file>