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68" r:id="rId3"/>
    <p:sldId id="269" r:id="rId4"/>
    <p:sldId id="270" r:id="rId5"/>
    <p:sldId id="271" r:id="rId6"/>
    <p:sldId id="285" r:id="rId7"/>
    <p:sldId id="272" r:id="rId8"/>
    <p:sldId id="273" r:id="rId9"/>
    <p:sldId id="287" r:id="rId10"/>
    <p:sldId id="289" r:id="rId11"/>
    <p:sldId id="274" r:id="rId12"/>
    <p:sldId id="291" r:id="rId13"/>
    <p:sldId id="275" r:id="rId14"/>
    <p:sldId id="276" r:id="rId15"/>
    <p:sldId id="293" r:id="rId16"/>
    <p:sldId id="277" r:id="rId17"/>
    <p:sldId id="27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26"/>
    <p:restoredTop sz="64329" autoAdjust="0"/>
  </p:normalViewPr>
  <p:slideViewPr>
    <p:cSldViewPr>
      <p:cViewPr varScale="1">
        <p:scale>
          <a:sx n="40" d="100"/>
          <a:sy n="40" d="100"/>
        </p:scale>
        <p:origin x="2208"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iley Witterholt" userId="751a7b9b-00b1-48dd-a161-0e21ced1130f" providerId="ADAL" clId="{91D49BEE-D1B5-4718-B582-50E89F82F2A7}"/>
    <pc:docChg chg="modSld">
      <pc:chgData name="Bailey Witterholt" userId="751a7b9b-00b1-48dd-a161-0e21ced1130f" providerId="ADAL" clId="{91D49BEE-D1B5-4718-B582-50E89F82F2A7}" dt="2024-07-17T18:55:11.934" v="3" actId="20577"/>
      <pc:docMkLst>
        <pc:docMk/>
      </pc:docMkLst>
      <pc:sldChg chg="modSp mod">
        <pc:chgData name="Bailey Witterholt" userId="751a7b9b-00b1-48dd-a161-0e21ced1130f" providerId="ADAL" clId="{91D49BEE-D1B5-4718-B582-50E89F82F2A7}" dt="2024-07-17T18:55:11.934" v="3" actId="20577"/>
        <pc:sldMkLst>
          <pc:docMk/>
          <pc:sldMk cId="4260267626" sldId="285"/>
        </pc:sldMkLst>
        <pc:spChg chg="mod">
          <ac:chgData name="Bailey Witterholt" userId="751a7b9b-00b1-48dd-a161-0e21ced1130f" providerId="ADAL" clId="{91D49BEE-D1B5-4718-B582-50E89F82F2A7}" dt="2024-07-17T18:55:11.934" v="3" actId="20577"/>
          <ac:spMkLst>
            <pc:docMk/>
            <pc:sldMk cId="4260267626" sldId="285"/>
            <ac:spMk id="4" creationId="{14E8941F-0120-6BC7-9CB1-C68812CDB93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Introduction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United States v. Carolene Products Co.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(1938)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contemporary Court has developed three different tests to evaluate claims of discrimination.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genesis seems to lie in Footnote Four, which contains some important ideas.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First, certain groups are more likely than others to be the target of different kinds of discrimination.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of these difficulties and obstacles, courts may not be able to trust legislatures to draw classifications that reflect legitimate interests rather than a bad motive in the form of prejudice.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Over time, the Court transformed these ideas into the strict scrutiny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30433888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Heightened Scrutiny and Claims of Gender Discrimination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7"/>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Court’s Application of Intermediate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Gender-Based Classifications the Court Has Voided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Mississippi University for Women v. Hogan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(1982)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suit, filed by a male who was denied admission to a nursing program, challenged state-operated single-sex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admissions policies provided an opportunity for Justice O’Connor, the first woman appointed to the Supreme Court, to express her legal views on laws that classify according to sex.</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decision seemed to settle the matter of government-operated single-sex schools—they violate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Virginia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(1996)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state school in Virginia resolutely resisted compliance with Mississippi University for Women.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asserted that its military nature distinguished them from other colleges and universities and that introducing coeducational instruction would require changes that would alter the nature of the school.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the case reached the Supreme Court, the Clinton Justice Department asked the Court adopt the suspect class test as the appropriate standard for use in sex discrimination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Although the Court struck down VMI’s single-sex admissions policy, the justices still did not adopt the strict scrutiny standard for sex discrimination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Sessions, Attorney General v. Morales-Santana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(2017)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involved a gender-based distinction in the Immigration and Nationality Act.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Ginsburg’s majority opinion reiterated the now-standard test that the challenged classification serves important governmental objectives and it is substantially related to the achievement of those objectives.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Ginsburg also mentioned several times that the government must supply an “exceedingly persuasive justification” when laws differentiate on the basis of gender.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40174912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Heightened Scrutiny and Claims of Gender Discrimination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7"/>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Court’s Application of Intermediate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314450" marR="0" lvl="2" indent="-400050">
              <a:lnSpc>
                <a:spcPct val="115000"/>
              </a:lnSpc>
              <a:spcBef>
                <a:spcPts val="0"/>
              </a:spcBef>
              <a:spcAft>
                <a:spcPts val="0"/>
              </a:spcAft>
              <a:buFont typeface="+mj-lt"/>
              <a:buAutoNum type="romanLcPeriod" startAt="2"/>
            </a:pPr>
            <a:r>
              <a:rPr lang="en-US" sz="1800" dirty="0">
                <a:effectLst/>
                <a:latin typeface="Arial" panose="020B0604020202020204" pitchFamily="34" charset="0"/>
                <a:ea typeface="Times New Roman" panose="02020603050405020304" pitchFamily="18" charset="0"/>
              </a:rPr>
              <a:t>Gender-Based Classifications the Court Has Upheld</a:t>
            </a:r>
            <a:r>
              <a:rPr lang="en-US" sz="1600" dirty="0">
                <a:effectLst/>
              </a:rPr>
              <a:t> </a:t>
            </a: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Michael M. v. Superior Court of Sonoma County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(1981)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Michael M. was charged with a violation of Section 261.5 of the California penal code, which prohibits “an act of sexual intercourse accomplished with a female not the wife of the perpetrator, where the female is under the age of 18 years.”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statutory rape law makes males alone criminally liable for the act of sexual intercourse.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Michael M. moved to have the criminal prosecution dropped on the grounds that Section 261.5 invidiously discriminates on the basis of sex and therefore violates the equal protection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upheld the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Rostker v. Goldberg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(1981)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federal legislation challenged in this case continued the policy of distinguishing men and women with respect to military service.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case also involved Congress’s constitutional power to raise and regulate the armed forces.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Three days before draft registration program was to begin, a federal district court declared the law unconstitutional because its single-sex provisions violated the due process clause of the Fifth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upheld the registration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2"/>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3736121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Discrimination Based on Sexual Orientation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United States v. Windsor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(2013)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struck down a section of the 1996 Defense of Marriage Act denied federal recognition of same-sex marriages even for couples living in states that recognized such unions.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Bowers v. Hardwick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(1986)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laws against sodomy.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the years since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Bowers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though, the Court has grown increasingly hostile to laws that classify or otherwise burden on the basis of sexual orientation.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Romer v. Evans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(1996)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is the most significant interpretation of the equal protection clause as it applies to classifications based on sexual orientation.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distanced themselves from the “strict scrutiny” approach.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concluded Amendment 2 offends the lowest level of scrutiny (rational basis).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state singled out sexual orientation for political disability, so it was driven by animus against gays and lesbians.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has not outlined the level of scrutiny classifications on sexual orientation should be subject to.</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14391531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6"/>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Discrimination Based on Economic Status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City of New York v. Miln (1837)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supported the power of the state to take “precautionary measures against the moral pestilence of paupers.”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Shapiro v. Thompson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decided that a rational basis standard normally would be appropriate in cases involving classifications based on wealth, but when a fundamental right also is involved—here, the right to interstate travel—the standard is elevated.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Saenz v. Roe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(1999)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reaffirmed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Shapiro v. Thompson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by striking down a California law that imposed similar economic disadvantages on new residents who moved into the state.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6082645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6"/>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Discrimination Based on Economic Status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Harper v. Virginia State Board of Elections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(1966)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utilized the same logic to strike down poll taxes as infringing on the fundamental right to vote.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San Antonio Independent School District v. Rodriguez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(1973)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outlines that when a fundamental right is not involved, the justices tend to stick with the rational basis standard.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involved the right of children to receive a public education.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case questioned the constitutionality of the way Texas funded public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challenged Texas system was similar to schemes used by most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decision was a blow to civil rights advocates, as validated systems that perpetuated inequity and introduced obstacles for future litigation.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also held that education was not a fundamental right under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14725994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7"/>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Discrimination against Non-U.S. Citizens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Yick Wo v. Hopkins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(1886)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this case, the justices held that a noncitizen was entitled to equal guarantees under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Since then, the Court has nullified laws that prohibit noncitizens from governmental services.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Graham v. Richardson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(1971)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challenged the denial of public assistance to a noncitizen.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accorded suspect class to noncitizens that lawfully reside in the U.S., as they are politically powerless but still pay taxes, support the economy, serve in the military, and contribute to society.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has waffled on this ruling.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Nyquist v. Mauclet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(1977) ruling reiterated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Graham,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holding state classifications based on alienage are subject to strict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t>
            </a: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Foley v. Connelie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(1978)</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 divided Court concluded a state’s denial of a noncitizen of a job in law enforcement did not violate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Plyler v. Doe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(1982)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children who are noncitizens cannot be denied a free public education.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26233719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8"/>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Future of Discrimination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Discrimination issues continue to evolve.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Many discrimination disputes are variations on old themes (e.g., illegal immigration).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Other issues are new; groups that have recently reached a critical stage begin to bring cases before the Court (e.g., disability).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evolution of discrimination law is affected by the ideology of those who occupy the federal judiciary; judicial retirements and appointments take on special significance.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2962081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Rational Basis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New York Transit Authority v. Beazer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(1979)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New York City Transit Authority refused to hire people who use narcotic drugs.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Included in the category of narcotics was methadone, a drug used to help treat addiction to heroin.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Beazer and several others who were receiving methadone therapy brought suit, claiming that the TA had violated the equal protection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TA claimed that it needed to discriminate against methadone users to ensure a “capable and reliable work force.”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methadone users claimed that the policy is underinclusive because some non–methadone users are unsafe and unreliable workers.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workers also argued that the policy is overinclusive because it covers too many people.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While acknowledging that the fit between the TA’s classification and its justification was not the tightest, the majority did not see anything invidious in the classification.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Cleburne v. Cleburne Living Center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(1985)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applied rational basis scrutiny and found a violation of the equal protection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Only if the real motivation was bias against a particular group did the ordinance make sense.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3843756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Strict Scrutiny and Claims of Race Discrimination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Racial Classifications That Disadvantage People of Color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Korematsu v. United States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(1944)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noted that, as members of a suspect class, Black litigants enjoyed the advantages of a rigid scrutiny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Loving v. Virginia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(1967)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concerned the part of life that segregationist forces least wanted to see integrated: marriage.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Sixteen states, all of them southern or border states, had miscegenation statutes that made interracial marriages unlawful.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illustrates the Court’s rejection of government policies that place minorities at a disadvantage or are based on racial stereotypes.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Washington v. Davis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(1976)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issue was a standard verbal ability, reading, and vocabulary examination that all applicants to the police force in Washington, D.C., were required to take.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Unsuccessful Black applicants challenged the exam, pointing out that the test had a disproportionately negative effect on Black candidates.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federal appeals court agreed, but, in a 7–2 decision, the Supreme Court reversed.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White emphasized that a successful constitutional challenge requires proof of discriminatory intent.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3478107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Strict Scrutiny and Claims of Race Discrimination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Diversity (Affirmative Action) Programs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Affirmative action programs have their roots in presidential orders, issued as early as the 1940s, that expanded government employment opportunities for Black Americans.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Supporters of affirmative action tend to advocate against strict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them, strict scrutiny should be reserved for classifications that burden racial minorities because the entire point of strict scrutiny is to uncover racial animus.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Opponents of affirmative action contend that the Court should apply strict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them it is irrelevant whether the program benefits racial minorities; the only question is whether the program draws a classification on the basis of race.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3303883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Strict Scrutiny and Claims of Race Discrimination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Diversity (Affirmative Action) Programs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Enters the Fray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Regents of the University of California v. Bakke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(1978)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was an equal protection clause challenge to a public university’s policy to admit a specific number of minority applicants.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Powell’s opinion was a victory for Allan Bakke, who won admission to the medical school at Davis after a long legal battle.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however, were sharply divided not only in their views of affirmative action programs but also over the legal grounds on which to rest the Court’s ruling.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Four justices concluded that the university had violated Bakke’s rights under Title VI of the Civil Rights Act of 1964, avoiding constitutional controversy.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Four justices argued that intermediate scrutiny was the appropriate standard to use in “benign” discrimination cases and that the University of California’s program was constitutional under that analysis.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Four other justices preferred to invalidate the university’s admissions policy on statutory grounds.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2984167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Strict Scrutiny and Claims of Race Discrimination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Demise of Affirmative Action Programs in University Admissions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Grutter v. Bollinger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agreed that strict scrutiny was the appropriate test for deciding racial preference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also agreed that a diverse student body is a sufficiently compelling state interest to justify taking race into account as one of several diversity factors considered.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the admissions program at issue withstood the strict scrutiny analysis, the Court upheld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Students for Fair Admissions, Inc. v. President and Fellows of Harvard College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(2023)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race-based admissions programs do not withstand strict scrutiny violate and the equal protection clause, effectively overruling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Grutter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30714714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Heightened Scrutiny and Claims of Gender Discrimination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Bradwell v. Illinois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(1873)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heard a challenge to an action by the Illinois Supreme Court denying Myra Bradwell a license to practice law solely because of her sex.</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with only Chief Justice Salmon P. Chase dissenting, upheld the state action.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Bradley said that he gave his “heartiest concurrence” to contemporary society’s “multiplication of avenues for women’s advancement.”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 he added, “The natural and proper timidity and delicacy which belongs to the female sex evidently unfits it for many of the occupations of civil life.”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Minor v. Happersett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(1875)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Missouri’s denial of voting rights to women, a precedent in effect until ratification of the Nineteenth Amendment in 1920.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Muller v. Oregon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(1908)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a maximum-work-hours law that covered only women, echoed Justice Bradley’s view of women.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2774509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Heightened Scrutiny and Claims of Gender Discrimination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i="1" dirty="0" err="1">
                <a:effectLst/>
                <a:latin typeface="Arial" panose="020B0604020202020204" pitchFamily="34" charset="0"/>
                <a:ea typeface="Times New Roman" panose="02020603050405020304" pitchFamily="18" charset="0"/>
                <a:cs typeface="Times New Roman" panose="02020603050405020304" pitchFamily="18" charset="0"/>
              </a:rPr>
              <a:t>Goesaert</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 v. Cleary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(1948)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declared valid a Michigan law that barred a woman from becoming a bartender unless she was a member of the bar owner’s immediate family.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Hoyt v. Florida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(1961)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upheld a Florida law that automatically exempted women from jury duty unless they asked to serve.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3400867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Heightened Scrutiny and Claims of Gender Discrimination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6"/>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Level of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Reed v. Reed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(1971)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 issue was the validity of an Idaho inheritance statute that used sex classifications, which ACLU attorneys challenged as a violation of the equal protection clause of the Fourteenth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was clear that the statute’s challenger would have to demonstrate both invidious discrimination and state action.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What was not so clear was the standard of scrutiny the justices would 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Court’s unanimous decision applied two important principles to gender-based discrimination.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First, that administrative convenience is no justification for violating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arabi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Second, that laws containing overbroad, gender-based assumptions violate the equal protection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Frontiero v. Richardson </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(1973)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 Air Force lieutenant claimed that the military’s benefits policy discriminated on the basis of sex in violation of the Fifth Amendment’s due process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Her argument rested on the fact that husbands of female officers were not eligible for benefits without proof that the husband was financially dependent on his wife.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However, male officers’ wives were presumed to be financially dependent and were automatically entitled to benefits.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struck down the benefits eligibility rules.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remained far apart on the question of the appropriate level of scrutiny to apply.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Craig v. Boren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(1976)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adopted an entirely new standard of scrutiny for gender discrimination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test, known as intermediate or heightened scrutiny, requires that laws that classify on the basis of sex be substantially related to an important government objective.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intermediate scrutiny test was adopted by a narrow margin, but the decision fundamentally changed sex discrimination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4206843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114800"/>
            <a:ext cx="6400800" cy="1752600"/>
          </a:xfrm>
        </p:spPr>
        <p:txBody>
          <a:bodyPr>
            <a:normAutofit fontScale="90000"/>
          </a:bodyPr>
          <a:lstStyle/>
          <a:p>
            <a:r>
              <a:rPr lang="en-US" dirty="0"/>
              <a:t>Epstein, </a:t>
            </a:r>
            <a:r>
              <a:rPr lang="en-US" i="1" dirty="0"/>
              <a:t>Constitutional Law for a Changing America</a:t>
            </a:r>
            <a:r>
              <a:rPr lang="en-US" dirty="0"/>
              <a:t>, Edition 12</a:t>
            </a:r>
            <a:br>
              <a:rPr lang="en-US" dirty="0"/>
            </a:br>
            <a:r>
              <a:rPr lang="en-US" dirty="0"/>
              <a:t>Chapter 14: Contemporary Approaches to Equal Protection</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BFA5FD-61AD-786E-09FD-DB89AB03EE0A}"/>
              </a:ext>
            </a:extLst>
          </p:cNvPr>
          <p:cNvSpPr>
            <a:spLocks noGrp="1"/>
          </p:cNvSpPr>
          <p:nvPr>
            <p:ph type="title"/>
          </p:nvPr>
        </p:nvSpPr>
        <p:spPr/>
        <p:txBody>
          <a:bodyPr>
            <a:normAutofit fontScale="90000"/>
          </a:bodyPr>
          <a:lstStyle/>
          <a:p>
            <a:r>
              <a:rPr lang="en-US" dirty="0"/>
              <a:t>Heightened Scrutiny and Claims of Gender Discrimination </a:t>
            </a:r>
            <a:r>
              <a:rPr lang="en-US" sz="2700" dirty="0"/>
              <a:t>(3 of 5)</a:t>
            </a:r>
          </a:p>
        </p:txBody>
      </p:sp>
      <p:sp>
        <p:nvSpPr>
          <p:cNvPr id="4" name="Content Placeholder 3">
            <a:extLst>
              <a:ext uri="{FF2B5EF4-FFF2-40B4-BE49-F238E27FC236}">
                <a16:creationId xmlns:a16="http://schemas.microsoft.com/office/drawing/2014/main" id="{B1831D4A-5EE5-44A6-3BF8-889059F5B503}"/>
              </a:ext>
            </a:extLst>
          </p:cNvPr>
          <p:cNvSpPr>
            <a:spLocks noGrp="1"/>
          </p:cNvSpPr>
          <p:nvPr>
            <p:ph idx="1"/>
          </p:nvPr>
        </p:nvSpPr>
        <p:spPr/>
        <p:txBody>
          <a:bodyPr/>
          <a:lstStyle/>
          <a:p>
            <a:pPr marL="0" indent="0">
              <a:buNone/>
            </a:pPr>
            <a:r>
              <a:rPr lang="en-US" dirty="0"/>
              <a:t>Level of Scrutiny </a:t>
            </a:r>
          </a:p>
          <a:p>
            <a:r>
              <a:rPr lang="en-US" dirty="0"/>
              <a:t>Reed v. Reed (1971).</a:t>
            </a:r>
          </a:p>
          <a:p>
            <a:r>
              <a:rPr lang="en-US" dirty="0"/>
              <a:t>Frontiero v. Richardson (1973).</a:t>
            </a:r>
          </a:p>
          <a:p>
            <a:r>
              <a:rPr lang="en-US" dirty="0"/>
              <a:t>Craig v. Boren (1976).</a:t>
            </a:r>
          </a:p>
        </p:txBody>
      </p:sp>
      <p:sp>
        <p:nvSpPr>
          <p:cNvPr id="2" name="Footer Placeholder 1">
            <a:extLst>
              <a:ext uri="{FF2B5EF4-FFF2-40B4-BE49-F238E27FC236}">
                <a16:creationId xmlns:a16="http://schemas.microsoft.com/office/drawing/2014/main" id="{346BED8B-2920-C266-F747-CB8CD651D46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7A1FF35-CE82-CD5D-5A66-36515ED732B3}"/>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378995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BD3394-2CD1-4E2E-E210-03B0AB359E49}"/>
              </a:ext>
            </a:extLst>
          </p:cNvPr>
          <p:cNvSpPr>
            <a:spLocks noGrp="1"/>
          </p:cNvSpPr>
          <p:nvPr>
            <p:ph type="title"/>
          </p:nvPr>
        </p:nvSpPr>
        <p:spPr/>
        <p:txBody>
          <a:bodyPr>
            <a:normAutofit fontScale="90000"/>
          </a:bodyPr>
          <a:lstStyle/>
          <a:p>
            <a:r>
              <a:rPr lang="en-US" dirty="0"/>
              <a:t>Heightened Scrutiny and Claims of Gender Discrimination </a:t>
            </a:r>
            <a:r>
              <a:rPr lang="en-US" sz="2700" dirty="0"/>
              <a:t>(4 of 5)</a:t>
            </a:r>
            <a:endParaRPr lang="en-US" dirty="0"/>
          </a:p>
        </p:txBody>
      </p:sp>
      <p:sp>
        <p:nvSpPr>
          <p:cNvPr id="4" name="Content Placeholder 3">
            <a:extLst>
              <a:ext uri="{FF2B5EF4-FFF2-40B4-BE49-F238E27FC236}">
                <a16:creationId xmlns:a16="http://schemas.microsoft.com/office/drawing/2014/main" id="{15573576-8DC5-48A9-BEDA-F91137D98533}"/>
              </a:ext>
            </a:extLst>
          </p:cNvPr>
          <p:cNvSpPr>
            <a:spLocks noGrp="1"/>
          </p:cNvSpPr>
          <p:nvPr>
            <p:ph idx="1"/>
          </p:nvPr>
        </p:nvSpPr>
        <p:spPr/>
        <p:txBody>
          <a:bodyPr>
            <a:normAutofit lnSpcReduction="10000"/>
          </a:bodyPr>
          <a:lstStyle/>
          <a:p>
            <a:pPr marL="0" indent="0">
              <a:buNone/>
            </a:pPr>
            <a:r>
              <a:rPr lang="en-US" dirty="0"/>
              <a:t>The Court’s Application of Intermediate Scrutiny: Gender-Based Classifications the Court Has Voided</a:t>
            </a:r>
          </a:p>
          <a:p>
            <a:r>
              <a:rPr lang="en-US" dirty="0"/>
              <a:t>Mississippi University for Women v. Hogan (1982).</a:t>
            </a:r>
          </a:p>
          <a:p>
            <a:r>
              <a:rPr lang="en-US" dirty="0"/>
              <a:t>United States v. Virginia (1996).</a:t>
            </a:r>
          </a:p>
          <a:p>
            <a:r>
              <a:rPr lang="en-US" dirty="0"/>
              <a:t>Sessions, Attorney General v. Morales-Santana (2017).</a:t>
            </a:r>
          </a:p>
        </p:txBody>
      </p:sp>
      <p:sp>
        <p:nvSpPr>
          <p:cNvPr id="2" name="Footer Placeholder 1">
            <a:extLst>
              <a:ext uri="{FF2B5EF4-FFF2-40B4-BE49-F238E27FC236}">
                <a16:creationId xmlns:a16="http://schemas.microsoft.com/office/drawing/2014/main" id="{B0F00301-C7BF-DC32-0F07-CF7287D1A30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A782FF1-47CF-AA16-BB82-AFA116C1F83B}"/>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17347741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BD3394-2CD1-4E2E-E210-03B0AB359E49}"/>
              </a:ext>
            </a:extLst>
          </p:cNvPr>
          <p:cNvSpPr>
            <a:spLocks noGrp="1"/>
          </p:cNvSpPr>
          <p:nvPr>
            <p:ph type="title"/>
          </p:nvPr>
        </p:nvSpPr>
        <p:spPr/>
        <p:txBody>
          <a:bodyPr>
            <a:normAutofit fontScale="90000"/>
          </a:bodyPr>
          <a:lstStyle/>
          <a:p>
            <a:r>
              <a:rPr lang="en-US" dirty="0"/>
              <a:t>Heightened Scrutiny and Claims of Gender Discrimination </a:t>
            </a:r>
            <a:r>
              <a:rPr lang="en-US" sz="2700" dirty="0"/>
              <a:t>(5 of 5)</a:t>
            </a:r>
            <a:endParaRPr lang="en-US" dirty="0"/>
          </a:p>
        </p:txBody>
      </p:sp>
      <p:sp>
        <p:nvSpPr>
          <p:cNvPr id="4" name="Content Placeholder 3">
            <a:extLst>
              <a:ext uri="{FF2B5EF4-FFF2-40B4-BE49-F238E27FC236}">
                <a16:creationId xmlns:a16="http://schemas.microsoft.com/office/drawing/2014/main" id="{15573576-8DC5-48A9-BEDA-F91137D98533}"/>
              </a:ext>
            </a:extLst>
          </p:cNvPr>
          <p:cNvSpPr>
            <a:spLocks noGrp="1"/>
          </p:cNvSpPr>
          <p:nvPr>
            <p:ph idx="1"/>
          </p:nvPr>
        </p:nvSpPr>
        <p:spPr/>
        <p:txBody>
          <a:bodyPr/>
          <a:lstStyle/>
          <a:p>
            <a:pPr marL="0" indent="0">
              <a:buNone/>
            </a:pPr>
            <a:r>
              <a:rPr lang="en-US" dirty="0"/>
              <a:t>The Court’s Application of Intermediate Scrutiny: Gender-Based Classifications the Court Has Upheld </a:t>
            </a:r>
          </a:p>
          <a:p>
            <a:r>
              <a:rPr lang="en-US" dirty="0"/>
              <a:t>Michael M. v. Superior Court of Sonoma County (1981).</a:t>
            </a:r>
          </a:p>
          <a:p>
            <a:r>
              <a:rPr lang="en-US" dirty="0"/>
              <a:t>Rostker v. Goldberg (1981).</a:t>
            </a:r>
          </a:p>
        </p:txBody>
      </p:sp>
      <p:sp>
        <p:nvSpPr>
          <p:cNvPr id="2" name="Footer Placeholder 1">
            <a:extLst>
              <a:ext uri="{FF2B5EF4-FFF2-40B4-BE49-F238E27FC236}">
                <a16:creationId xmlns:a16="http://schemas.microsoft.com/office/drawing/2014/main" id="{B0F00301-C7BF-DC32-0F07-CF7287D1A30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A782FF1-47CF-AA16-BB82-AFA116C1F83B}"/>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3003545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8730D0-9227-DF36-F6F8-EDC8AD6F87C6}"/>
              </a:ext>
            </a:extLst>
          </p:cNvPr>
          <p:cNvSpPr>
            <a:spLocks noGrp="1"/>
          </p:cNvSpPr>
          <p:nvPr>
            <p:ph type="title"/>
          </p:nvPr>
        </p:nvSpPr>
        <p:spPr/>
        <p:txBody>
          <a:bodyPr>
            <a:normAutofit fontScale="90000"/>
          </a:bodyPr>
          <a:lstStyle/>
          <a:p>
            <a:r>
              <a:rPr lang="en-US" dirty="0"/>
              <a:t>Discrimination Based on Sexual Orientation </a:t>
            </a:r>
          </a:p>
        </p:txBody>
      </p:sp>
      <p:sp>
        <p:nvSpPr>
          <p:cNvPr id="4" name="Content Placeholder 3">
            <a:extLst>
              <a:ext uri="{FF2B5EF4-FFF2-40B4-BE49-F238E27FC236}">
                <a16:creationId xmlns:a16="http://schemas.microsoft.com/office/drawing/2014/main" id="{92EF9F0B-A398-0933-021D-A9F69D7EA1A9}"/>
              </a:ext>
            </a:extLst>
          </p:cNvPr>
          <p:cNvSpPr>
            <a:spLocks noGrp="1"/>
          </p:cNvSpPr>
          <p:nvPr>
            <p:ph idx="1"/>
          </p:nvPr>
        </p:nvSpPr>
        <p:spPr/>
        <p:txBody>
          <a:bodyPr/>
          <a:lstStyle/>
          <a:p>
            <a:r>
              <a:rPr lang="en-US" dirty="0"/>
              <a:t>United States v. Windsor (2013).</a:t>
            </a:r>
          </a:p>
          <a:p>
            <a:r>
              <a:rPr lang="en-US" dirty="0"/>
              <a:t>Bowers v. Hardwick (1986).</a:t>
            </a:r>
          </a:p>
          <a:p>
            <a:r>
              <a:rPr lang="en-US" dirty="0"/>
              <a:t>Romer v. Evans (1996).</a:t>
            </a:r>
          </a:p>
        </p:txBody>
      </p:sp>
      <p:sp>
        <p:nvSpPr>
          <p:cNvPr id="2" name="Footer Placeholder 1">
            <a:extLst>
              <a:ext uri="{FF2B5EF4-FFF2-40B4-BE49-F238E27FC236}">
                <a16:creationId xmlns:a16="http://schemas.microsoft.com/office/drawing/2014/main" id="{42936DD2-4408-15C7-3EE2-A35AF1A9293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6F560789-B712-1FB9-7829-1E4AD38B4E03}"/>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2868587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3F41BE3-E19D-1BED-E885-B1C48C9FA03E}"/>
              </a:ext>
            </a:extLst>
          </p:cNvPr>
          <p:cNvSpPr>
            <a:spLocks noGrp="1"/>
          </p:cNvSpPr>
          <p:nvPr>
            <p:ph type="title"/>
          </p:nvPr>
        </p:nvSpPr>
        <p:spPr/>
        <p:txBody>
          <a:bodyPr>
            <a:normAutofit fontScale="90000"/>
          </a:bodyPr>
          <a:lstStyle/>
          <a:p>
            <a:r>
              <a:rPr lang="en-US" dirty="0"/>
              <a:t>Discrimination Based on Economic Status </a:t>
            </a:r>
            <a:r>
              <a:rPr lang="en-US" sz="2700" dirty="0"/>
              <a:t>(1 of 2)</a:t>
            </a:r>
          </a:p>
        </p:txBody>
      </p:sp>
      <p:sp>
        <p:nvSpPr>
          <p:cNvPr id="4" name="Content Placeholder 3">
            <a:extLst>
              <a:ext uri="{FF2B5EF4-FFF2-40B4-BE49-F238E27FC236}">
                <a16:creationId xmlns:a16="http://schemas.microsoft.com/office/drawing/2014/main" id="{A1A1C63D-945B-68C3-2516-E114532339B6}"/>
              </a:ext>
            </a:extLst>
          </p:cNvPr>
          <p:cNvSpPr>
            <a:spLocks noGrp="1"/>
          </p:cNvSpPr>
          <p:nvPr>
            <p:ph idx="1"/>
          </p:nvPr>
        </p:nvSpPr>
        <p:spPr/>
        <p:txBody>
          <a:bodyPr/>
          <a:lstStyle/>
          <a:p>
            <a:r>
              <a:rPr lang="en-US" dirty="0"/>
              <a:t>City of New York v. Miln (1837).</a:t>
            </a:r>
          </a:p>
          <a:p>
            <a:r>
              <a:rPr lang="en-US" dirty="0"/>
              <a:t>Shapiro v. Thompson (1969).</a:t>
            </a:r>
          </a:p>
          <a:p>
            <a:r>
              <a:rPr lang="en-US" dirty="0"/>
              <a:t>Saenz v. Roe (1999).</a:t>
            </a:r>
          </a:p>
        </p:txBody>
      </p:sp>
      <p:sp>
        <p:nvSpPr>
          <p:cNvPr id="2" name="Footer Placeholder 1">
            <a:extLst>
              <a:ext uri="{FF2B5EF4-FFF2-40B4-BE49-F238E27FC236}">
                <a16:creationId xmlns:a16="http://schemas.microsoft.com/office/drawing/2014/main" id="{BAC1A164-3BD1-C5F2-E3BC-98B64960A721}"/>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EE9D1B3-4CA9-736B-9C91-19B5E002084B}"/>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118516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3F41BE3-E19D-1BED-E885-B1C48C9FA03E}"/>
              </a:ext>
            </a:extLst>
          </p:cNvPr>
          <p:cNvSpPr>
            <a:spLocks noGrp="1"/>
          </p:cNvSpPr>
          <p:nvPr>
            <p:ph type="title"/>
          </p:nvPr>
        </p:nvSpPr>
        <p:spPr/>
        <p:txBody>
          <a:bodyPr>
            <a:normAutofit fontScale="90000"/>
          </a:bodyPr>
          <a:lstStyle/>
          <a:p>
            <a:r>
              <a:rPr lang="en-US" dirty="0"/>
              <a:t>Discrimination Based on Economic Status </a:t>
            </a:r>
            <a:r>
              <a:rPr lang="en-US" sz="2700" dirty="0"/>
              <a:t>(2 of 2)</a:t>
            </a:r>
          </a:p>
        </p:txBody>
      </p:sp>
      <p:sp>
        <p:nvSpPr>
          <p:cNvPr id="4" name="Content Placeholder 3">
            <a:extLst>
              <a:ext uri="{FF2B5EF4-FFF2-40B4-BE49-F238E27FC236}">
                <a16:creationId xmlns:a16="http://schemas.microsoft.com/office/drawing/2014/main" id="{A1A1C63D-945B-68C3-2516-E114532339B6}"/>
              </a:ext>
            </a:extLst>
          </p:cNvPr>
          <p:cNvSpPr>
            <a:spLocks noGrp="1"/>
          </p:cNvSpPr>
          <p:nvPr>
            <p:ph idx="1"/>
          </p:nvPr>
        </p:nvSpPr>
        <p:spPr/>
        <p:txBody>
          <a:bodyPr/>
          <a:lstStyle/>
          <a:p>
            <a:r>
              <a:rPr lang="en-US" dirty="0"/>
              <a:t>Harper v. Virginia State Board of Elections (1966).</a:t>
            </a:r>
          </a:p>
          <a:p>
            <a:r>
              <a:rPr lang="en-US" dirty="0"/>
              <a:t>San Antonio Independent School District v. Rodriguez (1973).</a:t>
            </a:r>
          </a:p>
        </p:txBody>
      </p:sp>
      <p:sp>
        <p:nvSpPr>
          <p:cNvPr id="2" name="Footer Placeholder 1">
            <a:extLst>
              <a:ext uri="{FF2B5EF4-FFF2-40B4-BE49-F238E27FC236}">
                <a16:creationId xmlns:a16="http://schemas.microsoft.com/office/drawing/2014/main" id="{BAC1A164-3BD1-C5F2-E3BC-98B64960A721}"/>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EE9D1B3-4CA9-736B-9C91-19B5E002084B}"/>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1275347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48830B-E215-D59C-3CC8-C207B1D2057B}"/>
              </a:ext>
            </a:extLst>
          </p:cNvPr>
          <p:cNvSpPr>
            <a:spLocks noGrp="1"/>
          </p:cNvSpPr>
          <p:nvPr>
            <p:ph type="title"/>
          </p:nvPr>
        </p:nvSpPr>
        <p:spPr/>
        <p:txBody>
          <a:bodyPr>
            <a:normAutofit fontScale="90000"/>
          </a:bodyPr>
          <a:lstStyle/>
          <a:p>
            <a:r>
              <a:rPr lang="en-US" dirty="0"/>
              <a:t>Discrimination against Non-U.S. Citizens </a:t>
            </a:r>
          </a:p>
        </p:txBody>
      </p:sp>
      <p:sp>
        <p:nvSpPr>
          <p:cNvPr id="4" name="Content Placeholder 3">
            <a:extLst>
              <a:ext uri="{FF2B5EF4-FFF2-40B4-BE49-F238E27FC236}">
                <a16:creationId xmlns:a16="http://schemas.microsoft.com/office/drawing/2014/main" id="{128473E9-9FE0-C394-B863-FDA3ADC1ABCE}"/>
              </a:ext>
            </a:extLst>
          </p:cNvPr>
          <p:cNvSpPr>
            <a:spLocks noGrp="1"/>
          </p:cNvSpPr>
          <p:nvPr>
            <p:ph idx="1"/>
          </p:nvPr>
        </p:nvSpPr>
        <p:spPr/>
        <p:txBody>
          <a:bodyPr/>
          <a:lstStyle/>
          <a:p>
            <a:r>
              <a:rPr lang="en-US" dirty="0"/>
              <a:t>Yick Wo v. Hopkins (1886).</a:t>
            </a:r>
          </a:p>
          <a:p>
            <a:r>
              <a:rPr lang="en-US" dirty="0"/>
              <a:t>Graham v. Richardson (1971).</a:t>
            </a:r>
          </a:p>
          <a:p>
            <a:r>
              <a:rPr lang="en-US" dirty="0"/>
              <a:t>Plyler v. Doe (1982).</a:t>
            </a:r>
          </a:p>
        </p:txBody>
      </p:sp>
      <p:sp>
        <p:nvSpPr>
          <p:cNvPr id="2" name="Footer Placeholder 1">
            <a:extLst>
              <a:ext uri="{FF2B5EF4-FFF2-40B4-BE49-F238E27FC236}">
                <a16:creationId xmlns:a16="http://schemas.microsoft.com/office/drawing/2014/main" id="{4609D386-D5C2-E73C-B971-12512BAA6DC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3C979D9-0114-E449-3F2E-5BE0062F4002}"/>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667007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9362BB-B1C1-323C-0EF3-1F67D62E8295}"/>
              </a:ext>
            </a:extLst>
          </p:cNvPr>
          <p:cNvSpPr>
            <a:spLocks noGrp="1"/>
          </p:cNvSpPr>
          <p:nvPr>
            <p:ph type="title"/>
          </p:nvPr>
        </p:nvSpPr>
        <p:spPr/>
        <p:txBody>
          <a:bodyPr>
            <a:normAutofit/>
          </a:bodyPr>
          <a:lstStyle/>
          <a:p>
            <a:r>
              <a:rPr lang="en-US" sz="4000" dirty="0"/>
              <a:t>The Future of Discrimination Law </a:t>
            </a:r>
          </a:p>
        </p:txBody>
      </p:sp>
      <p:sp>
        <p:nvSpPr>
          <p:cNvPr id="4" name="Content Placeholder 3">
            <a:extLst>
              <a:ext uri="{FF2B5EF4-FFF2-40B4-BE49-F238E27FC236}">
                <a16:creationId xmlns:a16="http://schemas.microsoft.com/office/drawing/2014/main" id="{9349EDD3-2880-375D-BAE9-AFEB3975B9C5}"/>
              </a:ext>
            </a:extLst>
          </p:cNvPr>
          <p:cNvSpPr>
            <a:spLocks noGrp="1"/>
          </p:cNvSpPr>
          <p:nvPr>
            <p:ph idx="1"/>
          </p:nvPr>
        </p:nvSpPr>
        <p:spPr/>
        <p:txBody>
          <a:bodyPr/>
          <a:lstStyle/>
          <a:p>
            <a:r>
              <a:rPr lang="en-US" dirty="0"/>
              <a:t>Discrimination issues continue to evolve. </a:t>
            </a:r>
          </a:p>
          <a:p>
            <a:r>
              <a:rPr lang="en-US" dirty="0"/>
              <a:t>Discrimination disputes: old themes.</a:t>
            </a:r>
          </a:p>
          <a:p>
            <a:r>
              <a:rPr lang="en-US" dirty="0"/>
              <a:t>Other issues are new.</a:t>
            </a:r>
          </a:p>
          <a:p>
            <a:r>
              <a:rPr lang="en-US" dirty="0"/>
              <a:t>Evolution of discrimination law.</a:t>
            </a:r>
          </a:p>
        </p:txBody>
      </p:sp>
      <p:sp>
        <p:nvSpPr>
          <p:cNvPr id="2" name="Footer Placeholder 1">
            <a:extLst>
              <a:ext uri="{FF2B5EF4-FFF2-40B4-BE49-F238E27FC236}">
                <a16:creationId xmlns:a16="http://schemas.microsoft.com/office/drawing/2014/main" id="{8C875352-645D-7722-57A6-D1EB494707DF}"/>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054C2C6-914F-6940-0A23-BFD99928468F}"/>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3511261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A6FB83-B42F-3452-C39C-40337E264393}"/>
              </a:ext>
            </a:extLst>
          </p:cNvPr>
          <p:cNvSpPr>
            <a:spLocks noGrp="1"/>
          </p:cNvSpPr>
          <p:nvPr>
            <p:ph type="title"/>
          </p:nvPr>
        </p:nvSpPr>
        <p:spPr/>
        <p:txBody>
          <a:bodyPr/>
          <a:lstStyle/>
          <a:p>
            <a:r>
              <a:rPr lang="en-US" sz="4000" dirty="0"/>
              <a:t>Introduction</a:t>
            </a:r>
            <a:r>
              <a:rPr lang="en-US" dirty="0"/>
              <a:t> </a:t>
            </a:r>
          </a:p>
        </p:txBody>
      </p:sp>
      <p:sp>
        <p:nvSpPr>
          <p:cNvPr id="4" name="Content Placeholder 3">
            <a:extLst>
              <a:ext uri="{FF2B5EF4-FFF2-40B4-BE49-F238E27FC236}">
                <a16:creationId xmlns:a16="http://schemas.microsoft.com/office/drawing/2014/main" id="{81E58658-A93B-8ED4-3BA9-39DB4A1F03B5}"/>
              </a:ext>
            </a:extLst>
          </p:cNvPr>
          <p:cNvSpPr>
            <a:spLocks noGrp="1"/>
          </p:cNvSpPr>
          <p:nvPr>
            <p:ph idx="1"/>
          </p:nvPr>
        </p:nvSpPr>
        <p:spPr/>
        <p:txBody>
          <a:bodyPr/>
          <a:lstStyle/>
          <a:p>
            <a:r>
              <a:rPr lang="en-US" dirty="0"/>
              <a:t>United States v. Carolene Products Co. (1938).</a:t>
            </a:r>
          </a:p>
        </p:txBody>
      </p:sp>
      <p:sp>
        <p:nvSpPr>
          <p:cNvPr id="2" name="Footer Placeholder 1">
            <a:extLst>
              <a:ext uri="{FF2B5EF4-FFF2-40B4-BE49-F238E27FC236}">
                <a16:creationId xmlns:a16="http://schemas.microsoft.com/office/drawing/2014/main" id="{8030D8E6-FB99-2075-5875-B7D4B0FE52CF}"/>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A9D2FFBF-39C4-1AAB-5C97-B3F00186BBBD}"/>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154892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DB2609E-02DC-0864-FB1D-AE03BD3A312E}"/>
              </a:ext>
            </a:extLst>
          </p:cNvPr>
          <p:cNvSpPr>
            <a:spLocks noGrp="1"/>
          </p:cNvSpPr>
          <p:nvPr>
            <p:ph type="title"/>
          </p:nvPr>
        </p:nvSpPr>
        <p:spPr/>
        <p:txBody>
          <a:bodyPr>
            <a:normAutofit/>
          </a:bodyPr>
          <a:lstStyle/>
          <a:p>
            <a:r>
              <a:rPr lang="en-US" sz="4000" dirty="0"/>
              <a:t>Rational Basis Scrutiny </a:t>
            </a:r>
          </a:p>
        </p:txBody>
      </p:sp>
      <p:sp>
        <p:nvSpPr>
          <p:cNvPr id="4" name="Content Placeholder 3">
            <a:extLst>
              <a:ext uri="{FF2B5EF4-FFF2-40B4-BE49-F238E27FC236}">
                <a16:creationId xmlns:a16="http://schemas.microsoft.com/office/drawing/2014/main" id="{69B78935-C846-A110-EA89-397F9920E267}"/>
              </a:ext>
            </a:extLst>
          </p:cNvPr>
          <p:cNvSpPr>
            <a:spLocks noGrp="1"/>
          </p:cNvSpPr>
          <p:nvPr>
            <p:ph idx="1"/>
          </p:nvPr>
        </p:nvSpPr>
        <p:spPr/>
        <p:txBody>
          <a:bodyPr/>
          <a:lstStyle/>
          <a:p>
            <a:r>
              <a:rPr lang="en-US" dirty="0"/>
              <a:t>New York Transit Authority v. Beazer (1979).</a:t>
            </a:r>
          </a:p>
          <a:p>
            <a:r>
              <a:rPr lang="en-US" dirty="0"/>
              <a:t>Cleburne v. Cleburne Living Center (1985).</a:t>
            </a:r>
          </a:p>
        </p:txBody>
      </p:sp>
      <p:sp>
        <p:nvSpPr>
          <p:cNvPr id="2" name="Footer Placeholder 1">
            <a:extLst>
              <a:ext uri="{FF2B5EF4-FFF2-40B4-BE49-F238E27FC236}">
                <a16:creationId xmlns:a16="http://schemas.microsoft.com/office/drawing/2014/main" id="{BDE763DA-A715-F68A-B013-05706368C143}"/>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754C5B3C-445B-1880-6C29-29DF06472AF3}"/>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848345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89BF83-6F86-E84B-7B47-81968DF7F8EC}"/>
              </a:ext>
            </a:extLst>
          </p:cNvPr>
          <p:cNvSpPr>
            <a:spLocks noGrp="1"/>
          </p:cNvSpPr>
          <p:nvPr>
            <p:ph type="title"/>
          </p:nvPr>
        </p:nvSpPr>
        <p:spPr/>
        <p:txBody>
          <a:bodyPr>
            <a:normAutofit fontScale="90000"/>
          </a:bodyPr>
          <a:lstStyle/>
          <a:p>
            <a:r>
              <a:rPr lang="en-US" dirty="0"/>
              <a:t>Strict Scrutiny and Claims of Race Discrimination </a:t>
            </a:r>
            <a:r>
              <a:rPr lang="en-US" sz="2700" dirty="0"/>
              <a:t>(1 of 4)</a:t>
            </a:r>
          </a:p>
        </p:txBody>
      </p:sp>
      <p:sp>
        <p:nvSpPr>
          <p:cNvPr id="4" name="Content Placeholder 3">
            <a:extLst>
              <a:ext uri="{FF2B5EF4-FFF2-40B4-BE49-F238E27FC236}">
                <a16:creationId xmlns:a16="http://schemas.microsoft.com/office/drawing/2014/main" id="{06064D60-219B-6077-D51C-BCF7F8C8D3F9}"/>
              </a:ext>
            </a:extLst>
          </p:cNvPr>
          <p:cNvSpPr>
            <a:spLocks noGrp="1"/>
          </p:cNvSpPr>
          <p:nvPr>
            <p:ph idx="1"/>
          </p:nvPr>
        </p:nvSpPr>
        <p:spPr/>
        <p:txBody>
          <a:bodyPr/>
          <a:lstStyle/>
          <a:p>
            <a:pPr marL="0" indent="0">
              <a:buNone/>
            </a:pPr>
            <a:r>
              <a:rPr lang="en-US" dirty="0"/>
              <a:t>Racial Classifications That Disadvantage People of Color</a:t>
            </a:r>
          </a:p>
          <a:p>
            <a:r>
              <a:rPr lang="en-US" dirty="0"/>
              <a:t>Korematsu v. United States (1944).</a:t>
            </a:r>
          </a:p>
          <a:p>
            <a:r>
              <a:rPr lang="en-US" dirty="0"/>
              <a:t>Loving v. Virginia (1967).</a:t>
            </a:r>
          </a:p>
          <a:p>
            <a:r>
              <a:rPr lang="en-US" dirty="0"/>
              <a:t>Washington v. Davis (1976).</a:t>
            </a:r>
          </a:p>
        </p:txBody>
      </p:sp>
      <p:sp>
        <p:nvSpPr>
          <p:cNvPr id="2" name="Footer Placeholder 1">
            <a:extLst>
              <a:ext uri="{FF2B5EF4-FFF2-40B4-BE49-F238E27FC236}">
                <a16:creationId xmlns:a16="http://schemas.microsoft.com/office/drawing/2014/main" id="{4FB524BB-9A40-9788-CC36-7E29AB8C277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842F05D-8067-B823-16E9-30731BF44B0B}"/>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627110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E6087F-40BD-CDE7-7C36-E86A217596A1}"/>
              </a:ext>
            </a:extLst>
          </p:cNvPr>
          <p:cNvSpPr>
            <a:spLocks noGrp="1"/>
          </p:cNvSpPr>
          <p:nvPr>
            <p:ph type="title"/>
          </p:nvPr>
        </p:nvSpPr>
        <p:spPr/>
        <p:txBody>
          <a:bodyPr>
            <a:normAutofit fontScale="90000"/>
          </a:bodyPr>
          <a:lstStyle/>
          <a:p>
            <a:r>
              <a:rPr lang="en-US" dirty="0"/>
              <a:t>Strict Scrutiny and Claims of Race Discrimination </a:t>
            </a:r>
            <a:r>
              <a:rPr lang="en-US" sz="2700" dirty="0"/>
              <a:t>(2 of 4)</a:t>
            </a:r>
            <a:endParaRPr lang="en-US" dirty="0"/>
          </a:p>
        </p:txBody>
      </p:sp>
      <p:sp>
        <p:nvSpPr>
          <p:cNvPr id="4" name="Content Placeholder 3">
            <a:extLst>
              <a:ext uri="{FF2B5EF4-FFF2-40B4-BE49-F238E27FC236}">
                <a16:creationId xmlns:a16="http://schemas.microsoft.com/office/drawing/2014/main" id="{14E8941F-0120-6BC7-9CB1-C68812CDB936}"/>
              </a:ext>
            </a:extLst>
          </p:cNvPr>
          <p:cNvSpPr>
            <a:spLocks noGrp="1"/>
          </p:cNvSpPr>
          <p:nvPr>
            <p:ph idx="1"/>
          </p:nvPr>
        </p:nvSpPr>
        <p:spPr/>
        <p:txBody>
          <a:bodyPr/>
          <a:lstStyle/>
          <a:p>
            <a:pPr marL="0" indent="0">
              <a:buNone/>
            </a:pPr>
            <a:r>
              <a:rPr lang="en-US" dirty="0"/>
              <a:t>Diversity (Affirmative Action) Programs</a:t>
            </a:r>
          </a:p>
          <a:p>
            <a:r>
              <a:rPr lang="en-US" dirty="0"/>
              <a:t>Roots in presidential order.</a:t>
            </a:r>
          </a:p>
          <a:p>
            <a:r>
              <a:rPr lang="en-US" dirty="0"/>
              <a:t>Supporters advocate against strict scrutiny.</a:t>
            </a:r>
          </a:p>
          <a:p>
            <a:r>
              <a:rPr lang="en-US" dirty="0"/>
              <a:t>Opponents want strict scrutiny applied.</a:t>
            </a:r>
          </a:p>
        </p:txBody>
      </p:sp>
      <p:sp>
        <p:nvSpPr>
          <p:cNvPr id="2" name="Footer Placeholder 1">
            <a:extLst>
              <a:ext uri="{FF2B5EF4-FFF2-40B4-BE49-F238E27FC236}">
                <a16:creationId xmlns:a16="http://schemas.microsoft.com/office/drawing/2014/main" id="{607CB4C3-FDD7-ABC7-FDC5-F14116AC186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EFB4ED2-0D00-7BAE-A1EA-10D128D4A200}"/>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930152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E6087F-40BD-CDE7-7C36-E86A217596A1}"/>
              </a:ext>
            </a:extLst>
          </p:cNvPr>
          <p:cNvSpPr>
            <a:spLocks noGrp="1"/>
          </p:cNvSpPr>
          <p:nvPr>
            <p:ph type="title"/>
          </p:nvPr>
        </p:nvSpPr>
        <p:spPr/>
        <p:txBody>
          <a:bodyPr>
            <a:normAutofit fontScale="90000"/>
          </a:bodyPr>
          <a:lstStyle/>
          <a:p>
            <a:r>
              <a:rPr lang="en-US" dirty="0"/>
              <a:t>Strict Scrutiny and Claims of Race Discrimination </a:t>
            </a:r>
            <a:r>
              <a:rPr lang="en-US" sz="2700" dirty="0"/>
              <a:t>(3 of 4)</a:t>
            </a:r>
            <a:endParaRPr lang="en-US" dirty="0"/>
          </a:p>
        </p:txBody>
      </p:sp>
      <p:sp>
        <p:nvSpPr>
          <p:cNvPr id="4" name="Content Placeholder 3">
            <a:extLst>
              <a:ext uri="{FF2B5EF4-FFF2-40B4-BE49-F238E27FC236}">
                <a16:creationId xmlns:a16="http://schemas.microsoft.com/office/drawing/2014/main" id="{14E8941F-0120-6BC7-9CB1-C68812CDB936}"/>
              </a:ext>
            </a:extLst>
          </p:cNvPr>
          <p:cNvSpPr>
            <a:spLocks noGrp="1"/>
          </p:cNvSpPr>
          <p:nvPr>
            <p:ph idx="1"/>
          </p:nvPr>
        </p:nvSpPr>
        <p:spPr/>
        <p:txBody>
          <a:bodyPr/>
          <a:lstStyle/>
          <a:p>
            <a:pPr marL="0" indent="0">
              <a:buNone/>
            </a:pPr>
            <a:r>
              <a:rPr lang="en-US" dirty="0"/>
              <a:t>Diversity (Affirmative Action) Programs: The Court Enters the Fray</a:t>
            </a:r>
          </a:p>
          <a:p>
            <a:r>
              <a:rPr lang="en-US" dirty="0"/>
              <a:t>Regents of the University of California v. Bakke (1978).</a:t>
            </a:r>
          </a:p>
        </p:txBody>
      </p:sp>
      <p:sp>
        <p:nvSpPr>
          <p:cNvPr id="2" name="Footer Placeholder 1">
            <a:extLst>
              <a:ext uri="{FF2B5EF4-FFF2-40B4-BE49-F238E27FC236}">
                <a16:creationId xmlns:a16="http://schemas.microsoft.com/office/drawing/2014/main" id="{607CB4C3-FDD7-ABC7-FDC5-F14116AC186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EFB4ED2-0D00-7BAE-A1EA-10D128D4A200}"/>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4260267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8297B9-AA3B-FD7D-4840-7000C82C562B}"/>
              </a:ext>
            </a:extLst>
          </p:cNvPr>
          <p:cNvSpPr>
            <a:spLocks noGrp="1"/>
          </p:cNvSpPr>
          <p:nvPr>
            <p:ph type="title"/>
          </p:nvPr>
        </p:nvSpPr>
        <p:spPr/>
        <p:txBody>
          <a:bodyPr>
            <a:normAutofit fontScale="90000"/>
          </a:bodyPr>
          <a:lstStyle/>
          <a:p>
            <a:r>
              <a:rPr lang="en-US" dirty="0"/>
              <a:t>Strict Scrutiny and Claims of Race Discrimination </a:t>
            </a:r>
            <a:r>
              <a:rPr lang="en-US" sz="2700" dirty="0"/>
              <a:t>(4 of 4)</a:t>
            </a:r>
            <a:endParaRPr lang="en-US" dirty="0"/>
          </a:p>
        </p:txBody>
      </p:sp>
      <p:sp>
        <p:nvSpPr>
          <p:cNvPr id="4" name="Content Placeholder 3">
            <a:extLst>
              <a:ext uri="{FF2B5EF4-FFF2-40B4-BE49-F238E27FC236}">
                <a16:creationId xmlns:a16="http://schemas.microsoft.com/office/drawing/2014/main" id="{6BA2B71E-EBA8-6109-DA05-84D2527C103B}"/>
              </a:ext>
            </a:extLst>
          </p:cNvPr>
          <p:cNvSpPr>
            <a:spLocks noGrp="1"/>
          </p:cNvSpPr>
          <p:nvPr>
            <p:ph idx="1"/>
          </p:nvPr>
        </p:nvSpPr>
        <p:spPr/>
        <p:txBody>
          <a:bodyPr/>
          <a:lstStyle/>
          <a:p>
            <a:pPr marL="0" indent="0">
              <a:buNone/>
            </a:pPr>
            <a:r>
              <a:rPr lang="en-US" dirty="0"/>
              <a:t>The Demise of Affirmative Action Programs in University Admissions</a:t>
            </a:r>
          </a:p>
          <a:p>
            <a:r>
              <a:rPr lang="en-US" dirty="0"/>
              <a:t>Grutter v. Bollinger (2003).</a:t>
            </a:r>
          </a:p>
          <a:p>
            <a:r>
              <a:rPr lang="en-US" dirty="0"/>
              <a:t>Students for Fair Admissions, Inc. v. President/Fellows of Harvard College (2023).</a:t>
            </a:r>
          </a:p>
        </p:txBody>
      </p:sp>
      <p:sp>
        <p:nvSpPr>
          <p:cNvPr id="2" name="Footer Placeholder 1">
            <a:extLst>
              <a:ext uri="{FF2B5EF4-FFF2-40B4-BE49-F238E27FC236}">
                <a16:creationId xmlns:a16="http://schemas.microsoft.com/office/drawing/2014/main" id="{EEB3E6FD-91DF-A546-7463-14C43105632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5508112A-7E4D-756C-15C8-CFAA4F0BFF61}"/>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569929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BFA5FD-61AD-786E-09FD-DB89AB03EE0A}"/>
              </a:ext>
            </a:extLst>
          </p:cNvPr>
          <p:cNvSpPr>
            <a:spLocks noGrp="1"/>
          </p:cNvSpPr>
          <p:nvPr>
            <p:ph type="title"/>
          </p:nvPr>
        </p:nvSpPr>
        <p:spPr/>
        <p:txBody>
          <a:bodyPr>
            <a:normAutofit fontScale="90000"/>
          </a:bodyPr>
          <a:lstStyle/>
          <a:p>
            <a:r>
              <a:rPr lang="en-US" dirty="0"/>
              <a:t>Heightened Scrutiny and Claims of Gender Discrimination </a:t>
            </a:r>
            <a:r>
              <a:rPr lang="en-US" sz="2700" dirty="0"/>
              <a:t>(1 of 5)</a:t>
            </a:r>
          </a:p>
        </p:txBody>
      </p:sp>
      <p:sp>
        <p:nvSpPr>
          <p:cNvPr id="4" name="Content Placeholder 3">
            <a:extLst>
              <a:ext uri="{FF2B5EF4-FFF2-40B4-BE49-F238E27FC236}">
                <a16:creationId xmlns:a16="http://schemas.microsoft.com/office/drawing/2014/main" id="{B1831D4A-5EE5-44A6-3BF8-889059F5B503}"/>
              </a:ext>
            </a:extLst>
          </p:cNvPr>
          <p:cNvSpPr>
            <a:spLocks noGrp="1"/>
          </p:cNvSpPr>
          <p:nvPr>
            <p:ph idx="1"/>
          </p:nvPr>
        </p:nvSpPr>
        <p:spPr/>
        <p:txBody>
          <a:bodyPr/>
          <a:lstStyle/>
          <a:p>
            <a:r>
              <a:rPr lang="en-US" dirty="0"/>
              <a:t>Bradwell v. Illinois (1873).</a:t>
            </a:r>
          </a:p>
          <a:p>
            <a:r>
              <a:rPr lang="en-US" dirty="0"/>
              <a:t>Minor v. Happersett (1875).</a:t>
            </a:r>
          </a:p>
          <a:p>
            <a:r>
              <a:rPr lang="en-US" dirty="0"/>
              <a:t>Muller v. Oregon (1908).</a:t>
            </a:r>
          </a:p>
        </p:txBody>
      </p:sp>
      <p:sp>
        <p:nvSpPr>
          <p:cNvPr id="2" name="Footer Placeholder 1">
            <a:extLst>
              <a:ext uri="{FF2B5EF4-FFF2-40B4-BE49-F238E27FC236}">
                <a16:creationId xmlns:a16="http://schemas.microsoft.com/office/drawing/2014/main" id="{346BED8B-2920-C266-F747-CB8CD651D46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7A1FF35-CE82-CD5D-5A66-36515ED732B3}"/>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675098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BFA5FD-61AD-786E-09FD-DB89AB03EE0A}"/>
              </a:ext>
            </a:extLst>
          </p:cNvPr>
          <p:cNvSpPr>
            <a:spLocks noGrp="1"/>
          </p:cNvSpPr>
          <p:nvPr>
            <p:ph type="title"/>
          </p:nvPr>
        </p:nvSpPr>
        <p:spPr/>
        <p:txBody>
          <a:bodyPr>
            <a:normAutofit fontScale="90000"/>
          </a:bodyPr>
          <a:lstStyle/>
          <a:p>
            <a:r>
              <a:rPr lang="en-US" dirty="0"/>
              <a:t>Heightened Scrutiny and Claims of Gender Discrimination </a:t>
            </a:r>
            <a:r>
              <a:rPr lang="en-US" sz="2700" dirty="0"/>
              <a:t>(2 of 5)</a:t>
            </a:r>
          </a:p>
        </p:txBody>
      </p:sp>
      <p:sp>
        <p:nvSpPr>
          <p:cNvPr id="4" name="Content Placeholder 3">
            <a:extLst>
              <a:ext uri="{FF2B5EF4-FFF2-40B4-BE49-F238E27FC236}">
                <a16:creationId xmlns:a16="http://schemas.microsoft.com/office/drawing/2014/main" id="{B1831D4A-5EE5-44A6-3BF8-889059F5B503}"/>
              </a:ext>
            </a:extLst>
          </p:cNvPr>
          <p:cNvSpPr>
            <a:spLocks noGrp="1"/>
          </p:cNvSpPr>
          <p:nvPr>
            <p:ph idx="1"/>
          </p:nvPr>
        </p:nvSpPr>
        <p:spPr/>
        <p:txBody>
          <a:bodyPr/>
          <a:lstStyle/>
          <a:p>
            <a:r>
              <a:rPr lang="en-US" dirty="0"/>
              <a:t>Goesaert v. Cleary (1948).</a:t>
            </a:r>
          </a:p>
          <a:p>
            <a:r>
              <a:rPr lang="en-US" dirty="0"/>
              <a:t>Hoyt v. Florida (1961).</a:t>
            </a:r>
          </a:p>
        </p:txBody>
      </p:sp>
      <p:sp>
        <p:nvSpPr>
          <p:cNvPr id="2" name="Footer Placeholder 1">
            <a:extLst>
              <a:ext uri="{FF2B5EF4-FFF2-40B4-BE49-F238E27FC236}">
                <a16:creationId xmlns:a16="http://schemas.microsoft.com/office/drawing/2014/main" id="{346BED8B-2920-C266-F747-CB8CD651D46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7A1FF35-CE82-CD5D-5A66-36515ED732B3}"/>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1601276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456</TotalTime>
  <Words>3522</Words>
  <Application>Microsoft Office PowerPoint</Application>
  <PresentationFormat>On-screen Show (4:3)</PresentationFormat>
  <Paragraphs>294</Paragraphs>
  <Slides>17</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Epstein, Constitutional Law for a Changing America, Edition 12 Chapter 14: Contemporary Approaches to Equal Protection</vt:lpstr>
      <vt:lpstr>Introduction </vt:lpstr>
      <vt:lpstr>Rational Basis Scrutiny </vt:lpstr>
      <vt:lpstr>Strict Scrutiny and Claims of Race Discrimination (1 of 4)</vt:lpstr>
      <vt:lpstr>Strict Scrutiny and Claims of Race Discrimination (2 of 4)</vt:lpstr>
      <vt:lpstr>Strict Scrutiny and Claims of Race Discrimination (3 of 4)</vt:lpstr>
      <vt:lpstr>Strict Scrutiny and Claims of Race Discrimination (4 of 4)</vt:lpstr>
      <vt:lpstr>Heightened Scrutiny and Claims of Gender Discrimination (1 of 5)</vt:lpstr>
      <vt:lpstr>Heightened Scrutiny and Claims of Gender Discrimination (2 of 5)</vt:lpstr>
      <vt:lpstr>Heightened Scrutiny and Claims of Gender Discrimination (3 of 5)</vt:lpstr>
      <vt:lpstr>Heightened Scrutiny and Claims of Gender Discrimination (4 of 5)</vt:lpstr>
      <vt:lpstr>Heightened Scrutiny and Claims of Gender Discrimination (5 of 5)</vt:lpstr>
      <vt:lpstr>Discrimination Based on Sexual Orientation </vt:lpstr>
      <vt:lpstr>Discrimination Based on Economic Status (1 of 2)</vt:lpstr>
      <vt:lpstr>Discrimination Based on Economic Status (2 of 2)</vt:lpstr>
      <vt:lpstr>Discrimination against Non-U.S. Citizens </vt:lpstr>
      <vt:lpstr>The Future of Discrimination Law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14 PowerPoints</dc:title>
  <dc:subject/>
  <dc:creator>Tominia, Madilyn</dc:creator>
  <cp:keywords/>
  <dc:description/>
  <cp:lastModifiedBy>Daria Terry</cp:lastModifiedBy>
  <cp:revision>27</cp:revision>
  <dcterms:created xsi:type="dcterms:W3CDTF">2006-08-16T00:00:00Z</dcterms:created>
  <dcterms:modified xsi:type="dcterms:W3CDTF">2025-01-02T17:26:19Z</dcterms:modified>
  <cp:category/>
</cp:coreProperties>
</file>