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8" r:id="rId3"/>
    <p:sldId id="269" r:id="rId4"/>
    <p:sldId id="270" r:id="rId5"/>
    <p:sldId id="271" r:id="rId6"/>
    <p:sldId id="274" r:id="rId7"/>
    <p:sldId id="294" r:id="rId8"/>
    <p:sldId id="296" r:id="rId9"/>
    <p:sldId id="275" r:id="rId10"/>
    <p:sldId id="276" r:id="rId11"/>
    <p:sldId id="27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1"/>
    <p:restoredTop sz="62636" autoAdjust="0"/>
  </p:normalViewPr>
  <p:slideViewPr>
    <p:cSldViewPr>
      <p:cViewPr varScale="1">
        <p:scale>
          <a:sx n="39" d="100"/>
          <a:sy n="39" d="100"/>
        </p:scale>
        <p:origin x="2024" y="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582EBB3C-E59C-4B70-82C6-DBE5762F56B3}"/>
    <pc:docChg chg="modSld">
      <pc:chgData name="Cassie Carey" userId="6fe182c6-1fef-4565-bbf3-fbf11a7861e2" providerId="ADAL" clId="{582EBB3C-E59C-4B70-82C6-DBE5762F56B3}" dt="2024-07-22T20:29:53.846" v="0" actId="6549"/>
      <pc:docMkLst>
        <pc:docMk/>
      </pc:docMkLst>
      <pc:sldChg chg="modNotesTx">
        <pc:chgData name="Cassie Carey" userId="6fe182c6-1fef-4565-bbf3-fbf11a7861e2" providerId="ADAL" clId="{582EBB3C-E59C-4B70-82C6-DBE5762F56B3}" dt="2024-07-22T20:29:53.846" v="0" actId="6549"/>
        <pc:sldMkLst>
          <pc:docMk/>
          <pc:sldMk cId="3792825849" sldId="2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Must States Abide by the Bill of Rights? Initial Responses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achieve ratification, supporters of the new government in 1787 found it necessary to promise that a bill of rights would be added promptly to the new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James Madison submitted to the First Congress a list of seventeen articles, mostly aimed at safeguarding personal freedoms against tyranny by the federal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Madison’s proposed fourteenth amendment said, “[N]o State shall violate the equal right of conscience, freedom of the press, or trial by jury in criminal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this article failed to garner congressional approval, the states never considered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Scholars now agree that Madison viewed this amendment as the most significant among the seventeen he proposed.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Congress’s refusal to adopt it may have meant that the founders never intended for the Bill of Rights to be applied to the states or local governments.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Barron v. Baltimore (1833)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first case in which the U.S. Supreme Court considered nationalizing the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Marshall’s opinion sent a clear message that the Bill of Rights was intended only to protect the people against abusive actions of the federal government, not the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50469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Incorporation in the Aftermath of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Palko</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Timbs v. Indiana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Ginsburg used the same test to incorporate the excessive fines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prohibition against excessive fines is both “fundamental to our scheme of ordered liberty” and “deeply rooted in this Nation’s history and tradition.”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Ramos v. Louisiana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took a step that Justice Fortas explicitly opposed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Duncan v. Louisiana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held that state juries, like federal juries, must reach unanimous verdicts in cases involving serious crimes.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658519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Incorporation through the Fourteenth Amendment: Early Interpretations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primary purposes of this post–Civil War amendment were to secure the Union and ensure equality for Black Americans.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lawyers viewed two of its provisions as possible vehicles for nationalizing the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privileges or immunities clause declares, “No State shall make or enforce any law which shall abridge the privileges or immunities of citizens of the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Supporters of applying the Bill of Rights to the states argued that the “privileges or immunities” of U.S. citizenship were those guaranteed by the first eight amendments to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Achieving this result would require the Supreme Court to be expansive in its interpretation of the privileges or immunities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867244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Incorporation through the Fourteenth Amendment: Early Interpretations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Slaughterhouse Cases (1873)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Louisiana, the state legislature claimed that the Mississippi River had become polluted because New Orleans butchers dumped garbage into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remedy this problem the legislature created the Crescent City Live-Stock Landing &amp; Slaughter-House Company to receive and slaughter all city livestock for twenty-five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they were forced to use its facilities and pay top dollar for the privilege, the butchers despised the new 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formed their own organization, the Butchers’ Benevolent Association, and sued the corporation for depriving them of their right to pursue their business under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a state district court and the Louisiana Supreme Court ruled in favor of the corporation, the butchers’ association appealed to the U.S.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Miller affirmed the judgment of the Louisiana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Miller’s limited interpretation of the proposition privileges or immunities clause of the Fourteenth Amendment rendered that clause almost useless, a condition that has changed little since then.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made clear that it would not use this the privileges or immunities clause as a vehicle to apply the Bill of Rights to state governments.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Attorneys turned to yet another section of the Fourteenth Amendment, the due process clause, which says, “Nor shall any State deprive any person of life, liberty, or property, without due process of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Advocates of nationalizing the Bill of Rights hoped to convince the Court that the term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due process of law</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subsumed those substantive rights protected by the first eight amendments.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Hurtado v. California (1884)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rejected that interpretation of the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did not completely rule out the possibility of incorporation.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reasoned that because due process is but one part of the Fifth Amendment, it could not at the same time be the equivalent of the entire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the Court did hold that the due process clause protects individuals from the states encroaching on those “fundamental principles of liberty and justice which lie at the base of all our civil and political institutions.”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317173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Incorporation through the Fourteenth Amendment: Early Interpretations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Chicago, Burlington &amp; Quincy Railroad v. Chicago (1897)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Chicago began to expand, it acquired, under the principle of eminent domain, large pieces of property belonging to railroad companies and private citizens.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one county court, an interesting pattern emerged: individual property owners received almost $13,000 for their lands, and the railroad companies were given $1.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Viewing this inequity as a violation of the Fifth Amendment’s guarantee that private property shall not “be taken for public use, without just compensation,” a railroad company took its case to the Illinois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judges affirmed the county court’s decision, the company appealed to the U.S. Supreme Court, asking the justices to interpret the Fifth Amendment with the Fourteenth Amendment’s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it ruled that the states must abide by the Fifth Amendment’s commands regarding government seizure of private property for a public purpose.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Maxwell v. Dow (1900)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Charles L. “Gunplay” Maxwell, who robbed a Utah bank in 1898.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an eight-person jury found him guilty, Maxwell hired an experienced criminal lawyer, J. W. N. Whitecotton, to represent him in the state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Whitecotton argued that the state’s denial of grand jury proceedings and its jury trial system deprived Maxwell of his federal Fifth and Sixth Amendment rights, which should be incorporated under the Fourteenth Amendment’s due process and privileges or immunities clauses.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Utah’s highest court rejected this claim, and Maxwell filed for a writ of error with the U.S.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refused to do so and paid little heed to the incorporation argument.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698624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Tests Emerge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Twining v. New Jersey (1908)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his trial in state court, Twining refused to take the stand, invoking his guarantee against self-incrimination.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allowed him to do this, but in his charge to the jury he made reference to Twining’s refusal to testify, insinuating that it implied guilt.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federal Fifth Amendment provision against self-incrimination were applicable to the states, such comments clearly would be impermissible.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New Jersey supreme court upheld the judge’s right to highlight in his instructions to the jury a defendant’s refusal to testify.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Twining appealed to the U.S. Supreme Court, asking it to incorporate the Fifth Amendment protection against self-incrimination.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affirmed New Jersey’s ruling against Twining.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the Court explicitly opened the door for the future application of some Bill of Rights provisions to the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Moody declared that some provisions of the Bill of Rights might be protected against state abridgment through the due process clause of the Fourteenth Amendment—those that were “fundamental” and “inalienable.”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See Table 3.1.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Gitlow v. New York (1925)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combat the “red menace,” several states, including New York, created commissions to investigate subversive organizations.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Among those arrested was Benjamin Gitlow, a leader in the Socialist Party, who had produced a pamphlet titled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Left Wing Manifesto</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that called for mass action to overthrow the capitalist system in the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Gitlow’s defense attorneys alleged that the statute violated the First Amendment’s guarantee of free speech, a fundamental right deserving incorporation under the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affirmed Gitlow’s conviction, but it also adopted Gitlow’s argument and incorporated the free speech and press clauses.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Palko v. Connecticut (1937)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1937 the Court did not consider the protection against double jeopardy a “fundamental right,” and this ruling set the groundwork for Palka’s execution.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some extent, it fleshed out fundamental rights as those “of the very essence of a scheme of ordered liberty” and “rooted in the traditions and conscience of our people.”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of justices adopted the doctrine of selective incorporation, from which they would determine fundamental rights on a case-by-case basis.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1369777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137149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273824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Incorporation in the Aftermath of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Palko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continued to incorporate the various guarantees contained in the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first the Court limited itself to those rights contained in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1960s it began to incorporate guarantees the Constitution affords to people accused of crimes.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Adamson v. California (1947)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an appeal that asked the Court to apply the Fifth Amendment self-incrimination clause to the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declined to incorporate self-incrimination.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Other justices expressed different 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offered a more cramped version of incorporation.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Others offered a more expansive perspective.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634660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Incorporation in the Aftermath of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Palko</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Duncan v. Louisiana (1968)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illustrates the Warren Court’s use of selective incorporation and the support for distinct approaches to incorporation.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continued to abide by the compromise position of selective incorporation.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applied to the states only those rights or procedures deemed fundamental under various definitions of “fundamental.”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in practice, the total incorporation approach favored by the first John Marshall Harlan and Hugo Black has predominated.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Over the years the Court has incorporated and made applicable to the states almost every guarantee contained in the Bill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District of Columbia v. Heller (2008)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contemporary Court has made several recent additions to the list in Table 3.2.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expanded the rights of gun owners against federal gun control regulations.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McDonald v. City of Chicago (2010)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incorporated the guarantee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Heller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making it applicable to states and localities.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Alito held that the use of handguns for self-defense is “fundamental to our scheme of ordered liberty” or “deeply rooted in this Nation’s history and tradition.”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018263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dirty="0"/>
              <a:t>Epstein, </a:t>
            </a:r>
            <a:r>
              <a:rPr lang="en-US" i="1" dirty="0"/>
              <a:t>Constitutional Law for a Changing America</a:t>
            </a:r>
            <a:r>
              <a:rPr lang="en-US" dirty="0"/>
              <a:t>, Edition 12</a:t>
            </a:r>
            <a:br>
              <a:rPr lang="en-US" dirty="0"/>
            </a:br>
            <a:r>
              <a:rPr lang="en-US" dirty="0"/>
              <a:t>Chapter 3: Incorporation of the Bill of Rights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1360AC-E36C-180F-049C-C63A8AB5EF36}"/>
              </a:ext>
            </a:extLst>
          </p:cNvPr>
          <p:cNvSpPr>
            <a:spLocks noGrp="1"/>
          </p:cNvSpPr>
          <p:nvPr>
            <p:ph type="title"/>
          </p:nvPr>
        </p:nvSpPr>
        <p:spPr/>
        <p:txBody>
          <a:bodyPr>
            <a:normAutofit fontScale="90000"/>
          </a:bodyPr>
          <a:lstStyle/>
          <a:p>
            <a:r>
              <a:rPr lang="en-US" dirty="0"/>
              <a:t>Incorporation in the Aftermath of Palko </a:t>
            </a:r>
            <a:r>
              <a:rPr lang="en-US" sz="2700" dirty="0"/>
              <a:t>(2 of 3)</a:t>
            </a:r>
            <a:endParaRPr lang="en-US" dirty="0"/>
          </a:p>
        </p:txBody>
      </p:sp>
      <p:sp>
        <p:nvSpPr>
          <p:cNvPr id="4" name="Content Placeholder 3">
            <a:extLst>
              <a:ext uri="{FF2B5EF4-FFF2-40B4-BE49-F238E27FC236}">
                <a16:creationId xmlns:a16="http://schemas.microsoft.com/office/drawing/2014/main" id="{A6482DB6-50AC-3051-6602-951B754CA9DC}"/>
              </a:ext>
            </a:extLst>
          </p:cNvPr>
          <p:cNvSpPr>
            <a:spLocks noGrp="1"/>
          </p:cNvSpPr>
          <p:nvPr>
            <p:ph idx="1"/>
          </p:nvPr>
        </p:nvSpPr>
        <p:spPr/>
        <p:txBody>
          <a:bodyPr/>
          <a:lstStyle/>
          <a:p>
            <a:r>
              <a:rPr lang="en-US" dirty="0"/>
              <a:t>Duncan v. Louisiana (1968).</a:t>
            </a:r>
          </a:p>
          <a:p>
            <a:r>
              <a:rPr lang="en-US" dirty="0"/>
              <a:t>District of. Columbia v. Heller (2008).</a:t>
            </a:r>
          </a:p>
          <a:p>
            <a:r>
              <a:rPr lang="en-US" dirty="0"/>
              <a:t>McDonald v. City of Chicago (2010).</a:t>
            </a:r>
          </a:p>
        </p:txBody>
      </p:sp>
      <p:sp>
        <p:nvSpPr>
          <p:cNvPr id="2" name="Footer Placeholder 1">
            <a:extLst>
              <a:ext uri="{FF2B5EF4-FFF2-40B4-BE49-F238E27FC236}">
                <a16:creationId xmlns:a16="http://schemas.microsoft.com/office/drawing/2014/main" id="{DA5A3272-56D7-05F8-251C-B8F67AE3163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BA107BD-0894-7571-06AA-C9A165F901FA}"/>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075705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414D6C-8DB8-AE6A-0071-A7C977C7A56C}"/>
              </a:ext>
            </a:extLst>
          </p:cNvPr>
          <p:cNvSpPr>
            <a:spLocks noGrp="1"/>
          </p:cNvSpPr>
          <p:nvPr>
            <p:ph type="title"/>
          </p:nvPr>
        </p:nvSpPr>
        <p:spPr/>
        <p:txBody>
          <a:bodyPr>
            <a:normAutofit fontScale="90000"/>
          </a:bodyPr>
          <a:lstStyle/>
          <a:p>
            <a:r>
              <a:rPr lang="en-US" dirty="0"/>
              <a:t>Incorporation in the Aftermath of Palko </a:t>
            </a:r>
            <a:r>
              <a:rPr lang="en-US" sz="2700" dirty="0"/>
              <a:t>(3 of 3)</a:t>
            </a:r>
            <a:endParaRPr lang="en-US" dirty="0"/>
          </a:p>
        </p:txBody>
      </p:sp>
      <p:sp>
        <p:nvSpPr>
          <p:cNvPr id="4" name="Content Placeholder 3">
            <a:extLst>
              <a:ext uri="{FF2B5EF4-FFF2-40B4-BE49-F238E27FC236}">
                <a16:creationId xmlns:a16="http://schemas.microsoft.com/office/drawing/2014/main" id="{91325BE6-EF1D-E051-1823-25AF16CFF81F}"/>
              </a:ext>
            </a:extLst>
          </p:cNvPr>
          <p:cNvSpPr>
            <a:spLocks noGrp="1"/>
          </p:cNvSpPr>
          <p:nvPr>
            <p:ph idx="1"/>
          </p:nvPr>
        </p:nvSpPr>
        <p:spPr/>
        <p:txBody>
          <a:bodyPr/>
          <a:lstStyle/>
          <a:p>
            <a:r>
              <a:rPr lang="en-US" dirty="0"/>
              <a:t>Timbs v. Indiana (2019).</a:t>
            </a:r>
          </a:p>
          <a:p>
            <a:r>
              <a:rPr lang="en-US" dirty="0"/>
              <a:t>Ramos v. Louisiana (2020).</a:t>
            </a:r>
          </a:p>
        </p:txBody>
      </p:sp>
      <p:sp>
        <p:nvSpPr>
          <p:cNvPr id="2" name="Footer Placeholder 1">
            <a:extLst>
              <a:ext uri="{FF2B5EF4-FFF2-40B4-BE49-F238E27FC236}">
                <a16:creationId xmlns:a16="http://schemas.microsoft.com/office/drawing/2014/main" id="{F3886893-E631-6CD7-74E3-43BFD114182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0BEC398-94F6-01BD-EA2A-50D8BA81965C}"/>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481689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BEB3BD-7746-C17C-5DDB-4DA13683B045}"/>
              </a:ext>
            </a:extLst>
          </p:cNvPr>
          <p:cNvSpPr>
            <a:spLocks noGrp="1"/>
          </p:cNvSpPr>
          <p:nvPr>
            <p:ph type="title"/>
          </p:nvPr>
        </p:nvSpPr>
        <p:spPr/>
        <p:txBody>
          <a:bodyPr>
            <a:normAutofit fontScale="90000"/>
          </a:bodyPr>
          <a:lstStyle/>
          <a:p>
            <a:r>
              <a:rPr lang="en-US" dirty="0"/>
              <a:t>Must States Abide by the Bill of Rights? Initial Responses</a:t>
            </a:r>
          </a:p>
        </p:txBody>
      </p:sp>
      <p:sp>
        <p:nvSpPr>
          <p:cNvPr id="4" name="Content Placeholder 3">
            <a:extLst>
              <a:ext uri="{FF2B5EF4-FFF2-40B4-BE49-F238E27FC236}">
                <a16:creationId xmlns:a16="http://schemas.microsoft.com/office/drawing/2014/main" id="{257B31FC-C38C-5955-2D26-8432DBC439C8}"/>
              </a:ext>
            </a:extLst>
          </p:cNvPr>
          <p:cNvSpPr>
            <a:spLocks noGrp="1"/>
          </p:cNvSpPr>
          <p:nvPr>
            <p:ph idx="1"/>
          </p:nvPr>
        </p:nvSpPr>
        <p:spPr/>
        <p:txBody>
          <a:bodyPr/>
          <a:lstStyle/>
          <a:p>
            <a:r>
              <a:rPr lang="en-US" dirty="0"/>
              <a:t>Bill of Rights for ratification.</a:t>
            </a:r>
          </a:p>
          <a:p>
            <a:r>
              <a:rPr lang="en-US" dirty="0"/>
              <a:t>James Madison’s seventeen articles.</a:t>
            </a:r>
          </a:p>
        </p:txBody>
      </p:sp>
      <p:sp>
        <p:nvSpPr>
          <p:cNvPr id="2" name="Footer Placeholder 1">
            <a:extLst>
              <a:ext uri="{FF2B5EF4-FFF2-40B4-BE49-F238E27FC236}">
                <a16:creationId xmlns:a16="http://schemas.microsoft.com/office/drawing/2014/main" id="{97B56559-1CA1-F051-850D-470297FE664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7EA0614-FFE1-7C7D-6E4A-327BE3903206}"/>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838636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BE79F5-8334-4AB9-F608-FF9F30E5C403}"/>
              </a:ext>
            </a:extLst>
          </p:cNvPr>
          <p:cNvSpPr>
            <a:spLocks noGrp="1"/>
          </p:cNvSpPr>
          <p:nvPr>
            <p:ph type="title"/>
          </p:nvPr>
        </p:nvSpPr>
        <p:spPr/>
        <p:txBody>
          <a:bodyPr>
            <a:normAutofit fontScale="90000"/>
          </a:bodyPr>
          <a:lstStyle/>
          <a:p>
            <a:r>
              <a:rPr lang="en-US" dirty="0"/>
              <a:t>Incorporation through the Fourteenth Amendment: Early Interpretations </a:t>
            </a:r>
            <a:r>
              <a:rPr lang="en-US" sz="2700" dirty="0"/>
              <a:t>(1 of 3)</a:t>
            </a:r>
          </a:p>
        </p:txBody>
      </p:sp>
      <p:sp>
        <p:nvSpPr>
          <p:cNvPr id="4" name="Content Placeholder 3">
            <a:extLst>
              <a:ext uri="{FF2B5EF4-FFF2-40B4-BE49-F238E27FC236}">
                <a16:creationId xmlns:a16="http://schemas.microsoft.com/office/drawing/2014/main" id="{4CB9816F-84D4-E7AE-43CA-BBCCB6A0C136}"/>
              </a:ext>
            </a:extLst>
          </p:cNvPr>
          <p:cNvSpPr>
            <a:spLocks noGrp="1"/>
          </p:cNvSpPr>
          <p:nvPr>
            <p:ph idx="1"/>
          </p:nvPr>
        </p:nvSpPr>
        <p:spPr>
          <a:xfrm>
            <a:off x="457200" y="2359829"/>
            <a:ext cx="8229600" cy="3992563"/>
          </a:xfrm>
        </p:spPr>
        <p:txBody>
          <a:bodyPr/>
          <a:lstStyle/>
          <a:p>
            <a:r>
              <a:rPr lang="en-US" dirty="0"/>
              <a:t>Primary purpose of amendment.</a:t>
            </a:r>
          </a:p>
          <a:p>
            <a:r>
              <a:rPr lang="en-US" dirty="0"/>
              <a:t>Nationalizing Bill of Rights.</a:t>
            </a:r>
          </a:p>
          <a:p>
            <a:r>
              <a:rPr lang="en-US" dirty="0"/>
              <a:t>Privileges or immunities.</a:t>
            </a:r>
          </a:p>
          <a:p>
            <a:endParaRPr lang="en-US" dirty="0"/>
          </a:p>
        </p:txBody>
      </p:sp>
      <p:sp>
        <p:nvSpPr>
          <p:cNvPr id="2" name="Footer Placeholder 1">
            <a:extLst>
              <a:ext uri="{FF2B5EF4-FFF2-40B4-BE49-F238E27FC236}">
                <a16:creationId xmlns:a16="http://schemas.microsoft.com/office/drawing/2014/main" id="{E53B617E-309C-8831-48BC-951E9779C62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1568F94-F879-0477-4563-DD14A06C9139}"/>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881790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9C68AF-9E11-45C4-F853-526AD4C4F0B7}"/>
              </a:ext>
            </a:extLst>
          </p:cNvPr>
          <p:cNvSpPr>
            <a:spLocks noGrp="1"/>
          </p:cNvSpPr>
          <p:nvPr>
            <p:ph type="title"/>
          </p:nvPr>
        </p:nvSpPr>
        <p:spPr/>
        <p:txBody>
          <a:bodyPr>
            <a:normAutofit fontScale="90000"/>
          </a:bodyPr>
          <a:lstStyle/>
          <a:p>
            <a:r>
              <a:rPr lang="en-US" dirty="0"/>
              <a:t>Incorporation through the Fourteenth Amendment: Early Interpretations </a:t>
            </a:r>
            <a:r>
              <a:rPr lang="en-US" sz="2700" dirty="0"/>
              <a:t>(2 of 3)</a:t>
            </a:r>
            <a:endParaRPr lang="en-US" dirty="0"/>
          </a:p>
        </p:txBody>
      </p:sp>
      <p:sp>
        <p:nvSpPr>
          <p:cNvPr id="4" name="Content Placeholder 3">
            <a:extLst>
              <a:ext uri="{FF2B5EF4-FFF2-40B4-BE49-F238E27FC236}">
                <a16:creationId xmlns:a16="http://schemas.microsoft.com/office/drawing/2014/main" id="{FBA3D37F-8326-BA24-7D86-F16948AFB03A}"/>
              </a:ext>
            </a:extLst>
          </p:cNvPr>
          <p:cNvSpPr>
            <a:spLocks noGrp="1"/>
          </p:cNvSpPr>
          <p:nvPr>
            <p:ph idx="1"/>
          </p:nvPr>
        </p:nvSpPr>
        <p:spPr>
          <a:xfrm>
            <a:off x="457200" y="2347953"/>
            <a:ext cx="8229600" cy="3992563"/>
          </a:xfrm>
        </p:spPr>
        <p:txBody>
          <a:bodyPr/>
          <a:lstStyle/>
          <a:p>
            <a:r>
              <a:rPr lang="en-US" dirty="0"/>
              <a:t>Slaughterhouse Cases (1873).</a:t>
            </a:r>
          </a:p>
          <a:p>
            <a:r>
              <a:rPr lang="en-US" dirty="0"/>
              <a:t>The due process clause.</a:t>
            </a:r>
          </a:p>
          <a:p>
            <a:r>
              <a:rPr lang="en-US" dirty="0"/>
              <a:t>Hurtado v. California (1884).</a:t>
            </a:r>
          </a:p>
        </p:txBody>
      </p:sp>
      <p:sp>
        <p:nvSpPr>
          <p:cNvPr id="2" name="Footer Placeholder 1">
            <a:extLst>
              <a:ext uri="{FF2B5EF4-FFF2-40B4-BE49-F238E27FC236}">
                <a16:creationId xmlns:a16="http://schemas.microsoft.com/office/drawing/2014/main" id="{D838C596-D69D-983D-540E-C604EBDB724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225A07D-81D9-8815-F17B-E858AF04C6AE}"/>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594774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63DC96-7635-1ABB-B40D-A53BA5C1F9DF}"/>
              </a:ext>
            </a:extLst>
          </p:cNvPr>
          <p:cNvSpPr>
            <a:spLocks noGrp="1"/>
          </p:cNvSpPr>
          <p:nvPr>
            <p:ph type="title"/>
          </p:nvPr>
        </p:nvSpPr>
        <p:spPr/>
        <p:txBody>
          <a:bodyPr>
            <a:normAutofit fontScale="90000"/>
          </a:bodyPr>
          <a:lstStyle/>
          <a:p>
            <a:r>
              <a:rPr lang="en-US" dirty="0"/>
              <a:t>Incorporation through the Fourteenth Amendment: Early Interpretations </a:t>
            </a:r>
            <a:r>
              <a:rPr lang="en-US" sz="2700" dirty="0"/>
              <a:t>(3 of 3)</a:t>
            </a:r>
            <a:endParaRPr lang="en-US" dirty="0"/>
          </a:p>
        </p:txBody>
      </p:sp>
      <p:sp>
        <p:nvSpPr>
          <p:cNvPr id="4" name="Content Placeholder 3">
            <a:extLst>
              <a:ext uri="{FF2B5EF4-FFF2-40B4-BE49-F238E27FC236}">
                <a16:creationId xmlns:a16="http://schemas.microsoft.com/office/drawing/2014/main" id="{626FA43C-F9C6-9FA8-B801-53D2394290E6}"/>
              </a:ext>
            </a:extLst>
          </p:cNvPr>
          <p:cNvSpPr>
            <a:spLocks noGrp="1"/>
          </p:cNvSpPr>
          <p:nvPr>
            <p:ph idx="1"/>
          </p:nvPr>
        </p:nvSpPr>
        <p:spPr>
          <a:xfrm>
            <a:off x="457200" y="2363787"/>
            <a:ext cx="8229600" cy="3992563"/>
          </a:xfrm>
        </p:spPr>
        <p:txBody>
          <a:bodyPr/>
          <a:lstStyle/>
          <a:p>
            <a:r>
              <a:rPr lang="en-US" dirty="0"/>
              <a:t>Burlington &amp; Quincy Railroad v. Chicago (1897).</a:t>
            </a:r>
          </a:p>
          <a:p>
            <a:r>
              <a:rPr lang="en-US" dirty="0"/>
              <a:t>Maxwell v. Dow (1900).</a:t>
            </a:r>
          </a:p>
        </p:txBody>
      </p:sp>
      <p:sp>
        <p:nvSpPr>
          <p:cNvPr id="2" name="Footer Placeholder 1">
            <a:extLst>
              <a:ext uri="{FF2B5EF4-FFF2-40B4-BE49-F238E27FC236}">
                <a16:creationId xmlns:a16="http://schemas.microsoft.com/office/drawing/2014/main" id="{3084CBC2-96F4-A833-7607-7BCFF25EFB8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617A566-2ACE-1317-B286-4013F6E48C4E}"/>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885054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D2F603-F617-ED3D-C461-27F97423D998}"/>
              </a:ext>
            </a:extLst>
          </p:cNvPr>
          <p:cNvSpPr>
            <a:spLocks noGrp="1"/>
          </p:cNvSpPr>
          <p:nvPr>
            <p:ph type="title"/>
          </p:nvPr>
        </p:nvSpPr>
        <p:spPr/>
        <p:txBody>
          <a:bodyPr>
            <a:normAutofit/>
          </a:bodyPr>
          <a:lstStyle/>
          <a:p>
            <a:r>
              <a:rPr lang="en-US" sz="4000" dirty="0"/>
              <a:t>Tests Emerge </a:t>
            </a:r>
            <a:r>
              <a:rPr lang="en-US" sz="2400" dirty="0"/>
              <a:t>(1 of 3)</a:t>
            </a:r>
          </a:p>
        </p:txBody>
      </p:sp>
      <p:sp>
        <p:nvSpPr>
          <p:cNvPr id="4" name="Content Placeholder 3">
            <a:extLst>
              <a:ext uri="{FF2B5EF4-FFF2-40B4-BE49-F238E27FC236}">
                <a16:creationId xmlns:a16="http://schemas.microsoft.com/office/drawing/2014/main" id="{6DF5250E-8934-206D-AC25-3A1D11E79D70}"/>
              </a:ext>
            </a:extLst>
          </p:cNvPr>
          <p:cNvSpPr>
            <a:spLocks noGrp="1"/>
          </p:cNvSpPr>
          <p:nvPr>
            <p:ph idx="1"/>
          </p:nvPr>
        </p:nvSpPr>
        <p:spPr/>
        <p:txBody>
          <a:bodyPr/>
          <a:lstStyle/>
          <a:p>
            <a:r>
              <a:rPr lang="en-US" dirty="0"/>
              <a:t>Twining v. New Jersey (1908).</a:t>
            </a:r>
          </a:p>
          <a:p>
            <a:r>
              <a:rPr lang="en-US" dirty="0"/>
              <a:t>Gitlow v. New York (1925).</a:t>
            </a:r>
          </a:p>
          <a:p>
            <a:r>
              <a:rPr lang="en-US" dirty="0"/>
              <a:t>Palko v. Connecticut (1937).</a:t>
            </a:r>
          </a:p>
        </p:txBody>
      </p:sp>
      <p:sp>
        <p:nvSpPr>
          <p:cNvPr id="2" name="Footer Placeholder 1">
            <a:extLst>
              <a:ext uri="{FF2B5EF4-FFF2-40B4-BE49-F238E27FC236}">
                <a16:creationId xmlns:a16="http://schemas.microsoft.com/office/drawing/2014/main" id="{05416CD9-C73C-3B3D-A4F6-3D3F9F2C42C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792D4B0-4C0B-3114-1C2E-217AA25EB306}"/>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513598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Tests Emerge </a:t>
            </a:r>
            <a:r>
              <a:rPr lang="en-US" sz="2400" dirty="0"/>
              <a:t>(2 of 3)</a:t>
            </a:r>
          </a:p>
        </p:txBody>
      </p:sp>
      <p:graphicFrame>
        <p:nvGraphicFramePr>
          <p:cNvPr id="8" name="Table 7">
            <a:extLst>
              <a:ext uri="{FF2B5EF4-FFF2-40B4-BE49-F238E27FC236}">
                <a16:creationId xmlns:a16="http://schemas.microsoft.com/office/drawing/2014/main" id="{7DF5E074-9884-0932-EFAC-30C8340568DA}"/>
              </a:ext>
            </a:extLst>
          </p:cNvPr>
          <p:cNvGraphicFramePr>
            <a:graphicFrameLocks noGrp="1"/>
          </p:cNvGraphicFramePr>
          <p:nvPr>
            <p:extLst>
              <p:ext uri="{D42A27DB-BD31-4B8C-83A1-F6EECF244321}">
                <p14:modId xmlns:p14="http://schemas.microsoft.com/office/powerpoint/2010/main" val="3746065884"/>
              </p:ext>
            </p:extLst>
          </p:nvPr>
        </p:nvGraphicFramePr>
        <p:xfrm>
          <a:off x="381000" y="2533300"/>
          <a:ext cx="8229600" cy="34865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3416648972"/>
                    </a:ext>
                  </a:extLst>
                </a:gridCol>
              </a:tblGrid>
              <a:tr h="2641811">
                <a:tc>
                  <a:txBody>
                    <a:bodyPr/>
                    <a:lstStyle/>
                    <a:p>
                      <a:pPr marL="0" marR="0" hangingPunct="0">
                        <a:lnSpc>
                          <a:spcPct val="150000"/>
                        </a:lnSpc>
                        <a:spcBef>
                          <a:spcPts val="0"/>
                        </a:spcBef>
                        <a:spcAft>
                          <a:spcPts val="1200"/>
                        </a:spcAft>
                      </a:pPr>
                      <a:r>
                        <a:rPr lang="en-GB" sz="1800" b="0" dirty="0">
                          <a:solidFill>
                            <a:srgbClr val="000000"/>
                          </a:solidFill>
                          <a:effectLst/>
                          <a:latin typeface="Times New Roman" panose="02020603050405020304" pitchFamily="18" charset="0"/>
                          <a:ea typeface="Times New Roman" panose="02020603050405020304" pitchFamily="18" charset="0"/>
                        </a:rPr>
                        <a:t>In </a:t>
                      </a:r>
                      <a:r>
                        <a:rPr lang="en-GB" sz="1800" b="0" i="1" dirty="0">
                          <a:solidFill>
                            <a:srgbClr val="000000"/>
                          </a:solidFill>
                          <a:effectLst/>
                          <a:latin typeface="Times New Roman" panose="02020603050405020304" pitchFamily="18" charset="0"/>
                          <a:ea typeface="Times New Roman" panose="02020603050405020304" pitchFamily="18" charset="0"/>
                        </a:rPr>
                        <a:t>Twining v. New Jersey</a:t>
                      </a:r>
                      <a:r>
                        <a:rPr lang="en-GB" sz="1800" b="0" dirty="0">
                          <a:solidFill>
                            <a:srgbClr val="000000"/>
                          </a:solidFill>
                          <a:effectLst/>
                          <a:latin typeface="Times New Roman" panose="02020603050405020304" pitchFamily="18" charset="0"/>
                          <a:ea typeface="Times New Roman" panose="02020603050405020304" pitchFamily="18" charset="0"/>
                        </a:rPr>
                        <a:t> (1908) the Supreme Court initiated the doctrine of selective incorporation. Under this doctrine, the Court would incorporate into the due process clause of the Fourteenth Amendment (and therefore make applicable to the states) provisions of the Bill of Rights classified as “fundamental.” The </a:t>
                      </a:r>
                      <a:r>
                        <a:rPr lang="en-GB" sz="1800" b="0" i="1" dirty="0">
                          <a:solidFill>
                            <a:srgbClr val="000000"/>
                          </a:solidFill>
                          <a:effectLst/>
                          <a:latin typeface="Times New Roman" panose="02020603050405020304" pitchFamily="18" charset="0"/>
                          <a:ea typeface="Times New Roman" panose="02020603050405020304" pitchFamily="18" charset="0"/>
                        </a:rPr>
                        <a:t>Twining</a:t>
                      </a:r>
                      <a:r>
                        <a:rPr lang="en-GB" sz="1800" b="0" dirty="0">
                          <a:solidFill>
                            <a:srgbClr val="000000"/>
                          </a:solidFill>
                          <a:effectLst/>
                          <a:latin typeface="Times New Roman" panose="02020603050405020304" pitchFamily="18" charset="0"/>
                          <a:ea typeface="Times New Roman" panose="02020603050405020304" pitchFamily="18" charset="0"/>
                        </a:rPr>
                        <a:t> Court defined a fundamental right as a “principle of liberty and justice which inheres in the very idea of free government and is the inalienable right of a citizen of such a government.”</a:t>
                      </a:r>
                      <a:endParaRPr lang="en-US" sz="1800" b="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6245133"/>
                  </a:ext>
                </a:extLst>
              </a:tr>
              <a:tr h="844689">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From there, the Court’s definition of “fundamental” evolved over the years. Here are three examples:</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53492516"/>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3.1: Incorporation Tests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2910766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Tests Emerge </a:t>
            </a:r>
            <a:r>
              <a:rPr lang="en-US" sz="2400" dirty="0"/>
              <a:t>(3 of 3)</a:t>
            </a:r>
          </a:p>
        </p:txBody>
      </p:sp>
      <p:graphicFrame>
        <p:nvGraphicFramePr>
          <p:cNvPr id="6" name="Table 5">
            <a:extLst>
              <a:ext uri="{FF2B5EF4-FFF2-40B4-BE49-F238E27FC236}">
                <a16:creationId xmlns:a16="http://schemas.microsoft.com/office/drawing/2014/main" id="{2CDDA43C-A0A7-5112-8005-B9423C8574E4}"/>
              </a:ext>
            </a:extLst>
          </p:cNvPr>
          <p:cNvGraphicFramePr>
            <a:graphicFrameLocks noGrp="1"/>
          </p:cNvGraphicFramePr>
          <p:nvPr>
            <p:extLst>
              <p:ext uri="{D42A27DB-BD31-4B8C-83A1-F6EECF244321}">
                <p14:modId xmlns:p14="http://schemas.microsoft.com/office/powerpoint/2010/main" val="1589685789"/>
              </p:ext>
            </p:extLst>
          </p:nvPr>
        </p:nvGraphicFramePr>
        <p:xfrm>
          <a:off x="457200" y="2510915"/>
          <a:ext cx="8115300" cy="3615374"/>
        </p:xfrm>
        <a:graphic>
          <a:graphicData uri="http://schemas.openxmlformats.org/drawingml/2006/table">
            <a:tbl>
              <a:tblPr firstRow="1" bandRow="1">
                <a:tableStyleId>{5C22544A-7EE6-4342-B048-85BDC9FD1C3A}</a:tableStyleId>
              </a:tblPr>
              <a:tblGrid>
                <a:gridCol w="8115300">
                  <a:extLst>
                    <a:ext uri="{9D8B030D-6E8A-4147-A177-3AD203B41FA5}">
                      <a16:colId xmlns:a16="http://schemas.microsoft.com/office/drawing/2014/main" val="3046539127"/>
                    </a:ext>
                  </a:extLst>
                </a:gridCol>
              </a:tblGrid>
              <a:tr h="1656526">
                <a:tc>
                  <a:txBody>
                    <a:bodyPr/>
                    <a:lstStyle/>
                    <a:p>
                      <a:pPr marL="0" marR="0" hangingPunct="0">
                        <a:lnSpc>
                          <a:spcPct val="150000"/>
                        </a:lnSpc>
                        <a:spcBef>
                          <a:spcPts val="0"/>
                        </a:spcBef>
                        <a:spcAft>
                          <a:spcPts val="1200"/>
                        </a:spcAft>
                      </a:pPr>
                      <a:r>
                        <a:rPr lang="en-GB" sz="1800" b="0" i="1" dirty="0">
                          <a:solidFill>
                            <a:srgbClr val="000000"/>
                          </a:solidFill>
                          <a:effectLst/>
                          <a:latin typeface="Times New Roman" panose="02020603050405020304" pitchFamily="18" charset="0"/>
                          <a:ea typeface="Times New Roman" panose="02020603050405020304" pitchFamily="18" charset="0"/>
                        </a:rPr>
                        <a:t>Palko v. Connecticut</a:t>
                      </a:r>
                      <a:r>
                        <a:rPr lang="en-GB" sz="1800" b="0" dirty="0">
                          <a:solidFill>
                            <a:srgbClr val="000000"/>
                          </a:solidFill>
                          <a:effectLst/>
                          <a:latin typeface="Times New Roman" panose="02020603050405020304" pitchFamily="18" charset="0"/>
                          <a:ea typeface="Times New Roman" panose="02020603050405020304" pitchFamily="18" charset="0"/>
                        </a:rPr>
                        <a:t> (1937): Fundamental rights are “principles of liberty and justice which lie at the base of all our civil and political institutions.” They constitute “the very essence of a scheme of ordered liberty, . . . rooted in the traditions and conscience of our people.” “Neither liberty nor justice would exist if they were sacrificed.”</a:t>
                      </a:r>
                      <a:endParaRPr lang="en-US" sz="1800" b="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94223947"/>
                  </a:ext>
                </a:extLst>
              </a:tr>
              <a:tr h="745349">
                <a:tc>
                  <a:txBody>
                    <a:bodyPr/>
                    <a:lstStyle/>
                    <a:p>
                      <a:pPr marL="0" marR="0" hangingPunct="0">
                        <a:lnSpc>
                          <a:spcPct val="150000"/>
                        </a:lnSpc>
                        <a:spcBef>
                          <a:spcPts val="0"/>
                        </a:spcBef>
                        <a:spcAft>
                          <a:spcPts val="1200"/>
                        </a:spcAft>
                      </a:pPr>
                      <a:r>
                        <a:rPr lang="en-GB" sz="1800" i="1" dirty="0">
                          <a:solidFill>
                            <a:srgbClr val="000000"/>
                          </a:solidFill>
                          <a:effectLst/>
                          <a:latin typeface="Times New Roman" panose="02020603050405020304" pitchFamily="18" charset="0"/>
                          <a:ea typeface="Times New Roman" panose="02020603050405020304" pitchFamily="18" charset="0"/>
                        </a:rPr>
                        <a:t>Duncan v. Louisiana</a:t>
                      </a:r>
                      <a:r>
                        <a:rPr lang="en-GB" sz="1800" dirty="0">
                          <a:solidFill>
                            <a:srgbClr val="000000"/>
                          </a:solidFill>
                          <a:effectLst/>
                          <a:latin typeface="Times New Roman" panose="02020603050405020304" pitchFamily="18" charset="0"/>
                          <a:ea typeface="Times New Roman" panose="02020603050405020304" pitchFamily="18" charset="0"/>
                        </a:rPr>
                        <a:t> (1968): With respect to criminal proceedings, fundamental rights are those “basic in our system of jurisprudence . . . essential to a fair trial.”</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12463450"/>
                  </a:ext>
                </a:extLst>
              </a:tr>
              <a:tr h="1141791">
                <a:tc>
                  <a:txBody>
                    <a:bodyPr/>
                    <a:lstStyle/>
                    <a:p>
                      <a:pPr marL="0" marR="0" hangingPunct="0">
                        <a:lnSpc>
                          <a:spcPct val="150000"/>
                        </a:lnSpc>
                        <a:spcBef>
                          <a:spcPts val="0"/>
                        </a:spcBef>
                        <a:spcAft>
                          <a:spcPts val="1200"/>
                        </a:spcAft>
                      </a:pPr>
                      <a:r>
                        <a:rPr lang="en-GB" sz="1800" i="1" dirty="0">
                          <a:solidFill>
                            <a:srgbClr val="000000"/>
                          </a:solidFill>
                          <a:effectLst/>
                          <a:latin typeface="Times New Roman" panose="02020603050405020304" pitchFamily="18" charset="0"/>
                          <a:ea typeface="Times New Roman" panose="02020603050405020304" pitchFamily="18" charset="0"/>
                        </a:rPr>
                        <a:t>McDonald v. City of Chicago</a:t>
                      </a:r>
                      <a:r>
                        <a:rPr lang="en-GB" sz="1800" dirty="0">
                          <a:solidFill>
                            <a:srgbClr val="000000"/>
                          </a:solidFill>
                          <a:effectLst/>
                          <a:latin typeface="Times New Roman" panose="02020603050405020304" pitchFamily="18" charset="0"/>
                          <a:ea typeface="Times New Roman" panose="02020603050405020304" pitchFamily="18" charset="0"/>
                        </a:rPr>
                        <a:t> (2010); </a:t>
                      </a:r>
                      <a:r>
                        <a:rPr lang="en-GB" sz="1800" i="1" dirty="0">
                          <a:solidFill>
                            <a:srgbClr val="000000"/>
                          </a:solidFill>
                          <a:effectLst/>
                          <a:latin typeface="Times New Roman" panose="02020603050405020304" pitchFamily="18" charset="0"/>
                          <a:ea typeface="Times New Roman" panose="02020603050405020304" pitchFamily="18" charset="0"/>
                        </a:rPr>
                        <a:t>Timbs v. Indiana</a:t>
                      </a:r>
                      <a:r>
                        <a:rPr lang="en-GB" sz="1800" dirty="0">
                          <a:solidFill>
                            <a:srgbClr val="000000"/>
                          </a:solidFill>
                          <a:effectLst/>
                          <a:latin typeface="Times New Roman" panose="02020603050405020304" pitchFamily="18" charset="0"/>
                          <a:ea typeface="Times New Roman" panose="02020603050405020304" pitchFamily="18" charset="0"/>
                        </a:rPr>
                        <a:t> (2018): A fundamental right is a “right . . . fundamental to our scheme of ordered liberty or deeply rooted in this Nation’s history and tradition.”</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27621448"/>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3.1: Incorporation Tests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792825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949516-E761-D83D-E501-8795C1DBD7D6}"/>
              </a:ext>
            </a:extLst>
          </p:cNvPr>
          <p:cNvSpPr>
            <a:spLocks noGrp="1"/>
          </p:cNvSpPr>
          <p:nvPr>
            <p:ph type="title"/>
          </p:nvPr>
        </p:nvSpPr>
        <p:spPr/>
        <p:txBody>
          <a:bodyPr>
            <a:normAutofit fontScale="90000"/>
          </a:bodyPr>
          <a:lstStyle/>
          <a:p>
            <a:r>
              <a:rPr lang="en-US" dirty="0"/>
              <a:t>Incorporation in the Aftermath of Palko </a:t>
            </a:r>
            <a:r>
              <a:rPr lang="en-US" sz="2700" dirty="0"/>
              <a:t>(1 of 3)</a:t>
            </a:r>
          </a:p>
        </p:txBody>
      </p:sp>
      <p:sp>
        <p:nvSpPr>
          <p:cNvPr id="4" name="Content Placeholder 3">
            <a:extLst>
              <a:ext uri="{FF2B5EF4-FFF2-40B4-BE49-F238E27FC236}">
                <a16:creationId xmlns:a16="http://schemas.microsoft.com/office/drawing/2014/main" id="{FE6C57B5-598D-0C6C-BB83-F1D1DB1419D3}"/>
              </a:ext>
            </a:extLst>
          </p:cNvPr>
          <p:cNvSpPr>
            <a:spLocks noGrp="1"/>
          </p:cNvSpPr>
          <p:nvPr>
            <p:ph idx="1"/>
          </p:nvPr>
        </p:nvSpPr>
        <p:spPr/>
        <p:txBody>
          <a:bodyPr/>
          <a:lstStyle/>
          <a:p>
            <a:r>
              <a:rPr lang="en-US" dirty="0"/>
              <a:t>Incorporation of various guarantees.</a:t>
            </a:r>
          </a:p>
          <a:p>
            <a:r>
              <a:rPr lang="en-US" dirty="0"/>
              <a:t>Adamson v. California (1947).</a:t>
            </a:r>
          </a:p>
          <a:p>
            <a:r>
              <a:rPr lang="en-US" dirty="0"/>
              <a:t>Different views from other justices.</a:t>
            </a:r>
          </a:p>
          <a:p>
            <a:endParaRPr lang="en-US" dirty="0"/>
          </a:p>
        </p:txBody>
      </p:sp>
      <p:sp>
        <p:nvSpPr>
          <p:cNvPr id="2" name="Footer Placeholder 1">
            <a:extLst>
              <a:ext uri="{FF2B5EF4-FFF2-40B4-BE49-F238E27FC236}">
                <a16:creationId xmlns:a16="http://schemas.microsoft.com/office/drawing/2014/main" id="{7E1D2512-68FD-31FF-203B-3FE3641807F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257E7E1-B532-1F84-3F8B-3A156E144838}"/>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39506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2581</Words>
  <Application>Microsoft Office PowerPoint</Application>
  <PresentationFormat>On-screen Show (4:3)</PresentationFormat>
  <Paragraphs>189</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Office Theme</vt:lpstr>
      <vt:lpstr>Epstein, Constitutional Law for a Changing America, Edition 12 Chapter 3: Incorporation of the Bill of Rights</vt:lpstr>
      <vt:lpstr>Must States Abide by the Bill of Rights? Initial Responses</vt:lpstr>
      <vt:lpstr>Incorporation through the Fourteenth Amendment: Early Interpretations (1 of 3)</vt:lpstr>
      <vt:lpstr>Incorporation through the Fourteenth Amendment: Early Interpretations (2 of 3)</vt:lpstr>
      <vt:lpstr>Incorporation through the Fourteenth Amendment: Early Interpretations (3 of 3)</vt:lpstr>
      <vt:lpstr>Tests Emerge (1 of 3)</vt:lpstr>
      <vt:lpstr>Tests Emerge (2 of 3)</vt:lpstr>
      <vt:lpstr>Tests Emerge (3 of 3)</vt:lpstr>
      <vt:lpstr>Incorporation in the Aftermath of Palko (1 of 3)</vt:lpstr>
      <vt:lpstr>Incorporation in the Aftermath of Palko (2 of 3)</vt:lpstr>
      <vt:lpstr>Incorporation in the Aftermath of Palko (3 of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3 PowerPoints</dc:title>
  <dc:creator>Ancheta, Katie</dc:creator>
  <cp:lastModifiedBy>Daria Terry</cp:lastModifiedBy>
  <cp:revision>27</cp:revision>
  <dcterms:created xsi:type="dcterms:W3CDTF">2006-08-16T00:00:00Z</dcterms:created>
  <dcterms:modified xsi:type="dcterms:W3CDTF">2025-01-02T16:56:45Z</dcterms:modified>
</cp:coreProperties>
</file>