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6"/>
  </p:notesMasterIdLst>
  <p:sldIdLst>
    <p:sldId id="256" r:id="rId2"/>
    <p:sldId id="268" r:id="rId3"/>
    <p:sldId id="269" r:id="rId4"/>
    <p:sldId id="270" r:id="rId5"/>
    <p:sldId id="271" r:id="rId6"/>
    <p:sldId id="272" r:id="rId7"/>
    <p:sldId id="273" r:id="rId8"/>
    <p:sldId id="274" r:id="rId9"/>
    <p:sldId id="286" r:id="rId10"/>
    <p:sldId id="288" r:id="rId11"/>
    <p:sldId id="275" r:id="rId12"/>
    <p:sldId id="276" r:id="rId13"/>
    <p:sldId id="277" r:id="rId14"/>
    <p:sldId id="278"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A9FBD64-18AB-F1CE-F6F7-55CC2DE8D9AE}" name="Jennifer Jovin-Bernstein (she/her/hers)" initials="JJB(" userId="S::Jennifer.Jovin-Bernstein@sagepub.com::d795446e-61a4-4863-ab66-620f9a14421d"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2F2F6"/>
    <a:srgbClr val="F0F8F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85"/>
    <p:restoredTop sz="67794" autoAdjust="0"/>
  </p:normalViewPr>
  <p:slideViewPr>
    <p:cSldViewPr>
      <p:cViewPr varScale="1">
        <p:scale>
          <a:sx n="43" d="100"/>
          <a:sy n="43" d="100"/>
        </p:scale>
        <p:origin x="1992" y="3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assie Carey" userId="6fe182c6-1fef-4565-bbf3-fbf11a7861e2" providerId="ADAL" clId="{01B63368-0877-4C5D-BF73-E572C5840162}"/>
    <pc:docChg chg="modSld">
      <pc:chgData name="Cassie Carey" userId="6fe182c6-1fef-4565-bbf3-fbf11a7861e2" providerId="ADAL" clId="{01B63368-0877-4C5D-BF73-E572C5840162}" dt="2024-07-22T20:29:06.210" v="1" actId="6549"/>
      <pc:docMkLst>
        <pc:docMk/>
      </pc:docMkLst>
      <pc:sldChg chg="modNotesTx">
        <pc:chgData name="Cassie Carey" userId="6fe182c6-1fef-4565-bbf3-fbf11a7861e2" providerId="ADAL" clId="{01B63368-0877-4C5D-BF73-E572C5840162}" dt="2024-07-22T20:29:06.210" v="1" actId="6549"/>
        <pc:sldMkLst>
          <pc:docMk/>
          <pc:sldMk cId="1494364788" sldId="286"/>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6422B10-FE80-4935-B9C9-55F2DE02CE53}" type="datetimeFigureOut">
              <a:rPr lang="en-US" smtClean="0"/>
              <a:t>1/2/2025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974C31-EB4A-4B21-8134-CB5741A1DC5F}" type="slidenum">
              <a:rPr lang="en-US" smtClean="0"/>
              <a:t>‹#›</a:t>
            </a:fld>
            <a:endParaRPr lang="en-US" dirty="0"/>
          </a:p>
        </p:txBody>
      </p:sp>
    </p:spTree>
    <p:extLst>
      <p:ext uri="{BB962C8B-B14F-4D97-AF65-F5344CB8AC3E}">
        <p14:creationId xmlns:p14="http://schemas.microsoft.com/office/powerpoint/2010/main" val="21131433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Libel</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Public Officials and Libel</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New York Times v. Sullivan (1964)</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Brennan radically altered the standards that public officials acting in a public capacity had to meet before they could prove libel and receive damages.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Brennan asserted that if plaintiffs were public officials, they had to demonstrate that the statement was false, damaging, and “made with ‘actual malice.’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2</a:t>
            </a:fld>
            <a:endParaRPr lang="en-US" dirty="0"/>
          </a:p>
        </p:txBody>
      </p:sp>
    </p:spTree>
    <p:extLst>
      <p:ext uri="{BB962C8B-B14F-4D97-AF65-F5344CB8AC3E}">
        <p14:creationId xmlns:p14="http://schemas.microsoft.com/office/powerpoint/2010/main" val="25812159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2"/>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Obscenity</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3"/>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Child Pornography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New York v. Ferber (1982)</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This case asked whether the government can restrict the production and distribution of materials that depict sexual activity by children, even if those materials do not meet the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Miller</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test definition of obscenity.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decision was unanimous, indicating that liberals and conservatives alike recognize the state’s overriding interest in protecting child welfare.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Osborne v. Ohio (1990)</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justices allowed states to criminalize the mere private possession of child pornography.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Ashcroft v. Free Speech Coalition (2002)</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justices considered a challenge to the constitutionality of the Child Pornography Prevention Act of 1996 (CPPA).</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federal law not only prohibited using minors to create such materials but also barred the use of adult actors who looked like children as well as computer-generated images of youngsters.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These provisions, according to the Court, went too far.</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United States v. Williams (2008)</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PROTECT Act was an attempt to remedy the defects in the 1996 law.</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It was limited to anyone who knowingly “advertises, promotes, presents, distributes, or solicits . . . any material or purported material that reflects the belief, or that is intended to cause another to believe, that the material or purported material” contains illegal child pornography.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upheld that law, noting that, rather than attempt to regulate the material itself, the new law targeted the speech of those who engaging in criminalized behavior.</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11</a:t>
            </a:fld>
            <a:endParaRPr lang="en-US" dirty="0"/>
          </a:p>
        </p:txBody>
      </p:sp>
    </p:spTree>
    <p:extLst>
      <p:ext uri="{BB962C8B-B14F-4D97-AF65-F5344CB8AC3E}">
        <p14:creationId xmlns:p14="http://schemas.microsoft.com/office/powerpoint/2010/main" val="24064020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2"/>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Obscenity</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4"/>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Regulating Access to Internet Sites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Ginsberg v. New York (1968)</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heard a challenge to a New York law that made it illegal to sell depictions of nudity to minors, even though the material would not have been classified as obscene for adults.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upheld the law, reasoning that the “well-being of its children is of course a subject within the State’s constitutional power to regulate . . . .”</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Reno v. American Civil Liberties Union (1997)</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This case presented the justices’ first opportunity to consider the legal status of the Internet.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For at least two reasons, Reno is an interesting decision.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First, it seems to provide an early indication of the Court’s thinking about the Internet: that it is closer in kind to the printed press than it is to broadcast media.</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Second, the Court’s ruling itself, which struck down the CDA’s prohibition against sending “indecent” or “patently offensive” communications to minors.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Ashcroft v. American Civil Liberties Union [I] (2002)</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 group of organizations that maintained websites containing sexually explicit materials challenged the Child Online Protection Act.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Their concern was that COPA defined “harm to minors” in the context of “contemporary community standards,” a feature of the Court’s obscenity definition in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Miller</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Because the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Miller</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ruling stipulated that “community standards” were determined by individual communities, they feared that “any material that might be deemed harmful by the most puritan of communities in any state” might expose them to prosecution.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declared that the use of COPA’s “community standards” to identify material harmful to children did not render the statute facially invalid.</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did not express an opinion on other questions and sent the case back to the court of appeals, instructing it to evaluate the law more extensively.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12</a:t>
            </a:fld>
            <a:endParaRPr lang="en-US" dirty="0"/>
          </a:p>
        </p:txBody>
      </p:sp>
    </p:spTree>
    <p:extLst>
      <p:ext uri="{BB962C8B-B14F-4D97-AF65-F5344CB8AC3E}">
        <p14:creationId xmlns:p14="http://schemas.microsoft.com/office/powerpoint/2010/main" val="18134792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2"/>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Obscenity</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4"/>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Regulating Access to Internet Sites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200150" marR="0" lvl="2" indent="-285750">
              <a:lnSpc>
                <a:spcPct val="115000"/>
              </a:lnSpc>
              <a:spcBef>
                <a:spcPts val="0"/>
              </a:spcBef>
              <a:spcAft>
                <a:spcPts val="0"/>
              </a:spcAft>
              <a:buFont typeface="+mj-lt"/>
              <a:buAutoNum type="romanLcPeriod" startAt="4"/>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Ashcroft v. American Civil Liberties Union [II] (2004)</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of appeals held that COPA violated the First Amendment, ruling that it was not the “least restrictive” alternative available to accomplish Congress’s goal of shielding children from harmful materials.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agreed, pointing to the availability of blocking and filtering software that parents could use to limit minors’ access to sexual material.</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startAt="4"/>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United States v. American Library Association (2003)</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At issue in this case was the constitutionality of the Children’s Internet Protection Act of 2000, which withholds federal financial aid from libraries that do not use “filtering” software to block “visual depictions” that are harmful to minors.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Six of the justices voted to uphold the law, but Chief Justice Rehnquist failed to obtain a majority for his view.</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Rehnquist thought that restricting the ability of adult library users to access certain Internet sites was no more in violation of the First Amendment than placing limits on their ability to borrow books that librarians did not use their discretion to purchase.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13</a:t>
            </a:fld>
            <a:endParaRPr lang="en-US" dirty="0"/>
          </a:p>
        </p:txBody>
      </p:sp>
    </p:spTree>
    <p:extLst>
      <p:ext uri="{BB962C8B-B14F-4D97-AF65-F5344CB8AC3E}">
        <p14:creationId xmlns:p14="http://schemas.microsoft.com/office/powerpoint/2010/main" val="18905094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2"/>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Obscenity</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5"/>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Cruelty and Violence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United States v. Stevens (2010)</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This case involved a 1999 federal law that criminalized the commercial creation, sale, or possession of certain depictions of animal cruelty.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statute addressed only portrayals of harmful acts, not the underlying conduct.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There were prosecutions, mostly against those compiling or selling videos depicting dogfights.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Robert Stevens was among those indicted, and upon conviction he was sentenced to thirty-seven months in prison.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Stevens argued that the law violated his rights under the First Amendment.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government responded by arguing that, since they “lack expressive value,” depictions of animal cruelty should be categorized as unprotected press.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rejected the government’s claims, ruling that the law unconstitutionally singled out a particular subject matter for regulation.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Brown v. Entertainment Merchants Association (2011)</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rejected the State of California’s request to remove the sale of violent video games to minors from First Amendment protection.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majority informed the state that all laws prohibiting the sale of such games would be subject to strict scrutiny.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14</a:t>
            </a:fld>
            <a:endParaRPr lang="en-US" dirty="0"/>
          </a:p>
        </p:txBody>
      </p:sp>
    </p:spTree>
    <p:extLst>
      <p:ext uri="{BB962C8B-B14F-4D97-AF65-F5344CB8AC3E}">
        <p14:creationId xmlns:p14="http://schemas.microsoft.com/office/powerpoint/2010/main" val="19104470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Libel</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2"/>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Expanding the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Sullivan</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Test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Curtis Publishing Company v. Butts (1967)</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At issue was a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Saturday Evening Post</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article titled “The Story of a College Football Fix.”</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writer asserted that Wally Butts, the athletic director at the University of Georgia, had given Paul Bryant, the football coach at the University of Alabama, “the plays, defensive patterns, and all the significant secrets Georgia’s football team possessed.”</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Butts initiated a libel suit against the publishing company, arguing that the article was false and damaging.</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Evidence introduced at the trial showed that the Saturday Evening Post had done little to verify the insurance salesman’s story.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magazine later asked for a new trial on Sullivan grounds—that Butts was a public figure and should have to prove actual malice.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judge refused, asserting that Butts was not a public official.</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Associated Press v. Walker (1967)</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This case concerned a 1962 Associated Press story about riots at the University of Mississippi triggered by the government-ordered admission to the university of James Meredith, a Black student.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According to the story, retired army general Edwin Walker “took command of the violent crowd and . . . led a charge against federal marshals. . . .”</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Walker sued the Associated Press for $2 million in compensatory and punitive damages, arguing that the article was false and damaging.</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judge held that Walker, while not a public official, was a public figure; his views on integration were well-known and, as such, he had to prove actual malice under the Sullivan standard.</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3</a:t>
            </a:fld>
            <a:endParaRPr lang="en-US" dirty="0"/>
          </a:p>
        </p:txBody>
      </p:sp>
    </p:spTree>
    <p:extLst>
      <p:ext uri="{BB962C8B-B14F-4D97-AF65-F5344CB8AC3E}">
        <p14:creationId xmlns:p14="http://schemas.microsoft.com/office/powerpoint/2010/main" val="8749949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Libel</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3"/>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Pushing Back on the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Sullivan</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Test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Rosenbloom v. Metromedia (1971)</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held that the primary emphasis of the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Sullivan</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test “derives not so much from whether the plaintiff is a ‘public official’ . . . as it derives from the question whether the allegedly defamatory publication concerns a matter of public or general interest.”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Gertz v. Welch (1974)</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After a jury found a police officer guilty of murder, the victim’s family retained Elmer Gertz, a Chicago attorney, to bring a civil action against the officer.</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In a story written for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American Opinion</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an outlet for the views of the John Birch Society, a far-right, anticommunist organization, Robert Welch suggested that Gertz was a “Communist-fronter” engaged in a plot to disgrace and frame the police.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Gertz sued Welch for libel, arguing that the story was false and damaging to his legal career.</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Welch argued that Gertz was covered by the Sullivan test, regardless of the standard adopted by the court.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Gertz took the position that he was a private figure who had not voluntarily thrust himself into the public sphere.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sided with Gertz.</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Time, Inc. v. Firestone (1976)</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In 1961, Mary Alice Sullivan married Russell Firestone, “the scion of one of America’s wealthier industrial families.”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Three years later she filed for separation, and he countered with a plea for a divorce in Florida.</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trial was a protracted, well-publicized affair, owing to the notoriety of the Firestones and the details of their relationship.</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trial judge noted that each of the parties had accused the other of outrageous extramarital affairs but that he found the testimony to be unreliable.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After the divorce was final,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Time</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magazine ran a story, stating that the divorce proceedings “produced enough testimony of extramarital adventures on both sides, said the judge, ‘to make Dr. Freud’s hair curl.’”</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Because the magazine reported as true material the judge explicitly discounted as unreliable, Mary Alice Firestone requested a printed retraction.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When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Time</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refused, she sued on the ground that the story was “false, malicious, and defamatory.”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0"/>
              </a:spcAft>
              <a:buFont typeface="+mj-lt"/>
              <a:buAutoNum type="roman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Time</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argued that she was a public figure and, therefore, had to prove “actual malice.”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100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Relying on its ruling in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Gertz</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the Supreme Court disagreed, concluding that Mrs. Firestone was not a public figure.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4</a:t>
            </a:fld>
            <a:endParaRPr lang="en-US" dirty="0"/>
          </a:p>
        </p:txBody>
      </p:sp>
    </p:spTree>
    <p:extLst>
      <p:ext uri="{BB962C8B-B14F-4D97-AF65-F5344CB8AC3E}">
        <p14:creationId xmlns:p14="http://schemas.microsoft.com/office/powerpoint/2010/main" val="19971299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Libel</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3"/>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Pushing Back on the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Sullivan</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Test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Hutchinson v. Proxmire (1979)</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Hutchinson, a behavioral scientist, sued for defamation after the research funding he received was criticized by a member of the U.S. Senate.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determined that the notoriety surrounding a libel case does not convert a private individual alleging defamation into a public figure.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Hustler Magazine v. Falwell (1988)</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When the justices agreed to hear arguments in a libel case involving a national religious leader, some observers of the Court expected a decision that would overhaul—or perhaps even overrule—</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New York Times v. Sullivan</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further extended First Amendment protections to the press when it lampoons public officials and public figures.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1000"/>
              </a:spcAft>
              <a:buFont typeface="+mj-lt"/>
              <a:buAutoNum type="roman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If they wish to sue a publication for causing emotional distress, such prominent persons must now demonstrate that a caricature also contains a false statement of fact, made with the same actual malice.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5</a:t>
            </a:fld>
            <a:endParaRPr lang="en-US" dirty="0"/>
          </a:p>
        </p:txBody>
      </p:sp>
    </p:spTree>
    <p:extLst>
      <p:ext uri="{BB962C8B-B14F-4D97-AF65-F5344CB8AC3E}">
        <p14:creationId xmlns:p14="http://schemas.microsoft.com/office/powerpoint/2010/main" val="34596958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2"/>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Obscenity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Obscenity in Perspective: Origins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Regina v. Hicklin (1868)</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This British case involved a pamphlet questioning the morals of Catholic priests.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promulgated the following test: “Whether the tendency of the matter charged as obscenity is to deprave and corrupt those whose minds are open to such immoral influences and into whose hands a publication of this sort might fall.”</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Ex parte Jackson (1878)</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Initially, the U.S. Supreme Court not only adopted the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Hicklin</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standard but strengthened it, as well.</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upheld the Comstock Act, which made it a crime to send obscene materials, including information on abortion and birth control, through the U.S. mail.</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justices applied the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Hicklin</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test and extended its coverage to include materials discussing reproduction.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United States v. One Book Entitled “Ulysses” by James Joyce (1934)</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judge argued that the proper standard should consider the work as a whole, not simply isolated and potentially offensive passages.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Butler v. Michigan (1957)</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declared unconstitutional a state statute that defined obscenity along the same lines as the Hicklin test.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law made it a crime to distribute material “found to have a potentially deleterious influence on youth.”</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justices struck down the statute, finding fault with the child-based standard.</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6</a:t>
            </a:fld>
            <a:endParaRPr lang="en-US" dirty="0"/>
          </a:p>
        </p:txBody>
      </p:sp>
    </p:spTree>
    <p:extLst>
      <p:ext uri="{BB962C8B-B14F-4D97-AF65-F5344CB8AC3E}">
        <p14:creationId xmlns:p14="http://schemas.microsoft.com/office/powerpoint/2010/main" val="15986520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2"/>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Obscenity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Obscenity in Perspective: Origins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200150" marR="0" lvl="2" indent="-285750">
              <a:lnSpc>
                <a:spcPct val="115000"/>
              </a:lnSpc>
              <a:spcBef>
                <a:spcPts val="0"/>
              </a:spcBef>
              <a:spcAft>
                <a:spcPts val="0"/>
              </a:spcAft>
              <a:buFont typeface="+mj-lt"/>
              <a:buAutoNum type="romanLcPeriod" startAt="5"/>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Roth v. United States (1957)</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took its first stab at creating a contemporary American obscenity standard.</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Now known as the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Roth</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test, Brennan’s obscenity standard posed the following: “Whether to the average person, applying contemporary community standards, the dominant theme of the material taken as a whole appeals to prurient interest.”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startAt="5"/>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Jacobellis v. Ohio (1964)</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considered the appeal of Nico Jacobellis, the manager of a movie theater, who had been charged by Ohio authorities with showing an obscene film called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Les Amants (The Lovers)</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Brennan refined his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Roth</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test by stating that contemporary community standards were those of the nation, not of a local community.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startAt="5"/>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Memoirs v. Massachusetts (1966)</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This case reviewed the attempts of Massachusetts to declare obscene John Cleland’s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Memoirs of a Woman of Pleasure</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Massachusetts Supreme Court held that just because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Memoirs</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contained some nonerotic passages did not mean that it had redeeming value.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Court disagreed, with Brennan writing that if a work had a “modicum of social value[,]” it could not be adjudged obscene.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7</a:t>
            </a:fld>
            <a:endParaRPr lang="en-US" dirty="0"/>
          </a:p>
        </p:txBody>
      </p:sp>
    </p:spTree>
    <p:extLst>
      <p:ext uri="{BB962C8B-B14F-4D97-AF65-F5344CB8AC3E}">
        <p14:creationId xmlns:p14="http://schemas.microsoft.com/office/powerpoint/2010/main" val="28050916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342900" marR="0" lvl="0" indent="-342900">
              <a:lnSpc>
                <a:spcPct val="115000"/>
              </a:lnSpc>
              <a:spcBef>
                <a:spcPts val="0"/>
              </a:spcBef>
              <a:spcAft>
                <a:spcPts val="0"/>
              </a:spcAft>
              <a:buFont typeface="+mj-lt"/>
              <a:buAutoNum type="romanUcPeriod" startAt="2"/>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Obscenity</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marR="0" lvl="1" indent="-285750">
              <a:lnSpc>
                <a:spcPct val="115000"/>
              </a:lnSpc>
              <a:spcBef>
                <a:spcPts val="0"/>
              </a:spcBef>
              <a:spcAft>
                <a:spcPts val="0"/>
              </a:spcAft>
              <a:buFont typeface="+mj-lt"/>
              <a:buAutoNum type="alphaUcPeriod" startAt="2"/>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Political Environment and the “Nixon” Court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Miller v. California (1973)</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During his campaign, Richard Nixon promised the voters that if he became president, he would appoint justices to the Court who were more conservative in their orientation.</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While in office, he had the opportunity to appoint four new justices to the Court.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anticipated change became when the justices announced their decision in this case.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b="1" i="1" dirty="0">
                <a:effectLst/>
                <a:latin typeface="Arial" panose="020B0604020202020204" pitchFamily="34" charset="0"/>
                <a:ea typeface="Times New Roman" panose="02020603050405020304" pitchFamily="18" charset="0"/>
                <a:cs typeface="Times New Roman" panose="02020603050405020304" pitchFamily="18" charset="0"/>
              </a:rPr>
              <a:t>Paris Adult Theatre I v. Slaton (1970)</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This case involved a 1970 complaint filed by Atlanta, Georgia, against the Paris Adult Theatre, asserting that the theater was showing obscene films.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offending films depicted simulated oral sex and group sexual intercourse.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judge ruled in favor of the theater, mainly because the owners did not admit to the theater anyone under the age of twenty-one.</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After the Georgia Supreme Court reversed, the owners appealed to the U.S. Supreme Court.</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justices affirmed the ruling, refusing to extend to the theater First Amendment protection, even though only consenting adults could see the films.</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The majority reasoned that the state had a legitimate interest in protecting the corruption of public morality.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marR="0" lvl="2" indent="-228600">
              <a:lnSpc>
                <a:spcPct val="115000"/>
              </a:lnSpc>
              <a:spcBef>
                <a:spcPts val="0"/>
              </a:spcBef>
              <a:spcAft>
                <a:spcPts val="0"/>
              </a:spcAft>
              <a:buFont typeface="+mj-lt"/>
              <a:buAutoNum type="romanLcPeriod"/>
            </a:pP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Miller</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(and </a:t>
            </a:r>
            <a:r>
              <a:rPr lang="en-US" sz="1100" i="1" dirty="0">
                <a:effectLst/>
                <a:latin typeface="Arial" panose="020B0604020202020204" pitchFamily="34" charset="0"/>
                <a:ea typeface="Times New Roman" panose="02020603050405020304" pitchFamily="18" charset="0"/>
                <a:cs typeface="Times New Roman" panose="02020603050405020304" pitchFamily="18" charset="0"/>
              </a:rPr>
              <a:t>Paris Adult Theatre I</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substantially changed the constitutional definition of obscenity.</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1000"/>
              </a:spcAft>
              <a:buFont typeface="+mj-lt"/>
              <a:buAutoNum type="alphaLcPeriod"/>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See Table 8.1.</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8</a:t>
            </a:fld>
            <a:endParaRPr lang="en-US" dirty="0"/>
          </a:p>
        </p:txBody>
      </p:sp>
    </p:spTree>
    <p:extLst>
      <p:ext uri="{BB962C8B-B14F-4D97-AF65-F5344CB8AC3E}">
        <p14:creationId xmlns:p14="http://schemas.microsoft.com/office/powerpoint/2010/main" val="4362714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9</a:t>
            </a:fld>
            <a:endParaRPr lang="en-US" dirty="0"/>
          </a:p>
        </p:txBody>
      </p:sp>
    </p:spTree>
    <p:extLst>
      <p:ext uri="{BB962C8B-B14F-4D97-AF65-F5344CB8AC3E}">
        <p14:creationId xmlns:p14="http://schemas.microsoft.com/office/powerpoint/2010/main" val="21545756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10</a:t>
            </a:fld>
            <a:endParaRPr lang="en-US" dirty="0"/>
          </a:p>
        </p:txBody>
      </p:sp>
    </p:spTree>
    <p:extLst>
      <p:ext uri="{BB962C8B-B14F-4D97-AF65-F5344CB8AC3E}">
        <p14:creationId xmlns:p14="http://schemas.microsoft.com/office/powerpoint/2010/main" val="11282575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rgbClr val="E2F2F6"/>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lvl1pPr>
              <a:defRPr>
                <a:solidFill>
                  <a:schemeClr val="tx1"/>
                </a:solidFill>
              </a:defRPr>
            </a:lvl1pPr>
          </a:lstStyle>
          <a:p>
            <a:r>
              <a:rPr lang="en-US" dirty="0"/>
              <a:t>Author, Title and Edition. © 20XX SAGE Publishing.</a:t>
            </a:r>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B6F15528-21DE-4FAA-801E-634DDDAF4B2B}" type="slidenum">
              <a:rPr lang="en-US" smtClean="0"/>
              <a:pPr/>
              <a:t>‹#›</a:t>
            </a:fld>
            <a:endParaRPr lang="en-US" dirty="0"/>
          </a:p>
        </p:txBody>
      </p:sp>
      <p:sp>
        <p:nvSpPr>
          <p:cNvPr id="7" name="Title 6"/>
          <p:cNvSpPr>
            <a:spLocks noGrp="1"/>
          </p:cNvSpPr>
          <p:nvPr>
            <p:ph type="title"/>
          </p:nvPr>
        </p:nvSpPr>
        <p:spPr>
          <a:xfrm>
            <a:off x="1371600" y="3733800"/>
            <a:ext cx="6400800" cy="1752600"/>
          </a:xfrm>
        </p:spPr>
        <p:txBody>
          <a:bodyPr>
            <a:normAutofit/>
          </a:bodyPr>
          <a:lstStyle>
            <a:lvl1pPr>
              <a:defRPr sz="3200">
                <a:solidFill>
                  <a:schemeClr val="tx1"/>
                </a:solidFill>
                <a:latin typeface="+mn-lt"/>
              </a:defRPr>
            </a:lvl1pPr>
          </a:lstStyle>
          <a:p>
            <a:r>
              <a:rPr lang="en-US" dirty="0"/>
              <a:t>Click to edit Master title style</a:t>
            </a: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3008313" cy="728310"/>
          </a:xfrm>
        </p:spPr>
        <p:txBody>
          <a:bodyPr anchor="b"/>
          <a:lstStyle>
            <a:lvl1pPr algn="l">
              <a:defRPr sz="2000" b="1"/>
            </a:lvl1pPr>
          </a:lstStyle>
          <a:p>
            <a:r>
              <a:rPr lang="en-US" dirty="0"/>
              <a:t>Click to edit Master title style</a:t>
            </a:r>
          </a:p>
        </p:txBody>
      </p:sp>
      <p:sp>
        <p:nvSpPr>
          <p:cNvPr id="3" name="Content Placeholder 2"/>
          <p:cNvSpPr>
            <a:spLocks noGrp="1"/>
          </p:cNvSpPr>
          <p:nvPr>
            <p:ph idx="1"/>
          </p:nvPr>
        </p:nvSpPr>
        <p:spPr>
          <a:xfrm>
            <a:off x="3575050" y="838200"/>
            <a:ext cx="5111750" cy="52879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676400"/>
            <a:ext cx="3008313" cy="44497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6" name="Footer Placeholder 5"/>
          <p:cNvSpPr>
            <a:spLocks noGrp="1"/>
          </p:cNvSpPr>
          <p:nvPr>
            <p:ph type="ftr" sz="quarter" idx="11"/>
          </p:nvPr>
        </p:nvSpPr>
        <p:spPr/>
        <p:txBody>
          <a:bodyPr/>
          <a:lstStyle/>
          <a:p>
            <a:r>
              <a:rPr lang="en-US" dirty="0"/>
              <a:t>Author, Title and Edition. © 20XX SAGE Publishing.</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761999"/>
            <a:ext cx="5486400" cy="39655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lvl1pPr>
              <a:defRPr>
                <a:solidFill>
                  <a:schemeClr val="tx1"/>
                </a:solidFill>
              </a:defRPr>
            </a:lvl1p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90600" y="304800"/>
            <a:ext cx="7696200" cy="1143000"/>
          </a:xfrm>
        </p:spPr>
        <p:txBody>
          <a:bodyPr/>
          <a:lstStyle>
            <a:lvl1pPr>
              <a:defRPr>
                <a:solidFill>
                  <a:schemeClr val="tx1"/>
                </a:solidFill>
              </a:defRPr>
            </a:lvl1pPr>
          </a:lstStyle>
          <a:p>
            <a:r>
              <a:rPr lang="en-US" dirty="0"/>
              <a:t>Click to edit Master title style</a:t>
            </a:r>
          </a:p>
        </p:txBody>
      </p:sp>
      <p:sp>
        <p:nvSpPr>
          <p:cNvPr id="3" name="Content Placeholder 2"/>
          <p:cNvSpPr>
            <a:spLocks noGrp="1"/>
          </p:cNvSpPr>
          <p:nvPr>
            <p:ph idx="1"/>
          </p:nvPr>
        </p:nvSpPr>
        <p:spPr>
          <a:xfrm>
            <a:off x="990600" y="1676400"/>
            <a:ext cx="7696200" cy="444976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1"/>
          </p:nvPr>
        </p:nvSpPr>
        <p:spPr>
          <a:xfrm>
            <a:off x="990600" y="6356350"/>
            <a:ext cx="7010400" cy="365125"/>
          </a:xfrm>
        </p:spPr>
        <p:txBody>
          <a:bodyPr/>
          <a:lstStyle/>
          <a:p>
            <a:r>
              <a:rPr lang="en-US" dirty="0"/>
              <a:t>Author, Title and Edition. © 20XX SAGE Publishing.</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
        <p:nvSpPr>
          <p:cNvPr id="7" name="Rectangle 6"/>
          <p:cNvSpPr/>
          <p:nvPr userDrawn="1"/>
        </p:nvSpPr>
        <p:spPr>
          <a:xfrm>
            <a:off x="0" y="0"/>
            <a:ext cx="609600" cy="68580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2402901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dirty="0"/>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8" name="Footer Placeholder 7"/>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2027238"/>
            <a:ext cx="4040188"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590799"/>
            <a:ext cx="4040188"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2027238"/>
            <a:ext cx="4041775"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45025" y="2590799"/>
            <a:ext cx="4041775"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p>
            <a:r>
              <a:rPr lang="en-US"/>
              <a:t>Click to edit Master title style</a:t>
            </a:r>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dirty="0"/>
              <a:t>Author, Title and Edition. © 20XX SAGE Publishing.</a:t>
            </a:r>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65367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838200"/>
            <a:ext cx="82296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2133600"/>
            <a:ext cx="8229600" cy="3992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457200" y="6356350"/>
            <a:ext cx="7543800" cy="365125"/>
          </a:xfrm>
          <a:prstGeom prst="rect">
            <a:avLst/>
          </a:prstGeom>
        </p:spPr>
        <p:txBody>
          <a:bodyPr vert="horz" lIns="91440" tIns="45720" rIns="91440" bIns="45720" rtlCol="0" anchor="ctr"/>
          <a:lstStyle>
            <a:lvl1pPr algn="l">
              <a:defRPr sz="1050">
                <a:solidFill>
                  <a:schemeClr val="tx1"/>
                </a:solidFill>
                <a:latin typeface="Arial" panose="020B0604020202020204" pitchFamily="34" charset="0"/>
                <a:cs typeface="Arial" panose="020B0604020202020204" pitchFamily="34" charset="0"/>
              </a:defRPr>
            </a:lvl1pPr>
          </a:lstStyle>
          <a:p>
            <a:r>
              <a:rPr lang="en-US" dirty="0"/>
              <a:t>Author, Title and Edition. © 20XX SAGE Publishing.</a:t>
            </a:r>
          </a:p>
        </p:txBody>
      </p:sp>
      <p:sp>
        <p:nvSpPr>
          <p:cNvPr id="6" name="Slide Number Placeholder 5"/>
          <p:cNvSpPr>
            <a:spLocks noGrp="1"/>
          </p:cNvSpPr>
          <p:nvPr>
            <p:ph type="sldNum" sz="quarter" idx="4"/>
          </p:nvPr>
        </p:nvSpPr>
        <p:spPr>
          <a:xfrm>
            <a:off x="8229600" y="6356350"/>
            <a:ext cx="457200" cy="365125"/>
          </a:xfrm>
          <a:prstGeom prst="rect">
            <a:avLst/>
          </a:prstGeom>
        </p:spPr>
        <p:txBody>
          <a:bodyPr vert="horz" lIns="91440" tIns="45720" rIns="91440" bIns="45720" rtlCol="0" anchor="ctr"/>
          <a:lstStyle>
            <a:lvl1pPr algn="r">
              <a:defRPr sz="1200">
                <a:solidFill>
                  <a:schemeClr val="tx1"/>
                </a:solidFill>
              </a:defRPr>
            </a:lvl1pPr>
          </a:lstStyle>
          <a:p>
            <a:fld id="{B6F15528-21DE-4FAA-801E-634DDDAF4B2B}" type="slidenum">
              <a:rPr lang="en-US" smtClean="0"/>
              <a:pPr/>
              <a:t>‹#›</a:t>
            </a:fld>
            <a:endParaRPr lang="en-US" dirty="0"/>
          </a:p>
        </p:txBody>
      </p:sp>
      <p:sp>
        <p:nvSpPr>
          <p:cNvPr id="7" name="Rectangle 6"/>
          <p:cNvSpPr/>
          <p:nvPr userDrawn="1"/>
        </p:nvSpPr>
        <p:spPr>
          <a:xfrm>
            <a:off x="0" y="0"/>
            <a:ext cx="9144000" cy="6096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61" r:id="rId9"/>
    <p:sldLayoutId id="2147483656" r:id="rId10"/>
    <p:sldLayoutId id="2147483657"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3962400"/>
            <a:ext cx="6400800" cy="1752600"/>
          </a:xfrm>
        </p:spPr>
        <p:txBody>
          <a:bodyPr>
            <a:normAutofit fontScale="90000"/>
          </a:bodyPr>
          <a:lstStyle/>
          <a:p>
            <a:r>
              <a:rPr lang="en-US" dirty="0"/>
              <a:t>Epstein, </a:t>
            </a:r>
            <a:r>
              <a:rPr lang="en-US" i="1" dirty="0"/>
              <a:t>Constitutional Law for a Changing America</a:t>
            </a:r>
            <a:r>
              <a:rPr lang="en-US" dirty="0"/>
              <a:t>, Edition 12</a:t>
            </a:r>
            <a:br>
              <a:rPr lang="en-US" dirty="0"/>
            </a:br>
            <a:r>
              <a:rPr lang="en-US" dirty="0"/>
              <a:t>Chapter 8: The Boundaries of Free Expression: Libel, Obscenity, and Emerging Areas of Government Regulation </a:t>
            </a:r>
          </a:p>
        </p:txBody>
      </p:sp>
    </p:spTree>
    <p:extLst>
      <p:ext uri="{BB962C8B-B14F-4D97-AF65-F5344CB8AC3E}">
        <p14:creationId xmlns:p14="http://schemas.microsoft.com/office/powerpoint/2010/main" val="25650089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99ACD94-16CA-4624-E513-CC1070DE4C02}"/>
              </a:ext>
            </a:extLst>
          </p:cNvPr>
          <p:cNvSpPr>
            <a:spLocks noGrp="1"/>
          </p:cNvSpPr>
          <p:nvPr>
            <p:ph type="title"/>
          </p:nvPr>
        </p:nvSpPr>
        <p:spPr/>
        <p:txBody>
          <a:bodyPr>
            <a:normAutofit/>
          </a:bodyPr>
          <a:lstStyle/>
          <a:p>
            <a:r>
              <a:rPr lang="en-US" sz="4000" dirty="0"/>
              <a:t>Obscenity </a:t>
            </a:r>
            <a:r>
              <a:rPr lang="en-US" sz="2400" dirty="0"/>
              <a:t>(5 of 9)</a:t>
            </a:r>
            <a:endParaRPr lang="en-US" sz="4000" dirty="0"/>
          </a:p>
        </p:txBody>
      </p:sp>
      <p:graphicFrame>
        <p:nvGraphicFramePr>
          <p:cNvPr id="6" name="Table 5">
            <a:extLst>
              <a:ext uri="{FF2B5EF4-FFF2-40B4-BE49-F238E27FC236}">
                <a16:creationId xmlns:a16="http://schemas.microsoft.com/office/drawing/2014/main" id="{983CC82E-DEA6-CA31-F9AC-46A5ADD1B150}"/>
              </a:ext>
            </a:extLst>
          </p:cNvPr>
          <p:cNvGraphicFramePr>
            <a:graphicFrameLocks noGrp="1"/>
          </p:cNvGraphicFramePr>
          <p:nvPr>
            <p:extLst>
              <p:ext uri="{D42A27DB-BD31-4B8C-83A1-F6EECF244321}">
                <p14:modId xmlns:p14="http://schemas.microsoft.com/office/powerpoint/2010/main" val="353585042"/>
              </p:ext>
            </p:extLst>
          </p:nvPr>
        </p:nvGraphicFramePr>
        <p:xfrm>
          <a:off x="457200" y="2895600"/>
          <a:ext cx="7962900" cy="2781808"/>
        </p:xfrm>
        <a:graphic>
          <a:graphicData uri="http://schemas.openxmlformats.org/drawingml/2006/table">
            <a:tbl>
              <a:tblPr firstRow="1" bandRow="1">
                <a:tableStyleId>{5C22544A-7EE6-4342-B048-85BDC9FD1C3A}</a:tableStyleId>
              </a:tblPr>
              <a:tblGrid>
                <a:gridCol w="1865184">
                  <a:extLst>
                    <a:ext uri="{9D8B030D-6E8A-4147-A177-3AD203B41FA5}">
                      <a16:colId xmlns:a16="http://schemas.microsoft.com/office/drawing/2014/main" val="1894091913"/>
                    </a:ext>
                  </a:extLst>
                </a:gridCol>
                <a:gridCol w="3012989">
                  <a:extLst>
                    <a:ext uri="{9D8B030D-6E8A-4147-A177-3AD203B41FA5}">
                      <a16:colId xmlns:a16="http://schemas.microsoft.com/office/drawing/2014/main" val="3418523800"/>
                    </a:ext>
                  </a:extLst>
                </a:gridCol>
                <a:gridCol w="3084727">
                  <a:extLst>
                    <a:ext uri="{9D8B030D-6E8A-4147-A177-3AD203B41FA5}">
                      <a16:colId xmlns:a16="http://schemas.microsoft.com/office/drawing/2014/main" val="3137843214"/>
                    </a:ext>
                  </a:extLst>
                </a:gridCol>
              </a:tblGrid>
              <a:tr h="0">
                <a:tc>
                  <a:txBody>
                    <a:bodyPr/>
                    <a:lstStyle/>
                    <a:p>
                      <a:pPr marL="0" marR="0" hangingPunct="0">
                        <a:lnSpc>
                          <a:spcPct val="150000"/>
                        </a:lnSpc>
                        <a:spcBef>
                          <a:spcPts val="0"/>
                        </a:spcBef>
                        <a:spcAft>
                          <a:spcPts val="1200"/>
                        </a:spcAft>
                      </a:pPr>
                      <a:r>
                        <a:rPr lang="en-GB" sz="1800" b="0" dirty="0">
                          <a:solidFill>
                            <a:srgbClr val="000000"/>
                          </a:solidFill>
                          <a:effectLst/>
                          <a:latin typeface="Times New Roman" panose="02020603050405020304" pitchFamily="18" charset="0"/>
                          <a:ea typeface="Times New Roman" panose="02020603050405020304" pitchFamily="18" charset="0"/>
                        </a:rPr>
                        <a:t>Standard</a:t>
                      </a:r>
                      <a:endParaRPr lang="en-US" sz="1800" b="0" dirty="0">
                        <a:solidFill>
                          <a:srgbClr val="000000"/>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b="0" dirty="0">
                          <a:solidFill>
                            <a:srgbClr val="000000"/>
                          </a:solidFill>
                          <a:effectLst/>
                          <a:latin typeface="Times New Roman" panose="02020603050405020304" pitchFamily="18" charset="0"/>
                          <a:ea typeface="Times New Roman" panose="02020603050405020304" pitchFamily="18" charset="0"/>
                        </a:rPr>
                        <a:t>Sexual material found patently offensive by the contemporary national standards of society at large</a:t>
                      </a:r>
                      <a:endParaRPr lang="en-US" sz="1800" b="0" dirty="0">
                        <a:solidFill>
                          <a:srgbClr val="000000"/>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b="0" dirty="0">
                          <a:solidFill>
                            <a:srgbClr val="000000"/>
                          </a:solidFill>
                          <a:effectLst/>
                          <a:latin typeface="Times New Roman" panose="02020603050405020304" pitchFamily="18" charset="0"/>
                          <a:ea typeface="Times New Roman" panose="02020603050405020304" pitchFamily="18" charset="0"/>
                        </a:rPr>
                        <a:t>Sexual material found patently offensive by contemporary community standards as specifically defined by applicable state law</a:t>
                      </a:r>
                      <a:endParaRPr lang="en-US" sz="1800" b="0" dirty="0">
                        <a:solidFill>
                          <a:srgbClr val="000000"/>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247337947"/>
                  </a:ext>
                </a:extLst>
              </a:tr>
              <a:tr h="370840">
                <a:tc>
                  <a:txBody>
                    <a:bodyPr/>
                    <a:lstStyle/>
                    <a:p>
                      <a:pPr marL="0" marR="0" hangingPunct="0">
                        <a:lnSpc>
                          <a:spcPct val="150000"/>
                        </a:lnSpc>
                        <a:spcBef>
                          <a:spcPts val="0"/>
                        </a:spcBef>
                        <a:spcAft>
                          <a:spcPts val="1200"/>
                        </a:spcAft>
                      </a:pPr>
                      <a:r>
                        <a:rPr lang="en-GB" sz="1800" dirty="0">
                          <a:solidFill>
                            <a:srgbClr val="000000"/>
                          </a:solidFill>
                          <a:effectLst/>
                          <a:latin typeface="Times New Roman" panose="02020603050405020304" pitchFamily="18" charset="0"/>
                          <a:ea typeface="Times New Roman" panose="02020603050405020304" pitchFamily="18" charset="0"/>
                        </a:rPr>
                        <a:t>Value of the work</a:t>
                      </a:r>
                      <a:endParaRPr lang="en-US" sz="1800" dirty="0">
                        <a:solidFill>
                          <a:srgbClr val="000000"/>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dirty="0">
                          <a:solidFill>
                            <a:srgbClr val="000000"/>
                          </a:solidFill>
                          <a:effectLst/>
                          <a:latin typeface="Times New Roman" panose="02020603050405020304" pitchFamily="18" charset="0"/>
                          <a:ea typeface="Times New Roman" panose="02020603050405020304" pitchFamily="18" charset="0"/>
                        </a:rPr>
                        <a:t>Utterly without redeeming social importance</a:t>
                      </a:r>
                      <a:endParaRPr lang="en-US" sz="1800" dirty="0">
                        <a:solidFill>
                          <a:srgbClr val="000000"/>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dirty="0">
                          <a:solidFill>
                            <a:srgbClr val="000000"/>
                          </a:solidFill>
                          <a:effectLst/>
                          <a:latin typeface="Times New Roman" panose="02020603050405020304" pitchFamily="18" charset="0"/>
                          <a:ea typeface="Times New Roman" panose="02020603050405020304" pitchFamily="18" charset="0"/>
                        </a:rPr>
                        <a:t>Lacks serious literary, artistic, political, or scientific value</a:t>
                      </a:r>
                      <a:endParaRPr lang="en-US" sz="1800" dirty="0">
                        <a:solidFill>
                          <a:srgbClr val="000000"/>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602947822"/>
                  </a:ext>
                </a:extLst>
              </a:tr>
            </a:tbl>
          </a:graphicData>
        </a:graphic>
      </p:graphicFrame>
      <p:sp>
        <p:nvSpPr>
          <p:cNvPr id="4" name="Content Placeholder 3">
            <a:extLst>
              <a:ext uri="{FF2B5EF4-FFF2-40B4-BE49-F238E27FC236}">
                <a16:creationId xmlns:a16="http://schemas.microsoft.com/office/drawing/2014/main" id="{642A2F14-EE40-960D-60CD-8A9AF1BE1841}"/>
              </a:ext>
            </a:extLst>
          </p:cNvPr>
          <p:cNvSpPr>
            <a:spLocks noGrp="1"/>
          </p:cNvSpPr>
          <p:nvPr>
            <p:ph idx="1"/>
          </p:nvPr>
        </p:nvSpPr>
        <p:spPr/>
        <p:txBody>
          <a:bodyPr>
            <a:normAutofit/>
          </a:bodyPr>
          <a:lstStyle/>
          <a:p>
            <a:pPr marL="0" indent="0">
              <a:buNone/>
            </a:pPr>
            <a:r>
              <a:rPr lang="en-US" sz="1800" b="1" dirty="0"/>
              <a:t>Table 8.1: The Obscenity Standards of the Warren and Burger Courts Compared </a:t>
            </a: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p:txBody>
      </p:sp>
      <p:sp>
        <p:nvSpPr>
          <p:cNvPr id="2" name="Footer Placeholder 1">
            <a:extLst>
              <a:ext uri="{FF2B5EF4-FFF2-40B4-BE49-F238E27FC236}">
                <a16:creationId xmlns:a16="http://schemas.microsoft.com/office/drawing/2014/main" id="{6564D8C0-5568-889D-B432-C3197BDD9F97}"/>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1AEC0F9D-AEF5-40F9-966B-5E564A079726}"/>
              </a:ext>
            </a:extLst>
          </p:cNvPr>
          <p:cNvSpPr>
            <a:spLocks noGrp="1"/>
          </p:cNvSpPr>
          <p:nvPr>
            <p:ph type="sldNum" sz="quarter" idx="12"/>
          </p:nvPr>
        </p:nvSpPr>
        <p:spPr/>
        <p:txBody>
          <a:bodyPr/>
          <a:lstStyle/>
          <a:p>
            <a:fld id="{B6F15528-21DE-4FAA-801E-634DDDAF4B2B}" type="slidenum">
              <a:rPr lang="en-US" smtClean="0"/>
              <a:pPr/>
              <a:t>10</a:t>
            </a:fld>
            <a:endParaRPr lang="en-US" dirty="0"/>
          </a:p>
        </p:txBody>
      </p:sp>
    </p:spTree>
    <p:extLst>
      <p:ext uri="{BB962C8B-B14F-4D97-AF65-F5344CB8AC3E}">
        <p14:creationId xmlns:p14="http://schemas.microsoft.com/office/powerpoint/2010/main" val="28510521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FA8E160-C80B-39F0-0118-B79658111692}"/>
              </a:ext>
            </a:extLst>
          </p:cNvPr>
          <p:cNvSpPr>
            <a:spLocks noGrp="1"/>
          </p:cNvSpPr>
          <p:nvPr>
            <p:ph type="title"/>
          </p:nvPr>
        </p:nvSpPr>
        <p:spPr/>
        <p:txBody>
          <a:bodyPr>
            <a:normAutofit/>
          </a:bodyPr>
          <a:lstStyle/>
          <a:p>
            <a:r>
              <a:rPr lang="en-US" sz="4000" dirty="0"/>
              <a:t>Obscenity </a:t>
            </a:r>
            <a:r>
              <a:rPr lang="en-US" sz="2400" dirty="0"/>
              <a:t>(6 of 9)</a:t>
            </a:r>
            <a:endParaRPr lang="en-US" sz="4000" dirty="0"/>
          </a:p>
        </p:txBody>
      </p:sp>
      <p:sp>
        <p:nvSpPr>
          <p:cNvPr id="4" name="Content Placeholder 3">
            <a:extLst>
              <a:ext uri="{FF2B5EF4-FFF2-40B4-BE49-F238E27FC236}">
                <a16:creationId xmlns:a16="http://schemas.microsoft.com/office/drawing/2014/main" id="{ABE4C301-B629-9BFF-3B00-FAEA0F6FBA6C}"/>
              </a:ext>
            </a:extLst>
          </p:cNvPr>
          <p:cNvSpPr>
            <a:spLocks noGrp="1"/>
          </p:cNvSpPr>
          <p:nvPr>
            <p:ph idx="1"/>
          </p:nvPr>
        </p:nvSpPr>
        <p:spPr/>
        <p:txBody>
          <a:bodyPr/>
          <a:lstStyle/>
          <a:p>
            <a:pPr marL="0" indent="0">
              <a:buNone/>
            </a:pPr>
            <a:r>
              <a:rPr lang="en-US" dirty="0"/>
              <a:t>Child Pornography </a:t>
            </a:r>
          </a:p>
          <a:p>
            <a:r>
              <a:rPr lang="en-US" dirty="0"/>
              <a:t>New York v. Ferber (1982).</a:t>
            </a:r>
          </a:p>
          <a:p>
            <a:r>
              <a:rPr lang="en-US" dirty="0"/>
              <a:t>Osborne v. Ohio (1990).</a:t>
            </a:r>
          </a:p>
          <a:p>
            <a:r>
              <a:rPr lang="en-US" dirty="0"/>
              <a:t>Ashcroft v. Free Speech Coalition (2002).</a:t>
            </a:r>
          </a:p>
          <a:p>
            <a:r>
              <a:rPr lang="en-US" dirty="0"/>
              <a:t>United States v. Williams (2008).</a:t>
            </a:r>
          </a:p>
        </p:txBody>
      </p:sp>
      <p:sp>
        <p:nvSpPr>
          <p:cNvPr id="2" name="Footer Placeholder 1">
            <a:extLst>
              <a:ext uri="{FF2B5EF4-FFF2-40B4-BE49-F238E27FC236}">
                <a16:creationId xmlns:a16="http://schemas.microsoft.com/office/drawing/2014/main" id="{E6D5FD8B-3C86-9A77-0ACA-5DD5DD3C63D1}"/>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C20B6306-DAB5-9B4E-BBE4-5E297C06F38D}"/>
              </a:ext>
            </a:extLst>
          </p:cNvPr>
          <p:cNvSpPr>
            <a:spLocks noGrp="1"/>
          </p:cNvSpPr>
          <p:nvPr>
            <p:ph type="sldNum" sz="quarter" idx="12"/>
          </p:nvPr>
        </p:nvSpPr>
        <p:spPr/>
        <p:txBody>
          <a:bodyPr/>
          <a:lstStyle/>
          <a:p>
            <a:fld id="{B6F15528-21DE-4FAA-801E-634DDDAF4B2B}" type="slidenum">
              <a:rPr lang="en-US" smtClean="0"/>
              <a:pPr/>
              <a:t>11</a:t>
            </a:fld>
            <a:endParaRPr lang="en-US" dirty="0"/>
          </a:p>
        </p:txBody>
      </p:sp>
    </p:spTree>
    <p:extLst>
      <p:ext uri="{BB962C8B-B14F-4D97-AF65-F5344CB8AC3E}">
        <p14:creationId xmlns:p14="http://schemas.microsoft.com/office/powerpoint/2010/main" val="40493519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B9EC30C-35E6-1607-1052-A54E6A5BF9AD}"/>
              </a:ext>
            </a:extLst>
          </p:cNvPr>
          <p:cNvSpPr>
            <a:spLocks noGrp="1"/>
          </p:cNvSpPr>
          <p:nvPr>
            <p:ph type="title"/>
          </p:nvPr>
        </p:nvSpPr>
        <p:spPr/>
        <p:txBody>
          <a:bodyPr>
            <a:normAutofit/>
          </a:bodyPr>
          <a:lstStyle/>
          <a:p>
            <a:r>
              <a:rPr lang="en-US" sz="4000" dirty="0"/>
              <a:t>Obscenity </a:t>
            </a:r>
            <a:r>
              <a:rPr lang="en-US" sz="2400" dirty="0"/>
              <a:t>(7 of 9)</a:t>
            </a:r>
            <a:endParaRPr lang="en-US" sz="4000" dirty="0"/>
          </a:p>
        </p:txBody>
      </p:sp>
      <p:sp>
        <p:nvSpPr>
          <p:cNvPr id="4" name="Content Placeholder 3">
            <a:extLst>
              <a:ext uri="{FF2B5EF4-FFF2-40B4-BE49-F238E27FC236}">
                <a16:creationId xmlns:a16="http://schemas.microsoft.com/office/drawing/2014/main" id="{99D78E5F-7943-C540-02E5-530C90715D99}"/>
              </a:ext>
            </a:extLst>
          </p:cNvPr>
          <p:cNvSpPr>
            <a:spLocks noGrp="1"/>
          </p:cNvSpPr>
          <p:nvPr>
            <p:ph idx="1"/>
          </p:nvPr>
        </p:nvSpPr>
        <p:spPr/>
        <p:txBody>
          <a:bodyPr/>
          <a:lstStyle/>
          <a:p>
            <a:pPr marL="0" indent="0">
              <a:buNone/>
            </a:pPr>
            <a:r>
              <a:rPr lang="en-US" dirty="0"/>
              <a:t>Regulating Access to Internet Sites </a:t>
            </a:r>
          </a:p>
          <a:p>
            <a:r>
              <a:rPr lang="en-US" dirty="0"/>
              <a:t>Ginsberg v. New York (1968).</a:t>
            </a:r>
          </a:p>
          <a:p>
            <a:r>
              <a:rPr lang="en-US" dirty="0"/>
              <a:t>Reno v. American Civil Liberties Union (1997).</a:t>
            </a:r>
          </a:p>
          <a:p>
            <a:r>
              <a:rPr lang="en-US" dirty="0"/>
              <a:t>Ashcroft v. American Civil Liberties Union [I] (2002).</a:t>
            </a:r>
          </a:p>
          <a:p>
            <a:endParaRPr lang="en-US" dirty="0"/>
          </a:p>
        </p:txBody>
      </p:sp>
      <p:sp>
        <p:nvSpPr>
          <p:cNvPr id="2" name="Footer Placeholder 1">
            <a:extLst>
              <a:ext uri="{FF2B5EF4-FFF2-40B4-BE49-F238E27FC236}">
                <a16:creationId xmlns:a16="http://schemas.microsoft.com/office/drawing/2014/main" id="{FC83BE8E-1C43-6F5A-6BB4-055CAE0BCE09}"/>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1D4F8D28-136F-4905-6EC4-B261048B7CBD}"/>
              </a:ext>
            </a:extLst>
          </p:cNvPr>
          <p:cNvSpPr>
            <a:spLocks noGrp="1"/>
          </p:cNvSpPr>
          <p:nvPr>
            <p:ph type="sldNum" sz="quarter" idx="12"/>
          </p:nvPr>
        </p:nvSpPr>
        <p:spPr/>
        <p:txBody>
          <a:bodyPr/>
          <a:lstStyle/>
          <a:p>
            <a:fld id="{B6F15528-21DE-4FAA-801E-634DDDAF4B2B}" type="slidenum">
              <a:rPr lang="en-US" smtClean="0"/>
              <a:pPr/>
              <a:t>12</a:t>
            </a:fld>
            <a:endParaRPr lang="en-US" dirty="0"/>
          </a:p>
        </p:txBody>
      </p:sp>
    </p:spTree>
    <p:extLst>
      <p:ext uri="{BB962C8B-B14F-4D97-AF65-F5344CB8AC3E}">
        <p14:creationId xmlns:p14="http://schemas.microsoft.com/office/powerpoint/2010/main" val="29925449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A287869-1428-F248-3381-E1252CF8293C}"/>
              </a:ext>
            </a:extLst>
          </p:cNvPr>
          <p:cNvSpPr>
            <a:spLocks noGrp="1"/>
          </p:cNvSpPr>
          <p:nvPr>
            <p:ph type="title"/>
          </p:nvPr>
        </p:nvSpPr>
        <p:spPr/>
        <p:txBody>
          <a:bodyPr>
            <a:normAutofit/>
          </a:bodyPr>
          <a:lstStyle/>
          <a:p>
            <a:r>
              <a:rPr lang="en-US" sz="4000" dirty="0"/>
              <a:t>Obscenity </a:t>
            </a:r>
            <a:r>
              <a:rPr lang="en-US" sz="2400" dirty="0"/>
              <a:t>(8 of 9)</a:t>
            </a:r>
            <a:endParaRPr lang="en-US" sz="4000" dirty="0"/>
          </a:p>
        </p:txBody>
      </p:sp>
      <p:sp>
        <p:nvSpPr>
          <p:cNvPr id="4" name="Content Placeholder 3">
            <a:extLst>
              <a:ext uri="{FF2B5EF4-FFF2-40B4-BE49-F238E27FC236}">
                <a16:creationId xmlns:a16="http://schemas.microsoft.com/office/drawing/2014/main" id="{BFC14506-F721-4716-E38D-1D38C9A1659B}"/>
              </a:ext>
            </a:extLst>
          </p:cNvPr>
          <p:cNvSpPr>
            <a:spLocks noGrp="1"/>
          </p:cNvSpPr>
          <p:nvPr>
            <p:ph idx="1"/>
          </p:nvPr>
        </p:nvSpPr>
        <p:spPr/>
        <p:txBody>
          <a:bodyPr/>
          <a:lstStyle/>
          <a:p>
            <a:pPr marL="0" indent="0">
              <a:buNone/>
            </a:pPr>
            <a:r>
              <a:rPr lang="en-US" dirty="0"/>
              <a:t>Regulating Access to Internet Sites </a:t>
            </a:r>
          </a:p>
          <a:p>
            <a:r>
              <a:rPr lang="en-US" dirty="0"/>
              <a:t>Ashcroft v. American Civil Liberties Union [II] (2004).</a:t>
            </a:r>
          </a:p>
          <a:p>
            <a:r>
              <a:rPr lang="en-US" dirty="0"/>
              <a:t>United States v. American Library Association (2003).</a:t>
            </a:r>
          </a:p>
        </p:txBody>
      </p:sp>
      <p:sp>
        <p:nvSpPr>
          <p:cNvPr id="2" name="Footer Placeholder 1">
            <a:extLst>
              <a:ext uri="{FF2B5EF4-FFF2-40B4-BE49-F238E27FC236}">
                <a16:creationId xmlns:a16="http://schemas.microsoft.com/office/drawing/2014/main" id="{6F35FFB3-CA24-6ABD-3F90-AFD8391FC924}"/>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D47A388E-B43F-5C82-1E61-5B972576FD36}"/>
              </a:ext>
            </a:extLst>
          </p:cNvPr>
          <p:cNvSpPr>
            <a:spLocks noGrp="1"/>
          </p:cNvSpPr>
          <p:nvPr>
            <p:ph type="sldNum" sz="quarter" idx="12"/>
          </p:nvPr>
        </p:nvSpPr>
        <p:spPr/>
        <p:txBody>
          <a:bodyPr/>
          <a:lstStyle/>
          <a:p>
            <a:fld id="{B6F15528-21DE-4FAA-801E-634DDDAF4B2B}" type="slidenum">
              <a:rPr lang="en-US" smtClean="0"/>
              <a:pPr/>
              <a:t>13</a:t>
            </a:fld>
            <a:endParaRPr lang="en-US" dirty="0"/>
          </a:p>
        </p:txBody>
      </p:sp>
    </p:spTree>
    <p:extLst>
      <p:ext uri="{BB962C8B-B14F-4D97-AF65-F5344CB8AC3E}">
        <p14:creationId xmlns:p14="http://schemas.microsoft.com/office/powerpoint/2010/main" val="9041301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3C0FE2A-0D4C-EF35-C462-273F805CD3FA}"/>
              </a:ext>
            </a:extLst>
          </p:cNvPr>
          <p:cNvSpPr>
            <a:spLocks noGrp="1"/>
          </p:cNvSpPr>
          <p:nvPr>
            <p:ph type="title"/>
          </p:nvPr>
        </p:nvSpPr>
        <p:spPr/>
        <p:txBody>
          <a:bodyPr>
            <a:normAutofit/>
          </a:bodyPr>
          <a:lstStyle/>
          <a:p>
            <a:r>
              <a:rPr lang="en-US" sz="4000" dirty="0"/>
              <a:t>Obscenity </a:t>
            </a:r>
            <a:r>
              <a:rPr lang="en-US" sz="2400" dirty="0"/>
              <a:t>(9 of 9)</a:t>
            </a:r>
            <a:endParaRPr lang="en-US" sz="4000" dirty="0"/>
          </a:p>
        </p:txBody>
      </p:sp>
      <p:sp>
        <p:nvSpPr>
          <p:cNvPr id="4" name="Content Placeholder 3">
            <a:extLst>
              <a:ext uri="{FF2B5EF4-FFF2-40B4-BE49-F238E27FC236}">
                <a16:creationId xmlns:a16="http://schemas.microsoft.com/office/drawing/2014/main" id="{3ABE25F5-852B-C0AF-D06B-A4569CB6ABB0}"/>
              </a:ext>
            </a:extLst>
          </p:cNvPr>
          <p:cNvSpPr>
            <a:spLocks noGrp="1"/>
          </p:cNvSpPr>
          <p:nvPr>
            <p:ph idx="1"/>
          </p:nvPr>
        </p:nvSpPr>
        <p:spPr/>
        <p:txBody>
          <a:bodyPr/>
          <a:lstStyle/>
          <a:p>
            <a:pPr marL="0" indent="0">
              <a:buNone/>
            </a:pPr>
            <a:r>
              <a:rPr lang="en-US" dirty="0"/>
              <a:t>Cruelty and Violence </a:t>
            </a:r>
          </a:p>
          <a:p>
            <a:r>
              <a:rPr lang="en-US" dirty="0"/>
              <a:t>United States v. Stevens (2010).</a:t>
            </a:r>
          </a:p>
          <a:p>
            <a:r>
              <a:rPr lang="en-US" dirty="0"/>
              <a:t>Brown v. Entertainment Merchants Association (2011).</a:t>
            </a:r>
          </a:p>
        </p:txBody>
      </p:sp>
      <p:sp>
        <p:nvSpPr>
          <p:cNvPr id="2" name="Footer Placeholder 1">
            <a:extLst>
              <a:ext uri="{FF2B5EF4-FFF2-40B4-BE49-F238E27FC236}">
                <a16:creationId xmlns:a16="http://schemas.microsoft.com/office/drawing/2014/main" id="{A7615969-552F-7A78-D398-74FAA6113DAC}"/>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69B4D5F7-B1FA-A724-AFC9-E2700F12DD61}"/>
              </a:ext>
            </a:extLst>
          </p:cNvPr>
          <p:cNvSpPr>
            <a:spLocks noGrp="1"/>
          </p:cNvSpPr>
          <p:nvPr>
            <p:ph type="sldNum" sz="quarter" idx="12"/>
          </p:nvPr>
        </p:nvSpPr>
        <p:spPr/>
        <p:txBody>
          <a:bodyPr/>
          <a:lstStyle/>
          <a:p>
            <a:fld id="{B6F15528-21DE-4FAA-801E-634DDDAF4B2B}" type="slidenum">
              <a:rPr lang="en-US" smtClean="0"/>
              <a:pPr/>
              <a:t>14</a:t>
            </a:fld>
            <a:endParaRPr lang="en-US" dirty="0"/>
          </a:p>
        </p:txBody>
      </p:sp>
    </p:spTree>
    <p:extLst>
      <p:ext uri="{BB962C8B-B14F-4D97-AF65-F5344CB8AC3E}">
        <p14:creationId xmlns:p14="http://schemas.microsoft.com/office/powerpoint/2010/main" val="1876556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8B9B0A7-F005-1F90-E772-DBD26B6657B4}"/>
              </a:ext>
            </a:extLst>
          </p:cNvPr>
          <p:cNvSpPr>
            <a:spLocks noGrp="1"/>
          </p:cNvSpPr>
          <p:nvPr>
            <p:ph type="title"/>
          </p:nvPr>
        </p:nvSpPr>
        <p:spPr/>
        <p:txBody>
          <a:bodyPr>
            <a:normAutofit/>
          </a:bodyPr>
          <a:lstStyle/>
          <a:p>
            <a:r>
              <a:rPr lang="en-US" sz="4000" dirty="0"/>
              <a:t>Libel </a:t>
            </a:r>
            <a:r>
              <a:rPr lang="en-US" sz="2400" dirty="0"/>
              <a:t>(1 of 4)</a:t>
            </a:r>
          </a:p>
        </p:txBody>
      </p:sp>
      <p:sp>
        <p:nvSpPr>
          <p:cNvPr id="4" name="Content Placeholder 3">
            <a:extLst>
              <a:ext uri="{FF2B5EF4-FFF2-40B4-BE49-F238E27FC236}">
                <a16:creationId xmlns:a16="http://schemas.microsoft.com/office/drawing/2014/main" id="{B54E3BFD-DE0E-BAE3-27C4-A793C73F6C27}"/>
              </a:ext>
            </a:extLst>
          </p:cNvPr>
          <p:cNvSpPr>
            <a:spLocks noGrp="1"/>
          </p:cNvSpPr>
          <p:nvPr>
            <p:ph idx="1"/>
          </p:nvPr>
        </p:nvSpPr>
        <p:spPr/>
        <p:txBody>
          <a:bodyPr/>
          <a:lstStyle/>
          <a:p>
            <a:pPr marL="0" indent="0">
              <a:buNone/>
            </a:pPr>
            <a:r>
              <a:rPr lang="en-US" dirty="0"/>
              <a:t>Public Officials and Libel </a:t>
            </a:r>
          </a:p>
          <a:p>
            <a:r>
              <a:rPr lang="en-US" dirty="0"/>
              <a:t>New York Times v. Sullivan (1964).</a:t>
            </a:r>
          </a:p>
          <a:p>
            <a:r>
              <a:rPr lang="en-US" dirty="0"/>
              <a:t>Radically altered public official's standards.</a:t>
            </a:r>
          </a:p>
          <a:p>
            <a:r>
              <a:rPr lang="en-US" dirty="0"/>
              <a:t>Plaintiffs are public officials.</a:t>
            </a:r>
          </a:p>
        </p:txBody>
      </p:sp>
      <p:sp>
        <p:nvSpPr>
          <p:cNvPr id="2" name="Footer Placeholder 1">
            <a:extLst>
              <a:ext uri="{FF2B5EF4-FFF2-40B4-BE49-F238E27FC236}">
                <a16:creationId xmlns:a16="http://schemas.microsoft.com/office/drawing/2014/main" id="{B5754004-F216-2BC8-7004-2E78A71120A4}"/>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FDD4411F-DAD7-A4F2-6D5A-58969237EB17}"/>
              </a:ext>
            </a:extLst>
          </p:cNvPr>
          <p:cNvSpPr>
            <a:spLocks noGrp="1"/>
          </p:cNvSpPr>
          <p:nvPr>
            <p:ph type="sldNum" sz="quarter" idx="12"/>
          </p:nvPr>
        </p:nvSpPr>
        <p:spPr/>
        <p:txBody>
          <a:bodyPr/>
          <a:lstStyle/>
          <a:p>
            <a:fld id="{B6F15528-21DE-4FAA-801E-634DDDAF4B2B}" type="slidenum">
              <a:rPr lang="en-US" smtClean="0"/>
              <a:pPr/>
              <a:t>2</a:t>
            </a:fld>
            <a:endParaRPr lang="en-US" dirty="0"/>
          </a:p>
        </p:txBody>
      </p:sp>
    </p:spTree>
    <p:extLst>
      <p:ext uri="{BB962C8B-B14F-4D97-AF65-F5344CB8AC3E}">
        <p14:creationId xmlns:p14="http://schemas.microsoft.com/office/powerpoint/2010/main" val="42132133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1AEB161-E286-E5EC-39F2-44501C38E393}"/>
              </a:ext>
            </a:extLst>
          </p:cNvPr>
          <p:cNvSpPr>
            <a:spLocks noGrp="1"/>
          </p:cNvSpPr>
          <p:nvPr>
            <p:ph type="title"/>
          </p:nvPr>
        </p:nvSpPr>
        <p:spPr/>
        <p:txBody>
          <a:bodyPr>
            <a:normAutofit/>
          </a:bodyPr>
          <a:lstStyle/>
          <a:p>
            <a:r>
              <a:rPr lang="en-US" sz="4000" dirty="0"/>
              <a:t>Libel</a:t>
            </a:r>
            <a:r>
              <a:rPr lang="en-US" sz="6000" dirty="0"/>
              <a:t> </a:t>
            </a:r>
            <a:r>
              <a:rPr lang="en-US" sz="2400" dirty="0"/>
              <a:t>(2 of 4)</a:t>
            </a:r>
          </a:p>
        </p:txBody>
      </p:sp>
      <p:sp>
        <p:nvSpPr>
          <p:cNvPr id="4" name="Content Placeholder 3">
            <a:extLst>
              <a:ext uri="{FF2B5EF4-FFF2-40B4-BE49-F238E27FC236}">
                <a16:creationId xmlns:a16="http://schemas.microsoft.com/office/drawing/2014/main" id="{01AA639E-F43C-D2CF-B9D9-4DA7AB326659}"/>
              </a:ext>
            </a:extLst>
          </p:cNvPr>
          <p:cNvSpPr>
            <a:spLocks noGrp="1"/>
          </p:cNvSpPr>
          <p:nvPr>
            <p:ph idx="1"/>
          </p:nvPr>
        </p:nvSpPr>
        <p:spPr/>
        <p:txBody>
          <a:bodyPr/>
          <a:lstStyle/>
          <a:p>
            <a:pPr marL="0" indent="0">
              <a:buNone/>
            </a:pPr>
            <a:r>
              <a:rPr lang="en-US" dirty="0"/>
              <a:t>Expanding the Sullivan Test </a:t>
            </a:r>
          </a:p>
          <a:p>
            <a:r>
              <a:rPr lang="en-US" dirty="0"/>
              <a:t>Curtis Publishing Company v. Butts (1967).</a:t>
            </a:r>
          </a:p>
          <a:p>
            <a:r>
              <a:rPr lang="en-US" dirty="0"/>
              <a:t>Associated Press v. Walker (1967).</a:t>
            </a:r>
          </a:p>
        </p:txBody>
      </p:sp>
      <p:sp>
        <p:nvSpPr>
          <p:cNvPr id="2" name="Footer Placeholder 1">
            <a:extLst>
              <a:ext uri="{FF2B5EF4-FFF2-40B4-BE49-F238E27FC236}">
                <a16:creationId xmlns:a16="http://schemas.microsoft.com/office/drawing/2014/main" id="{FE778DD4-447E-56F2-0DC7-FB880C19E95D}"/>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9CC2519A-305E-A70E-A02D-7BB37689979F}"/>
              </a:ext>
            </a:extLst>
          </p:cNvPr>
          <p:cNvSpPr>
            <a:spLocks noGrp="1"/>
          </p:cNvSpPr>
          <p:nvPr>
            <p:ph type="sldNum" sz="quarter" idx="12"/>
          </p:nvPr>
        </p:nvSpPr>
        <p:spPr/>
        <p:txBody>
          <a:bodyPr/>
          <a:lstStyle/>
          <a:p>
            <a:fld id="{B6F15528-21DE-4FAA-801E-634DDDAF4B2B}" type="slidenum">
              <a:rPr lang="en-US" smtClean="0"/>
              <a:pPr/>
              <a:t>3</a:t>
            </a:fld>
            <a:endParaRPr lang="en-US" dirty="0"/>
          </a:p>
        </p:txBody>
      </p:sp>
    </p:spTree>
    <p:extLst>
      <p:ext uri="{BB962C8B-B14F-4D97-AF65-F5344CB8AC3E}">
        <p14:creationId xmlns:p14="http://schemas.microsoft.com/office/powerpoint/2010/main" val="31444282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0407F4B-EAD0-B377-7202-E29E5E83D664}"/>
              </a:ext>
            </a:extLst>
          </p:cNvPr>
          <p:cNvSpPr>
            <a:spLocks noGrp="1"/>
          </p:cNvSpPr>
          <p:nvPr>
            <p:ph type="title"/>
          </p:nvPr>
        </p:nvSpPr>
        <p:spPr/>
        <p:txBody>
          <a:bodyPr>
            <a:noAutofit/>
          </a:bodyPr>
          <a:lstStyle/>
          <a:p>
            <a:r>
              <a:rPr lang="en-US" sz="4000" dirty="0"/>
              <a:t>Libel</a:t>
            </a:r>
            <a:r>
              <a:rPr lang="en-US" sz="8000" dirty="0"/>
              <a:t> </a:t>
            </a:r>
            <a:r>
              <a:rPr lang="en-US" sz="2400" dirty="0"/>
              <a:t>(3 of 4)</a:t>
            </a:r>
          </a:p>
        </p:txBody>
      </p:sp>
      <p:sp>
        <p:nvSpPr>
          <p:cNvPr id="4" name="Content Placeholder 3">
            <a:extLst>
              <a:ext uri="{FF2B5EF4-FFF2-40B4-BE49-F238E27FC236}">
                <a16:creationId xmlns:a16="http://schemas.microsoft.com/office/drawing/2014/main" id="{84DAF8AD-E2E4-C0AB-910A-D0EABB57F2C2}"/>
              </a:ext>
            </a:extLst>
          </p:cNvPr>
          <p:cNvSpPr>
            <a:spLocks noGrp="1"/>
          </p:cNvSpPr>
          <p:nvPr>
            <p:ph idx="1"/>
          </p:nvPr>
        </p:nvSpPr>
        <p:spPr/>
        <p:txBody>
          <a:bodyPr/>
          <a:lstStyle/>
          <a:p>
            <a:pPr marL="0" indent="0">
              <a:buNone/>
            </a:pPr>
            <a:r>
              <a:rPr lang="en-US" dirty="0"/>
              <a:t>Pushing Back on the Sullivan Test </a:t>
            </a:r>
          </a:p>
          <a:p>
            <a:r>
              <a:rPr lang="en-US" dirty="0"/>
              <a:t>Rosenbloom v. Metromedia (1971).</a:t>
            </a:r>
          </a:p>
          <a:p>
            <a:r>
              <a:rPr lang="en-US" dirty="0"/>
              <a:t>Gertz v. Welch (1974).</a:t>
            </a:r>
          </a:p>
          <a:p>
            <a:r>
              <a:rPr lang="en-US" dirty="0"/>
              <a:t>Time, Inc. v. Firestone (1976) </a:t>
            </a:r>
          </a:p>
        </p:txBody>
      </p:sp>
      <p:sp>
        <p:nvSpPr>
          <p:cNvPr id="2" name="Footer Placeholder 1">
            <a:extLst>
              <a:ext uri="{FF2B5EF4-FFF2-40B4-BE49-F238E27FC236}">
                <a16:creationId xmlns:a16="http://schemas.microsoft.com/office/drawing/2014/main" id="{2C65E5C0-BD8D-6254-8F2F-9FDB4311B210}"/>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06B8EED0-7230-249C-D3C1-70D24B041EF2}"/>
              </a:ext>
            </a:extLst>
          </p:cNvPr>
          <p:cNvSpPr>
            <a:spLocks noGrp="1"/>
          </p:cNvSpPr>
          <p:nvPr>
            <p:ph type="sldNum" sz="quarter" idx="12"/>
          </p:nvPr>
        </p:nvSpPr>
        <p:spPr/>
        <p:txBody>
          <a:bodyPr/>
          <a:lstStyle/>
          <a:p>
            <a:fld id="{B6F15528-21DE-4FAA-801E-634DDDAF4B2B}" type="slidenum">
              <a:rPr lang="en-US" smtClean="0"/>
              <a:pPr/>
              <a:t>4</a:t>
            </a:fld>
            <a:endParaRPr lang="en-US" dirty="0"/>
          </a:p>
        </p:txBody>
      </p:sp>
    </p:spTree>
    <p:extLst>
      <p:ext uri="{BB962C8B-B14F-4D97-AF65-F5344CB8AC3E}">
        <p14:creationId xmlns:p14="http://schemas.microsoft.com/office/powerpoint/2010/main" val="42852337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4415B56-B567-24CF-8560-A42A5CC74DD1}"/>
              </a:ext>
            </a:extLst>
          </p:cNvPr>
          <p:cNvSpPr>
            <a:spLocks noGrp="1"/>
          </p:cNvSpPr>
          <p:nvPr>
            <p:ph type="title"/>
          </p:nvPr>
        </p:nvSpPr>
        <p:spPr/>
        <p:txBody>
          <a:bodyPr>
            <a:noAutofit/>
          </a:bodyPr>
          <a:lstStyle/>
          <a:p>
            <a:r>
              <a:rPr lang="en-US" sz="4000" dirty="0"/>
              <a:t>Libel</a:t>
            </a:r>
            <a:r>
              <a:rPr lang="en-US" sz="8000" dirty="0"/>
              <a:t> </a:t>
            </a:r>
            <a:r>
              <a:rPr lang="en-US" sz="2400" dirty="0"/>
              <a:t>(4 of 4)</a:t>
            </a:r>
          </a:p>
        </p:txBody>
      </p:sp>
      <p:sp>
        <p:nvSpPr>
          <p:cNvPr id="4" name="Content Placeholder 3">
            <a:extLst>
              <a:ext uri="{FF2B5EF4-FFF2-40B4-BE49-F238E27FC236}">
                <a16:creationId xmlns:a16="http://schemas.microsoft.com/office/drawing/2014/main" id="{5E29D9C9-8B81-7150-7DEF-899C17633C09}"/>
              </a:ext>
            </a:extLst>
          </p:cNvPr>
          <p:cNvSpPr>
            <a:spLocks noGrp="1"/>
          </p:cNvSpPr>
          <p:nvPr>
            <p:ph idx="1"/>
          </p:nvPr>
        </p:nvSpPr>
        <p:spPr/>
        <p:txBody>
          <a:bodyPr/>
          <a:lstStyle/>
          <a:p>
            <a:pPr marL="0" indent="0">
              <a:buNone/>
            </a:pPr>
            <a:r>
              <a:rPr lang="en-US" dirty="0"/>
              <a:t>Pushing Back on the Sullivan Test </a:t>
            </a:r>
          </a:p>
          <a:p>
            <a:r>
              <a:rPr lang="en-US" dirty="0"/>
              <a:t>Hutchinson v. Proxmire (1979).</a:t>
            </a:r>
          </a:p>
          <a:p>
            <a:r>
              <a:rPr lang="en-US" dirty="0"/>
              <a:t>Hustler Magazine v. Falwell (1988).</a:t>
            </a:r>
          </a:p>
        </p:txBody>
      </p:sp>
      <p:sp>
        <p:nvSpPr>
          <p:cNvPr id="2" name="Footer Placeholder 1">
            <a:extLst>
              <a:ext uri="{FF2B5EF4-FFF2-40B4-BE49-F238E27FC236}">
                <a16:creationId xmlns:a16="http://schemas.microsoft.com/office/drawing/2014/main" id="{6CFE305E-8E87-DD15-E798-402A02DC95F8}"/>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EAFE560E-F698-DA4E-0DE2-B5F1037FDF3C}"/>
              </a:ext>
            </a:extLst>
          </p:cNvPr>
          <p:cNvSpPr>
            <a:spLocks noGrp="1"/>
          </p:cNvSpPr>
          <p:nvPr>
            <p:ph type="sldNum" sz="quarter" idx="12"/>
          </p:nvPr>
        </p:nvSpPr>
        <p:spPr/>
        <p:txBody>
          <a:bodyPr/>
          <a:lstStyle/>
          <a:p>
            <a:fld id="{B6F15528-21DE-4FAA-801E-634DDDAF4B2B}" type="slidenum">
              <a:rPr lang="en-US" smtClean="0"/>
              <a:pPr/>
              <a:t>5</a:t>
            </a:fld>
            <a:endParaRPr lang="en-US" dirty="0"/>
          </a:p>
        </p:txBody>
      </p:sp>
    </p:spTree>
    <p:extLst>
      <p:ext uri="{BB962C8B-B14F-4D97-AF65-F5344CB8AC3E}">
        <p14:creationId xmlns:p14="http://schemas.microsoft.com/office/powerpoint/2010/main" val="1476514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93DDAB3-30D9-4F3B-A09C-F1D72F08C6AF}"/>
              </a:ext>
            </a:extLst>
          </p:cNvPr>
          <p:cNvSpPr>
            <a:spLocks noGrp="1"/>
          </p:cNvSpPr>
          <p:nvPr>
            <p:ph type="title"/>
          </p:nvPr>
        </p:nvSpPr>
        <p:spPr/>
        <p:txBody>
          <a:bodyPr/>
          <a:lstStyle/>
          <a:p>
            <a:r>
              <a:rPr lang="en-US" sz="4000" dirty="0"/>
              <a:t>Obscenity</a:t>
            </a:r>
            <a:r>
              <a:rPr lang="en-US" dirty="0"/>
              <a:t> </a:t>
            </a:r>
            <a:r>
              <a:rPr lang="en-US" sz="2400" dirty="0"/>
              <a:t>(1 of 9)</a:t>
            </a:r>
          </a:p>
        </p:txBody>
      </p:sp>
      <p:sp>
        <p:nvSpPr>
          <p:cNvPr id="4" name="Content Placeholder 3">
            <a:extLst>
              <a:ext uri="{FF2B5EF4-FFF2-40B4-BE49-F238E27FC236}">
                <a16:creationId xmlns:a16="http://schemas.microsoft.com/office/drawing/2014/main" id="{2DB8628A-8416-82A6-B9D2-A30944943F34}"/>
              </a:ext>
            </a:extLst>
          </p:cNvPr>
          <p:cNvSpPr>
            <a:spLocks noGrp="1"/>
          </p:cNvSpPr>
          <p:nvPr>
            <p:ph idx="1"/>
          </p:nvPr>
        </p:nvSpPr>
        <p:spPr/>
        <p:txBody>
          <a:bodyPr/>
          <a:lstStyle/>
          <a:p>
            <a:pPr marL="0" indent="0">
              <a:buNone/>
            </a:pPr>
            <a:r>
              <a:rPr lang="en-US" dirty="0"/>
              <a:t>Obscenity in Perspective: Origins </a:t>
            </a:r>
          </a:p>
          <a:p>
            <a:r>
              <a:rPr lang="en-US" dirty="0"/>
              <a:t>Regina v. Hicklin (1868).</a:t>
            </a:r>
          </a:p>
          <a:p>
            <a:r>
              <a:rPr lang="en-US" dirty="0"/>
              <a:t>Ex parte Jackson (1878).</a:t>
            </a:r>
          </a:p>
          <a:p>
            <a:r>
              <a:rPr lang="en-US" dirty="0"/>
              <a:t>United States v. One Book Entitled “Ulysses” (1934).</a:t>
            </a:r>
          </a:p>
          <a:p>
            <a:r>
              <a:rPr lang="en-US" dirty="0"/>
              <a:t>Butler v. Michigan (1957).</a:t>
            </a:r>
          </a:p>
        </p:txBody>
      </p:sp>
      <p:sp>
        <p:nvSpPr>
          <p:cNvPr id="2" name="Footer Placeholder 1">
            <a:extLst>
              <a:ext uri="{FF2B5EF4-FFF2-40B4-BE49-F238E27FC236}">
                <a16:creationId xmlns:a16="http://schemas.microsoft.com/office/drawing/2014/main" id="{25D54D05-1DED-A480-CDA2-0BCB89DAB192}"/>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1D28189E-E90D-CA84-0FC5-1F39D0853F11}"/>
              </a:ext>
            </a:extLst>
          </p:cNvPr>
          <p:cNvSpPr>
            <a:spLocks noGrp="1"/>
          </p:cNvSpPr>
          <p:nvPr>
            <p:ph type="sldNum" sz="quarter" idx="12"/>
          </p:nvPr>
        </p:nvSpPr>
        <p:spPr/>
        <p:txBody>
          <a:bodyPr/>
          <a:lstStyle/>
          <a:p>
            <a:fld id="{B6F15528-21DE-4FAA-801E-634DDDAF4B2B}" type="slidenum">
              <a:rPr lang="en-US" smtClean="0"/>
              <a:pPr/>
              <a:t>6</a:t>
            </a:fld>
            <a:endParaRPr lang="en-US" dirty="0"/>
          </a:p>
        </p:txBody>
      </p:sp>
    </p:spTree>
    <p:extLst>
      <p:ext uri="{BB962C8B-B14F-4D97-AF65-F5344CB8AC3E}">
        <p14:creationId xmlns:p14="http://schemas.microsoft.com/office/powerpoint/2010/main" val="24597378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85E9BA9-B49A-65FB-48CC-AF2A773AAF2B}"/>
              </a:ext>
            </a:extLst>
          </p:cNvPr>
          <p:cNvSpPr>
            <a:spLocks noGrp="1"/>
          </p:cNvSpPr>
          <p:nvPr>
            <p:ph type="title"/>
          </p:nvPr>
        </p:nvSpPr>
        <p:spPr/>
        <p:txBody>
          <a:bodyPr>
            <a:normAutofit/>
          </a:bodyPr>
          <a:lstStyle/>
          <a:p>
            <a:r>
              <a:rPr lang="en-US" sz="4000" dirty="0"/>
              <a:t>Obscenity </a:t>
            </a:r>
            <a:r>
              <a:rPr lang="en-US" sz="2400" dirty="0"/>
              <a:t>(2 of 9)</a:t>
            </a:r>
            <a:endParaRPr lang="en-US" sz="4000" dirty="0"/>
          </a:p>
        </p:txBody>
      </p:sp>
      <p:sp>
        <p:nvSpPr>
          <p:cNvPr id="4" name="Content Placeholder 3">
            <a:extLst>
              <a:ext uri="{FF2B5EF4-FFF2-40B4-BE49-F238E27FC236}">
                <a16:creationId xmlns:a16="http://schemas.microsoft.com/office/drawing/2014/main" id="{F68EF36D-F1C8-B8D0-6EEA-3999C288EACE}"/>
              </a:ext>
            </a:extLst>
          </p:cNvPr>
          <p:cNvSpPr>
            <a:spLocks noGrp="1"/>
          </p:cNvSpPr>
          <p:nvPr>
            <p:ph idx="1"/>
          </p:nvPr>
        </p:nvSpPr>
        <p:spPr/>
        <p:txBody>
          <a:bodyPr/>
          <a:lstStyle/>
          <a:p>
            <a:pPr marL="0" indent="0">
              <a:buNone/>
            </a:pPr>
            <a:r>
              <a:rPr lang="en-US" dirty="0"/>
              <a:t>Obscenity in Perspective: Origins </a:t>
            </a:r>
          </a:p>
          <a:p>
            <a:r>
              <a:rPr lang="en-US" dirty="0"/>
              <a:t>Roth v. United States (1957).</a:t>
            </a:r>
          </a:p>
          <a:p>
            <a:r>
              <a:rPr lang="en-US" dirty="0"/>
              <a:t>Jacobellis v. Ohio (1964).</a:t>
            </a:r>
          </a:p>
          <a:p>
            <a:r>
              <a:rPr lang="en-US" dirty="0"/>
              <a:t>Memoirs v. Massachusetts (1966).</a:t>
            </a:r>
          </a:p>
        </p:txBody>
      </p:sp>
      <p:sp>
        <p:nvSpPr>
          <p:cNvPr id="2" name="Footer Placeholder 1">
            <a:extLst>
              <a:ext uri="{FF2B5EF4-FFF2-40B4-BE49-F238E27FC236}">
                <a16:creationId xmlns:a16="http://schemas.microsoft.com/office/drawing/2014/main" id="{7665EDFF-D720-173C-4DE9-8A1A6F6D3F52}"/>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C9FA5342-5451-E385-E7B8-A113565C2FDB}"/>
              </a:ext>
            </a:extLst>
          </p:cNvPr>
          <p:cNvSpPr>
            <a:spLocks noGrp="1"/>
          </p:cNvSpPr>
          <p:nvPr>
            <p:ph type="sldNum" sz="quarter" idx="12"/>
          </p:nvPr>
        </p:nvSpPr>
        <p:spPr/>
        <p:txBody>
          <a:bodyPr/>
          <a:lstStyle/>
          <a:p>
            <a:fld id="{B6F15528-21DE-4FAA-801E-634DDDAF4B2B}" type="slidenum">
              <a:rPr lang="en-US" smtClean="0"/>
              <a:pPr/>
              <a:t>7</a:t>
            </a:fld>
            <a:endParaRPr lang="en-US" dirty="0"/>
          </a:p>
        </p:txBody>
      </p:sp>
    </p:spTree>
    <p:extLst>
      <p:ext uri="{BB962C8B-B14F-4D97-AF65-F5344CB8AC3E}">
        <p14:creationId xmlns:p14="http://schemas.microsoft.com/office/powerpoint/2010/main" val="17301804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C6EB1CC-6E8D-3919-BEC6-E878BE5B75D8}"/>
              </a:ext>
            </a:extLst>
          </p:cNvPr>
          <p:cNvSpPr>
            <a:spLocks noGrp="1"/>
          </p:cNvSpPr>
          <p:nvPr>
            <p:ph type="title"/>
          </p:nvPr>
        </p:nvSpPr>
        <p:spPr/>
        <p:txBody>
          <a:bodyPr>
            <a:normAutofit/>
          </a:bodyPr>
          <a:lstStyle/>
          <a:p>
            <a:r>
              <a:rPr lang="en-US" sz="4000" dirty="0"/>
              <a:t>Obscenity </a:t>
            </a:r>
            <a:r>
              <a:rPr lang="en-US" sz="2400" dirty="0"/>
              <a:t>(3 of 9)</a:t>
            </a:r>
            <a:endParaRPr lang="en-US" sz="4000" dirty="0"/>
          </a:p>
        </p:txBody>
      </p:sp>
      <p:sp>
        <p:nvSpPr>
          <p:cNvPr id="4" name="Content Placeholder 3">
            <a:extLst>
              <a:ext uri="{FF2B5EF4-FFF2-40B4-BE49-F238E27FC236}">
                <a16:creationId xmlns:a16="http://schemas.microsoft.com/office/drawing/2014/main" id="{1C7C6F0F-C800-ECF9-5682-EE1A9B59B1E1}"/>
              </a:ext>
            </a:extLst>
          </p:cNvPr>
          <p:cNvSpPr>
            <a:spLocks noGrp="1"/>
          </p:cNvSpPr>
          <p:nvPr>
            <p:ph idx="1"/>
          </p:nvPr>
        </p:nvSpPr>
        <p:spPr/>
        <p:txBody>
          <a:bodyPr/>
          <a:lstStyle/>
          <a:p>
            <a:pPr marL="0" indent="0">
              <a:buNone/>
            </a:pPr>
            <a:r>
              <a:rPr lang="en-US" dirty="0"/>
              <a:t>The Political Environment and the “Nixon” Court </a:t>
            </a:r>
          </a:p>
          <a:p>
            <a:r>
              <a:rPr lang="en-US" dirty="0"/>
              <a:t>Miller v. California (1973).</a:t>
            </a:r>
          </a:p>
          <a:p>
            <a:r>
              <a:rPr lang="en-US" dirty="0"/>
              <a:t>Paris Adult Theatre I v. Slaton (1970).</a:t>
            </a:r>
          </a:p>
          <a:p>
            <a:r>
              <a:rPr lang="en-US" dirty="0"/>
              <a:t>Miller (and Paris Adult Theatre I).</a:t>
            </a:r>
          </a:p>
        </p:txBody>
      </p:sp>
      <p:sp>
        <p:nvSpPr>
          <p:cNvPr id="2" name="Footer Placeholder 1">
            <a:extLst>
              <a:ext uri="{FF2B5EF4-FFF2-40B4-BE49-F238E27FC236}">
                <a16:creationId xmlns:a16="http://schemas.microsoft.com/office/drawing/2014/main" id="{220EAEEB-0310-456E-3B70-5C92CB393E0E}"/>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07526D6B-F6A4-3396-453A-1B7EA15D2A28}"/>
              </a:ext>
            </a:extLst>
          </p:cNvPr>
          <p:cNvSpPr>
            <a:spLocks noGrp="1"/>
          </p:cNvSpPr>
          <p:nvPr>
            <p:ph type="sldNum" sz="quarter" idx="12"/>
          </p:nvPr>
        </p:nvSpPr>
        <p:spPr/>
        <p:txBody>
          <a:bodyPr/>
          <a:lstStyle/>
          <a:p>
            <a:fld id="{B6F15528-21DE-4FAA-801E-634DDDAF4B2B}" type="slidenum">
              <a:rPr lang="en-US" smtClean="0"/>
              <a:pPr/>
              <a:t>8</a:t>
            </a:fld>
            <a:endParaRPr lang="en-US" dirty="0"/>
          </a:p>
        </p:txBody>
      </p:sp>
    </p:spTree>
    <p:extLst>
      <p:ext uri="{BB962C8B-B14F-4D97-AF65-F5344CB8AC3E}">
        <p14:creationId xmlns:p14="http://schemas.microsoft.com/office/powerpoint/2010/main" val="28475891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99ACD94-16CA-4624-E513-CC1070DE4C02}"/>
              </a:ext>
            </a:extLst>
          </p:cNvPr>
          <p:cNvSpPr>
            <a:spLocks noGrp="1"/>
          </p:cNvSpPr>
          <p:nvPr>
            <p:ph type="title"/>
          </p:nvPr>
        </p:nvSpPr>
        <p:spPr/>
        <p:txBody>
          <a:bodyPr>
            <a:normAutofit/>
          </a:bodyPr>
          <a:lstStyle/>
          <a:p>
            <a:r>
              <a:rPr lang="en-US" sz="4000" dirty="0"/>
              <a:t>Obscenity </a:t>
            </a:r>
            <a:r>
              <a:rPr lang="en-US" sz="2400" dirty="0"/>
              <a:t>(4 of 9)</a:t>
            </a:r>
            <a:endParaRPr lang="en-US" sz="4000" dirty="0"/>
          </a:p>
        </p:txBody>
      </p:sp>
      <p:graphicFrame>
        <p:nvGraphicFramePr>
          <p:cNvPr id="8" name="Table 7">
            <a:extLst>
              <a:ext uri="{FF2B5EF4-FFF2-40B4-BE49-F238E27FC236}">
                <a16:creationId xmlns:a16="http://schemas.microsoft.com/office/drawing/2014/main" id="{CF4F476D-AAA3-AA58-ED57-71B837B54AAF}"/>
              </a:ext>
            </a:extLst>
          </p:cNvPr>
          <p:cNvGraphicFramePr>
            <a:graphicFrameLocks noGrp="1"/>
          </p:cNvGraphicFramePr>
          <p:nvPr>
            <p:extLst>
              <p:ext uri="{D42A27DB-BD31-4B8C-83A1-F6EECF244321}">
                <p14:modId xmlns:p14="http://schemas.microsoft.com/office/powerpoint/2010/main" val="250015930"/>
              </p:ext>
            </p:extLst>
          </p:nvPr>
        </p:nvGraphicFramePr>
        <p:xfrm>
          <a:off x="533400" y="2971800"/>
          <a:ext cx="7696200" cy="2209800"/>
        </p:xfrm>
        <a:graphic>
          <a:graphicData uri="http://schemas.openxmlformats.org/drawingml/2006/table">
            <a:tbl>
              <a:tblPr firstRow="1" bandRow="1">
                <a:tableStyleId>{5C22544A-7EE6-4342-B048-85BDC9FD1C3A}</a:tableStyleId>
              </a:tblPr>
              <a:tblGrid>
                <a:gridCol w="2565400">
                  <a:extLst>
                    <a:ext uri="{9D8B030D-6E8A-4147-A177-3AD203B41FA5}">
                      <a16:colId xmlns:a16="http://schemas.microsoft.com/office/drawing/2014/main" val="623228753"/>
                    </a:ext>
                  </a:extLst>
                </a:gridCol>
                <a:gridCol w="2565400">
                  <a:extLst>
                    <a:ext uri="{9D8B030D-6E8A-4147-A177-3AD203B41FA5}">
                      <a16:colId xmlns:a16="http://schemas.microsoft.com/office/drawing/2014/main" val="29332886"/>
                    </a:ext>
                  </a:extLst>
                </a:gridCol>
                <a:gridCol w="2565400">
                  <a:extLst>
                    <a:ext uri="{9D8B030D-6E8A-4147-A177-3AD203B41FA5}">
                      <a16:colId xmlns:a16="http://schemas.microsoft.com/office/drawing/2014/main" val="1265907773"/>
                    </a:ext>
                  </a:extLst>
                </a:gridCol>
              </a:tblGrid>
              <a:tr h="540805">
                <a:tc>
                  <a:txBody>
                    <a:bodyPr/>
                    <a:lstStyle/>
                    <a:p>
                      <a:endParaRPr lang="en-US" sz="1800" dirty="0">
                        <a:effectLst/>
                        <a:latin typeface="Times New Roman" panose="02020603050405020304" pitchFamily="18" charset="0"/>
                      </a:endParaRPr>
                    </a:p>
                  </a:txBody>
                  <a:tcPr marL="68580" marR="68580" marT="0" marB="0"/>
                </a:tc>
                <a:tc>
                  <a:txBody>
                    <a:bodyPr/>
                    <a:lstStyle/>
                    <a:p>
                      <a:pPr marL="0" marR="0">
                        <a:lnSpc>
                          <a:spcPct val="150000"/>
                        </a:lnSpc>
                        <a:spcBef>
                          <a:spcPts val="0"/>
                        </a:spcBef>
                        <a:spcAft>
                          <a:spcPts val="0"/>
                        </a:spcAft>
                      </a:pPr>
                      <a:r>
                        <a:rPr lang="en-US" sz="1800" b="1" dirty="0">
                          <a:solidFill>
                            <a:srgbClr val="000000"/>
                          </a:solidFill>
                          <a:effectLst/>
                          <a:latin typeface="Times New Roman" panose="02020603050405020304" pitchFamily="18" charset="0"/>
                          <a:ea typeface="Times New Roman" panose="02020603050405020304" pitchFamily="18" charset="0"/>
                        </a:rPr>
                        <a:t>Warren Court</a:t>
                      </a:r>
                    </a:p>
                  </a:txBody>
                  <a:tcPr marL="68580" marR="68580" marT="0" marB="0"/>
                </a:tc>
                <a:tc>
                  <a:txBody>
                    <a:bodyPr/>
                    <a:lstStyle/>
                    <a:p>
                      <a:pPr marL="0" marR="0">
                        <a:lnSpc>
                          <a:spcPct val="150000"/>
                        </a:lnSpc>
                        <a:spcBef>
                          <a:spcPts val="0"/>
                        </a:spcBef>
                        <a:spcAft>
                          <a:spcPts val="0"/>
                        </a:spcAft>
                      </a:pPr>
                      <a:r>
                        <a:rPr lang="en-US" sz="1800" b="1" dirty="0">
                          <a:solidFill>
                            <a:srgbClr val="000000"/>
                          </a:solidFill>
                          <a:effectLst/>
                          <a:latin typeface="Times New Roman" panose="02020603050405020304" pitchFamily="18" charset="0"/>
                          <a:ea typeface="Times New Roman" panose="02020603050405020304" pitchFamily="18" charset="0"/>
                        </a:rPr>
                        <a:t>Burger Court</a:t>
                      </a:r>
                    </a:p>
                  </a:txBody>
                  <a:tcPr marL="68580" marR="68580" marT="0" marB="0"/>
                </a:tc>
                <a:extLst>
                  <a:ext uri="{0D108BD9-81ED-4DB2-BD59-A6C34878D82A}">
                    <a16:rowId xmlns:a16="http://schemas.microsoft.com/office/drawing/2014/main" val="4131598054"/>
                  </a:ext>
                </a:extLst>
              </a:tr>
              <a:tr h="540805">
                <a:tc>
                  <a:txBody>
                    <a:bodyPr/>
                    <a:lstStyle/>
                    <a:p>
                      <a:pPr marL="0" marR="0" hangingPunct="0">
                        <a:lnSpc>
                          <a:spcPct val="150000"/>
                        </a:lnSpc>
                        <a:spcBef>
                          <a:spcPts val="0"/>
                        </a:spcBef>
                        <a:spcAft>
                          <a:spcPts val="1200"/>
                        </a:spcAft>
                      </a:pPr>
                      <a:r>
                        <a:rPr lang="en-GB" sz="1800" dirty="0">
                          <a:solidFill>
                            <a:srgbClr val="000000"/>
                          </a:solidFill>
                          <a:effectLst/>
                          <a:latin typeface="Times New Roman" panose="02020603050405020304" pitchFamily="18" charset="0"/>
                          <a:ea typeface="Times New Roman" panose="02020603050405020304" pitchFamily="18" charset="0"/>
                        </a:rPr>
                        <a:t>Relevant audience</a:t>
                      </a:r>
                      <a:endParaRPr lang="en-US" sz="1800" dirty="0">
                        <a:solidFill>
                          <a:srgbClr val="000000"/>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dirty="0">
                          <a:solidFill>
                            <a:srgbClr val="000000"/>
                          </a:solidFill>
                          <a:effectLst/>
                          <a:latin typeface="Times New Roman" panose="02020603050405020304" pitchFamily="18" charset="0"/>
                          <a:ea typeface="Times New Roman" panose="02020603050405020304" pitchFamily="18" charset="0"/>
                        </a:rPr>
                        <a:t>Average person</a:t>
                      </a:r>
                      <a:endParaRPr lang="en-US" sz="1800" dirty="0">
                        <a:solidFill>
                          <a:srgbClr val="000000"/>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dirty="0">
                          <a:solidFill>
                            <a:srgbClr val="000000"/>
                          </a:solidFill>
                          <a:effectLst/>
                          <a:latin typeface="Times New Roman" panose="02020603050405020304" pitchFamily="18" charset="0"/>
                          <a:ea typeface="Times New Roman" panose="02020603050405020304" pitchFamily="18" charset="0"/>
                        </a:rPr>
                        <a:t>Average person</a:t>
                      </a:r>
                      <a:endParaRPr lang="en-US" sz="1800" dirty="0">
                        <a:solidFill>
                          <a:srgbClr val="000000"/>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232990446"/>
                  </a:ext>
                </a:extLst>
              </a:tr>
              <a:tr h="1128190">
                <a:tc>
                  <a:txBody>
                    <a:bodyPr/>
                    <a:lstStyle/>
                    <a:p>
                      <a:pPr marL="0" marR="0" hangingPunct="0">
                        <a:lnSpc>
                          <a:spcPct val="150000"/>
                        </a:lnSpc>
                        <a:spcBef>
                          <a:spcPts val="0"/>
                        </a:spcBef>
                        <a:spcAft>
                          <a:spcPts val="1200"/>
                        </a:spcAft>
                      </a:pPr>
                      <a:r>
                        <a:rPr lang="en-GB" sz="1800" dirty="0">
                          <a:solidFill>
                            <a:srgbClr val="000000"/>
                          </a:solidFill>
                          <a:effectLst/>
                          <a:latin typeface="Times New Roman" panose="02020603050405020304" pitchFamily="18" charset="0"/>
                          <a:ea typeface="Times New Roman" panose="02020603050405020304" pitchFamily="18" charset="0"/>
                        </a:rPr>
                        <a:t>Scope of consideration</a:t>
                      </a:r>
                      <a:endParaRPr lang="en-US" sz="1800" dirty="0">
                        <a:solidFill>
                          <a:srgbClr val="000000"/>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dirty="0">
                          <a:solidFill>
                            <a:srgbClr val="000000"/>
                          </a:solidFill>
                          <a:effectLst/>
                          <a:latin typeface="Times New Roman" panose="02020603050405020304" pitchFamily="18" charset="0"/>
                          <a:ea typeface="Times New Roman" panose="02020603050405020304" pitchFamily="18" charset="0"/>
                        </a:rPr>
                        <a:t>Work taken as a whole</a:t>
                      </a:r>
                      <a:endParaRPr lang="en-US" sz="1800" dirty="0">
                        <a:solidFill>
                          <a:srgbClr val="000000"/>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dirty="0">
                          <a:solidFill>
                            <a:srgbClr val="000000"/>
                          </a:solidFill>
                          <a:effectLst/>
                          <a:latin typeface="Times New Roman" panose="02020603050405020304" pitchFamily="18" charset="0"/>
                          <a:ea typeface="Times New Roman" panose="02020603050405020304" pitchFamily="18" charset="0"/>
                        </a:rPr>
                        <a:t>Work taken as a whole</a:t>
                      </a:r>
                      <a:endParaRPr lang="en-US" sz="1800" dirty="0">
                        <a:solidFill>
                          <a:srgbClr val="000000"/>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406712637"/>
                  </a:ext>
                </a:extLst>
              </a:tr>
            </a:tbl>
          </a:graphicData>
        </a:graphic>
      </p:graphicFrame>
      <p:sp>
        <p:nvSpPr>
          <p:cNvPr id="4" name="Content Placeholder 3">
            <a:extLst>
              <a:ext uri="{FF2B5EF4-FFF2-40B4-BE49-F238E27FC236}">
                <a16:creationId xmlns:a16="http://schemas.microsoft.com/office/drawing/2014/main" id="{642A2F14-EE40-960D-60CD-8A9AF1BE1841}"/>
              </a:ext>
            </a:extLst>
          </p:cNvPr>
          <p:cNvSpPr>
            <a:spLocks noGrp="1"/>
          </p:cNvSpPr>
          <p:nvPr>
            <p:ph idx="1"/>
          </p:nvPr>
        </p:nvSpPr>
        <p:spPr/>
        <p:txBody>
          <a:bodyPr>
            <a:normAutofit/>
          </a:bodyPr>
          <a:lstStyle/>
          <a:p>
            <a:pPr marL="0" indent="0">
              <a:buNone/>
            </a:pPr>
            <a:r>
              <a:rPr lang="en-US" sz="1800" b="1" dirty="0"/>
              <a:t>Table 8.1: The Obscenity Standards of the Warren and Burger Courts Compared </a:t>
            </a: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p:txBody>
      </p:sp>
      <p:sp>
        <p:nvSpPr>
          <p:cNvPr id="2" name="Footer Placeholder 1">
            <a:extLst>
              <a:ext uri="{FF2B5EF4-FFF2-40B4-BE49-F238E27FC236}">
                <a16:creationId xmlns:a16="http://schemas.microsoft.com/office/drawing/2014/main" id="{6564D8C0-5568-889D-B432-C3197BDD9F97}"/>
              </a:ext>
            </a:extLst>
          </p:cNvPr>
          <p:cNvSpPr>
            <a:spLocks noGrp="1"/>
          </p:cNvSpPr>
          <p:nvPr>
            <p:ph type="ftr" sz="quarter" idx="11"/>
          </p:nvPr>
        </p:nvSpPr>
        <p:spPr/>
        <p:txBody>
          <a:bodyPr/>
          <a:lstStyle/>
          <a:p>
            <a:r>
              <a:rPr lang="en-US" dirty="0"/>
              <a:t>Epstein, Constitutional Law for a Changing America, 12e. © 2025 SAGE Publishing.</a:t>
            </a:r>
          </a:p>
        </p:txBody>
      </p:sp>
      <p:sp>
        <p:nvSpPr>
          <p:cNvPr id="5" name="Slide Number Placeholder 4">
            <a:extLst>
              <a:ext uri="{FF2B5EF4-FFF2-40B4-BE49-F238E27FC236}">
                <a16:creationId xmlns:a16="http://schemas.microsoft.com/office/drawing/2014/main" id="{1AEC0F9D-AEF5-40F9-966B-5E564A079726}"/>
              </a:ext>
            </a:extLst>
          </p:cNvPr>
          <p:cNvSpPr>
            <a:spLocks noGrp="1"/>
          </p:cNvSpPr>
          <p:nvPr>
            <p:ph type="sldNum" sz="quarter" idx="12"/>
          </p:nvPr>
        </p:nvSpPr>
        <p:spPr/>
        <p:txBody>
          <a:bodyPr/>
          <a:lstStyle/>
          <a:p>
            <a:fld id="{B6F15528-21DE-4FAA-801E-634DDDAF4B2B}" type="slidenum">
              <a:rPr lang="en-US" smtClean="0"/>
              <a:pPr/>
              <a:t>9</a:t>
            </a:fld>
            <a:endParaRPr lang="en-US" dirty="0"/>
          </a:p>
        </p:txBody>
      </p:sp>
    </p:spTree>
    <p:extLst>
      <p:ext uri="{BB962C8B-B14F-4D97-AF65-F5344CB8AC3E}">
        <p14:creationId xmlns:p14="http://schemas.microsoft.com/office/powerpoint/2010/main" val="149436478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730</TotalTime>
  <Words>3416</Words>
  <Application>Microsoft Office PowerPoint</Application>
  <PresentationFormat>On-screen Show (4:3)</PresentationFormat>
  <Paragraphs>278</Paragraphs>
  <Slides>14</Slides>
  <Notes>13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Calibri</vt:lpstr>
      <vt:lpstr>Times New Roman</vt:lpstr>
      <vt:lpstr>Office Theme</vt:lpstr>
      <vt:lpstr>Epstein, Constitutional Law for a Changing America, Edition 12 Chapter 8: The Boundaries of Free Expression: Libel, Obscenity, and Emerging Areas of Government Regulation </vt:lpstr>
      <vt:lpstr>Libel (1 of 4)</vt:lpstr>
      <vt:lpstr>Libel (2 of 4)</vt:lpstr>
      <vt:lpstr>Libel (3 of 4)</vt:lpstr>
      <vt:lpstr>Libel (4 of 4)</vt:lpstr>
      <vt:lpstr>Obscenity (1 of 9)</vt:lpstr>
      <vt:lpstr>Obscenity (2 of 9)</vt:lpstr>
      <vt:lpstr>Obscenity (3 of 9)</vt:lpstr>
      <vt:lpstr>Obscenity (4 of 9)</vt:lpstr>
      <vt:lpstr>Obscenity (5 of 9)</vt:lpstr>
      <vt:lpstr>Obscenity (6 of 9)</vt:lpstr>
      <vt:lpstr>Obscenity (7 of 9)</vt:lpstr>
      <vt:lpstr>Obscenity (8 of 9)</vt:lpstr>
      <vt:lpstr>Obscenity (9 of 9)</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Epstein 12e Chapter 8 PowerPoints</dc:title>
  <dc:creator>Ancheta, Katie</dc:creator>
  <cp:lastModifiedBy>Daria Terry</cp:lastModifiedBy>
  <cp:revision>34</cp:revision>
  <dcterms:created xsi:type="dcterms:W3CDTF">2006-08-16T00:00:00Z</dcterms:created>
  <dcterms:modified xsi:type="dcterms:W3CDTF">2025-01-02T16:04:49Z</dcterms:modified>
</cp:coreProperties>
</file>