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68" r:id="rId3"/>
    <p:sldId id="269" r:id="rId4"/>
    <p:sldId id="270" r:id="rId5"/>
    <p:sldId id="271" r:id="rId6"/>
    <p:sldId id="272" r:id="rId7"/>
    <p:sldId id="273" r:id="rId8"/>
    <p:sldId id="274" r:id="rId9"/>
    <p:sldId id="275" r:id="rId10"/>
    <p:sldId id="276" r:id="rId11"/>
    <p:sldId id="27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C8023B-F0C7-3A9F-0182-CA757DA9D791}" name="GW Editor" initials="GWED" userId="GW Editor" providerId="None"/>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4"/>
    <p:restoredTop sz="62811" autoAdjust="0"/>
  </p:normalViewPr>
  <p:slideViewPr>
    <p:cSldViewPr>
      <p:cViewPr varScale="1">
        <p:scale>
          <a:sx n="39" d="100"/>
          <a:sy n="39" d="100"/>
        </p:scale>
        <p:origin x="2064"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BFBB4F61-600F-4439-AAE2-4EE427CB2C68}"/>
    <pc:docChg chg="modSld">
      <pc:chgData name="Cassie Carey" userId="6fe182c6-1fef-4565-bbf3-fbf11a7861e2" providerId="ADAL" clId="{BFBB4F61-600F-4439-AAE2-4EE427CB2C68}" dt="2024-07-22T20:29:41.398" v="0" actId="20577"/>
      <pc:docMkLst>
        <pc:docMk/>
      </pc:docMkLst>
      <pc:sldChg chg="modSp">
        <pc:chgData name="Cassie Carey" userId="6fe182c6-1fef-4565-bbf3-fbf11a7861e2" providerId="ADAL" clId="{BFBB4F61-600F-4439-AAE2-4EE427CB2C68}" dt="2024-07-22T20:29:41.398" v="0" actId="20577"/>
        <pc:sldMkLst>
          <pc:docMk/>
          <pc:sldMk cId="2565008933" sldId="256"/>
        </pc:sldMkLst>
        <pc:spChg chg="mod">
          <ac:chgData name="Cassie Carey" userId="6fe182c6-1fef-4565-bbf3-fbf11a7861e2" providerId="ADAL" clId="{BFBB4F61-600F-4439-AAE2-4EE427CB2C68}" dt="2024-07-22T20:29:41.398" v="0" actId="20577"/>
          <ac:spMkLst>
            <pc:docMk/>
            <pc:sldMk cId="2565008933" sldId="256"/>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Free Expression in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some tinkering with Madison’s language, Congress eventually agreed on the version we know today: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shall make no law . . . abridging the freedom of speech, or of the press; or the right of the people peaceably to assemble, and to petition the Government for a redress of grievances.”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four liberties—speech, press, assembly, and association—are the major sources of free expression in the Bill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Benjamin Franklin said when asked about the meaning of free press, “Few of us, I believe, have distinct ideas about its nature and extent.”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1149019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Expression and the Incitement of Lawless Action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8"/>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Today’s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the end of the 1960s the Court had devalued many of its Cold War rulings.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Brandenburg v. Ohio (1969)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articulated the Court’s current—and its most protective—standard for judging speech that advocates illegal behavior.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test the Court adopted has two important elements, both of which must be satisfied in order to punish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advocacy must be “directed to inciting or producing imminent lawless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advocacy is “likely to incite or produce such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declared that not even a probable harm— was enough; the harm would actually have to occur (or be at the point of occurring).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074027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Expression in the Constitution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Historians suggest that the expression guarantees were a response to two repressive practices in England.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first was a licensing system under which nothing could be printed in England without prior approval from the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second was the doctrine of seditious libel law, which outlawed criticism of the government and government officials, including and perhaps especially the king.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years immediately following adoption of the Constitution, the government was weak and vulnerable, the economy was in disarray, Europe continued to pose a threat, and the ruling Federalist Party was the target of much political criticism.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response, Congress passed one of the most restrictive laws in American history, the Sedition Act of 1798.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statute made it a crime to write, print, utter, or publish malicious material that would: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Defame the federal government, the president, or the members of Congress.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Bring them into disrepute.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Excite the hatred of the people against them.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were critical of the Sedition 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James Madison and Thomas Jefferson, in particular, expressed their belief that the law violated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act expired in 1801, however, and the Supreme Court never had the opportunity to evaluate its validity.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Against this historical backdrop, it is hard to know whether, as it is sometimes presumed, the First Amendment was designed to eliminate seditious libel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52097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Justifications for Protecting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Three justifications for protecting expression have moved to the fore.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is the idea that free expression aids in the discovery of “truth.”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point of the First Amendment is “to preserve an uninhibited marketplace of ideas”—a competition of ideas—in which truth will ultimately prevail.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problem is that this justification assumes “truth” must emerge from a competition among different ideas.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“ideas” or “beliefs” are simply facts.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Another problem is that even for ideas tested and ultimately adjudged false, a long marketplace competition can produce “irreversible harm.”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Finally, some scholars assert that the very idea that the marketplace always and ultimately produces truth is doubtful.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second justification centers on the importance of expression for the maintenance of a democratic system of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self-governance rationale privileges political speech on the theory that democracy thrives when there is open, unfettered discussion, including criticism of government officials.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commentators bristle at the idea that political speech is the only expression deserving of protection under the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third rationale for free speech, sometimes called “self-fulfillment,” is almost the polar opposite of the self-governance justification.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“[E]very [person]—in the development of their own personality—has the right to form [their] own beliefs and opinions. And, it also follows, that [they have] the right to express these beliefs and opinions. Otherwise they are of little account. For expression is an integral part of the development of ideas, of mental exploration and of the affirmation of self.”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commentators ask why the liberty to communicate freely should receive more protection than any other human activity from which people derive benefit or satisfaction.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205441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Setting the Stage for Free Expression in the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During the nation’s first century, the Court faced no significant disputes over freedom of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That changed with the outbreak of World War I in 1914 and the 1917 communist revolution in Russia.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Espionage Act of 1917 prohibited any attempt to “interfere with the operation or success of the military or naval forces of the United States . . . to cause insubordination . . . in the military or naval forces . . . or willfully obstruct the recruiting or enlistment service of the United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Sedition Act prohibited the uttering, writing, or publishing of anything disloyal to the government, flag, or military forces of the United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groups and individuals thought these laws constituted intolerable infringements on civil liberties guarantees contained in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were blatantly pacifist.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Others were pure civil libertarians.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Finally, there were individuals who hoped to see the United States undergo a socialist or communist revolution.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various interests brought legal challenges to the repressive laws and pushed the Supreme Court into the freedom of expression realm for the first time.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63141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Free Expression and the Incitement of Lawless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Expression cases dealt mainly with the questions of whether and to what extent the government can prevent speech on the ground that it may: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Incite unlawful activity.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Advocate the forcible overthrow of the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Otherwise jeopardize the nation’s security.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the one hand, democratic government assumes that citizens and their leaders will make informed policies by considering competing ideas.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the other hand, a primary task of government is, in the language of the Constitution, to “insure domestic Tranquility.”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2249992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Expression and the Incitement of Lawless Action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Initial Attempts: The Clear and Present Danger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 nearly five decades, the Court struggled to devise a constitutional standard that would evaluate the competing values of liberty and security.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Schenck v. United States (1919)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Its initial response was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the clear and present danger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developed.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See Table 5.1.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test requires consideration of: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content of the expression.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context in which the words are uttered.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consequences of those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those consequences may occur.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Schenck was accused of attempting to obstruct military recruiting and enlistment.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Holmes’s test, there was no constitutional barrier to punishing Schenck’s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Holmes’s opinion was also a politically astute compromise.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the one hand, the clear and present danger test was a rather liberal interpretation of expression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the other hand, the justices recognized that free speech rights were not absolute, and they found room within the clear and present danger test to uphold the conviction of an unpopular opponent of the war effort.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723519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Expression and the Incitement of Lawless Action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Bad Tendency Test and Incorporation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Abrams v. United States (1919)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Abrams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concerned the plight of five well-educated Russian immigrants, all of whom were adherents of anarchist, revolutionary, or socialist philosophies.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had published and distributed leaflets criticizing President Wilson’s decision to send troops into Russia and calling for a general strike to protest that policy.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charged Abrams and the others with intent to “cripple or hinder the United States in the prosecution of the war.”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trial court found them guilty of violating the 1918 Sedition Act and sentenced them to prison terms of fifteen to twenty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Unlike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Schenck</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however, the Court did not concern itself with whether there was a “dangerous probability” that their speech would cause political mayhem.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Instead, Clarke’s majority opinion used a standard known as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bad tendency test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asked whether the speaker would have known that it could be harmful.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majority’s failure to gauge the likely effect of Abrams’s speech drew the ire of Justice Holmes.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was in his dissent that Holmes articulated the “marketplace of ideas” rationale for free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believed that the Court extended to the government far too much power to censor criticism.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Gitlow v. New York (1925)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Gitlow</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involved a state prosecution.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State criminal syndicalism laws made it a crime to advocate, teach, aid, or abet in any activity designed to bring about the overthrow of the government by force or violence.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case’s sweeping incorporation ensured that states had to respect the guarantees contained in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the Court also limited expression by moving further away from the clear and present danger approach and embracing the bad tendency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Whitney v. California (1927)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Charlotte Whitney was active in a number of socialist organizations and a founding member of the California Communist Labor Party.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1919 she was arrested and later sentenced for a violation of the state syndicalism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appeal to the Supreme Court, Whitney attorneys argued that the California act violated the free speech clause of the First Amendment, but the justices upheld Whitney’s conviction.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ruling allowed the punishment of mere membership in a subversive organization without requiring proof of any concrete criminal actions to overthrow the government by illegal means.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481020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Expression and the Incitement of Lawless Action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Preferred Freedoms Doctrine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Carolene Products Co. (1938)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concerned a federal ban on the shipment of a certain kind of milk.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appeared to be an obscure footnote, now commonly called “Footnote Four,” carried important implications for civil liberties claims.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Its words suggest that when a government regulation appears on its face to be in conflict with the Bill of Rights, the usual presumption that laws are constitutional should be reduced or waived altogether.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Footnote Four’s approach became known as the preferred freedoms doctrine.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16052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Expression and the Incitement of Lawless Action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Aftermath of World War II: Competing Tests and a Divided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Thomas v. Collins (1945)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President Roosevelt appointed new members who had a more supportive view of civil liberties.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Justice Rutledge explained, the Court now recognized “the preferred place given in our scheme to the great, the indispensable democratic freedoms secured by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Speech restrictions would be upheld only in the face of a true “clear and present danger.”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the early 1950s the Court began to turn back toward more speech-restrictive interpretations of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Two new tests emerged, both inherently leading to more speech-restrictive results than the preferred freedoms approach.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first of these, called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ad hoc balancing</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was based on the notion that the values of liberty and order must be wisely balanced.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this approach, courts consider disputes on a case-by-case basis, asking whether the interests of the individual or the interests of the government should prevail.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second alternative was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clear and probable danger test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test followed the general structure of the clear and present danger test except for the temporal element.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Dennis v. United States (1951)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Vinson described the clear and probable danger test: “In each case courts must ask whether the gravity of the ‘evil,’ discounted by its improbability, justifies such invasion of free speech as is necessary to avoid the danger.”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used the test to affirm the conviction of eleven Communist Party leaders for advocating the overthrow of the government by force and organizing a party for that purpose.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2968545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2672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5: Foundations of Freedom of Expression</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E68B3-8BA2-8E86-E6E3-29BCB2C86F99}"/>
              </a:ext>
            </a:extLst>
          </p:cNvPr>
          <p:cNvSpPr>
            <a:spLocks noGrp="1"/>
          </p:cNvSpPr>
          <p:nvPr>
            <p:ph type="title"/>
          </p:nvPr>
        </p:nvSpPr>
        <p:spPr/>
        <p:txBody>
          <a:bodyPr>
            <a:normAutofit fontScale="90000"/>
          </a:bodyPr>
          <a:lstStyle/>
          <a:p>
            <a:r>
              <a:rPr lang="en-US" dirty="0"/>
              <a:t>Free Expression and the Incitement of Lawless Action </a:t>
            </a:r>
            <a:r>
              <a:rPr lang="en-US" sz="2700" dirty="0"/>
              <a:t>(5 of 6)</a:t>
            </a:r>
            <a:endParaRPr lang="en-US" dirty="0"/>
          </a:p>
        </p:txBody>
      </p:sp>
      <p:sp>
        <p:nvSpPr>
          <p:cNvPr id="4" name="Content Placeholder 3">
            <a:extLst>
              <a:ext uri="{FF2B5EF4-FFF2-40B4-BE49-F238E27FC236}">
                <a16:creationId xmlns:a16="http://schemas.microsoft.com/office/drawing/2014/main" id="{59615D11-1B4F-A15B-EE0D-456D0E4AD43B}"/>
              </a:ext>
            </a:extLst>
          </p:cNvPr>
          <p:cNvSpPr>
            <a:spLocks noGrp="1"/>
          </p:cNvSpPr>
          <p:nvPr>
            <p:ph idx="1"/>
          </p:nvPr>
        </p:nvSpPr>
        <p:spPr/>
        <p:txBody>
          <a:bodyPr/>
          <a:lstStyle/>
          <a:p>
            <a:pPr marL="0" indent="0">
              <a:buNone/>
            </a:pPr>
            <a:r>
              <a:rPr lang="en-US" dirty="0"/>
              <a:t>Aftermath of World War II: Competing Tests and a Divided Court</a:t>
            </a:r>
          </a:p>
          <a:p>
            <a:r>
              <a:rPr lang="en-US" dirty="0"/>
              <a:t>Thomas v. Collins (1945).</a:t>
            </a:r>
          </a:p>
          <a:p>
            <a:r>
              <a:rPr lang="en-US" dirty="0"/>
              <a:t>Speech-restrictive interpretations in 1950s.</a:t>
            </a:r>
          </a:p>
          <a:p>
            <a:r>
              <a:rPr lang="en-US" dirty="0"/>
              <a:t>Two new tests emerged.</a:t>
            </a:r>
          </a:p>
          <a:p>
            <a:r>
              <a:rPr lang="en-US" dirty="0"/>
              <a:t>Dennis v. United States (1951).</a:t>
            </a:r>
          </a:p>
        </p:txBody>
      </p:sp>
      <p:sp>
        <p:nvSpPr>
          <p:cNvPr id="2" name="Footer Placeholder 1">
            <a:extLst>
              <a:ext uri="{FF2B5EF4-FFF2-40B4-BE49-F238E27FC236}">
                <a16:creationId xmlns:a16="http://schemas.microsoft.com/office/drawing/2014/main" id="{4C886797-5279-B3C7-BBC6-3E8EB4314F3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6233E5A-21E9-B911-1012-6027FDA50979}"/>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444864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4306F1-0A93-5281-9836-F7ABCD34C089}"/>
              </a:ext>
            </a:extLst>
          </p:cNvPr>
          <p:cNvSpPr>
            <a:spLocks noGrp="1"/>
          </p:cNvSpPr>
          <p:nvPr>
            <p:ph type="title"/>
          </p:nvPr>
        </p:nvSpPr>
        <p:spPr/>
        <p:txBody>
          <a:bodyPr>
            <a:normAutofit fontScale="90000"/>
          </a:bodyPr>
          <a:lstStyle/>
          <a:p>
            <a:r>
              <a:rPr lang="en-US" dirty="0"/>
              <a:t>Free Expression and the Incitement of Lawless Action </a:t>
            </a:r>
            <a:r>
              <a:rPr lang="en-US" sz="2700" dirty="0"/>
              <a:t>(6 of 6)</a:t>
            </a:r>
            <a:endParaRPr lang="en-US" dirty="0"/>
          </a:p>
        </p:txBody>
      </p:sp>
      <p:sp>
        <p:nvSpPr>
          <p:cNvPr id="4" name="Content Placeholder 3">
            <a:extLst>
              <a:ext uri="{FF2B5EF4-FFF2-40B4-BE49-F238E27FC236}">
                <a16:creationId xmlns:a16="http://schemas.microsoft.com/office/drawing/2014/main" id="{5C06A634-C448-9A83-15EF-5CAB34EB909F}"/>
              </a:ext>
            </a:extLst>
          </p:cNvPr>
          <p:cNvSpPr>
            <a:spLocks noGrp="1"/>
          </p:cNvSpPr>
          <p:nvPr>
            <p:ph idx="1"/>
          </p:nvPr>
        </p:nvSpPr>
        <p:spPr/>
        <p:txBody>
          <a:bodyPr/>
          <a:lstStyle/>
          <a:p>
            <a:pPr marL="0" indent="0">
              <a:buNone/>
            </a:pPr>
            <a:r>
              <a:rPr lang="en-US" dirty="0"/>
              <a:t>Today’s Standard</a:t>
            </a:r>
          </a:p>
          <a:p>
            <a:r>
              <a:rPr lang="en-US" dirty="0"/>
              <a:t>Cold War rulings devalued (1960s).</a:t>
            </a:r>
          </a:p>
          <a:p>
            <a:r>
              <a:rPr lang="en-US" dirty="0"/>
              <a:t>Brandenburg v. Ohio (1969).</a:t>
            </a:r>
          </a:p>
        </p:txBody>
      </p:sp>
      <p:sp>
        <p:nvSpPr>
          <p:cNvPr id="2" name="Footer Placeholder 1">
            <a:extLst>
              <a:ext uri="{FF2B5EF4-FFF2-40B4-BE49-F238E27FC236}">
                <a16:creationId xmlns:a16="http://schemas.microsoft.com/office/drawing/2014/main" id="{53E902AC-89A4-F5D2-8D71-FD740B94372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B53F0B5-4E78-E17E-ED71-C121993A0468}"/>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102789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3A43C8-CB80-0443-6E36-0EC42F6BDCAB}"/>
              </a:ext>
            </a:extLst>
          </p:cNvPr>
          <p:cNvSpPr>
            <a:spLocks noGrp="1"/>
          </p:cNvSpPr>
          <p:nvPr>
            <p:ph type="title"/>
          </p:nvPr>
        </p:nvSpPr>
        <p:spPr/>
        <p:txBody>
          <a:bodyPr>
            <a:normAutofit fontScale="90000"/>
          </a:bodyPr>
          <a:lstStyle/>
          <a:p>
            <a:r>
              <a:rPr lang="en-US" dirty="0"/>
              <a:t>Free Expression in the Constitution </a:t>
            </a:r>
            <a:r>
              <a:rPr lang="en-US" sz="2700" dirty="0"/>
              <a:t>(1 of 2)</a:t>
            </a:r>
          </a:p>
        </p:txBody>
      </p:sp>
      <p:sp>
        <p:nvSpPr>
          <p:cNvPr id="4" name="Content Placeholder 3">
            <a:extLst>
              <a:ext uri="{FF2B5EF4-FFF2-40B4-BE49-F238E27FC236}">
                <a16:creationId xmlns:a16="http://schemas.microsoft.com/office/drawing/2014/main" id="{84F99DE6-3685-7F3E-501F-5F988B7E2585}"/>
              </a:ext>
            </a:extLst>
          </p:cNvPr>
          <p:cNvSpPr>
            <a:spLocks noGrp="1"/>
          </p:cNvSpPr>
          <p:nvPr>
            <p:ph idx="1"/>
          </p:nvPr>
        </p:nvSpPr>
        <p:spPr/>
        <p:txBody>
          <a:bodyPr/>
          <a:lstStyle/>
          <a:p>
            <a:r>
              <a:rPr lang="en-US" dirty="0"/>
              <a:t>Modern version of free expression.</a:t>
            </a:r>
          </a:p>
          <a:p>
            <a:r>
              <a:rPr lang="en-US" dirty="0"/>
              <a:t>Major sources of free expression.</a:t>
            </a:r>
          </a:p>
          <a:p>
            <a:r>
              <a:rPr lang="en-US" dirty="0"/>
              <a:t>Benjamin Franklin and free press.</a:t>
            </a:r>
          </a:p>
          <a:p>
            <a:endParaRPr lang="en-US" dirty="0"/>
          </a:p>
        </p:txBody>
      </p:sp>
      <p:sp>
        <p:nvSpPr>
          <p:cNvPr id="2" name="Footer Placeholder 1">
            <a:extLst>
              <a:ext uri="{FF2B5EF4-FFF2-40B4-BE49-F238E27FC236}">
                <a16:creationId xmlns:a16="http://schemas.microsoft.com/office/drawing/2014/main" id="{FC68DEB7-327A-85AD-2DD1-8EA386FB5A8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5E94265-8C15-DFB7-7A0A-5F040CA8E3DE}"/>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14867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D3403D-1E20-94BD-72E7-AE42DCBB3456}"/>
              </a:ext>
            </a:extLst>
          </p:cNvPr>
          <p:cNvSpPr>
            <a:spLocks noGrp="1"/>
          </p:cNvSpPr>
          <p:nvPr>
            <p:ph type="title"/>
          </p:nvPr>
        </p:nvSpPr>
        <p:spPr/>
        <p:txBody>
          <a:bodyPr>
            <a:normAutofit fontScale="90000"/>
          </a:bodyPr>
          <a:lstStyle/>
          <a:p>
            <a:r>
              <a:rPr lang="en-US" dirty="0"/>
              <a:t>Free Expression in the Constitution </a:t>
            </a:r>
            <a:r>
              <a:rPr lang="en-US" sz="2700" dirty="0"/>
              <a:t>(2 of 2)</a:t>
            </a:r>
            <a:endParaRPr lang="en-US" dirty="0"/>
          </a:p>
        </p:txBody>
      </p:sp>
      <p:sp>
        <p:nvSpPr>
          <p:cNvPr id="4" name="Content Placeholder 3">
            <a:extLst>
              <a:ext uri="{FF2B5EF4-FFF2-40B4-BE49-F238E27FC236}">
                <a16:creationId xmlns:a16="http://schemas.microsoft.com/office/drawing/2014/main" id="{2E82626E-0F00-3035-A0DF-7ED9B0047F0A}"/>
              </a:ext>
            </a:extLst>
          </p:cNvPr>
          <p:cNvSpPr>
            <a:spLocks noGrp="1"/>
          </p:cNvSpPr>
          <p:nvPr>
            <p:ph idx="1"/>
          </p:nvPr>
        </p:nvSpPr>
        <p:spPr/>
        <p:txBody>
          <a:bodyPr/>
          <a:lstStyle/>
          <a:p>
            <a:r>
              <a:rPr lang="en-US" dirty="0"/>
              <a:t>Two repressive practices in England.</a:t>
            </a:r>
          </a:p>
          <a:p>
            <a:r>
              <a:rPr lang="en-US" dirty="0"/>
              <a:t>The Sedition Act of 1798.</a:t>
            </a:r>
          </a:p>
          <a:p>
            <a:r>
              <a:rPr lang="en-US" dirty="0"/>
              <a:t>First Amendment and seditious laws.</a:t>
            </a:r>
          </a:p>
        </p:txBody>
      </p:sp>
      <p:sp>
        <p:nvSpPr>
          <p:cNvPr id="2" name="Footer Placeholder 1">
            <a:extLst>
              <a:ext uri="{FF2B5EF4-FFF2-40B4-BE49-F238E27FC236}">
                <a16:creationId xmlns:a16="http://schemas.microsoft.com/office/drawing/2014/main" id="{2E1C51C1-15F5-F66B-875C-765E7DD6F0E6}"/>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317355C-216C-DEF1-21AD-45BD593C2E52}"/>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4066854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4470D8-FAF6-2620-62A8-6BF5964C201B}"/>
              </a:ext>
            </a:extLst>
          </p:cNvPr>
          <p:cNvSpPr>
            <a:spLocks noGrp="1"/>
          </p:cNvSpPr>
          <p:nvPr>
            <p:ph type="title"/>
          </p:nvPr>
        </p:nvSpPr>
        <p:spPr/>
        <p:txBody>
          <a:bodyPr>
            <a:normAutofit fontScale="90000"/>
          </a:bodyPr>
          <a:lstStyle/>
          <a:p>
            <a:r>
              <a:rPr lang="en-US" dirty="0"/>
              <a:t>Justifications for Protecting Expression</a:t>
            </a:r>
          </a:p>
        </p:txBody>
      </p:sp>
      <p:sp>
        <p:nvSpPr>
          <p:cNvPr id="4" name="Content Placeholder 3">
            <a:extLst>
              <a:ext uri="{FF2B5EF4-FFF2-40B4-BE49-F238E27FC236}">
                <a16:creationId xmlns:a16="http://schemas.microsoft.com/office/drawing/2014/main" id="{F4894A48-CD08-67CF-82A5-F4517C733FA8}"/>
              </a:ext>
            </a:extLst>
          </p:cNvPr>
          <p:cNvSpPr>
            <a:spLocks noGrp="1"/>
          </p:cNvSpPr>
          <p:nvPr>
            <p:ph idx="1"/>
          </p:nvPr>
        </p:nvSpPr>
        <p:spPr/>
        <p:txBody>
          <a:bodyPr/>
          <a:lstStyle/>
          <a:p>
            <a:r>
              <a:rPr lang="en-US" sz="3200" dirty="0">
                <a:effectLst/>
                <a:latin typeface="Arial" panose="020B0604020202020204" pitchFamily="34" charset="0"/>
                <a:ea typeface="Times New Roman" panose="02020603050405020304" pitchFamily="18" charset="0"/>
                <a:cs typeface="Times New Roman" panose="02020603050405020304" pitchFamily="18" charset="0"/>
              </a:rPr>
              <a:t>Three justifications for protecting expression.</a:t>
            </a:r>
            <a:endParaRPr lang="en-US" dirty="0"/>
          </a:p>
          <a:p>
            <a:r>
              <a:rPr lang="en-US" dirty="0"/>
              <a:t>First Amendment aids truth discovery.</a:t>
            </a:r>
          </a:p>
          <a:p>
            <a:r>
              <a:rPr lang="en-US" dirty="0"/>
              <a:t>Maintenance of a democratic system.</a:t>
            </a:r>
          </a:p>
          <a:p>
            <a:r>
              <a:rPr lang="en-US" dirty="0"/>
              <a:t>“Self-fulfillment” in free speech.</a:t>
            </a:r>
          </a:p>
        </p:txBody>
      </p:sp>
      <p:sp>
        <p:nvSpPr>
          <p:cNvPr id="2" name="Footer Placeholder 1">
            <a:extLst>
              <a:ext uri="{FF2B5EF4-FFF2-40B4-BE49-F238E27FC236}">
                <a16:creationId xmlns:a16="http://schemas.microsoft.com/office/drawing/2014/main" id="{132B745F-53CF-406A-4ED3-FFAC5A9DE3F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309C8DC-0968-A8FD-1140-09E137D5C95C}"/>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953525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943A5B-BF1B-7D5E-9340-D8949CBFA365}"/>
              </a:ext>
            </a:extLst>
          </p:cNvPr>
          <p:cNvSpPr>
            <a:spLocks noGrp="1"/>
          </p:cNvSpPr>
          <p:nvPr>
            <p:ph type="title"/>
          </p:nvPr>
        </p:nvSpPr>
        <p:spPr/>
        <p:txBody>
          <a:bodyPr>
            <a:normAutofit fontScale="90000"/>
          </a:bodyPr>
          <a:lstStyle/>
          <a:p>
            <a:r>
              <a:rPr lang="en-US" dirty="0"/>
              <a:t>Setting the Stage for Free Expression in the Supreme Court</a:t>
            </a:r>
          </a:p>
        </p:txBody>
      </p:sp>
      <p:sp>
        <p:nvSpPr>
          <p:cNvPr id="4" name="Content Placeholder 3">
            <a:extLst>
              <a:ext uri="{FF2B5EF4-FFF2-40B4-BE49-F238E27FC236}">
                <a16:creationId xmlns:a16="http://schemas.microsoft.com/office/drawing/2014/main" id="{F6347D1C-3EB1-884A-DB07-510405E3B6D3}"/>
              </a:ext>
            </a:extLst>
          </p:cNvPr>
          <p:cNvSpPr>
            <a:spLocks noGrp="1"/>
          </p:cNvSpPr>
          <p:nvPr>
            <p:ph idx="1"/>
          </p:nvPr>
        </p:nvSpPr>
        <p:spPr/>
        <p:txBody>
          <a:bodyPr/>
          <a:lstStyle/>
          <a:p>
            <a:r>
              <a:rPr lang="en-US" dirty="0"/>
              <a:t>Disputes over freedom of expression.</a:t>
            </a:r>
          </a:p>
          <a:p>
            <a:r>
              <a:rPr lang="en-US" dirty="0"/>
              <a:t>The Espionage Act of 1917.</a:t>
            </a:r>
          </a:p>
          <a:p>
            <a:r>
              <a:rPr lang="en-US" dirty="0"/>
              <a:t>Intolerable infringements on civil liberties.</a:t>
            </a:r>
          </a:p>
          <a:p>
            <a:r>
              <a:rPr lang="en-US" dirty="0"/>
              <a:t>Legal challenges in repressive laws.</a:t>
            </a:r>
          </a:p>
        </p:txBody>
      </p:sp>
      <p:sp>
        <p:nvSpPr>
          <p:cNvPr id="2" name="Footer Placeholder 1">
            <a:extLst>
              <a:ext uri="{FF2B5EF4-FFF2-40B4-BE49-F238E27FC236}">
                <a16:creationId xmlns:a16="http://schemas.microsoft.com/office/drawing/2014/main" id="{D8E22B58-3B7B-4FCE-7062-CB9491925F9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0A36A21-6707-6355-19B1-7B7E0B26D5B4}"/>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135348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27C3A2-3BA8-85BC-E935-3DCC7FF9D404}"/>
              </a:ext>
            </a:extLst>
          </p:cNvPr>
          <p:cNvSpPr>
            <a:spLocks noGrp="1"/>
          </p:cNvSpPr>
          <p:nvPr>
            <p:ph type="title"/>
          </p:nvPr>
        </p:nvSpPr>
        <p:spPr/>
        <p:txBody>
          <a:bodyPr>
            <a:normAutofit fontScale="90000"/>
          </a:bodyPr>
          <a:lstStyle/>
          <a:p>
            <a:r>
              <a:rPr lang="en-US" dirty="0"/>
              <a:t>Free Expression and the Incitement of Lawless Action </a:t>
            </a:r>
            <a:r>
              <a:rPr lang="en-US" sz="2700" dirty="0"/>
              <a:t>(1 of 6)</a:t>
            </a:r>
          </a:p>
        </p:txBody>
      </p:sp>
      <p:sp>
        <p:nvSpPr>
          <p:cNvPr id="4" name="Content Placeholder 3">
            <a:extLst>
              <a:ext uri="{FF2B5EF4-FFF2-40B4-BE49-F238E27FC236}">
                <a16:creationId xmlns:a16="http://schemas.microsoft.com/office/drawing/2014/main" id="{E7FD6471-48ED-1131-6E6F-52222515DE25}"/>
              </a:ext>
            </a:extLst>
          </p:cNvPr>
          <p:cNvSpPr>
            <a:spLocks noGrp="1"/>
          </p:cNvSpPr>
          <p:nvPr>
            <p:ph idx="1"/>
          </p:nvPr>
        </p:nvSpPr>
        <p:spPr/>
        <p:txBody>
          <a:bodyPr/>
          <a:lstStyle/>
          <a:p>
            <a:r>
              <a:rPr lang="en-US" dirty="0"/>
              <a:t>How/why government prevents speech.</a:t>
            </a:r>
          </a:p>
          <a:p>
            <a:r>
              <a:rPr lang="en-US" dirty="0"/>
              <a:t>Informed policies on competing ideas.</a:t>
            </a:r>
          </a:p>
          <a:p>
            <a:r>
              <a:rPr lang="en-US" dirty="0"/>
              <a:t>Primary task: “Insure domestic Tranquility.”</a:t>
            </a:r>
          </a:p>
        </p:txBody>
      </p:sp>
      <p:sp>
        <p:nvSpPr>
          <p:cNvPr id="2" name="Footer Placeholder 1">
            <a:extLst>
              <a:ext uri="{FF2B5EF4-FFF2-40B4-BE49-F238E27FC236}">
                <a16:creationId xmlns:a16="http://schemas.microsoft.com/office/drawing/2014/main" id="{6AEABECC-9935-A982-9DD5-660D259F87C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2D2091B-79FD-CC34-B762-7E5DF2EC8565}"/>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832596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725218-1184-D44B-7591-BDB71BCC43A4}"/>
              </a:ext>
            </a:extLst>
          </p:cNvPr>
          <p:cNvSpPr>
            <a:spLocks noGrp="1"/>
          </p:cNvSpPr>
          <p:nvPr>
            <p:ph type="title"/>
          </p:nvPr>
        </p:nvSpPr>
        <p:spPr/>
        <p:txBody>
          <a:bodyPr>
            <a:normAutofit fontScale="90000"/>
          </a:bodyPr>
          <a:lstStyle/>
          <a:p>
            <a:r>
              <a:rPr lang="en-US" dirty="0"/>
              <a:t>Free Expression and the Incitement of Lawless Action </a:t>
            </a:r>
            <a:r>
              <a:rPr lang="en-US" sz="2700" dirty="0"/>
              <a:t>(2 of 6)</a:t>
            </a:r>
            <a:endParaRPr lang="en-US" dirty="0"/>
          </a:p>
        </p:txBody>
      </p:sp>
      <p:sp>
        <p:nvSpPr>
          <p:cNvPr id="4" name="Content Placeholder 3">
            <a:extLst>
              <a:ext uri="{FF2B5EF4-FFF2-40B4-BE49-F238E27FC236}">
                <a16:creationId xmlns:a16="http://schemas.microsoft.com/office/drawing/2014/main" id="{CCF520F2-984E-01A0-8424-8693F149B047}"/>
              </a:ext>
            </a:extLst>
          </p:cNvPr>
          <p:cNvSpPr>
            <a:spLocks noGrp="1"/>
          </p:cNvSpPr>
          <p:nvPr>
            <p:ph idx="1"/>
          </p:nvPr>
        </p:nvSpPr>
        <p:spPr/>
        <p:txBody>
          <a:bodyPr/>
          <a:lstStyle/>
          <a:p>
            <a:pPr marL="0" indent="0">
              <a:buNone/>
            </a:pPr>
            <a:r>
              <a:rPr lang="en-US" dirty="0"/>
              <a:t>Initial Attempts: The Clear and Present Danger Test</a:t>
            </a:r>
          </a:p>
          <a:p>
            <a:r>
              <a:rPr lang="en-US" dirty="0"/>
              <a:t>Constitutional standard for competing values.</a:t>
            </a:r>
          </a:p>
          <a:p>
            <a:r>
              <a:rPr lang="en-US" dirty="0"/>
              <a:t>Schenck v. United States (1919).</a:t>
            </a:r>
          </a:p>
        </p:txBody>
      </p:sp>
      <p:sp>
        <p:nvSpPr>
          <p:cNvPr id="2" name="Footer Placeholder 1">
            <a:extLst>
              <a:ext uri="{FF2B5EF4-FFF2-40B4-BE49-F238E27FC236}">
                <a16:creationId xmlns:a16="http://schemas.microsoft.com/office/drawing/2014/main" id="{3B39237C-FEAF-9620-267B-457E34E57A0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328F1CBC-7659-4CC4-E217-DEE5F232BD0B}"/>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662248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180B53-B56C-F820-F7FD-1D48CCD12E71}"/>
              </a:ext>
            </a:extLst>
          </p:cNvPr>
          <p:cNvSpPr>
            <a:spLocks noGrp="1"/>
          </p:cNvSpPr>
          <p:nvPr>
            <p:ph type="title"/>
          </p:nvPr>
        </p:nvSpPr>
        <p:spPr/>
        <p:txBody>
          <a:bodyPr>
            <a:normAutofit fontScale="90000"/>
          </a:bodyPr>
          <a:lstStyle/>
          <a:p>
            <a:r>
              <a:rPr lang="en-US" dirty="0"/>
              <a:t>Free Expression and the Incitement of Lawless Action </a:t>
            </a:r>
            <a:r>
              <a:rPr lang="en-US" sz="2700" dirty="0"/>
              <a:t>(3 of 6)</a:t>
            </a:r>
            <a:endParaRPr lang="en-US" dirty="0"/>
          </a:p>
        </p:txBody>
      </p:sp>
      <p:sp>
        <p:nvSpPr>
          <p:cNvPr id="4" name="Content Placeholder 3">
            <a:extLst>
              <a:ext uri="{FF2B5EF4-FFF2-40B4-BE49-F238E27FC236}">
                <a16:creationId xmlns:a16="http://schemas.microsoft.com/office/drawing/2014/main" id="{6A476BAC-A43E-087A-B249-4D81E067775B}"/>
              </a:ext>
            </a:extLst>
          </p:cNvPr>
          <p:cNvSpPr>
            <a:spLocks noGrp="1"/>
          </p:cNvSpPr>
          <p:nvPr>
            <p:ph idx="1"/>
          </p:nvPr>
        </p:nvSpPr>
        <p:spPr/>
        <p:txBody>
          <a:bodyPr/>
          <a:lstStyle/>
          <a:p>
            <a:pPr marL="0" indent="0">
              <a:buNone/>
            </a:pPr>
            <a:r>
              <a:rPr lang="en-US" dirty="0"/>
              <a:t>Bad Tendency Test and Incorporation</a:t>
            </a:r>
          </a:p>
          <a:p>
            <a:r>
              <a:rPr lang="en-US" dirty="0"/>
              <a:t>Abrams v. United States (1919).</a:t>
            </a:r>
          </a:p>
          <a:p>
            <a:r>
              <a:rPr lang="en-US" dirty="0"/>
              <a:t>Gitlow v. New York (1925).</a:t>
            </a:r>
          </a:p>
          <a:p>
            <a:r>
              <a:rPr lang="en-US" dirty="0"/>
              <a:t>Whitney v. California (1927).</a:t>
            </a:r>
          </a:p>
        </p:txBody>
      </p:sp>
      <p:sp>
        <p:nvSpPr>
          <p:cNvPr id="2" name="Footer Placeholder 1">
            <a:extLst>
              <a:ext uri="{FF2B5EF4-FFF2-40B4-BE49-F238E27FC236}">
                <a16:creationId xmlns:a16="http://schemas.microsoft.com/office/drawing/2014/main" id="{96FCC5DE-EFFE-634A-125C-2181F8789CE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8AE6090-CF3B-8C56-C4A8-D047855C9A82}"/>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58986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7D082B-06EE-77E9-C9C9-1E363EFEC844}"/>
              </a:ext>
            </a:extLst>
          </p:cNvPr>
          <p:cNvSpPr>
            <a:spLocks noGrp="1"/>
          </p:cNvSpPr>
          <p:nvPr>
            <p:ph type="title"/>
          </p:nvPr>
        </p:nvSpPr>
        <p:spPr/>
        <p:txBody>
          <a:bodyPr>
            <a:normAutofit fontScale="90000"/>
          </a:bodyPr>
          <a:lstStyle/>
          <a:p>
            <a:r>
              <a:rPr lang="en-US" dirty="0"/>
              <a:t>Free Expression and the Incitement of Lawless Action </a:t>
            </a:r>
            <a:r>
              <a:rPr lang="en-US" sz="2700" dirty="0"/>
              <a:t>(4 of 6)</a:t>
            </a:r>
            <a:endParaRPr lang="en-US" dirty="0"/>
          </a:p>
        </p:txBody>
      </p:sp>
      <p:sp>
        <p:nvSpPr>
          <p:cNvPr id="4" name="Content Placeholder 3">
            <a:extLst>
              <a:ext uri="{FF2B5EF4-FFF2-40B4-BE49-F238E27FC236}">
                <a16:creationId xmlns:a16="http://schemas.microsoft.com/office/drawing/2014/main" id="{A74186B5-08BF-5D19-0D18-B88416745ED8}"/>
              </a:ext>
            </a:extLst>
          </p:cNvPr>
          <p:cNvSpPr>
            <a:spLocks noGrp="1"/>
          </p:cNvSpPr>
          <p:nvPr>
            <p:ph idx="1"/>
          </p:nvPr>
        </p:nvSpPr>
        <p:spPr/>
        <p:txBody>
          <a:bodyPr/>
          <a:lstStyle/>
          <a:p>
            <a:pPr marL="0" indent="0">
              <a:buNone/>
            </a:pPr>
            <a:r>
              <a:rPr lang="en-US" dirty="0"/>
              <a:t>Preferred Freedoms Doctrine</a:t>
            </a:r>
          </a:p>
          <a:p>
            <a:r>
              <a:rPr lang="en-US" dirty="0"/>
              <a:t>United States v. Carolene Products Co. (1938).</a:t>
            </a:r>
          </a:p>
        </p:txBody>
      </p:sp>
      <p:sp>
        <p:nvSpPr>
          <p:cNvPr id="2" name="Footer Placeholder 1">
            <a:extLst>
              <a:ext uri="{FF2B5EF4-FFF2-40B4-BE49-F238E27FC236}">
                <a16:creationId xmlns:a16="http://schemas.microsoft.com/office/drawing/2014/main" id="{D64F4CBB-ACCD-DEB3-74FF-AD4FB6A9E49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BF49167-4D7C-870E-B31F-704B7C70C60F}"/>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650805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2695</Words>
  <Application>Microsoft Office PowerPoint</Application>
  <PresentationFormat>On-screen Show (4:3)</PresentationFormat>
  <Paragraphs>205</Paragraphs>
  <Slides>11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Epstein, Constitutional Law for a Changing America, Edition 12 Chapter 5: Foundations of Freedom of Expression</vt:lpstr>
      <vt:lpstr>Free Expression in the Constitution (1 of 2)</vt:lpstr>
      <vt:lpstr>Free Expression in the Constitution (2 of 2)</vt:lpstr>
      <vt:lpstr>Justifications for Protecting Expression</vt:lpstr>
      <vt:lpstr>Setting the Stage for Free Expression in the Supreme Court</vt:lpstr>
      <vt:lpstr>Free Expression and the Incitement of Lawless Action (1 of 6)</vt:lpstr>
      <vt:lpstr>Free Expression and the Incitement of Lawless Action (2 of 6)</vt:lpstr>
      <vt:lpstr>Free Expression and the Incitement of Lawless Action (3 of 6)</vt:lpstr>
      <vt:lpstr>Free Expression and the Incitement of Lawless Action (4 of 6)</vt:lpstr>
      <vt:lpstr>Free Expression and the Incitement of Lawless Action (5 of 6)</vt:lpstr>
      <vt:lpstr>Free Expression and the Incitement of Lawless Action (6 of 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5 PowerPoints</dc:title>
  <dc:creator>Ancheta, Katie</dc:creator>
  <cp:lastModifiedBy>Daria Terry</cp:lastModifiedBy>
  <cp:revision>30</cp:revision>
  <dcterms:created xsi:type="dcterms:W3CDTF">2006-08-16T00:00:00Z</dcterms:created>
  <dcterms:modified xsi:type="dcterms:W3CDTF">2025-01-02T16:08:56Z</dcterms:modified>
</cp:coreProperties>
</file>