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28"/>
  </p:notesMasterIdLst>
  <p:sldIdLst>
    <p:sldId id="256" r:id="rId2"/>
    <p:sldId id="268" r:id="rId3"/>
    <p:sldId id="311" r:id="rId4"/>
    <p:sldId id="269" r:id="rId5"/>
    <p:sldId id="284" r:id="rId6"/>
    <p:sldId id="271" r:id="rId7"/>
    <p:sldId id="272" r:id="rId8"/>
    <p:sldId id="273" r:id="rId9"/>
    <p:sldId id="274" r:id="rId10"/>
    <p:sldId id="286" r:id="rId11"/>
    <p:sldId id="288" r:id="rId12"/>
    <p:sldId id="291" r:id="rId13"/>
    <p:sldId id="294" r:id="rId14"/>
    <p:sldId id="296" r:id="rId15"/>
    <p:sldId id="292" r:id="rId16"/>
    <p:sldId id="309" r:id="rId17"/>
    <p:sldId id="276" r:id="rId18"/>
    <p:sldId id="277" r:id="rId19"/>
    <p:sldId id="278" r:id="rId20"/>
    <p:sldId id="280" r:id="rId21"/>
    <p:sldId id="298" r:id="rId22"/>
    <p:sldId id="281" r:id="rId23"/>
    <p:sldId id="282" r:id="rId24"/>
    <p:sldId id="308" r:id="rId25"/>
    <p:sldId id="299" r:id="rId26"/>
    <p:sldId id="300" r:id="rId2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5A9FBD64-18AB-F1CE-F6F7-55CC2DE8D9AE}" name="Jennifer Jovin-Bernstein (she/her/hers)" initials="JJB(" userId="S::Jennifer.Jovin-Bernstein@sagepub.com::d795446e-61a4-4863-ab66-620f9a14421d" providerId="AD"/>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2F2F6"/>
    <a:srgbClr val="F0F8FA"/>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7768"/>
    <p:restoredTop sz="62394" autoAdjust="0"/>
  </p:normalViewPr>
  <p:slideViewPr>
    <p:cSldViewPr>
      <p:cViewPr varScale="1">
        <p:scale>
          <a:sx n="39" d="100"/>
          <a:sy n="39" d="100"/>
        </p:scale>
        <p:origin x="1976" y="3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microsoft.com/office/2018/10/relationships/authors" Targe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viewProps" Target="viewProps.xml"/><Relationship Id="rId8" Type="http://schemas.openxmlformats.org/officeDocument/2006/relationships/slide" Target="slides/slide7.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6422B10-FE80-4935-B9C9-55F2DE02CE53}" type="datetimeFigureOut">
              <a:rPr lang="en-US" smtClean="0"/>
              <a:t>1/2/2025</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9974C31-EB4A-4B21-8134-CB5741A1DC5F}" type="slidenum">
              <a:rPr lang="en-US" smtClean="0"/>
              <a:t>‹#›</a:t>
            </a:fld>
            <a:endParaRPr lang="en-US" dirty="0"/>
          </a:p>
        </p:txBody>
      </p:sp>
    </p:spTree>
    <p:extLst>
      <p:ext uri="{BB962C8B-B14F-4D97-AF65-F5344CB8AC3E}">
        <p14:creationId xmlns:p14="http://schemas.microsoft.com/office/powerpoint/2010/main" val="211314339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Right to Counsel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Indigents and the Right to Counsel: Foundations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Powell v. Alabama (1932)</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declined to decide if the Constitution guarantees the right to counsel for every defendant.</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But, writing for the majority, Justice Sutherland recognized that cases involving unusual situations would necessitate lawyers’ participation to secure fundamental fairness for defendants.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Johnson v. Zerbst (1938)</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ruled that, under the Sixth Amendment, indigent defendants involved in federal criminal prosecutions are entitled to be represented by counsel.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Betts v. Brady (1942)</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Indicted for robbery in Maryland, Smith Betts—a poor, uneducated but literate, white man—wanted an attorney at government expense.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Like many states, Maryland provided indigents with counsel only in rape and murder cases.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On appeal he asked the Supreme Court to apply Johnson to the states, thereby incorporating the Sixth Amendment guarantee.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refused, 6–3.</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Justice Owen J. Roberts claimed that the framers never intended that the right to counsel be defined as a fundamental guarantee, just that it apply to extreme situations as in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Powell</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Gideon v. Wainwright (1963)</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This case provides another example of the Warren Court’s revolution in criminal rights.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In considering cases applying the Bill of Rights to the states, Justice John Marshall Harlan’s minority views in the incorporation cases were adopted by later justices.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This case has had a tremendous impact on the U.S. criminal justice system, in which 80–90 percent of the criminally accused are eligible for legal defense at the government’s expense.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2</a:t>
            </a:fld>
            <a:endParaRPr lang="en-US" dirty="0"/>
          </a:p>
        </p:txBody>
      </p:sp>
    </p:spTree>
    <p:extLst>
      <p:ext uri="{BB962C8B-B14F-4D97-AF65-F5344CB8AC3E}">
        <p14:creationId xmlns:p14="http://schemas.microsoft.com/office/powerpoint/2010/main" val="2644284971"/>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3"/>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Sixth Amendment and Fair Trials</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2"/>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Trials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Members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startAt="9"/>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Georgia v. McCollum (1992)</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held that the prosecution can stop the defense from exercising its peremptories to eliminate Black people from a jury.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startAt="9"/>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J.E.B. v. Alabama ex rel. T.B. (1994)</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justices applied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Batson</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to intentional sex discrimination in selecting jurors.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startAt="9"/>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Flowers v. Mississippi (2019)</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100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Justice Kavanaugh, writing for the majority, emphasized the continuing importance of Batson.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11</a:t>
            </a:fld>
            <a:endParaRPr lang="en-US" dirty="0"/>
          </a:p>
        </p:txBody>
      </p:sp>
    </p:spTree>
    <p:extLst>
      <p:ext uri="{BB962C8B-B14F-4D97-AF65-F5344CB8AC3E}">
        <p14:creationId xmlns:p14="http://schemas.microsoft.com/office/powerpoint/2010/main" val="4051119212"/>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3"/>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Sixth Amendment and Fair Trials</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2"/>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Trials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200150" marR="0" lvl="2" indent="-285750">
              <a:lnSpc>
                <a:spcPct val="115000"/>
              </a:lnSpc>
              <a:spcBef>
                <a:spcPts val="0"/>
              </a:spcBef>
              <a:spcAft>
                <a:spcPts val="0"/>
              </a:spcAft>
              <a:buFont typeface="+mj-lt"/>
              <a:buAutoNum type="romanLcPeriod" startAt="2"/>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Size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 long-standing tradition Americans adopted from the English is the jury size of twelve people.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Beginning in the mid-1960s, many states began to abandon this practice, substituting six-person juries in noncapital cases.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These states reasoned that six-person juries would be more economical, faster, and more likely to reach a verdict.</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Williams v. Florida (1970)</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This case was a 1970 appeal from a robbery conviction.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Justice White explained that the number twelve had no special constitutional significance.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100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All the Constitution requires, according to the Court, is a jury sufficiently large to allow actual deliberation and to represent a cross section of the community.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12</a:t>
            </a:fld>
            <a:endParaRPr lang="en-US" dirty="0"/>
          </a:p>
        </p:txBody>
      </p:sp>
    </p:spTree>
    <p:extLst>
      <p:ext uri="{BB962C8B-B14F-4D97-AF65-F5344CB8AC3E}">
        <p14:creationId xmlns:p14="http://schemas.microsoft.com/office/powerpoint/2010/main" val="3862885661"/>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3"/>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Sixth Amendment and Fair Trials</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2"/>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Trials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200150" marR="0" lvl="2" indent="-285750">
              <a:lnSpc>
                <a:spcPct val="115000"/>
              </a:lnSpc>
              <a:spcBef>
                <a:spcPts val="0"/>
              </a:spcBef>
              <a:spcAft>
                <a:spcPts val="0"/>
              </a:spcAft>
              <a:buFont typeface="+mj-lt"/>
              <a:buAutoNum type="romanLcPeriod" startAt="3"/>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Verdicts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Following the English tradition, the framers thought juries should reach unanimous verdicts or none at all.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If a jury cannot reach a unanimous verdict, the judge declares the jury “hung” and the prosecutor either schedules a retrial or releases the defendant.</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Long ago, these Louisiana and Oregon altered the unanimity rule for twelve-person juries, requiring instead the agreement of nine or ten of the twelve.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Both states adopted these policies to prevent Black jurors for affecting decisions.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13</a:t>
            </a:fld>
            <a:endParaRPr lang="en-US" dirty="0"/>
          </a:p>
        </p:txBody>
      </p:sp>
    </p:spTree>
    <p:extLst>
      <p:ext uri="{BB962C8B-B14F-4D97-AF65-F5344CB8AC3E}">
        <p14:creationId xmlns:p14="http://schemas.microsoft.com/office/powerpoint/2010/main" val="190666111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3"/>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Sixth Amendment and Fair Trials</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2"/>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Trials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200150" marR="0" lvl="2" indent="-285750">
              <a:lnSpc>
                <a:spcPct val="115000"/>
              </a:lnSpc>
              <a:spcBef>
                <a:spcPts val="0"/>
              </a:spcBef>
              <a:spcAft>
                <a:spcPts val="0"/>
              </a:spcAft>
              <a:buFont typeface="+mj-lt"/>
              <a:buAutoNum type="romanLcPeriod" startAt="3"/>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Verdicts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startAt="5"/>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Johnson v. Louisiana </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and</a:t>
            </a: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 Apodaca v. Oregon (1972)</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 divided Court held that non-unanimous verdicts were constitutional.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Neither the majority nor the dissenters mentioned the racist origins of these rules.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startAt="5"/>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Ramos v. Louisiana (2020)</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concluded that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Johnson</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and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Apodaca</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had been wrongly decided.</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acknowledged that the non-unanimous rules traced to a desire to blunt the influence of people of color on juries.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100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It had little difficulty concluding that the rules violate the Constitution.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14</a:t>
            </a:fld>
            <a:endParaRPr lang="en-US" dirty="0"/>
          </a:p>
        </p:txBody>
      </p:sp>
    </p:spTree>
    <p:extLst>
      <p:ext uri="{BB962C8B-B14F-4D97-AF65-F5344CB8AC3E}">
        <p14:creationId xmlns:p14="http://schemas.microsoft.com/office/powerpoint/2010/main" val="2072492615"/>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3"/>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Sixth Amendment and Fair Trials</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3"/>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Impartial Juries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Press v. Jury</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The Warren Court</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Before the mid-1960s, no balance existed between freedom of the press and the right to an impartial jury—the former far outweighed the latter.</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Reporters, accompanied by crews carrying bulky, noisy equipment, simply showed up and interviewed and photographed witnesses and other participants at will.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Sheppard v. Maxwell (1966)</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This case is the Warren Court’s strongest statement on this clash of rights.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Supreme Court’s ruling ordered Sheppard, who had already spent ten years behind bars, released from prison.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1000"/>
              </a:spcAft>
              <a:buFont typeface="+mj-lt"/>
              <a:buAutoNum type="roman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Sheppard</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provides lower court judges with real ammunition to combat the dangers of an overzealous press.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15</a:t>
            </a:fld>
            <a:endParaRPr lang="en-US" dirty="0"/>
          </a:p>
        </p:txBody>
      </p:sp>
    </p:spTree>
    <p:extLst>
      <p:ext uri="{BB962C8B-B14F-4D97-AF65-F5344CB8AC3E}">
        <p14:creationId xmlns:p14="http://schemas.microsoft.com/office/powerpoint/2010/main" val="84791316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3"/>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Sixth Amendment and Fair Trials</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3"/>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Impartial Juries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Press v. Jury</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After Sheppard</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Gannett Co. v. DePasquale (1979)</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 newspaper company asked the Court to prohibit a judge from closing the pretrial hearings for a highly publicized case.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Writing for a majority of the Court, however, Justice Potter Stewart declined to do so.</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Adopting the Warren Court’s reasoning in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Sheppard</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he claimed that adverse publicity can endanger proceedings, a problem particularly acute at the pretrial stages.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Richmond Newspapers v. Virginia (1980)</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ruled in favor of a First Amendment claim over a Sixth Amendment claim, modifying the balance between these rights.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said that judges can pursue a variety of strategies to protect the accused, but they cannot completely close trial proceedings to the public and press.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100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Audio and video recording equipment is not as noisy and disruptive as it was when Sheppard was decided.</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16</a:t>
            </a:fld>
            <a:endParaRPr lang="en-US" dirty="0"/>
          </a:p>
        </p:txBody>
      </p:sp>
    </p:spTree>
    <p:extLst>
      <p:ext uri="{BB962C8B-B14F-4D97-AF65-F5344CB8AC3E}">
        <p14:creationId xmlns:p14="http://schemas.microsoft.com/office/powerpoint/2010/main" val="2051088895"/>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4"/>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Trial Proceedings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Maryland v. Craig (1990)</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upheld a Maryland procedure that allowed abused children to testify via closed-circuit television.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This procedure permitted the defendant to see the testimony of the alleged victim but protected the child witness from the trauma of face-to-face interaction with her accused abuser.</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Crawford v. Washington (2004)</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defendant, Michael Crawford, was accused of stabbing a man who allegedly tried to rape his wife, Sylvia.</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state played for the jury a recorded statement that Sylvia made during a police interrogation suggesting that the stabbing was not committed while her husband was defending her against a rape.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Sylvia did not testify because of the state’s marital privilege, which generally bars a spouse from testifying without the other spouse’s consent.</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Crawford objected to Sylvia’s tape-recorded statement on the ground that his attorney never had an opportunity to cross-examine his wife and so admitting the evidence violated his Sixth Amendment right to confrontation.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agreed with Michael Crawford.</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Davis v. Washington (2006)</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justices agreed that prosecutors could introduce victims’ emergency phone calls to 911 even if the victims are not in court for cross-examination.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100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However, the Court refused to allow a victim’s statement to police, given at the crime scene, to be used at trial unless the victim was willing to be cross-examined.</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17</a:t>
            </a:fld>
            <a:endParaRPr lang="en-US" dirty="0"/>
          </a:p>
        </p:txBody>
      </p:sp>
    </p:spTree>
    <p:extLst>
      <p:ext uri="{BB962C8B-B14F-4D97-AF65-F5344CB8AC3E}">
        <p14:creationId xmlns:p14="http://schemas.microsoft.com/office/powerpoint/2010/main" val="313320223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4"/>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Trial Proceedings</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4"/>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Melendez-Diaz v. Massachusetts (2009)</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prosecution introduced sworn certificates of state laboratory analysts stating that material seized by police and connected to Melendez-Diaz was quite likely cocaine.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Melendez-Diaz’s attorney objected, claiming that under Supreme Court precedent, the analysts should testify in person and face cross-examination.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Supreme Court agreed.</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4"/>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Michigan v. Bryant (2011)</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held that a statement made to police by a victim at a crime scene was nontestimonial even though the victim died before the start of the trial.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Sotomayor reasoned that the statement was nontestimonial in nature because it was made with the purpose of assisting the police in an ongoing emergency situation.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100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To Scalia, because the victim’s purpose was to ensure the arrest and prosecution of the defendant, the victim’s statement clearly amounted to testimony for purposes of the confrontation clause.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18</a:t>
            </a:fld>
            <a:endParaRPr lang="en-US" dirty="0"/>
          </a:p>
        </p:txBody>
      </p:sp>
    </p:spTree>
    <p:extLst>
      <p:ext uri="{BB962C8B-B14F-4D97-AF65-F5344CB8AC3E}">
        <p14:creationId xmlns:p14="http://schemas.microsoft.com/office/powerpoint/2010/main" val="105381991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5"/>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Final Trial Stage: An Overview of Sentencing</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If a jury finds a defendant guilty, the judge will typically set a future court date to determine and pronounce the appropriate sentence.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This step has engendered a good deal of debate.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On any given day in the United States, defendants convicted of the same crime in different localities can receive vastly different sentences.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One reason for this is that judges consider a variety of information before pronouncing sentence.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Judges maintain that by considering a broad array of information about convicted defendants, they can form a more complete picture and hand down appropriate sentences.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Some scholars argue that irrelevant factors enter the process.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Another serious issue is that racial discrimination may influence sentencing decisions.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Congress has tried to limit judges’ discretion by creating the United States Sentencing Commission.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commission’s task is to establish sentencing guidelines that federal judges must follow.</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1000"/>
              </a:spcAft>
              <a:buFont typeface="+mj-lt"/>
              <a:buAutoNum type="alphaU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However, the Court has rendered the guidelines are effectively advisory.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19</a:t>
            </a:fld>
            <a:endParaRPr lang="en-US" dirty="0"/>
          </a:p>
        </p:txBody>
      </p:sp>
    </p:spTree>
    <p:extLst>
      <p:ext uri="{BB962C8B-B14F-4D97-AF65-F5344CB8AC3E}">
        <p14:creationId xmlns:p14="http://schemas.microsoft.com/office/powerpoint/2010/main" val="80031813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6"/>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Eighth Amendment</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Defining “Cruel and Unusual”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Solem v. Helm (1983)</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In 1979 Jerry Helm was convicted of writing a $100 bad check.</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On six previous occasions he had been convicted of other nonviolent crimes.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judge, believing Helm to be beyond rehabilitation, invoked the South Dakota recidivism law and sentenced him to life in prison without possibility of parole.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By a 5–4 vote, the Supreme Court found that the life sentence violated the cruel and unusual punishment clause.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Justice Powell’s majority opinion held that the Eighth Amendment proscribes not only barbaric punishments but also sentences that are disproportionate to the crime committed.</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Harmelin v. Michigan (1991)</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justices rejected a convict’s claim that a sentence of life in prison without possibility of parole for a first-time offense of cocaine possession violated the cruel and unusual punishment clause.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They could not agree on the reason this sentence was not grossly disproportionate.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Ewing v. California (2003)</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addressed the constitutionality of sentencing statutes popularly known as “three strikes and you’re out” laws.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Under California law, the prosecutor had the option of charging Ewing with a felony or a misdemeanor.</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prosecutor decided that a felony grand theft charge was the appropriate alternative.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Ewing was convicted of the felony charge and therefore became eligible for sentencing under the state’s three-strikes statute.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judge sentenced him to a term of twenty-five years to life in prison.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Ewing appealed, claiming that the sentence was disproportionate to the triggering offense of stealing three golf clubs.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upheld the state law.</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20</a:t>
            </a:fld>
            <a:endParaRPr lang="en-US" dirty="0"/>
          </a:p>
        </p:txBody>
      </p:sp>
    </p:spTree>
    <p:extLst>
      <p:ext uri="{BB962C8B-B14F-4D97-AF65-F5344CB8AC3E}">
        <p14:creationId xmlns:p14="http://schemas.microsoft.com/office/powerpoint/2010/main" val="387968806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3</a:t>
            </a:fld>
            <a:endParaRPr lang="en-US" dirty="0"/>
          </a:p>
        </p:txBody>
      </p:sp>
    </p:spTree>
    <p:extLst>
      <p:ext uri="{BB962C8B-B14F-4D97-AF65-F5344CB8AC3E}">
        <p14:creationId xmlns:p14="http://schemas.microsoft.com/office/powerpoint/2010/main" val="836920243"/>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6"/>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Eighth Amendment</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Defining “Cruel and Unusual”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200150" marR="0" lvl="2" indent="-285750">
              <a:lnSpc>
                <a:spcPct val="115000"/>
              </a:lnSpc>
              <a:spcBef>
                <a:spcPts val="0"/>
              </a:spcBef>
              <a:spcAft>
                <a:spcPts val="0"/>
              </a:spcAft>
              <a:buFont typeface="+mj-lt"/>
              <a:buAutoNum type="romanLcPeriod" startAt="4"/>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Graham v. Florida (2010)</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considered whether the Constitution permits a juvenile offender to be sentenced to life in prison without parole for a nonhomicide crime.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Graham challenged his sentence under the Eighth Amendment’s cruel and unusual punishment clause.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majority of the justices agreed with Graham.</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decision held that a type of punishment—life without the possibility of parole—could not be imposed on an entire category of offenders—juveniles.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startAt="4"/>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Miller v. Alabama (2012)</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addressed the question of whether juveniles found guilty of homicide could be sentenced to life in prison without the possibility of parole.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juveniles claimed that the imposition of such a sentence amounted to cruel and unusual punishment for much the same reasons the Court gave in Graham.</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 five-person majority agreed.</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21</a:t>
            </a:fld>
            <a:endParaRPr lang="en-US" dirty="0"/>
          </a:p>
        </p:txBody>
      </p:sp>
    </p:spTree>
    <p:extLst>
      <p:ext uri="{BB962C8B-B14F-4D97-AF65-F5344CB8AC3E}">
        <p14:creationId xmlns:p14="http://schemas.microsoft.com/office/powerpoint/2010/main" val="1154304720"/>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6"/>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Eighth Amendment</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2"/>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Capital Punishment: Foundations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Furman v. Georgia (1972)</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William Furman, a Black man, was accused of murdering a white man, the father of five children.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Under Georgia law, the jury determined whether a convicted murderer should be put to death.</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This system, the NAACP Legal Defense and Educational Fund argued, led to unacceptable disparities in sentencing.</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Black defendants convicted of murdering whites were far more likely to receive the death penalty than were whites convicted of the same crime.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 divided Supreme Court agreed with the LDF.</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views presented in the opinions of the five-member majority varied considerably.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Gregg v. Georgia (1976)</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considered the constitutionality of a new breed of death penalty laws written to overcome the defects of the old laws.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With only two justices dissenting, the Court held a Georgia law was constitutional.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Membership change on the Court occurred between the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Furman</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and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Gregg</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cases.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Public support for the death penalty also increased between them.</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22</a:t>
            </a:fld>
            <a:endParaRPr lang="en-US" dirty="0"/>
          </a:p>
        </p:txBody>
      </p:sp>
    </p:spTree>
    <p:extLst>
      <p:ext uri="{BB962C8B-B14F-4D97-AF65-F5344CB8AC3E}">
        <p14:creationId xmlns:p14="http://schemas.microsoft.com/office/powerpoint/2010/main" val="3642728756"/>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6"/>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Eighth Amendment</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3"/>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Current State of the Death Penalty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Eddings v. Oklahoma (1982)</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held that a trial court judge could not refuse to hear mitigating evidence pointing to the defendant’s youth, troubled childhood, and history of mental problems.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McCleskey v. Kemp (1987)</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Despite statistical evidence showing that Black defendants were 1.1 times more likely than other defendants to receive death sentences, the Court rejected arguments that the disparate application of death penalty laws violates the Constitution.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Atkins v. Virginia (2002)</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revisited its controversial ruling in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Penry v. Lynaugh (1989)</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that the Eighth Amendment does not categorically prohibit the execution of an intellectually disabled defendant convicted of capital murder.</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Court’s decision was clear: states cannot impose the death penalty on the intellectually disabled.</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23</a:t>
            </a:fld>
            <a:endParaRPr lang="en-US" dirty="0"/>
          </a:p>
        </p:txBody>
      </p:sp>
    </p:spTree>
    <p:extLst>
      <p:ext uri="{BB962C8B-B14F-4D97-AF65-F5344CB8AC3E}">
        <p14:creationId xmlns:p14="http://schemas.microsoft.com/office/powerpoint/2010/main" val="2054151879"/>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6"/>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Eighth Amendment</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3"/>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Current State of the Death Penalty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200150" marR="0" lvl="2" indent="-285750">
              <a:lnSpc>
                <a:spcPct val="115000"/>
              </a:lnSpc>
              <a:spcBef>
                <a:spcPts val="0"/>
              </a:spcBef>
              <a:spcAft>
                <a:spcPts val="0"/>
              </a:spcAft>
              <a:buFont typeface="+mj-lt"/>
              <a:buAutoNum type="romanLcPeriod" startAt="4"/>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Roper v. Simmons (2005)</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exempted juvenile defendants from the death penalty.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startAt="4"/>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Kennedy v. Louisiana (2008)</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exempted the crime of child rape from the death penalty.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24</a:t>
            </a:fld>
            <a:endParaRPr lang="en-US" dirty="0"/>
          </a:p>
        </p:txBody>
      </p:sp>
    </p:spTree>
    <p:extLst>
      <p:ext uri="{BB962C8B-B14F-4D97-AF65-F5344CB8AC3E}">
        <p14:creationId xmlns:p14="http://schemas.microsoft.com/office/powerpoint/2010/main" val="568856150"/>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7"/>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Posttrial Protections and the Double Jeopardy Clause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Ashe v. Swenson (1970)</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Bob Fred Ashe, along with others, was charged with breaking into a house and robbing its owner and five others who were playing poker.</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prosecutor tried Ashe for robbing one of the poker players.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That trial ended in a verdict of not guilty because of insufficient evidence.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Six weeks later, the prosecutor charged Ashe with robbing another member of the poker party and this time got a conviction.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Ashe claimed on appeal that the second trial violated his right to be protected from double jeopardy.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Supreme Court agreed, holding that the robbery was a single offense, although there were multiple victims.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Kansas v. Hendricks (1997)</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considered a challenge to a statute that permitted the state to keep certain sexual offenders in custody even after they had served their sentences.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According to the law, violent sexual predators who have mental abnormalities that prohibit them from controlling their unlawful sexual conduct may be committed to mental health facilities after completion of their criminal sentences.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Leroy Hendricks was a pedophile with a forty-year history of sexually molesting young boys and girls.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In 1984 he was convicted of sexually assaulting two teenage boys.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As his prison sentence was about to be completed in 1994, Kansas authorities initiated proceedings to commit him to a mental institution.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 jury found beyond a reasonable doubt that he should be committed.</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Hendricks appealed, claiming that the commitment constituted a second punishment for his offense in violation of the double jeopardy and due process clauses.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100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 closely divided Supreme Court upheld the law.</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25</a:t>
            </a:fld>
            <a:endParaRPr lang="en-US" dirty="0"/>
          </a:p>
        </p:txBody>
      </p:sp>
    </p:spTree>
    <p:extLst>
      <p:ext uri="{BB962C8B-B14F-4D97-AF65-F5344CB8AC3E}">
        <p14:creationId xmlns:p14="http://schemas.microsoft.com/office/powerpoint/2010/main" val="2996538929"/>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7"/>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Postrelease Protections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3"/>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Connecticut Department of Public Safety v. Doe (2003)</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 and Smith v. Doe (2003)</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considered a variation on isolating convicted criminals from society: registration.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Although the legal challenges in these cases differed, the laws at issue—those requiring sex offenders to register their names and home addresses with local law enforcement authorities—are similar, and they bear the names of child victims.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100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Writing for a 9–0 Court in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Connecticut Department of Public Safety v. Doe</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Chief Justice Rehnquist held that the government “has decided that the registry requirement shall be based on the fact of previous conviction, not the fact of current dangerousness.”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26</a:t>
            </a:fld>
            <a:endParaRPr lang="en-US" dirty="0"/>
          </a:p>
        </p:txBody>
      </p:sp>
    </p:spTree>
    <p:extLst>
      <p:ext uri="{BB962C8B-B14F-4D97-AF65-F5344CB8AC3E}">
        <p14:creationId xmlns:p14="http://schemas.microsoft.com/office/powerpoint/2010/main" val="51371344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Right to Counsel</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2"/>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Applying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Gideon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Argersinger v. Hamlin (1972) </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and</a:t>
            </a: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 Scott v. Illinois (1979)</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In these cases the justices developed the “loss of liberty” rule: an indigent charged with a crime that upon conviction will lead to incarceration for even one day is entitled to be represented by counsel at government expense.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Alabama v. Shelton (2002)</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LeReed Shelton, convicted of third-degree assault, was sentenced to a jail term of thirty days, which the trial court immediately suspended, placing Shelton on probation for two years.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question the Court addressed was whether the Sixth Amendment right to appointed counsel, as delineated in Argersinger and Scott, applies to a defendant in Shelton’s situation.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Douglas v. California (1963)</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held that the right to appointed counsel extended through the first obligatory appeal.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4</a:t>
            </a:fld>
            <a:endParaRPr lang="en-US" dirty="0"/>
          </a:p>
        </p:txBody>
      </p:sp>
    </p:spTree>
    <p:extLst>
      <p:ext uri="{BB962C8B-B14F-4D97-AF65-F5344CB8AC3E}">
        <p14:creationId xmlns:p14="http://schemas.microsoft.com/office/powerpoint/2010/main" val="314909744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Right to Counsel</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2"/>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Applying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Gideon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200150" marR="0" lvl="2" indent="-285750">
              <a:lnSpc>
                <a:spcPct val="115000"/>
              </a:lnSpc>
              <a:spcBef>
                <a:spcPts val="0"/>
              </a:spcBef>
              <a:spcAft>
                <a:spcPts val="0"/>
              </a:spcAft>
              <a:buFont typeface="+mj-lt"/>
              <a:buAutoNum type="romanLcPeriod" startAt="4"/>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Ross v. Moffitt (1974)</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Burger Court—while not reversing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Douglas</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—refused to extend to subsequent appeals the right to state-provided counsel for indigents.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startAt="4"/>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Halbert v. Michigan (2005)</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Michigan removed the right to counsel for indigent defendants who pleaded guilty at trial and were trying to make a first appeal of their cases.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Supreme Court invalidated Michigan’s law—a step, it said, necessitated by Douglas and Ross.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5</a:t>
            </a:fld>
            <a:endParaRPr lang="en-US" dirty="0"/>
          </a:p>
        </p:txBody>
      </p:sp>
    </p:spTree>
    <p:extLst>
      <p:ext uri="{BB962C8B-B14F-4D97-AF65-F5344CB8AC3E}">
        <p14:creationId xmlns:p14="http://schemas.microsoft.com/office/powerpoint/2010/main" val="103082969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Right to Counsel</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3"/>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Money, Justice, and (Effective) Representation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Today, most poor people accused of crimes are represented by public defenders or by attorneys appointed by trial court judges.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Those individuals with substantial resources are still able to hire the best lawyers, investigators, and experts to advance their defenses against criminal charges.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has recognized that “the right to counsel is the right to the effective assistance of counsel.”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Strickland v. Washington (1984)</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laid out a test that defendants must meet if they desire to invoke the right to counsel.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6</a:t>
            </a:fld>
            <a:endParaRPr lang="en-US" dirty="0"/>
          </a:p>
        </p:txBody>
      </p:sp>
    </p:spTree>
    <p:extLst>
      <p:ext uri="{BB962C8B-B14F-4D97-AF65-F5344CB8AC3E}">
        <p14:creationId xmlns:p14="http://schemas.microsoft.com/office/powerpoint/2010/main" val="229737432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2"/>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Pretrial Period and the Right to Bail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United States v. Salerno (1987)</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This case challenged the Bail Reform Act of 1984, which authorized judges to deny bail to defendants to “assure . . . the safety of any other person and the community.”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After federal prosecutors presented evidence suggesting that Anthony Salerno would commit murder if let out, the judge denied bail.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Salerno successfully appealed to the U.S. Court of Appeals, which declared the 1984 act unconstitutional.</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federal government then asked the Supreme Court to reverse.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In a 6–3 decision, the Court did just that.</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100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By upholding the 1984 federal law, the majority gave implicit assent to the statutes of twenty-four states that allowed the denial of bail on similar bases.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7</a:t>
            </a:fld>
            <a:endParaRPr lang="en-US" dirty="0"/>
          </a:p>
        </p:txBody>
      </p:sp>
    </p:spTree>
    <p:extLst>
      <p:ext uri="{BB962C8B-B14F-4D97-AF65-F5344CB8AC3E}">
        <p14:creationId xmlns:p14="http://schemas.microsoft.com/office/powerpoint/2010/main" val="354832524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3"/>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Sixth Amendment and Fair Trials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Speedy Trials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Barker v. Wingo (1972)</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Two individuals, Willie Barker and Silas Manning, were charged with beating an elderly Kentucky couple to death with a tire iron.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prosecutor had a strong case against Manning but not against Barker.</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To convict Barker, the prosecutor needed Manning to testify, but Manning refused on Fifth Amendment grounds.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prosecutor devised the following strategy: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He would put Manning on trial first, and, after obtaining a conviction against him, he would try Barker and call Manning as a major witness.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Manning would no longer be able to refuse to testify on Fifth Amendment grounds because once he was convicted of murder, he could not further incriminate himself.</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Getting Manning convicted took longer than the prosecutor had anticipated.</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Finally, five years after he was indicted for murder, Barker was tried, found guilty, and sentenced to life in prison.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Barker’s attorneys appealed the conviction on the grounds that the five-year delay was a violation of the Sixth Amendment.</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 unanimous Supreme Court, through an opinion by Justice Lewis F. Powell Jr., refused to designate a specific length of time that would constitute unreasonable delay.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As applied to Barker, the Court found no constitutional violation.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Vermont v. Brillon (2009)</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considered whether delays caused solely by an indigent defendant’s public defender could violate the defendant’s speedy trial rights and be charged against the state pursuant to the test in Barker.</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defendant, Brillon, argued that the Court should answer in the affirmative because public defenders are paid by the state.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Writing for a 7–2 Court, Justice Ruth Bader Ginsburg held against Brillon.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8</a:t>
            </a:fld>
            <a:endParaRPr lang="en-US" dirty="0"/>
          </a:p>
        </p:txBody>
      </p:sp>
    </p:spTree>
    <p:extLst>
      <p:ext uri="{BB962C8B-B14F-4D97-AF65-F5344CB8AC3E}">
        <p14:creationId xmlns:p14="http://schemas.microsoft.com/office/powerpoint/2010/main" val="421887291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3"/>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Sixth Amendment and Fair Trials</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2"/>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Trials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Members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To put together representative panels, many jurisdictions follow a procedure that works this way: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Individuals living within a specified geographic area are called for jury duty.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Those selected form the jury pool, or venire, the group from which attorneys choose the jury.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judge may conduct initial interviews and excuse certain classes of people and certain occupational groups, as allowed under the laws of the particular jurisdiction.</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opposing attorneys interview the prospective jurors in the process called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voir dire</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objective of this long-standing process is to form a petit jury representing a cross section of the community.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Attorneys, especially prosecutors, may use their peremptory challenges systematically to excuse Black people and other people of color from juries.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1000"/>
              </a:spcAft>
              <a:buFont typeface="+mj-lt"/>
              <a:buAutoNum type="alpha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Most courts refused to interfere with the traditional privilege of attorneys to excuse jurors for no specific reason, viewing it as part of a litigation strategy.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9</a:t>
            </a:fld>
            <a:endParaRPr lang="en-US" dirty="0"/>
          </a:p>
        </p:txBody>
      </p:sp>
    </p:spTree>
    <p:extLst>
      <p:ext uri="{BB962C8B-B14F-4D97-AF65-F5344CB8AC3E}">
        <p14:creationId xmlns:p14="http://schemas.microsoft.com/office/powerpoint/2010/main" val="205515188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a:p>
            <a:pPr marL="342900" marR="0" lvl="0" indent="-342900">
              <a:lnSpc>
                <a:spcPct val="115000"/>
              </a:lnSpc>
              <a:spcBef>
                <a:spcPts val="0"/>
              </a:spcBef>
              <a:spcAft>
                <a:spcPts val="0"/>
              </a:spcAft>
              <a:buFont typeface="+mj-lt"/>
              <a:buAutoNum type="romanUcPeriod" startAt="3"/>
            </a:pPr>
            <a:r>
              <a:rPr lang="en-US" sz="1200" dirty="0">
                <a:effectLst/>
                <a:latin typeface="Arial" panose="020B0604020202020204" pitchFamily="34" charset="0"/>
                <a:ea typeface="Times New Roman" panose="02020603050405020304" pitchFamily="18" charset="0"/>
                <a:cs typeface="Times New Roman" panose="02020603050405020304" pitchFamily="18" charset="0"/>
              </a:rPr>
              <a:t>The Sixth Amendment and Fair Trials</a:t>
            </a:r>
            <a:endParaRPr lang="en-US" sz="1200" dirty="0">
              <a:effectLst/>
              <a:latin typeface="Calibri" panose="020F0502020204030204" pitchFamily="34" charset="0"/>
              <a:ea typeface="Times New Roman" panose="02020603050405020304" pitchFamily="18" charset="0"/>
              <a:cs typeface="Times New Roman" panose="02020603050405020304" pitchFamily="18" charset="0"/>
            </a:endParaRPr>
          </a:p>
          <a:p>
            <a:pPr marL="742950" marR="0" lvl="1" indent="-285750">
              <a:lnSpc>
                <a:spcPct val="115000"/>
              </a:lnSpc>
              <a:spcBef>
                <a:spcPts val="0"/>
              </a:spcBef>
              <a:spcAft>
                <a:spcPts val="0"/>
              </a:spcAft>
              <a:buFont typeface="+mj-lt"/>
              <a:buAutoNum type="alphaUcPeriod" startAt="2"/>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Trials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143000" marR="0" lvl="2"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Jury Members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startAt="5"/>
            </a:pPr>
            <a:r>
              <a:rPr lang="en-US" sz="1100" b="1" i="1" dirty="0">
                <a:effectLst/>
                <a:latin typeface="Arial" panose="020B0604020202020204" pitchFamily="34" charset="0"/>
                <a:ea typeface="Times New Roman" panose="02020603050405020304" pitchFamily="18" charset="0"/>
                <a:cs typeface="Times New Roman" panose="02020603050405020304" pitchFamily="18" charset="0"/>
              </a:rPr>
              <a:t>Swain v. Alabama (1965)</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U.S. Supreme Court reinforced this sentiment by making it difficult for judges to prohibit prosecutors from using the peremptory challenge to remove prospective jurors for reasons of race.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startAt="5"/>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Batson v. Kentucky (1986)</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reevaluated Swain and startled the legal community by holding that even peremptory challenges are subject to court scrutiny.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Prior to this case, the justices generally refused to interfere with attorney exercise of peremptory challenges, even in the face of evidence that prosecutors often used them to exclude Black people from juries, as reported in Marshall’s concurrence.</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In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Batson</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the justices reevaluated their approach and established a framework by which defendants could challenge prosecutors who appeared to be using their peremptory challenges in a racially discriminatory way.</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startAt="5"/>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Powers v. Ohio (1991)</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ruled that criminal defendants may object to race-based exclusion of jurors through peremptory challenges even when the defendant and the excluded juror belong to different racial groups.</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1600200" marR="0" lvl="3" indent="-228600">
              <a:lnSpc>
                <a:spcPct val="115000"/>
              </a:lnSpc>
              <a:spcBef>
                <a:spcPts val="0"/>
              </a:spcBef>
              <a:spcAft>
                <a:spcPts val="0"/>
              </a:spcAft>
              <a:buFont typeface="+mj-lt"/>
              <a:buAutoNum type="alphaLcPeriod" startAt="5"/>
            </a:pP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Edmonson v. Leesville Concrete Co (1991)</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pPr marL="2057400" marR="0" lvl="4" indent="-228600">
              <a:lnSpc>
                <a:spcPct val="115000"/>
              </a:lnSpc>
              <a:spcBef>
                <a:spcPts val="0"/>
              </a:spcBef>
              <a:spcAft>
                <a:spcPts val="1000"/>
              </a:spcAft>
              <a:buFont typeface="+mj-lt"/>
              <a:buAutoNum type="romanLcPeriod"/>
            </a:pPr>
            <a:r>
              <a:rPr lang="en-US" sz="1100" dirty="0">
                <a:effectLst/>
                <a:latin typeface="Arial" panose="020B0604020202020204" pitchFamily="34" charset="0"/>
                <a:ea typeface="Times New Roman" panose="02020603050405020304" pitchFamily="18" charset="0"/>
                <a:cs typeface="Times New Roman" panose="02020603050405020304" pitchFamily="18" charset="0"/>
              </a:rPr>
              <a:t>The Court applied the </a:t>
            </a:r>
            <a:r>
              <a:rPr lang="en-US" sz="1100" i="1" dirty="0">
                <a:effectLst/>
                <a:latin typeface="Arial" panose="020B0604020202020204" pitchFamily="34" charset="0"/>
                <a:ea typeface="Times New Roman" panose="02020603050405020304" pitchFamily="18" charset="0"/>
                <a:cs typeface="Times New Roman" panose="02020603050405020304" pitchFamily="18" charset="0"/>
              </a:rPr>
              <a:t>Batson</a:t>
            </a:r>
            <a:r>
              <a:rPr lang="en-US" sz="1100" dirty="0">
                <a:effectLst/>
                <a:latin typeface="Arial" panose="020B0604020202020204" pitchFamily="34" charset="0"/>
                <a:ea typeface="Times New Roman" panose="02020603050405020304" pitchFamily="18" charset="0"/>
                <a:cs typeface="Times New Roman" panose="02020603050405020304" pitchFamily="18" charset="0"/>
              </a:rPr>
              <a:t> framework to civil cases, holding that private litigants may not use their peremptory challenges in a racially biased manner.</a:t>
            </a:r>
            <a:endParaRPr lang="en-US" sz="1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US" dirty="0"/>
          </a:p>
        </p:txBody>
      </p:sp>
      <p:sp>
        <p:nvSpPr>
          <p:cNvPr id="4" name="Slide Number Placeholder 3"/>
          <p:cNvSpPr>
            <a:spLocks noGrp="1"/>
          </p:cNvSpPr>
          <p:nvPr>
            <p:ph type="sldNum" sz="quarter" idx="5"/>
          </p:nvPr>
        </p:nvSpPr>
        <p:spPr/>
        <p:txBody>
          <a:bodyPr/>
          <a:lstStyle/>
          <a:p>
            <a:fld id="{39974C31-EB4A-4B21-8134-CB5741A1DC5F}" type="slidenum">
              <a:rPr lang="en-US" smtClean="0"/>
              <a:t>10</a:t>
            </a:fld>
            <a:endParaRPr lang="en-US" dirty="0"/>
          </a:p>
        </p:txBody>
      </p:sp>
    </p:spTree>
    <p:extLst>
      <p:ext uri="{BB962C8B-B14F-4D97-AF65-F5344CB8AC3E}">
        <p14:creationId xmlns:p14="http://schemas.microsoft.com/office/powerpoint/2010/main" val="190911300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Title Slide">
    <p:bg>
      <p:bgPr>
        <a:solidFill>
          <a:srgbClr val="E2F2F6"/>
        </a:solidFill>
        <a:effectLst/>
      </p:bgPr>
    </p:bg>
    <p:spTree>
      <p:nvGrpSpPr>
        <p:cNvPr id="1" name=""/>
        <p:cNvGrpSpPr/>
        <p:nvPr/>
      </p:nvGrpSpPr>
      <p:grpSpPr>
        <a:xfrm>
          <a:off x="0" y="0"/>
          <a:ext cx="0" cy="0"/>
          <a:chOff x="0" y="0"/>
          <a:chExt cx="0" cy="0"/>
        </a:xfrm>
      </p:grpSpPr>
      <p:sp>
        <p:nvSpPr>
          <p:cNvPr id="5" name="Footer Placeholder 4"/>
          <p:cNvSpPr>
            <a:spLocks noGrp="1"/>
          </p:cNvSpPr>
          <p:nvPr>
            <p:ph type="ftr" sz="quarter" idx="11"/>
          </p:nvPr>
        </p:nvSpPr>
        <p:spPr/>
        <p:txBody>
          <a:bodyPr/>
          <a:lstStyle>
            <a:lvl1pPr>
              <a:defRPr>
                <a:solidFill>
                  <a:schemeClr val="tx1"/>
                </a:solidFill>
              </a:defRPr>
            </a:lvl1pPr>
          </a:lstStyle>
          <a:p>
            <a:r>
              <a:rPr lang="en-US" dirty="0"/>
              <a:t>Author, Title and Edition. © 20XX SAGE Publishing.</a:t>
            </a:r>
          </a:p>
        </p:txBody>
      </p:sp>
      <p:sp>
        <p:nvSpPr>
          <p:cNvPr id="6" name="Slide Number Placeholder 5"/>
          <p:cNvSpPr>
            <a:spLocks noGrp="1"/>
          </p:cNvSpPr>
          <p:nvPr>
            <p:ph type="sldNum" sz="quarter" idx="12"/>
          </p:nvPr>
        </p:nvSpPr>
        <p:spPr/>
        <p:txBody>
          <a:bodyPr/>
          <a:lstStyle>
            <a:lvl1pPr>
              <a:defRPr>
                <a:solidFill>
                  <a:schemeClr val="tx1"/>
                </a:solidFill>
              </a:defRPr>
            </a:lvl1pPr>
          </a:lstStyle>
          <a:p>
            <a:fld id="{B6F15528-21DE-4FAA-801E-634DDDAF4B2B}" type="slidenum">
              <a:rPr lang="en-US" smtClean="0"/>
              <a:pPr/>
              <a:t>‹#›</a:t>
            </a:fld>
            <a:endParaRPr lang="en-US" dirty="0"/>
          </a:p>
        </p:txBody>
      </p:sp>
      <p:sp>
        <p:nvSpPr>
          <p:cNvPr id="7" name="Title 6"/>
          <p:cNvSpPr>
            <a:spLocks noGrp="1"/>
          </p:cNvSpPr>
          <p:nvPr>
            <p:ph type="title"/>
          </p:nvPr>
        </p:nvSpPr>
        <p:spPr>
          <a:xfrm>
            <a:off x="1371600" y="3733800"/>
            <a:ext cx="6400800" cy="1752600"/>
          </a:xfrm>
        </p:spPr>
        <p:txBody>
          <a:bodyPr>
            <a:normAutofit/>
          </a:bodyPr>
          <a:lstStyle>
            <a:lvl1pPr>
              <a:defRPr sz="3200">
                <a:solidFill>
                  <a:schemeClr val="tx1"/>
                </a:solidFill>
                <a:latin typeface="+mn-lt"/>
              </a:defRPr>
            </a:lvl1pPr>
          </a:lstStyle>
          <a:p>
            <a:r>
              <a:rPr lang="en-US" dirty="0"/>
              <a:t>Click to edit Master title style</a:t>
            </a:r>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838200"/>
            <a:ext cx="3008313" cy="728310"/>
          </a:xfrm>
        </p:spPr>
        <p:txBody>
          <a:bodyPr anchor="b"/>
          <a:lstStyle>
            <a:lvl1pPr algn="l">
              <a:defRPr sz="2000" b="1"/>
            </a:lvl1pPr>
          </a:lstStyle>
          <a:p>
            <a:r>
              <a:rPr lang="en-US" dirty="0"/>
              <a:t>Click to edit Master title style</a:t>
            </a:r>
          </a:p>
        </p:txBody>
      </p:sp>
      <p:sp>
        <p:nvSpPr>
          <p:cNvPr id="3" name="Content Placeholder 2"/>
          <p:cNvSpPr>
            <a:spLocks noGrp="1"/>
          </p:cNvSpPr>
          <p:nvPr>
            <p:ph idx="1"/>
          </p:nvPr>
        </p:nvSpPr>
        <p:spPr>
          <a:xfrm>
            <a:off x="3575050" y="838200"/>
            <a:ext cx="5111750" cy="528796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676400"/>
            <a:ext cx="3008313" cy="44497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dirty="0"/>
              <a:t>Click to edit Master text styles</a:t>
            </a:r>
          </a:p>
        </p:txBody>
      </p:sp>
      <p:sp>
        <p:nvSpPr>
          <p:cNvPr id="6" name="Footer Placeholder 5"/>
          <p:cNvSpPr>
            <a:spLocks noGrp="1"/>
          </p:cNvSpPr>
          <p:nvPr>
            <p:ph type="ftr" sz="quarter" idx="11"/>
          </p:nvPr>
        </p:nvSpPr>
        <p:spPr/>
        <p:txBody>
          <a:bodyPr/>
          <a:lstStyle/>
          <a:p>
            <a:r>
              <a:rPr lang="en-US" dirty="0"/>
              <a:t>Author, Title and Edition. © 20XX SAGE Publishing.</a:t>
            </a:r>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6" name="Footer Placeholder 5"/>
          <p:cNvSpPr>
            <a:spLocks noGrp="1"/>
          </p:cNvSpPr>
          <p:nvPr>
            <p:ph type="ftr" sz="quarter" idx="11"/>
          </p:nvPr>
        </p:nvSpPr>
        <p:spPr/>
        <p:txBody>
          <a:bodyPr/>
          <a:lstStyle/>
          <a:p>
            <a:r>
              <a:rPr lang="en-US" dirty="0"/>
              <a:t>Author, Title and Edition. © 20XX SAGE Publishing.</a:t>
            </a:r>
          </a:p>
        </p:txBody>
      </p:sp>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761999"/>
            <a:ext cx="5486400" cy="396557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5" name="Footer Placeholder 4"/>
          <p:cNvSpPr>
            <a:spLocks noGrp="1"/>
          </p:cNvSpPr>
          <p:nvPr>
            <p:ph type="ftr" sz="quarter" idx="11"/>
          </p:nvPr>
        </p:nvSpPr>
        <p:spPr/>
        <p:txBody>
          <a:bodyPr/>
          <a:lstStyle/>
          <a:p>
            <a:r>
              <a:rPr lang="en-US" dirty="0"/>
              <a:t>Author, Title and Edition. © 20XX SAGE Publishing.</a:t>
            </a:r>
          </a:p>
        </p:txBody>
      </p:sp>
      <p:sp>
        <p:nvSpPr>
          <p:cNvPr id="2" name="Title 1"/>
          <p:cNvSpPr>
            <a:spLocks noGrp="1"/>
          </p:cNvSpPr>
          <p:nvPr>
            <p:ph type="title"/>
          </p:nvPr>
        </p:nvSpPr>
        <p:spPr/>
        <p:txBody>
          <a:bodyPr/>
          <a:lstStyle>
            <a:lvl1pPr>
              <a:defRPr>
                <a:solidFill>
                  <a:schemeClr val="tx1"/>
                </a:solidFill>
              </a:defRPr>
            </a:lvl1pPr>
          </a:lstStyle>
          <a:p>
            <a:r>
              <a:rPr lang="en-US" dirty="0"/>
              <a:t>Click to edit Master title style</a:t>
            </a:r>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obj" preserve="1">
  <p:cSld name="1_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990600" y="304800"/>
            <a:ext cx="7696200" cy="1143000"/>
          </a:xfrm>
        </p:spPr>
        <p:txBody>
          <a:bodyPr/>
          <a:lstStyle>
            <a:lvl1pPr>
              <a:defRPr>
                <a:solidFill>
                  <a:schemeClr val="tx1"/>
                </a:solidFill>
              </a:defRPr>
            </a:lvl1pPr>
          </a:lstStyle>
          <a:p>
            <a:r>
              <a:rPr lang="en-US" dirty="0"/>
              <a:t>Click to edit Master title style</a:t>
            </a:r>
          </a:p>
        </p:txBody>
      </p:sp>
      <p:sp>
        <p:nvSpPr>
          <p:cNvPr id="3" name="Content Placeholder 2"/>
          <p:cNvSpPr>
            <a:spLocks noGrp="1"/>
          </p:cNvSpPr>
          <p:nvPr>
            <p:ph idx="1"/>
          </p:nvPr>
        </p:nvSpPr>
        <p:spPr>
          <a:xfrm>
            <a:off x="990600" y="1676400"/>
            <a:ext cx="7696200" cy="4449763"/>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Footer Placeholder 4"/>
          <p:cNvSpPr>
            <a:spLocks noGrp="1"/>
          </p:cNvSpPr>
          <p:nvPr>
            <p:ph type="ftr" sz="quarter" idx="11"/>
          </p:nvPr>
        </p:nvSpPr>
        <p:spPr>
          <a:xfrm>
            <a:off x="990600" y="6356350"/>
            <a:ext cx="7010400" cy="365125"/>
          </a:xfrm>
        </p:spPr>
        <p:txBody>
          <a:bodyPr/>
          <a:lstStyle/>
          <a:p>
            <a:r>
              <a:rPr lang="en-US" dirty="0"/>
              <a:t>Author, Title and Edition. © 20XX SAGE Publishing.</a:t>
            </a:r>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
        <p:nvSpPr>
          <p:cNvPr id="7" name="Rectangle 6"/>
          <p:cNvSpPr/>
          <p:nvPr userDrawn="1"/>
        </p:nvSpPr>
        <p:spPr>
          <a:xfrm>
            <a:off x="0" y="0"/>
            <a:ext cx="609600" cy="685800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extLst>
      <p:ext uri="{BB962C8B-B14F-4D97-AF65-F5344CB8AC3E}">
        <p14:creationId xmlns:p14="http://schemas.microsoft.com/office/powerpoint/2010/main" val="124029010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5" name="Footer Placeholder 4"/>
          <p:cNvSpPr>
            <a:spLocks noGrp="1"/>
          </p:cNvSpPr>
          <p:nvPr>
            <p:ph type="ftr" sz="quarter" idx="11"/>
          </p:nvPr>
        </p:nvSpPr>
        <p:spPr/>
        <p:txBody>
          <a:bodyPr/>
          <a:lstStyle/>
          <a:p>
            <a:r>
              <a:rPr lang="en-US" dirty="0"/>
              <a:t>Author, Title and Edition. © 20XX SAGE Publishing.</a:t>
            </a:r>
          </a:p>
        </p:txBody>
      </p:sp>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dirty="0"/>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dirty="0"/>
              <a:t>Click to edit Master text styles</a:t>
            </a:r>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6" name="Footer Placeholder 5"/>
          <p:cNvSpPr>
            <a:spLocks noGrp="1"/>
          </p:cNvSpPr>
          <p:nvPr>
            <p:ph type="ftr" sz="quarter" idx="11"/>
          </p:nvPr>
        </p:nvSpPr>
        <p:spPr/>
        <p:txBody>
          <a:bodyPr/>
          <a:lstStyle/>
          <a:p>
            <a:r>
              <a:rPr lang="en-US" dirty="0"/>
              <a:t>Author, Title and Edition. © 20XX SAGE Publishing.</a:t>
            </a:r>
          </a:p>
        </p:txBody>
      </p:sp>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2133600"/>
            <a:ext cx="4038600" cy="39925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2133600"/>
            <a:ext cx="4038600" cy="39925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8" name="Footer Placeholder 7"/>
          <p:cNvSpPr>
            <a:spLocks noGrp="1"/>
          </p:cNvSpPr>
          <p:nvPr>
            <p:ph type="ftr" sz="quarter" idx="11"/>
          </p:nvPr>
        </p:nvSpPr>
        <p:spPr/>
        <p:txBody>
          <a:bodyPr/>
          <a:lstStyle/>
          <a:p>
            <a:r>
              <a:rPr lang="en-US" dirty="0"/>
              <a:t>Author, Title and Edition. © 20XX SAGE Publishing.</a:t>
            </a:r>
          </a:p>
        </p:txBody>
      </p:sp>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2027238"/>
            <a:ext cx="4040188" cy="563562"/>
          </a:xfrm>
        </p:spPr>
        <p:txBody>
          <a:bodyPr anchor="b">
            <a:normAutofit/>
          </a:bodyPr>
          <a:lstStyle>
            <a:lvl1pPr marL="0" indent="0">
              <a:buNone/>
              <a:defRPr sz="20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4" name="Content Placeholder 3"/>
          <p:cNvSpPr>
            <a:spLocks noGrp="1"/>
          </p:cNvSpPr>
          <p:nvPr>
            <p:ph sz="half" idx="2"/>
          </p:nvPr>
        </p:nvSpPr>
        <p:spPr>
          <a:xfrm>
            <a:off x="457200" y="2590799"/>
            <a:ext cx="4040188" cy="3535363"/>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2027238"/>
            <a:ext cx="4041775" cy="563562"/>
          </a:xfrm>
        </p:spPr>
        <p:txBody>
          <a:bodyPr anchor="b">
            <a:normAutofit/>
          </a:bodyPr>
          <a:lstStyle>
            <a:lvl1pPr marL="0" indent="0">
              <a:buNone/>
              <a:defRPr sz="20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6" name="Content Placeholder 5"/>
          <p:cNvSpPr>
            <a:spLocks noGrp="1"/>
          </p:cNvSpPr>
          <p:nvPr>
            <p:ph sz="quarter" idx="4"/>
          </p:nvPr>
        </p:nvSpPr>
        <p:spPr>
          <a:xfrm>
            <a:off x="4645025" y="2590799"/>
            <a:ext cx="4041775" cy="3535363"/>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4" name="Footer Placeholder 3"/>
          <p:cNvSpPr>
            <a:spLocks noGrp="1"/>
          </p:cNvSpPr>
          <p:nvPr>
            <p:ph type="ftr" sz="quarter" idx="11"/>
          </p:nvPr>
        </p:nvSpPr>
        <p:spPr/>
        <p:txBody>
          <a:bodyPr/>
          <a:lstStyle/>
          <a:p>
            <a:r>
              <a:rPr lang="en-US" dirty="0"/>
              <a:t>Author, Title and Edition. © 20XX SAGE Publishing.</a:t>
            </a:r>
          </a:p>
        </p:txBody>
      </p:sp>
      <p:sp>
        <p:nvSpPr>
          <p:cNvPr id="2" name="Title 1"/>
          <p:cNvSpPr>
            <a:spLocks noGrp="1"/>
          </p:cNvSpPr>
          <p:nvPr>
            <p:ph type="title"/>
          </p:nvPr>
        </p:nvSpPr>
        <p:spPr/>
        <p:txBody>
          <a:bodyPr/>
          <a:lstStyle/>
          <a:p>
            <a:r>
              <a:rPr lang="en-US"/>
              <a:t>Click to edit Master title style</a:t>
            </a:r>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3" name="Footer Placeholder 2"/>
          <p:cNvSpPr>
            <a:spLocks noGrp="1"/>
          </p:cNvSpPr>
          <p:nvPr>
            <p:ph type="ftr" sz="quarter" idx="11"/>
          </p:nvPr>
        </p:nvSpPr>
        <p:spPr/>
        <p:txBody>
          <a:bodyPr/>
          <a:lstStyle/>
          <a:p>
            <a:r>
              <a:rPr lang="en-US" dirty="0"/>
              <a:t>Author, Title and Edition. © 20XX SAGE Publishing.</a:t>
            </a:r>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1_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065367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838200"/>
            <a:ext cx="8229600" cy="1143000"/>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p:cNvSpPr>
            <a:spLocks noGrp="1"/>
          </p:cNvSpPr>
          <p:nvPr>
            <p:ph type="body" idx="1"/>
          </p:nvPr>
        </p:nvSpPr>
        <p:spPr>
          <a:xfrm>
            <a:off x="457200" y="2133600"/>
            <a:ext cx="8229600" cy="3992563"/>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Footer Placeholder 4"/>
          <p:cNvSpPr>
            <a:spLocks noGrp="1"/>
          </p:cNvSpPr>
          <p:nvPr>
            <p:ph type="ftr" sz="quarter" idx="3"/>
          </p:nvPr>
        </p:nvSpPr>
        <p:spPr>
          <a:xfrm>
            <a:off x="457200" y="6356350"/>
            <a:ext cx="7543800" cy="365125"/>
          </a:xfrm>
          <a:prstGeom prst="rect">
            <a:avLst/>
          </a:prstGeom>
        </p:spPr>
        <p:txBody>
          <a:bodyPr vert="horz" lIns="91440" tIns="45720" rIns="91440" bIns="45720" rtlCol="0" anchor="ctr"/>
          <a:lstStyle>
            <a:lvl1pPr algn="l">
              <a:defRPr sz="1050">
                <a:solidFill>
                  <a:schemeClr val="tx1"/>
                </a:solidFill>
                <a:latin typeface="Arial" panose="020B0604020202020204" pitchFamily="34" charset="0"/>
                <a:cs typeface="Arial" panose="020B0604020202020204" pitchFamily="34" charset="0"/>
              </a:defRPr>
            </a:lvl1pPr>
          </a:lstStyle>
          <a:p>
            <a:r>
              <a:rPr lang="en-US" dirty="0"/>
              <a:t>Author, Title and Edition. © 20XX SAGE Publishing.</a:t>
            </a:r>
          </a:p>
        </p:txBody>
      </p:sp>
      <p:sp>
        <p:nvSpPr>
          <p:cNvPr id="6" name="Slide Number Placeholder 5"/>
          <p:cNvSpPr>
            <a:spLocks noGrp="1"/>
          </p:cNvSpPr>
          <p:nvPr>
            <p:ph type="sldNum" sz="quarter" idx="4"/>
          </p:nvPr>
        </p:nvSpPr>
        <p:spPr>
          <a:xfrm>
            <a:off x="8229600" y="6356350"/>
            <a:ext cx="457200" cy="365125"/>
          </a:xfrm>
          <a:prstGeom prst="rect">
            <a:avLst/>
          </a:prstGeom>
        </p:spPr>
        <p:txBody>
          <a:bodyPr vert="horz" lIns="91440" tIns="45720" rIns="91440" bIns="45720" rtlCol="0" anchor="ctr"/>
          <a:lstStyle>
            <a:lvl1pPr algn="r">
              <a:defRPr sz="1200">
                <a:solidFill>
                  <a:schemeClr val="tx1"/>
                </a:solidFill>
              </a:defRPr>
            </a:lvl1pPr>
          </a:lstStyle>
          <a:p>
            <a:fld id="{B6F15528-21DE-4FAA-801E-634DDDAF4B2B}" type="slidenum">
              <a:rPr lang="en-US" smtClean="0"/>
              <a:pPr/>
              <a:t>‹#›</a:t>
            </a:fld>
            <a:endParaRPr lang="en-US" dirty="0"/>
          </a:p>
        </p:txBody>
      </p:sp>
      <p:sp>
        <p:nvSpPr>
          <p:cNvPr id="7" name="Rectangle 6"/>
          <p:cNvSpPr/>
          <p:nvPr userDrawn="1"/>
        </p:nvSpPr>
        <p:spPr>
          <a:xfrm>
            <a:off x="0" y="0"/>
            <a:ext cx="9144000" cy="60960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60" r:id="rId3"/>
    <p:sldLayoutId id="2147483651" r:id="rId4"/>
    <p:sldLayoutId id="2147483652" r:id="rId5"/>
    <p:sldLayoutId id="2147483653" r:id="rId6"/>
    <p:sldLayoutId id="2147483654" r:id="rId7"/>
    <p:sldLayoutId id="2147483655" r:id="rId8"/>
    <p:sldLayoutId id="2147483661" r:id="rId9"/>
    <p:sldLayoutId id="2147483656" r:id="rId10"/>
    <p:sldLayoutId id="2147483657" r:id="rId11"/>
  </p:sldLayoutIdLst>
  <p:hf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1600" y="4343400"/>
            <a:ext cx="6400800" cy="1752600"/>
          </a:xfrm>
        </p:spPr>
        <p:txBody>
          <a:bodyPr>
            <a:normAutofit fontScale="90000"/>
          </a:bodyPr>
          <a:lstStyle/>
          <a:p>
            <a:r>
              <a:rPr lang="en-US" dirty="0"/>
              <a:t>Epstein, </a:t>
            </a:r>
            <a:r>
              <a:rPr lang="en-US" i="1" dirty="0"/>
              <a:t>Constitutional Law for a Changing America</a:t>
            </a:r>
            <a:r>
              <a:rPr lang="en-US" dirty="0"/>
              <a:t>, Edition 12</a:t>
            </a:r>
            <a:br>
              <a:rPr lang="en-US" dirty="0"/>
            </a:br>
            <a:r>
              <a:rPr lang="en-US" dirty="0"/>
              <a:t>Chapter 12: Attorneys, Trials, and Punishments</a:t>
            </a:r>
          </a:p>
        </p:txBody>
      </p:sp>
    </p:spTree>
    <p:extLst>
      <p:ext uri="{BB962C8B-B14F-4D97-AF65-F5344CB8AC3E}">
        <p14:creationId xmlns:p14="http://schemas.microsoft.com/office/powerpoint/2010/main" val="256500893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37A648BD-B027-8C7C-1EB8-27309DD652B7}"/>
              </a:ext>
            </a:extLst>
          </p:cNvPr>
          <p:cNvSpPr>
            <a:spLocks noGrp="1"/>
          </p:cNvSpPr>
          <p:nvPr>
            <p:ph type="title"/>
          </p:nvPr>
        </p:nvSpPr>
        <p:spPr/>
        <p:txBody>
          <a:bodyPr>
            <a:normAutofit fontScale="90000"/>
          </a:bodyPr>
          <a:lstStyle/>
          <a:p>
            <a:r>
              <a:rPr lang="en-US" dirty="0"/>
              <a:t>The Sixth Amendment and Fair Trials </a:t>
            </a:r>
            <a:r>
              <a:rPr lang="en-US" sz="2700" dirty="0"/>
              <a:t>(3 of 9)</a:t>
            </a:r>
            <a:endParaRPr lang="en-US" dirty="0"/>
          </a:p>
        </p:txBody>
      </p:sp>
      <p:sp>
        <p:nvSpPr>
          <p:cNvPr id="4" name="Content Placeholder 3">
            <a:extLst>
              <a:ext uri="{FF2B5EF4-FFF2-40B4-BE49-F238E27FC236}">
                <a16:creationId xmlns:a16="http://schemas.microsoft.com/office/drawing/2014/main" id="{4C2B4400-9646-15D4-6F82-D3019EE362D0}"/>
              </a:ext>
            </a:extLst>
          </p:cNvPr>
          <p:cNvSpPr>
            <a:spLocks noGrp="1"/>
          </p:cNvSpPr>
          <p:nvPr>
            <p:ph idx="1"/>
          </p:nvPr>
        </p:nvSpPr>
        <p:spPr/>
        <p:txBody>
          <a:bodyPr/>
          <a:lstStyle/>
          <a:p>
            <a:pPr marL="0" indent="0">
              <a:buNone/>
            </a:pPr>
            <a:r>
              <a:rPr lang="en-US" dirty="0"/>
              <a:t>Jury Trials: Jury Members</a:t>
            </a:r>
          </a:p>
          <a:p>
            <a:r>
              <a:rPr lang="en-US" dirty="0"/>
              <a:t>Swain v. Alabama (1965).</a:t>
            </a:r>
          </a:p>
          <a:p>
            <a:r>
              <a:rPr lang="en-US" dirty="0"/>
              <a:t>Batson v. Kentucky (1986).</a:t>
            </a:r>
          </a:p>
          <a:p>
            <a:r>
              <a:rPr lang="en-US" dirty="0"/>
              <a:t>Powers v. Ohio (1991).</a:t>
            </a:r>
          </a:p>
          <a:p>
            <a:r>
              <a:rPr lang="en-US" dirty="0"/>
              <a:t>Edmonson v. Leesville Concrete Co (1991).</a:t>
            </a:r>
          </a:p>
        </p:txBody>
      </p:sp>
      <p:sp>
        <p:nvSpPr>
          <p:cNvPr id="2" name="Footer Placeholder 1">
            <a:extLst>
              <a:ext uri="{FF2B5EF4-FFF2-40B4-BE49-F238E27FC236}">
                <a16:creationId xmlns:a16="http://schemas.microsoft.com/office/drawing/2014/main" id="{20FCF79F-C8DB-B219-FC05-1682ADF2DA62}"/>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9596785E-FA4F-8709-ECBE-ECA13296E236}"/>
              </a:ext>
            </a:extLst>
          </p:cNvPr>
          <p:cNvSpPr>
            <a:spLocks noGrp="1"/>
          </p:cNvSpPr>
          <p:nvPr>
            <p:ph type="sldNum" sz="quarter" idx="12"/>
          </p:nvPr>
        </p:nvSpPr>
        <p:spPr/>
        <p:txBody>
          <a:bodyPr/>
          <a:lstStyle/>
          <a:p>
            <a:fld id="{B6F15528-21DE-4FAA-801E-634DDDAF4B2B}" type="slidenum">
              <a:rPr lang="en-US" smtClean="0"/>
              <a:pPr/>
              <a:t>10</a:t>
            </a:fld>
            <a:endParaRPr lang="en-US" dirty="0"/>
          </a:p>
        </p:txBody>
      </p:sp>
    </p:spTree>
    <p:extLst>
      <p:ext uri="{BB962C8B-B14F-4D97-AF65-F5344CB8AC3E}">
        <p14:creationId xmlns:p14="http://schemas.microsoft.com/office/powerpoint/2010/main" val="413018263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37A648BD-B027-8C7C-1EB8-27309DD652B7}"/>
              </a:ext>
            </a:extLst>
          </p:cNvPr>
          <p:cNvSpPr>
            <a:spLocks noGrp="1"/>
          </p:cNvSpPr>
          <p:nvPr>
            <p:ph type="title"/>
          </p:nvPr>
        </p:nvSpPr>
        <p:spPr/>
        <p:txBody>
          <a:bodyPr>
            <a:normAutofit fontScale="90000"/>
          </a:bodyPr>
          <a:lstStyle/>
          <a:p>
            <a:r>
              <a:rPr lang="en-US" dirty="0"/>
              <a:t>The Sixth Amendment and Fair Trials </a:t>
            </a:r>
            <a:r>
              <a:rPr lang="en-US" sz="2700" dirty="0"/>
              <a:t>(4 of 9)</a:t>
            </a:r>
            <a:endParaRPr lang="en-US" dirty="0"/>
          </a:p>
        </p:txBody>
      </p:sp>
      <p:sp>
        <p:nvSpPr>
          <p:cNvPr id="4" name="Content Placeholder 3">
            <a:extLst>
              <a:ext uri="{FF2B5EF4-FFF2-40B4-BE49-F238E27FC236}">
                <a16:creationId xmlns:a16="http://schemas.microsoft.com/office/drawing/2014/main" id="{4C2B4400-9646-15D4-6F82-D3019EE362D0}"/>
              </a:ext>
            </a:extLst>
          </p:cNvPr>
          <p:cNvSpPr>
            <a:spLocks noGrp="1"/>
          </p:cNvSpPr>
          <p:nvPr>
            <p:ph idx="1"/>
          </p:nvPr>
        </p:nvSpPr>
        <p:spPr/>
        <p:txBody>
          <a:bodyPr/>
          <a:lstStyle/>
          <a:p>
            <a:pPr marL="0" indent="0">
              <a:buNone/>
            </a:pPr>
            <a:r>
              <a:rPr lang="en-US" dirty="0"/>
              <a:t>Jury Trials: Jury Members</a:t>
            </a:r>
          </a:p>
          <a:p>
            <a:r>
              <a:rPr lang="en-US" dirty="0"/>
              <a:t>Georgia v. McCollum (1992).</a:t>
            </a:r>
          </a:p>
          <a:p>
            <a:r>
              <a:rPr lang="en-US" dirty="0"/>
              <a:t>J.E.B. v. Alabama ex rel. T.B. (1994).</a:t>
            </a:r>
          </a:p>
          <a:p>
            <a:r>
              <a:rPr lang="en-US" dirty="0"/>
              <a:t>Flowers v. Mississippi (2019).</a:t>
            </a:r>
          </a:p>
        </p:txBody>
      </p:sp>
      <p:sp>
        <p:nvSpPr>
          <p:cNvPr id="2" name="Footer Placeholder 1">
            <a:extLst>
              <a:ext uri="{FF2B5EF4-FFF2-40B4-BE49-F238E27FC236}">
                <a16:creationId xmlns:a16="http://schemas.microsoft.com/office/drawing/2014/main" id="{20FCF79F-C8DB-B219-FC05-1682ADF2DA62}"/>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9596785E-FA4F-8709-ECBE-ECA13296E236}"/>
              </a:ext>
            </a:extLst>
          </p:cNvPr>
          <p:cNvSpPr>
            <a:spLocks noGrp="1"/>
          </p:cNvSpPr>
          <p:nvPr>
            <p:ph type="sldNum" sz="quarter" idx="12"/>
          </p:nvPr>
        </p:nvSpPr>
        <p:spPr/>
        <p:txBody>
          <a:bodyPr/>
          <a:lstStyle/>
          <a:p>
            <a:fld id="{B6F15528-21DE-4FAA-801E-634DDDAF4B2B}" type="slidenum">
              <a:rPr lang="en-US" smtClean="0"/>
              <a:pPr/>
              <a:t>11</a:t>
            </a:fld>
            <a:endParaRPr lang="en-US" dirty="0"/>
          </a:p>
        </p:txBody>
      </p:sp>
    </p:spTree>
    <p:extLst>
      <p:ext uri="{BB962C8B-B14F-4D97-AF65-F5344CB8AC3E}">
        <p14:creationId xmlns:p14="http://schemas.microsoft.com/office/powerpoint/2010/main" val="117171331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37A648BD-B027-8C7C-1EB8-27309DD652B7}"/>
              </a:ext>
            </a:extLst>
          </p:cNvPr>
          <p:cNvSpPr>
            <a:spLocks noGrp="1"/>
          </p:cNvSpPr>
          <p:nvPr>
            <p:ph type="title"/>
          </p:nvPr>
        </p:nvSpPr>
        <p:spPr/>
        <p:txBody>
          <a:bodyPr>
            <a:normAutofit fontScale="90000"/>
          </a:bodyPr>
          <a:lstStyle/>
          <a:p>
            <a:r>
              <a:rPr lang="en-US" dirty="0"/>
              <a:t>The Sixth Amendment and Fair Trials </a:t>
            </a:r>
            <a:r>
              <a:rPr lang="en-US" sz="2700" dirty="0"/>
              <a:t>(5 of 9)</a:t>
            </a:r>
            <a:endParaRPr lang="en-US" dirty="0"/>
          </a:p>
        </p:txBody>
      </p:sp>
      <p:sp>
        <p:nvSpPr>
          <p:cNvPr id="4" name="Content Placeholder 3">
            <a:extLst>
              <a:ext uri="{FF2B5EF4-FFF2-40B4-BE49-F238E27FC236}">
                <a16:creationId xmlns:a16="http://schemas.microsoft.com/office/drawing/2014/main" id="{4C2B4400-9646-15D4-6F82-D3019EE362D0}"/>
              </a:ext>
            </a:extLst>
          </p:cNvPr>
          <p:cNvSpPr>
            <a:spLocks noGrp="1"/>
          </p:cNvSpPr>
          <p:nvPr>
            <p:ph idx="1"/>
          </p:nvPr>
        </p:nvSpPr>
        <p:spPr/>
        <p:txBody>
          <a:bodyPr/>
          <a:lstStyle/>
          <a:p>
            <a:pPr marL="0" indent="0">
              <a:buNone/>
            </a:pPr>
            <a:r>
              <a:rPr lang="en-US" dirty="0"/>
              <a:t>Jury Trials: Jury Size </a:t>
            </a:r>
          </a:p>
          <a:p>
            <a:r>
              <a:rPr lang="en-US" dirty="0"/>
              <a:t>Jury size of twelve people.</a:t>
            </a:r>
          </a:p>
          <a:p>
            <a:r>
              <a:rPr lang="en-US" dirty="0"/>
              <a:t>States abandoned this practice (mid-1960s).</a:t>
            </a:r>
          </a:p>
          <a:p>
            <a:r>
              <a:rPr lang="en-US" dirty="0"/>
              <a:t>Six person juries more reasonable.</a:t>
            </a:r>
          </a:p>
          <a:p>
            <a:r>
              <a:rPr lang="en-US" dirty="0"/>
              <a:t>Williams v. Florida (1970).</a:t>
            </a:r>
          </a:p>
          <a:p>
            <a:endParaRPr lang="en-US" dirty="0"/>
          </a:p>
        </p:txBody>
      </p:sp>
      <p:sp>
        <p:nvSpPr>
          <p:cNvPr id="2" name="Footer Placeholder 1">
            <a:extLst>
              <a:ext uri="{FF2B5EF4-FFF2-40B4-BE49-F238E27FC236}">
                <a16:creationId xmlns:a16="http://schemas.microsoft.com/office/drawing/2014/main" id="{20FCF79F-C8DB-B219-FC05-1682ADF2DA62}"/>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9596785E-FA4F-8709-ECBE-ECA13296E236}"/>
              </a:ext>
            </a:extLst>
          </p:cNvPr>
          <p:cNvSpPr>
            <a:spLocks noGrp="1"/>
          </p:cNvSpPr>
          <p:nvPr>
            <p:ph type="sldNum" sz="quarter" idx="12"/>
          </p:nvPr>
        </p:nvSpPr>
        <p:spPr/>
        <p:txBody>
          <a:bodyPr/>
          <a:lstStyle/>
          <a:p>
            <a:fld id="{B6F15528-21DE-4FAA-801E-634DDDAF4B2B}" type="slidenum">
              <a:rPr lang="en-US" smtClean="0"/>
              <a:pPr/>
              <a:t>12</a:t>
            </a:fld>
            <a:endParaRPr lang="en-US" dirty="0"/>
          </a:p>
        </p:txBody>
      </p:sp>
    </p:spTree>
    <p:extLst>
      <p:ext uri="{BB962C8B-B14F-4D97-AF65-F5344CB8AC3E}">
        <p14:creationId xmlns:p14="http://schemas.microsoft.com/office/powerpoint/2010/main" val="216377190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37A648BD-B027-8C7C-1EB8-27309DD652B7}"/>
              </a:ext>
            </a:extLst>
          </p:cNvPr>
          <p:cNvSpPr>
            <a:spLocks noGrp="1"/>
          </p:cNvSpPr>
          <p:nvPr>
            <p:ph type="title"/>
          </p:nvPr>
        </p:nvSpPr>
        <p:spPr/>
        <p:txBody>
          <a:bodyPr>
            <a:normAutofit fontScale="90000"/>
          </a:bodyPr>
          <a:lstStyle/>
          <a:p>
            <a:r>
              <a:rPr lang="en-US" dirty="0"/>
              <a:t>The Sixth Amendment and Fair Trials </a:t>
            </a:r>
            <a:r>
              <a:rPr lang="en-US" sz="2700" dirty="0"/>
              <a:t>(6 of 9)</a:t>
            </a:r>
            <a:endParaRPr lang="en-US" dirty="0"/>
          </a:p>
        </p:txBody>
      </p:sp>
      <p:sp>
        <p:nvSpPr>
          <p:cNvPr id="4" name="Content Placeholder 3">
            <a:extLst>
              <a:ext uri="{FF2B5EF4-FFF2-40B4-BE49-F238E27FC236}">
                <a16:creationId xmlns:a16="http://schemas.microsoft.com/office/drawing/2014/main" id="{4C2B4400-9646-15D4-6F82-D3019EE362D0}"/>
              </a:ext>
            </a:extLst>
          </p:cNvPr>
          <p:cNvSpPr>
            <a:spLocks noGrp="1"/>
          </p:cNvSpPr>
          <p:nvPr>
            <p:ph idx="1"/>
          </p:nvPr>
        </p:nvSpPr>
        <p:spPr/>
        <p:txBody>
          <a:bodyPr/>
          <a:lstStyle/>
          <a:p>
            <a:pPr marL="0" indent="0">
              <a:buNone/>
            </a:pPr>
            <a:r>
              <a:rPr lang="en-US" dirty="0"/>
              <a:t>Jury Trials: Jury Verdicts </a:t>
            </a:r>
          </a:p>
          <a:p>
            <a:r>
              <a:rPr lang="en-US" dirty="0"/>
              <a:t>Unanimous verdicts or no verdict.</a:t>
            </a:r>
          </a:p>
          <a:p>
            <a:r>
              <a:rPr lang="en-US" dirty="0"/>
              <a:t>No unanimous jury: “hung” jury.</a:t>
            </a:r>
          </a:p>
          <a:p>
            <a:r>
              <a:rPr lang="en-US" dirty="0"/>
              <a:t>Louisiana/Oregon altered unanimity rule.</a:t>
            </a:r>
          </a:p>
          <a:p>
            <a:r>
              <a:rPr lang="en-US" dirty="0"/>
              <a:t>Policies prevented Black juror decisions.</a:t>
            </a:r>
          </a:p>
          <a:p>
            <a:endParaRPr lang="en-US" dirty="0"/>
          </a:p>
        </p:txBody>
      </p:sp>
      <p:sp>
        <p:nvSpPr>
          <p:cNvPr id="2" name="Footer Placeholder 1">
            <a:extLst>
              <a:ext uri="{FF2B5EF4-FFF2-40B4-BE49-F238E27FC236}">
                <a16:creationId xmlns:a16="http://schemas.microsoft.com/office/drawing/2014/main" id="{20FCF79F-C8DB-B219-FC05-1682ADF2DA62}"/>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9596785E-FA4F-8709-ECBE-ECA13296E236}"/>
              </a:ext>
            </a:extLst>
          </p:cNvPr>
          <p:cNvSpPr>
            <a:spLocks noGrp="1"/>
          </p:cNvSpPr>
          <p:nvPr>
            <p:ph type="sldNum" sz="quarter" idx="12"/>
          </p:nvPr>
        </p:nvSpPr>
        <p:spPr/>
        <p:txBody>
          <a:bodyPr/>
          <a:lstStyle/>
          <a:p>
            <a:fld id="{B6F15528-21DE-4FAA-801E-634DDDAF4B2B}" type="slidenum">
              <a:rPr lang="en-US" smtClean="0"/>
              <a:pPr/>
              <a:t>13</a:t>
            </a:fld>
            <a:endParaRPr lang="en-US" dirty="0"/>
          </a:p>
        </p:txBody>
      </p:sp>
    </p:spTree>
    <p:extLst>
      <p:ext uri="{BB962C8B-B14F-4D97-AF65-F5344CB8AC3E}">
        <p14:creationId xmlns:p14="http://schemas.microsoft.com/office/powerpoint/2010/main" val="31818660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37A648BD-B027-8C7C-1EB8-27309DD652B7}"/>
              </a:ext>
            </a:extLst>
          </p:cNvPr>
          <p:cNvSpPr>
            <a:spLocks noGrp="1"/>
          </p:cNvSpPr>
          <p:nvPr>
            <p:ph type="title"/>
          </p:nvPr>
        </p:nvSpPr>
        <p:spPr/>
        <p:txBody>
          <a:bodyPr>
            <a:normAutofit fontScale="90000"/>
          </a:bodyPr>
          <a:lstStyle/>
          <a:p>
            <a:r>
              <a:rPr lang="en-US" dirty="0"/>
              <a:t>The Sixth Amendment and Fair Trials </a:t>
            </a:r>
            <a:r>
              <a:rPr lang="en-US" sz="2700" dirty="0"/>
              <a:t>(7 of 9)</a:t>
            </a:r>
            <a:endParaRPr lang="en-US" dirty="0"/>
          </a:p>
        </p:txBody>
      </p:sp>
      <p:sp>
        <p:nvSpPr>
          <p:cNvPr id="4" name="Content Placeholder 3">
            <a:extLst>
              <a:ext uri="{FF2B5EF4-FFF2-40B4-BE49-F238E27FC236}">
                <a16:creationId xmlns:a16="http://schemas.microsoft.com/office/drawing/2014/main" id="{4C2B4400-9646-15D4-6F82-D3019EE362D0}"/>
              </a:ext>
            </a:extLst>
          </p:cNvPr>
          <p:cNvSpPr>
            <a:spLocks noGrp="1"/>
          </p:cNvSpPr>
          <p:nvPr>
            <p:ph idx="1"/>
          </p:nvPr>
        </p:nvSpPr>
        <p:spPr/>
        <p:txBody>
          <a:bodyPr/>
          <a:lstStyle/>
          <a:p>
            <a:pPr marL="0" indent="0">
              <a:buNone/>
            </a:pPr>
            <a:r>
              <a:rPr lang="en-US" dirty="0"/>
              <a:t>Jury Trials: Jury Verdicts </a:t>
            </a:r>
          </a:p>
          <a:p>
            <a:r>
              <a:rPr lang="en-US" dirty="0"/>
              <a:t>Johnson v. Louisiana/ Apodaca v. Oregon (1972).</a:t>
            </a:r>
          </a:p>
          <a:p>
            <a:r>
              <a:rPr lang="en-US" dirty="0"/>
              <a:t>Ramos v. Louisiana (2020).</a:t>
            </a:r>
          </a:p>
          <a:p>
            <a:endParaRPr lang="en-US" dirty="0"/>
          </a:p>
          <a:p>
            <a:endParaRPr lang="en-US" dirty="0"/>
          </a:p>
        </p:txBody>
      </p:sp>
      <p:sp>
        <p:nvSpPr>
          <p:cNvPr id="2" name="Footer Placeholder 1">
            <a:extLst>
              <a:ext uri="{FF2B5EF4-FFF2-40B4-BE49-F238E27FC236}">
                <a16:creationId xmlns:a16="http://schemas.microsoft.com/office/drawing/2014/main" id="{20FCF79F-C8DB-B219-FC05-1682ADF2DA62}"/>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9596785E-FA4F-8709-ECBE-ECA13296E236}"/>
              </a:ext>
            </a:extLst>
          </p:cNvPr>
          <p:cNvSpPr>
            <a:spLocks noGrp="1"/>
          </p:cNvSpPr>
          <p:nvPr>
            <p:ph type="sldNum" sz="quarter" idx="12"/>
          </p:nvPr>
        </p:nvSpPr>
        <p:spPr/>
        <p:txBody>
          <a:bodyPr/>
          <a:lstStyle/>
          <a:p>
            <a:fld id="{B6F15528-21DE-4FAA-801E-634DDDAF4B2B}" type="slidenum">
              <a:rPr lang="en-US" smtClean="0"/>
              <a:pPr/>
              <a:t>14</a:t>
            </a:fld>
            <a:endParaRPr lang="en-US" dirty="0"/>
          </a:p>
        </p:txBody>
      </p:sp>
    </p:spTree>
    <p:extLst>
      <p:ext uri="{BB962C8B-B14F-4D97-AF65-F5344CB8AC3E}">
        <p14:creationId xmlns:p14="http://schemas.microsoft.com/office/powerpoint/2010/main" val="64591684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57EB654F-85DA-CE3E-95A7-1264D19E1F70}"/>
              </a:ext>
            </a:extLst>
          </p:cNvPr>
          <p:cNvSpPr>
            <a:spLocks noGrp="1"/>
          </p:cNvSpPr>
          <p:nvPr>
            <p:ph type="title"/>
          </p:nvPr>
        </p:nvSpPr>
        <p:spPr/>
        <p:txBody>
          <a:bodyPr>
            <a:normAutofit fontScale="90000"/>
          </a:bodyPr>
          <a:lstStyle/>
          <a:p>
            <a:r>
              <a:rPr lang="en-US" dirty="0"/>
              <a:t>The Sixth Amendment and Fair Trials </a:t>
            </a:r>
            <a:r>
              <a:rPr lang="en-US" sz="2700" dirty="0"/>
              <a:t>(8 of 9)</a:t>
            </a:r>
            <a:endParaRPr lang="en-US" dirty="0"/>
          </a:p>
        </p:txBody>
      </p:sp>
      <p:sp>
        <p:nvSpPr>
          <p:cNvPr id="4" name="Content Placeholder 3">
            <a:extLst>
              <a:ext uri="{FF2B5EF4-FFF2-40B4-BE49-F238E27FC236}">
                <a16:creationId xmlns:a16="http://schemas.microsoft.com/office/drawing/2014/main" id="{48D56676-86FE-6C87-811C-205093DF12A8}"/>
              </a:ext>
            </a:extLst>
          </p:cNvPr>
          <p:cNvSpPr>
            <a:spLocks noGrp="1"/>
          </p:cNvSpPr>
          <p:nvPr>
            <p:ph idx="1"/>
          </p:nvPr>
        </p:nvSpPr>
        <p:spPr/>
        <p:txBody>
          <a:bodyPr/>
          <a:lstStyle/>
          <a:p>
            <a:pPr marL="0" indent="0">
              <a:buNone/>
            </a:pPr>
            <a:r>
              <a:rPr lang="en-US" dirty="0"/>
              <a:t>Impartial Juries: Press v. Jury: The Warren Court</a:t>
            </a:r>
          </a:p>
          <a:p>
            <a:r>
              <a:rPr lang="en-US" dirty="0"/>
              <a:t>Balance between press and jury.</a:t>
            </a:r>
          </a:p>
          <a:p>
            <a:r>
              <a:rPr lang="en-US" dirty="0"/>
              <a:t>Reporters simply showed up.</a:t>
            </a:r>
          </a:p>
          <a:p>
            <a:r>
              <a:rPr lang="en-US" dirty="0"/>
              <a:t>Sheppard v. Maxwell (1966).</a:t>
            </a:r>
          </a:p>
        </p:txBody>
      </p:sp>
      <p:sp>
        <p:nvSpPr>
          <p:cNvPr id="2" name="Footer Placeholder 1">
            <a:extLst>
              <a:ext uri="{FF2B5EF4-FFF2-40B4-BE49-F238E27FC236}">
                <a16:creationId xmlns:a16="http://schemas.microsoft.com/office/drawing/2014/main" id="{98186D5A-FCFC-5637-6817-1F7AE5AFA8C7}"/>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18B682C0-F2EA-79AB-3966-51BBB7690E91}"/>
              </a:ext>
            </a:extLst>
          </p:cNvPr>
          <p:cNvSpPr>
            <a:spLocks noGrp="1"/>
          </p:cNvSpPr>
          <p:nvPr>
            <p:ph type="sldNum" sz="quarter" idx="12"/>
          </p:nvPr>
        </p:nvSpPr>
        <p:spPr/>
        <p:txBody>
          <a:bodyPr/>
          <a:lstStyle/>
          <a:p>
            <a:fld id="{B6F15528-21DE-4FAA-801E-634DDDAF4B2B}" type="slidenum">
              <a:rPr lang="en-US" smtClean="0"/>
              <a:pPr/>
              <a:t>15</a:t>
            </a:fld>
            <a:endParaRPr lang="en-US" dirty="0"/>
          </a:p>
        </p:txBody>
      </p:sp>
    </p:spTree>
    <p:extLst>
      <p:ext uri="{BB962C8B-B14F-4D97-AF65-F5344CB8AC3E}">
        <p14:creationId xmlns:p14="http://schemas.microsoft.com/office/powerpoint/2010/main" val="300022077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40E05686-6C16-6D78-6104-8450BEAED92A}"/>
              </a:ext>
            </a:extLst>
          </p:cNvPr>
          <p:cNvSpPr>
            <a:spLocks noGrp="1"/>
          </p:cNvSpPr>
          <p:nvPr>
            <p:ph type="title"/>
          </p:nvPr>
        </p:nvSpPr>
        <p:spPr/>
        <p:txBody>
          <a:bodyPr>
            <a:normAutofit fontScale="90000"/>
          </a:bodyPr>
          <a:lstStyle/>
          <a:p>
            <a:r>
              <a:rPr lang="en-US" dirty="0"/>
              <a:t>The Sixth Amendment and Fair Trials </a:t>
            </a:r>
            <a:r>
              <a:rPr lang="en-US" sz="2700" dirty="0"/>
              <a:t>(9 of 9)</a:t>
            </a:r>
            <a:endParaRPr lang="en-US" dirty="0"/>
          </a:p>
        </p:txBody>
      </p:sp>
      <p:sp>
        <p:nvSpPr>
          <p:cNvPr id="4" name="Content Placeholder 3">
            <a:extLst>
              <a:ext uri="{FF2B5EF4-FFF2-40B4-BE49-F238E27FC236}">
                <a16:creationId xmlns:a16="http://schemas.microsoft.com/office/drawing/2014/main" id="{6038BA2F-B606-8017-D7C6-C45BAC75207C}"/>
              </a:ext>
            </a:extLst>
          </p:cNvPr>
          <p:cNvSpPr>
            <a:spLocks noGrp="1"/>
          </p:cNvSpPr>
          <p:nvPr>
            <p:ph idx="1"/>
          </p:nvPr>
        </p:nvSpPr>
        <p:spPr/>
        <p:txBody>
          <a:bodyPr/>
          <a:lstStyle/>
          <a:p>
            <a:pPr marL="0" indent="0">
              <a:buNone/>
            </a:pPr>
            <a:r>
              <a:rPr lang="en-US" dirty="0"/>
              <a:t>Impartial Juries: Press v. Jury: After Sheppard</a:t>
            </a:r>
          </a:p>
          <a:p>
            <a:r>
              <a:rPr lang="en-US" dirty="0"/>
              <a:t>Gannett Co. v. DePasquale (1979).</a:t>
            </a:r>
          </a:p>
          <a:p>
            <a:r>
              <a:rPr lang="en-US" dirty="0"/>
              <a:t>Richmond Newspapers v. Virginia (1980).</a:t>
            </a:r>
          </a:p>
        </p:txBody>
      </p:sp>
      <p:sp>
        <p:nvSpPr>
          <p:cNvPr id="2" name="Footer Placeholder 1">
            <a:extLst>
              <a:ext uri="{FF2B5EF4-FFF2-40B4-BE49-F238E27FC236}">
                <a16:creationId xmlns:a16="http://schemas.microsoft.com/office/drawing/2014/main" id="{9A9EEB81-CE65-BF43-2D7C-1DBA65D49996}"/>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B9884BAF-22A2-DB76-C5FB-75CFAAF5C6E9}"/>
              </a:ext>
            </a:extLst>
          </p:cNvPr>
          <p:cNvSpPr>
            <a:spLocks noGrp="1"/>
          </p:cNvSpPr>
          <p:nvPr>
            <p:ph type="sldNum" sz="quarter" idx="12"/>
          </p:nvPr>
        </p:nvSpPr>
        <p:spPr/>
        <p:txBody>
          <a:bodyPr/>
          <a:lstStyle/>
          <a:p>
            <a:fld id="{B6F15528-21DE-4FAA-801E-634DDDAF4B2B}" type="slidenum">
              <a:rPr lang="en-US" smtClean="0"/>
              <a:pPr/>
              <a:t>16</a:t>
            </a:fld>
            <a:endParaRPr lang="en-US" dirty="0"/>
          </a:p>
        </p:txBody>
      </p:sp>
    </p:spTree>
    <p:extLst>
      <p:ext uri="{BB962C8B-B14F-4D97-AF65-F5344CB8AC3E}">
        <p14:creationId xmlns:p14="http://schemas.microsoft.com/office/powerpoint/2010/main" val="180284055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DB68BAAF-1F9B-5C6F-3386-6E49C47D9CB4}"/>
              </a:ext>
            </a:extLst>
          </p:cNvPr>
          <p:cNvSpPr>
            <a:spLocks noGrp="1"/>
          </p:cNvSpPr>
          <p:nvPr>
            <p:ph type="title"/>
          </p:nvPr>
        </p:nvSpPr>
        <p:spPr/>
        <p:txBody>
          <a:bodyPr>
            <a:normAutofit/>
          </a:bodyPr>
          <a:lstStyle/>
          <a:p>
            <a:r>
              <a:rPr lang="en-US" sz="4000" dirty="0"/>
              <a:t>Trial Proceedings </a:t>
            </a:r>
            <a:r>
              <a:rPr lang="en-US" sz="2400" dirty="0"/>
              <a:t>(1 of 2)</a:t>
            </a:r>
          </a:p>
        </p:txBody>
      </p:sp>
      <p:sp>
        <p:nvSpPr>
          <p:cNvPr id="4" name="Content Placeholder 3">
            <a:extLst>
              <a:ext uri="{FF2B5EF4-FFF2-40B4-BE49-F238E27FC236}">
                <a16:creationId xmlns:a16="http://schemas.microsoft.com/office/drawing/2014/main" id="{8A735FD5-D623-8FA3-C3A2-0739F8A16C0C}"/>
              </a:ext>
            </a:extLst>
          </p:cNvPr>
          <p:cNvSpPr>
            <a:spLocks noGrp="1"/>
          </p:cNvSpPr>
          <p:nvPr>
            <p:ph idx="1"/>
          </p:nvPr>
        </p:nvSpPr>
        <p:spPr/>
        <p:txBody>
          <a:bodyPr/>
          <a:lstStyle/>
          <a:p>
            <a:r>
              <a:rPr lang="en-US" dirty="0"/>
              <a:t>Maryland v. Craig (1990).</a:t>
            </a:r>
          </a:p>
          <a:p>
            <a:r>
              <a:rPr lang="en-US" dirty="0"/>
              <a:t>Crawford v. Washington (2004).</a:t>
            </a:r>
          </a:p>
          <a:p>
            <a:r>
              <a:rPr lang="en-US" dirty="0"/>
              <a:t>Davis v. Washington (2006).</a:t>
            </a:r>
          </a:p>
        </p:txBody>
      </p:sp>
      <p:sp>
        <p:nvSpPr>
          <p:cNvPr id="2" name="Footer Placeholder 1">
            <a:extLst>
              <a:ext uri="{FF2B5EF4-FFF2-40B4-BE49-F238E27FC236}">
                <a16:creationId xmlns:a16="http://schemas.microsoft.com/office/drawing/2014/main" id="{464628A9-FB9E-1E90-03D1-CDB252ABC4E8}"/>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5D61430D-CFBC-D4FD-8418-99B84EACEA53}"/>
              </a:ext>
            </a:extLst>
          </p:cNvPr>
          <p:cNvSpPr>
            <a:spLocks noGrp="1"/>
          </p:cNvSpPr>
          <p:nvPr>
            <p:ph type="sldNum" sz="quarter" idx="12"/>
          </p:nvPr>
        </p:nvSpPr>
        <p:spPr/>
        <p:txBody>
          <a:bodyPr/>
          <a:lstStyle/>
          <a:p>
            <a:fld id="{B6F15528-21DE-4FAA-801E-634DDDAF4B2B}" type="slidenum">
              <a:rPr lang="en-US" smtClean="0"/>
              <a:pPr/>
              <a:t>17</a:t>
            </a:fld>
            <a:endParaRPr lang="en-US" dirty="0"/>
          </a:p>
        </p:txBody>
      </p:sp>
    </p:spTree>
    <p:extLst>
      <p:ext uri="{BB962C8B-B14F-4D97-AF65-F5344CB8AC3E}">
        <p14:creationId xmlns:p14="http://schemas.microsoft.com/office/powerpoint/2010/main" val="75658173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5E459621-5439-8634-1C25-297ACE53A5DB}"/>
              </a:ext>
            </a:extLst>
          </p:cNvPr>
          <p:cNvSpPr>
            <a:spLocks noGrp="1"/>
          </p:cNvSpPr>
          <p:nvPr>
            <p:ph type="title"/>
          </p:nvPr>
        </p:nvSpPr>
        <p:spPr/>
        <p:txBody>
          <a:bodyPr>
            <a:normAutofit/>
          </a:bodyPr>
          <a:lstStyle/>
          <a:p>
            <a:r>
              <a:rPr lang="en-US" sz="4000" dirty="0"/>
              <a:t>Trial Proceedings </a:t>
            </a:r>
            <a:r>
              <a:rPr lang="en-US" sz="2400" dirty="0"/>
              <a:t>(2 of 2)</a:t>
            </a:r>
            <a:endParaRPr lang="en-US" sz="4000" dirty="0"/>
          </a:p>
        </p:txBody>
      </p:sp>
      <p:sp>
        <p:nvSpPr>
          <p:cNvPr id="4" name="Content Placeholder 3">
            <a:extLst>
              <a:ext uri="{FF2B5EF4-FFF2-40B4-BE49-F238E27FC236}">
                <a16:creationId xmlns:a16="http://schemas.microsoft.com/office/drawing/2014/main" id="{7A3481E5-3D36-6C6B-B70D-6C1F085336AF}"/>
              </a:ext>
            </a:extLst>
          </p:cNvPr>
          <p:cNvSpPr>
            <a:spLocks noGrp="1"/>
          </p:cNvSpPr>
          <p:nvPr>
            <p:ph idx="1"/>
          </p:nvPr>
        </p:nvSpPr>
        <p:spPr/>
        <p:txBody>
          <a:bodyPr/>
          <a:lstStyle/>
          <a:p>
            <a:r>
              <a:rPr lang="en-US" dirty="0"/>
              <a:t>Melendez-Diaz v. Massachusetts (2009).</a:t>
            </a:r>
          </a:p>
          <a:p>
            <a:r>
              <a:rPr lang="en-US" dirty="0"/>
              <a:t>Michigan v. Bryant (2011).</a:t>
            </a:r>
          </a:p>
        </p:txBody>
      </p:sp>
      <p:sp>
        <p:nvSpPr>
          <p:cNvPr id="2" name="Footer Placeholder 1">
            <a:extLst>
              <a:ext uri="{FF2B5EF4-FFF2-40B4-BE49-F238E27FC236}">
                <a16:creationId xmlns:a16="http://schemas.microsoft.com/office/drawing/2014/main" id="{95E8BFAF-F0B2-C3BB-C951-A0F5F1C57A7C}"/>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610FEC19-7E45-DE73-9573-BDB56EB052F6}"/>
              </a:ext>
            </a:extLst>
          </p:cNvPr>
          <p:cNvSpPr>
            <a:spLocks noGrp="1"/>
          </p:cNvSpPr>
          <p:nvPr>
            <p:ph type="sldNum" sz="quarter" idx="12"/>
          </p:nvPr>
        </p:nvSpPr>
        <p:spPr/>
        <p:txBody>
          <a:bodyPr/>
          <a:lstStyle/>
          <a:p>
            <a:fld id="{B6F15528-21DE-4FAA-801E-634DDDAF4B2B}" type="slidenum">
              <a:rPr lang="en-US" smtClean="0"/>
              <a:pPr/>
              <a:t>18</a:t>
            </a:fld>
            <a:endParaRPr lang="en-US" dirty="0"/>
          </a:p>
        </p:txBody>
      </p:sp>
    </p:spTree>
    <p:extLst>
      <p:ext uri="{BB962C8B-B14F-4D97-AF65-F5344CB8AC3E}">
        <p14:creationId xmlns:p14="http://schemas.microsoft.com/office/powerpoint/2010/main" val="107059874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221CCFE-4352-C93A-0938-0590DD88D711}"/>
              </a:ext>
            </a:extLst>
          </p:cNvPr>
          <p:cNvSpPr>
            <a:spLocks noGrp="1"/>
          </p:cNvSpPr>
          <p:nvPr>
            <p:ph type="title"/>
          </p:nvPr>
        </p:nvSpPr>
        <p:spPr/>
        <p:txBody>
          <a:bodyPr>
            <a:normAutofit fontScale="90000"/>
          </a:bodyPr>
          <a:lstStyle/>
          <a:p>
            <a:r>
              <a:rPr lang="en-US" dirty="0"/>
              <a:t>Final Trial Stage: An Overview of Sentencing</a:t>
            </a:r>
            <a:endParaRPr lang="en-US" sz="2700" dirty="0"/>
          </a:p>
        </p:txBody>
      </p:sp>
      <p:sp>
        <p:nvSpPr>
          <p:cNvPr id="4" name="Content Placeholder 3">
            <a:extLst>
              <a:ext uri="{FF2B5EF4-FFF2-40B4-BE49-F238E27FC236}">
                <a16:creationId xmlns:a16="http://schemas.microsoft.com/office/drawing/2014/main" id="{789AB9A9-4A1B-D2A5-B1D7-0100D7727915}"/>
              </a:ext>
            </a:extLst>
          </p:cNvPr>
          <p:cNvSpPr>
            <a:spLocks noGrp="1"/>
          </p:cNvSpPr>
          <p:nvPr>
            <p:ph idx="1"/>
          </p:nvPr>
        </p:nvSpPr>
        <p:spPr/>
        <p:txBody>
          <a:bodyPr/>
          <a:lstStyle/>
          <a:p>
            <a:r>
              <a:rPr lang="en-US" dirty="0"/>
              <a:t>Determine and pronounce appropriate sentence.</a:t>
            </a:r>
          </a:p>
          <a:p>
            <a:r>
              <a:rPr lang="en-US" dirty="0"/>
              <a:t>Step engendered debate.</a:t>
            </a:r>
          </a:p>
          <a:p>
            <a:r>
              <a:rPr lang="en-US" dirty="0"/>
              <a:t>Untied States Sentencing Commission.</a:t>
            </a:r>
          </a:p>
          <a:p>
            <a:r>
              <a:rPr lang="en-US" dirty="0"/>
              <a:t>Guidelines are effectively advisory.</a:t>
            </a:r>
          </a:p>
        </p:txBody>
      </p:sp>
      <p:sp>
        <p:nvSpPr>
          <p:cNvPr id="2" name="Footer Placeholder 1">
            <a:extLst>
              <a:ext uri="{FF2B5EF4-FFF2-40B4-BE49-F238E27FC236}">
                <a16:creationId xmlns:a16="http://schemas.microsoft.com/office/drawing/2014/main" id="{A4629DC3-AA92-EFFE-6DFF-BA0A3A929E79}"/>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AA611C2B-45A1-7E4D-2E6E-C2D634BFC648}"/>
              </a:ext>
            </a:extLst>
          </p:cNvPr>
          <p:cNvSpPr>
            <a:spLocks noGrp="1"/>
          </p:cNvSpPr>
          <p:nvPr>
            <p:ph type="sldNum" sz="quarter" idx="12"/>
          </p:nvPr>
        </p:nvSpPr>
        <p:spPr/>
        <p:txBody>
          <a:bodyPr/>
          <a:lstStyle/>
          <a:p>
            <a:fld id="{B6F15528-21DE-4FAA-801E-634DDDAF4B2B}" type="slidenum">
              <a:rPr lang="en-US" smtClean="0"/>
              <a:pPr/>
              <a:t>19</a:t>
            </a:fld>
            <a:endParaRPr lang="en-US" dirty="0"/>
          </a:p>
        </p:txBody>
      </p:sp>
    </p:spTree>
    <p:extLst>
      <p:ext uri="{BB962C8B-B14F-4D97-AF65-F5344CB8AC3E}">
        <p14:creationId xmlns:p14="http://schemas.microsoft.com/office/powerpoint/2010/main" val="377812662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96CD77CC-D2E0-03A0-900B-2C92A2D0B9C4}"/>
              </a:ext>
            </a:extLst>
          </p:cNvPr>
          <p:cNvSpPr>
            <a:spLocks noGrp="1"/>
          </p:cNvSpPr>
          <p:nvPr>
            <p:ph type="title"/>
          </p:nvPr>
        </p:nvSpPr>
        <p:spPr/>
        <p:txBody>
          <a:bodyPr>
            <a:normAutofit/>
          </a:bodyPr>
          <a:lstStyle/>
          <a:p>
            <a:r>
              <a:rPr lang="en-US" sz="4000" dirty="0"/>
              <a:t>The Right to Counsel </a:t>
            </a:r>
            <a:r>
              <a:rPr lang="en-US" sz="2400" dirty="0"/>
              <a:t>(1 of 5)</a:t>
            </a:r>
          </a:p>
        </p:txBody>
      </p:sp>
      <p:sp>
        <p:nvSpPr>
          <p:cNvPr id="4" name="Content Placeholder 3">
            <a:extLst>
              <a:ext uri="{FF2B5EF4-FFF2-40B4-BE49-F238E27FC236}">
                <a16:creationId xmlns:a16="http://schemas.microsoft.com/office/drawing/2014/main" id="{2439698B-A543-012C-E549-ACC61B43CF95}"/>
              </a:ext>
            </a:extLst>
          </p:cNvPr>
          <p:cNvSpPr>
            <a:spLocks noGrp="1"/>
          </p:cNvSpPr>
          <p:nvPr>
            <p:ph idx="1"/>
          </p:nvPr>
        </p:nvSpPr>
        <p:spPr/>
        <p:txBody>
          <a:bodyPr/>
          <a:lstStyle/>
          <a:p>
            <a:pPr marL="0" indent="0">
              <a:buNone/>
            </a:pPr>
            <a:r>
              <a:rPr lang="en-US" dirty="0"/>
              <a:t>Indigents and the Right to Counsel: Foundations</a:t>
            </a:r>
          </a:p>
          <a:p>
            <a:r>
              <a:rPr lang="en-US" dirty="0"/>
              <a:t>Powell v. Alabama (1932).</a:t>
            </a:r>
          </a:p>
          <a:p>
            <a:r>
              <a:rPr lang="en-US" dirty="0"/>
              <a:t>Johnson v. Zerbst (1938).</a:t>
            </a:r>
          </a:p>
          <a:p>
            <a:r>
              <a:rPr lang="en-US" dirty="0"/>
              <a:t>Betts v. Brady (1942).</a:t>
            </a:r>
          </a:p>
          <a:p>
            <a:r>
              <a:rPr lang="en-US" dirty="0"/>
              <a:t>Gideon v. Wainwright (1963).</a:t>
            </a:r>
          </a:p>
        </p:txBody>
      </p:sp>
      <p:sp>
        <p:nvSpPr>
          <p:cNvPr id="2" name="Footer Placeholder 1">
            <a:extLst>
              <a:ext uri="{FF2B5EF4-FFF2-40B4-BE49-F238E27FC236}">
                <a16:creationId xmlns:a16="http://schemas.microsoft.com/office/drawing/2014/main" id="{6F951DF0-0C65-46D4-44DB-DDB133CD0770}"/>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CB2A6B3C-C26A-E976-9379-7FF968BEA81B}"/>
              </a:ext>
            </a:extLst>
          </p:cNvPr>
          <p:cNvSpPr>
            <a:spLocks noGrp="1"/>
          </p:cNvSpPr>
          <p:nvPr>
            <p:ph type="sldNum" sz="quarter" idx="12"/>
          </p:nvPr>
        </p:nvSpPr>
        <p:spPr/>
        <p:txBody>
          <a:bodyPr/>
          <a:lstStyle/>
          <a:p>
            <a:fld id="{B6F15528-21DE-4FAA-801E-634DDDAF4B2B}" type="slidenum">
              <a:rPr lang="en-US" smtClean="0"/>
              <a:pPr/>
              <a:t>2</a:t>
            </a:fld>
            <a:endParaRPr lang="en-US" dirty="0"/>
          </a:p>
        </p:txBody>
      </p:sp>
    </p:spTree>
    <p:extLst>
      <p:ext uri="{BB962C8B-B14F-4D97-AF65-F5344CB8AC3E}">
        <p14:creationId xmlns:p14="http://schemas.microsoft.com/office/powerpoint/2010/main" val="307436464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481A7882-D579-B849-D995-5F4559D0DFB4}"/>
              </a:ext>
            </a:extLst>
          </p:cNvPr>
          <p:cNvSpPr>
            <a:spLocks noGrp="1"/>
          </p:cNvSpPr>
          <p:nvPr>
            <p:ph type="title"/>
          </p:nvPr>
        </p:nvSpPr>
        <p:spPr/>
        <p:txBody>
          <a:bodyPr>
            <a:normAutofit/>
          </a:bodyPr>
          <a:lstStyle/>
          <a:p>
            <a:r>
              <a:rPr lang="en-US" sz="4000" dirty="0"/>
              <a:t>The Eighth Amendment </a:t>
            </a:r>
            <a:r>
              <a:rPr lang="en-US" sz="2400" dirty="0"/>
              <a:t>(1 of 5)</a:t>
            </a:r>
          </a:p>
        </p:txBody>
      </p:sp>
      <p:sp>
        <p:nvSpPr>
          <p:cNvPr id="4" name="Content Placeholder 3">
            <a:extLst>
              <a:ext uri="{FF2B5EF4-FFF2-40B4-BE49-F238E27FC236}">
                <a16:creationId xmlns:a16="http://schemas.microsoft.com/office/drawing/2014/main" id="{5ED31A2A-8557-90A0-739B-9DD434030139}"/>
              </a:ext>
            </a:extLst>
          </p:cNvPr>
          <p:cNvSpPr>
            <a:spLocks noGrp="1"/>
          </p:cNvSpPr>
          <p:nvPr>
            <p:ph idx="1"/>
          </p:nvPr>
        </p:nvSpPr>
        <p:spPr/>
        <p:txBody>
          <a:bodyPr/>
          <a:lstStyle/>
          <a:p>
            <a:pPr marL="0" indent="0">
              <a:buNone/>
            </a:pPr>
            <a:r>
              <a:rPr lang="en-US" dirty="0"/>
              <a:t>Defining “Cruel and Unusual” </a:t>
            </a:r>
          </a:p>
          <a:p>
            <a:r>
              <a:rPr lang="en-US" dirty="0"/>
              <a:t>Solem v. Helm (1983).</a:t>
            </a:r>
          </a:p>
          <a:p>
            <a:r>
              <a:rPr lang="en-US" dirty="0"/>
              <a:t>Harmelin v. Michigan (1991).</a:t>
            </a:r>
          </a:p>
          <a:p>
            <a:r>
              <a:rPr lang="en-US" dirty="0"/>
              <a:t>Ewing v. California (2003).</a:t>
            </a:r>
          </a:p>
        </p:txBody>
      </p:sp>
      <p:sp>
        <p:nvSpPr>
          <p:cNvPr id="2" name="Footer Placeholder 1">
            <a:extLst>
              <a:ext uri="{FF2B5EF4-FFF2-40B4-BE49-F238E27FC236}">
                <a16:creationId xmlns:a16="http://schemas.microsoft.com/office/drawing/2014/main" id="{6AF3825A-D24C-1E45-0D2E-8C29FD62944C}"/>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11F90D6A-DB14-31B0-B6A9-F6F000046B53}"/>
              </a:ext>
            </a:extLst>
          </p:cNvPr>
          <p:cNvSpPr>
            <a:spLocks noGrp="1"/>
          </p:cNvSpPr>
          <p:nvPr>
            <p:ph type="sldNum" sz="quarter" idx="12"/>
          </p:nvPr>
        </p:nvSpPr>
        <p:spPr/>
        <p:txBody>
          <a:bodyPr/>
          <a:lstStyle/>
          <a:p>
            <a:fld id="{B6F15528-21DE-4FAA-801E-634DDDAF4B2B}" type="slidenum">
              <a:rPr lang="en-US" smtClean="0"/>
              <a:pPr/>
              <a:t>20</a:t>
            </a:fld>
            <a:endParaRPr lang="en-US" dirty="0"/>
          </a:p>
        </p:txBody>
      </p:sp>
    </p:spTree>
    <p:extLst>
      <p:ext uri="{BB962C8B-B14F-4D97-AF65-F5344CB8AC3E}">
        <p14:creationId xmlns:p14="http://schemas.microsoft.com/office/powerpoint/2010/main" val="27869878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481A7882-D579-B849-D995-5F4559D0DFB4}"/>
              </a:ext>
            </a:extLst>
          </p:cNvPr>
          <p:cNvSpPr>
            <a:spLocks noGrp="1"/>
          </p:cNvSpPr>
          <p:nvPr>
            <p:ph type="title"/>
          </p:nvPr>
        </p:nvSpPr>
        <p:spPr/>
        <p:txBody>
          <a:bodyPr>
            <a:normAutofit/>
          </a:bodyPr>
          <a:lstStyle/>
          <a:p>
            <a:r>
              <a:rPr lang="en-US" sz="4000" dirty="0"/>
              <a:t>The Eighth Amendment </a:t>
            </a:r>
            <a:r>
              <a:rPr lang="en-US" sz="2400" dirty="0"/>
              <a:t>(2 of 5)</a:t>
            </a:r>
          </a:p>
        </p:txBody>
      </p:sp>
      <p:sp>
        <p:nvSpPr>
          <p:cNvPr id="4" name="Content Placeholder 3">
            <a:extLst>
              <a:ext uri="{FF2B5EF4-FFF2-40B4-BE49-F238E27FC236}">
                <a16:creationId xmlns:a16="http://schemas.microsoft.com/office/drawing/2014/main" id="{5ED31A2A-8557-90A0-739B-9DD434030139}"/>
              </a:ext>
            </a:extLst>
          </p:cNvPr>
          <p:cNvSpPr>
            <a:spLocks noGrp="1"/>
          </p:cNvSpPr>
          <p:nvPr>
            <p:ph idx="1"/>
          </p:nvPr>
        </p:nvSpPr>
        <p:spPr/>
        <p:txBody>
          <a:bodyPr/>
          <a:lstStyle/>
          <a:p>
            <a:pPr marL="0" indent="0">
              <a:buNone/>
            </a:pPr>
            <a:r>
              <a:rPr lang="en-US" dirty="0"/>
              <a:t>Defining “Cruel and Unusual” </a:t>
            </a:r>
          </a:p>
          <a:p>
            <a:r>
              <a:rPr lang="en-US" dirty="0"/>
              <a:t>Graham v. Florida (2010).</a:t>
            </a:r>
          </a:p>
          <a:p>
            <a:r>
              <a:rPr lang="en-US" dirty="0"/>
              <a:t>Miller v. Alabama (2012).</a:t>
            </a:r>
          </a:p>
        </p:txBody>
      </p:sp>
      <p:sp>
        <p:nvSpPr>
          <p:cNvPr id="2" name="Footer Placeholder 1">
            <a:extLst>
              <a:ext uri="{FF2B5EF4-FFF2-40B4-BE49-F238E27FC236}">
                <a16:creationId xmlns:a16="http://schemas.microsoft.com/office/drawing/2014/main" id="{6AF3825A-D24C-1E45-0D2E-8C29FD62944C}"/>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11F90D6A-DB14-31B0-B6A9-F6F000046B53}"/>
              </a:ext>
            </a:extLst>
          </p:cNvPr>
          <p:cNvSpPr>
            <a:spLocks noGrp="1"/>
          </p:cNvSpPr>
          <p:nvPr>
            <p:ph type="sldNum" sz="quarter" idx="12"/>
          </p:nvPr>
        </p:nvSpPr>
        <p:spPr/>
        <p:txBody>
          <a:bodyPr/>
          <a:lstStyle/>
          <a:p>
            <a:fld id="{B6F15528-21DE-4FAA-801E-634DDDAF4B2B}" type="slidenum">
              <a:rPr lang="en-US" smtClean="0"/>
              <a:pPr/>
              <a:t>21</a:t>
            </a:fld>
            <a:endParaRPr lang="en-US" dirty="0"/>
          </a:p>
        </p:txBody>
      </p:sp>
    </p:spTree>
    <p:extLst>
      <p:ext uri="{BB962C8B-B14F-4D97-AF65-F5344CB8AC3E}">
        <p14:creationId xmlns:p14="http://schemas.microsoft.com/office/powerpoint/2010/main" val="304738612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47AF11B-0C82-6891-3C9B-39A87A94E10B}"/>
              </a:ext>
            </a:extLst>
          </p:cNvPr>
          <p:cNvSpPr>
            <a:spLocks noGrp="1"/>
          </p:cNvSpPr>
          <p:nvPr>
            <p:ph type="title"/>
          </p:nvPr>
        </p:nvSpPr>
        <p:spPr/>
        <p:txBody>
          <a:bodyPr>
            <a:normAutofit/>
          </a:bodyPr>
          <a:lstStyle/>
          <a:p>
            <a:r>
              <a:rPr lang="en-US" sz="4000" dirty="0"/>
              <a:t>The Eighth Amendment </a:t>
            </a:r>
            <a:r>
              <a:rPr lang="en-US" sz="2400" dirty="0"/>
              <a:t>(3 of 5)</a:t>
            </a:r>
            <a:endParaRPr lang="en-US" sz="4000" dirty="0"/>
          </a:p>
        </p:txBody>
      </p:sp>
      <p:sp>
        <p:nvSpPr>
          <p:cNvPr id="4" name="Content Placeholder 3">
            <a:extLst>
              <a:ext uri="{FF2B5EF4-FFF2-40B4-BE49-F238E27FC236}">
                <a16:creationId xmlns:a16="http://schemas.microsoft.com/office/drawing/2014/main" id="{F0B032D7-3C94-CECF-7643-06D85A01DA2C}"/>
              </a:ext>
            </a:extLst>
          </p:cNvPr>
          <p:cNvSpPr>
            <a:spLocks noGrp="1"/>
          </p:cNvSpPr>
          <p:nvPr>
            <p:ph idx="1"/>
          </p:nvPr>
        </p:nvSpPr>
        <p:spPr/>
        <p:txBody>
          <a:bodyPr/>
          <a:lstStyle/>
          <a:p>
            <a:pPr marL="0" indent="0">
              <a:buNone/>
            </a:pPr>
            <a:r>
              <a:rPr lang="en-US" dirty="0"/>
              <a:t>Capital Punishment: Foundations </a:t>
            </a:r>
          </a:p>
          <a:p>
            <a:r>
              <a:rPr lang="en-US" dirty="0"/>
              <a:t>Furman v. Georgia (1972).</a:t>
            </a:r>
          </a:p>
          <a:p>
            <a:r>
              <a:rPr lang="en-US" dirty="0"/>
              <a:t>Gregg v. Georgia (1976).</a:t>
            </a:r>
          </a:p>
        </p:txBody>
      </p:sp>
      <p:sp>
        <p:nvSpPr>
          <p:cNvPr id="2" name="Footer Placeholder 1">
            <a:extLst>
              <a:ext uri="{FF2B5EF4-FFF2-40B4-BE49-F238E27FC236}">
                <a16:creationId xmlns:a16="http://schemas.microsoft.com/office/drawing/2014/main" id="{954F5C0E-245F-20BE-B5F0-3B0199E24D61}"/>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ED1EFB0B-38E9-27DC-588A-E31651885567}"/>
              </a:ext>
            </a:extLst>
          </p:cNvPr>
          <p:cNvSpPr>
            <a:spLocks noGrp="1"/>
          </p:cNvSpPr>
          <p:nvPr>
            <p:ph type="sldNum" sz="quarter" idx="12"/>
          </p:nvPr>
        </p:nvSpPr>
        <p:spPr/>
        <p:txBody>
          <a:bodyPr/>
          <a:lstStyle/>
          <a:p>
            <a:fld id="{B6F15528-21DE-4FAA-801E-634DDDAF4B2B}" type="slidenum">
              <a:rPr lang="en-US" smtClean="0"/>
              <a:pPr/>
              <a:t>22</a:t>
            </a:fld>
            <a:endParaRPr lang="en-US" dirty="0"/>
          </a:p>
        </p:txBody>
      </p:sp>
    </p:spTree>
    <p:extLst>
      <p:ext uri="{BB962C8B-B14F-4D97-AF65-F5344CB8AC3E}">
        <p14:creationId xmlns:p14="http://schemas.microsoft.com/office/powerpoint/2010/main" val="288347812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ECBEF03C-B79C-58F0-249D-32C760043124}"/>
              </a:ext>
            </a:extLst>
          </p:cNvPr>
          <p:cNvSpPr>
            <a:spLocks noGrp="1"/>
          </p:cNvSpPr>
          <p:nvPr>
            <p:ph type="title"/>
          </p:nvPr>
        </p:nvSpPr>
        <p:spPr/>
        <p:txBody>
          <a:bodyPr>
            <a:normAutofit/>
          </a:bodyPr>
          <a:lstStyle/>
          <a:p>
            <a:r>
              <a:rPr lang="en-US" sz="4000" dirty="0"/>
              <a:t>The Eighth Amendment </a:t>
            </a:r>
            <a:r>
              <a:rPr lang="en-US" sz="2400" dirty="0"/>
              <a:t>(4 of 5)</a:t>
            </a:r>
            <a:endParaRPr lang="en-US" sz="4000" dirty="0"/>
          </a:p>
        </p:txBody>
      </p:sp>
      <p:sp>
        <p:nvSpPr>
          <p:cNvPr id="4" name="Content Placeholder 3">
            <a:extLst>
              <a:ext uri="{FF2B5EF4-FFF2-40B4-BE49-F238E27FC236}">
                <a16:creationId xmlns:a16="http://schemas.microsoft.com/office/drawing/2014/main" id="{028C4258-33D8-3BF3-8533-9CB58AA896FA}"/>
              </a:ext>
            </a:extLst>
          </p:cNvPr>
          <p:cNvSpPr>
            <a:spLocks noGrp="1"/>
          </p:cNvSpPr>
          <p:nvPr>
            <p:ph idx="1"/>
          </p:nvPr>
        </p:nvSpPr>
        <p:spPr/>
        <p:txBody>
          <a:bodyPr/>
          <a:lstStyle/>
          <a:p>
            <a:pPr marL="0" indent="0">
              <a:buNone/>
            </a:pPr>
            <a:r>
              <a:rPr lang="en-US" dirty="0"/>
              <a:t>The Current State of the Death Penalty </a:t>
            </a:r>
          </a:p>
          <a:p>
            <a:r>
              <a:rPr lang="en-US" dirty="0"/>
              <a:t>Eddings v. Oklahoma (1982).</a:t>
            </a:r>
          </a:p>
          <a:p>
            <a:r>
              <a:rPr lang="en-US" dirty="0"/>
              <a:t>McCleskey v. Kemp (1987).</a:t>
            </a:r>
          </a:p>
          <a:p>
            <a:r>
              <a:rPr lang="en-US" dirty="0"/>
              <a:t>Atkins v. Virginia (2002).</a:t>
            </a:r>
          </a:p>
        </p:txBody>
      </p:sp>
      <p:sp>
        <p:nvSpPr>
          <p:cNvPr id="2" name="Footer Placeholder 1">
            <a:extLst>
              <a:ext uri="{FF2B5EF4-FFF2-40B4-BE49-F238E27FC236}">
                <a16:creationId xmlns:a16="http://schemas.microsoft.com/office/drawing/2014/main" id="{3B0B3B93-F533-9B26-BFCB-9A1DA1FE7F5C}"/>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94633D2D-10D4-BFDD-3075-B2F4AEA8B8E2}"/>
              </a:ext>
            </a:extLst>
          </p:cNvPr>
          <p:cNvSpPr>
            <a:spLocks noGrp="1"/>
          </p:cNvSpPr>
          <p:nvPr>
            <p:ph type="sldNum" sz="quarter" idx="12"/>
          </p:nvPr>
        </p:nvSpPr>
        <p:spPr/>
        <p:txBody>
          <a:bodyPr/>
          <a:lstStyle/>
          <a:p>
            <a:fld id="{B6F15528-21DE-4FAA-801E-634DDDAF4B2B}" type="slidenum">
              <a:rPr lang="en-US" smtClean="0"/>
              <a:pPr/>
              <a:t>23</a:t>
            </a:fld>
            <a:endParaRPr lang="en-US" dirty="0"/>
          </a:p>
        </p:txBody>
      </p:sp>
    </p:spTree>
    <p:extLst>
      <p:ext uri="{BB962C8B-B14F-4D97-AF65-F5344CB8AC3E}">
        <p14:creationId xmlns:p14="http://schemas.microsoft.com/office/powerpoint/2010/main" val="21455668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ECBEF03C-B79C-58F0-249D-32C760043124}"/>
              </a:ext>
            </a:extLst>
          </p:cNvPr>
          <p:cNvSpPr>
            <a:spLocks noGrp="1"/>
          </p:cNvSpPr>
          <p:nvPr>
            <p:ph type="title"/>
          </p:nvPr>
        </p:nvSpPr>
        <p:spPr/>
        <p:txBody>
          <a:bodyPr>
            <a:normAutofit/>
          </a:bodyPr>
          <a:lstStyle/>
          <a:p>
            <a:r>
              <a:rPr lang="en-US" sz="4000" dirty="0"/>
              <a:t>The Eighth Amendment </a:t>
            </a:r>
            <a:r>
              <a:rPr lang="en-US" sz="2400" dirty="0"/>
              <a:t>(5 of 5)</a:t>
            </a:r>
            <a:endParaRPr lang="en-US" sz="4000" dirty="0"/>
          </a:p>
        </p:txBody>
      </p:sp>
      <p:sp>
        <p:nvSpPr>
          <p:cNvPr id="4" name="Content Placeholder 3">
            <a:extLst>
              <a:ext uri="{FF2B5EF4-FFF2-40B4-BE49-F238E27FC236}">
                <a16:creationId xmlns:a16="http://schemas.microsoft.com/office/drawing/2014/main" id="{028C4258-33D8-3BF3-8533-9CB58AA896FA}"/>
              </a:ext>
            </a:extLst>
          </p:cNvPr>
          <p:cNvSpPr>
            <a:spLocks noGrp="1"/>
          </p:cNvSpPr>
          <p:nvPr>
            <p:ph idx="1"/>
          </p:nvPr>
        </p:nvSpPr>
        <p:spPr/>
        <p:txBody>
          <a:bodyPr/>
          <a:lstStyle/>
          <a:p>
            <a:pPr marL="0" indent="0">
              <a:buNone/>
            </a:pPr>
            <a:r>
              <a:rPr lang="en-US" dirty="0"/>
              <a:t>The Current State of the Death Penalty </a:t>
            </a:r>
          </a:p>
          <a:p>
            <a:r>
              <a:rPr lang="en-US" dirty="0"/>
              <a:t>Roper v. Simmons (2005).</a:t>
            </a:r>
          </a:p>
          <a:p>
            <a:r>
              <a:rPr lang="en-US" dirty="0"/>
              <a:t>Kennedy v. Louisiana (2008).</a:t>
            </a:r>
          </a:p>
        </p:txBody>
      </p:sp>
      <p:sp>
        <p:nvSpPr>
          <p:cNvPr id="2" name="Footer Placeholder 1">
            <a:extLst>
              <a:ext uri="{FF2B5EF4-FFF2-40B4-BE49-F238E27FC236}">
                <a16:creationId xmlns:a16="http://schemas.microsoft.com/office/drawing/2014/main" id="{3B0B3B93-F533-9B26-BFCB-9A1DA1FE7F5C}"/>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94633D2D-10D4-BFDD-3075-B2F4AEA8B8E2}"/>
              </a:ext>
            </a:extLst>
          </p:cNvPr>
          <p:cNvSpPr>
            <a:spLocks noGrp="1"/>
          </p:cNvSpPr>
          <p:nvPr>
            <p:ph type="sldNum" sz="quarter" idx="12"/>
          </p:nvPr>
        </p:nvSpPr>
        <p:spPr/>
        <p:txBody>
          <a:bodyPr/>
          <a:lstStyle/>
          <a:p>
            <a:fld id="{B6F15528-21DE-4FAA-801E-634DDDAF4B2B}" type="slidenum">
              <a:rPr lang="en-US" smtClean="0"/>
              <a:pPr/>
              <a:t>24</a:t>
            </a:fld>
            <a:endParaRPr lang="en-US" dirty="0"/>
          </a:p>
        </p:txBody>
      </p:sp>
    </p:spTree>
    <p:extLst>
      <p:ext uri="{BB962C8B-B14F-4D97-AF65-F5344CB8AC3E}">
        <p14:creationId xmlns:p14="http://schemas.microsoft.com/office/powerpoint/2010/main" val="173674796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26F9307C-359E-F29D-6678-AD461C6CF7DB}"/>
              </a:ext>
            </a:extLst>
          </p:cNvPr>
          <p:cNvSpPr>
            <a:spLocks noGrp="1"/>
          </p:cNvSpPr>
          <p:nvPr>
            <p:ph type="title"/>
          </p:nvPr>
        </p:nvSpPr>
        <p:spPr/>
        <p:txBody>
          <a:bodyPr>
            <a:normAutofit fontScale="90000"/>
          </a:bodyPr>
          <a:lstStyle/>
          <a:p>
            <a:r>
              <a:rPr lang="en-US" dirty="0"/>
              <a:t>Posttrial Protections and the Double Jeopardy Clause </a:t>
            </a:r>
          </a:p>
        </p:txBody>
      </p:sp>
      <p:sp>
        <p:nvSpPr>
          <p:cNvPr id="4" name="Content Placeholder 3">
            <a:extLst>
              <a:ext uri="{FF2B5EF4-FFF2-40B4-BE49-F238E27FC236}">
                <a16:creationId xmlns:a16="http://schemas.microsoft.com/office/drawing/2014/main" id="{3C1D03BF-A74A-59F3-CB1D-6A8DB5198E50}"/>
              </a:ext>
            </a:extLst>
          </p:cNvPr>
          <p:cNvSpPr>
            <a:spLocks noGrp="1"/>
          </p:cNvSpPr>
          <p:nvPr>
            <p:ph idx="1"/>
          </p:nvPr>
        </p:nvSpPr>
        <p:spPr/>
        <p:txBody>
          <a:bodyPr/>
          <a:lstStyle/>
          <a:p>
            <a:r>
              <a:rPr lang="en-US" dirty="0"/>
              <a:t>Ashe v. Swenson (1970).</a:t>
            </a:r>
          </a:p>
          <a:p>
            <a:r>
              <a:rPr lang="en-US" dirty="0"/>
              <a:t>Kansas v. Hendricks (1997).</a:t>
            </a:r>
          </a:p>
        </p:txBody>
      </p:sp>
      <p:sp>
        <p:nvSpPr>
          <p:cNvPr id="2" name="Footer Placeholder 1">
            <a:extLst>
              <a:ext uri="{FF2B5EF4-FFF2-40B4-BE49-F238E27FC236}">
                <a16:creationId xmlns:a16="http://schemas.microsoft.com/office/drawing/2014/main" id="{1816D18F-0080-4F41-C45A-DC9FD6721F96}"/>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ED851ACF-ACD8-4B8B-BCB7-D95F113BEDC6}"/>
              </a:ext>
            </a:extLst>
          </p:cNvPr>
          <p:cNvSpPr>
            <a:spLocks noGrp="1"/>
          </p:cNvSpPr>
          <p:nvPr>
            <p:ph type="sldNum" sz="quarter" idx="12"/>
          </p:nvPr>
        </p:nvSpPr>
        <p:spPr/>
        <p:txBody>
          <a:bodyPr/>
          <a:lstStyle/>
          <a:p>
            <a:fld id="{B6F15528-21DE-4FAA-801E-634DDDAF4B2B}" type="slidenum">
              <a:rPr lang="en-US" smtClean="0"/>
              <a:pPr/>
              <a:t>25</a:t>
            </a:fld>
            <a:endParaRPr lang="en-US" dirty="0"/>
          </a:p>
        </p:txBody>
      </p:sp>
    </p:spTree>
    <p:extLst>
      <p:ext uri="{BB962C8B-B14F-4D97-AF65-F5344CB8AC3E}">
        <p14:creationId xmlns:p14="http://schemas.microsoft.com/office/powerpoint/2010/main" val="357162833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21BDDF34-02BD-F56A-F9AC-EC4BAFD939DF}"/>
              </a:ext>
            </a:extLst>
          </p:cNvPr>
          <p:cNvSpPr>
            <a:spLocks noGrp="1"/>
          </p:cNvSpPr>
          <p:nvPr>
            <p:ph type="title"/>
          </p:nvPr>
        </p:nvSpPr>
        <p:spPr/>
        <p:txBody>
          <a:bodyPr>
            <a:normAutofit/>
          </a:bodyPr>
          <a:lstStyle/>
          <a:p>
            <a:r>
              <a:rPr lang="en-US" sz="4000" dirty="0"/>
              <a:t>Postrelease Protections </a:t>
            </a:r>
          </a:p>
        </p:txBody>
      </p:sp>
      <p:sp>
        <p:nvSpPr>
          <p:cNvPr id="4" name="Content Placeholder 3">
            <a:extLst>
              <a:ext uri="{FF2B5EF4-FFF2-40B4-BE49-F238E27FC236}">
                <a16:creationId xmlns:a16="http://schemas.microsoft.com/office/drawing/2014/main" id="{051D5070-30C4-D4A4-CD1E-A89499992481}"/>
              </a:ext>
            </a:extLst>
          </p:cNvPr>
          <p:cNvSpPr>
            <a:spLocks noGrp="1"/>
          </p:cNvSpPr>
          <p:nvPr>
            <p:ph idx="1"/>
          </p:nvPr>
        </p:nvSpPr>
        <p:spPr/>
        <p:txBody>
          <a:bodyPr/>
          <a:lstStyle/>
          <a:p>
            <a:r>
              <a:rPr lang="en-US" dirty="0"/>
              <a:t>Connecticut Department of Public Safety v. Doe (2003).</a:t>
            </a:r>
          </a:p>
          <a:p>
            <a:r>
              <a:rPr lang="en-US" dirty="0"/>
              <a:t>Smith v. Doe (2003).</a:t>
            </a:r>
          </a:p>
        </p:txBody>
      </p:sp>
      <p:sp>
        <p:nvSpPr>
          <p:cNvPr id="2" name="Footer Placeholder 1">
            <a:extLst>
              <a:ext uri="{FF2B5EF4-FFF2-40B4-BE49-F238E27FC236}">
                <a16:creationId xmlns:a16="http://schemas.microsoft.com/office/drawing/2014/main" id="{F2FA8301-B687-30C2-D7B0-1C67BC33E0B4}"/>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87C44CD9-616A-FC49-036C-8E42166719C2}"/>
              </a:ext>
            </a:extLst>
          </p:cNvPr>
          <p:cNvSpPr>
            <a:spLocks noGrp="1"/>
          </p:cNvSpPr>
          <p:nvPr>
            <p:ph type="sldNum" sz="quarter" idx="12"/>
          </p:nvPr>
        </p:nvSpPr>
        <p:spPr/>
        <p:txBody>
          <a:bodyPr/>
          <a:lstStyle/>
          <a:p>
            <a:fld id="{B6F15528-21DE-4FAA-801E-634DDDAF4B2B}" type="slidenum">
              <a:rPr lang="en-US" smtClean="0"/>
              <a:pPr/>
              <a:t>26</a:t>
            </a:fld>
            <a:endParaRPr lang="en-US" dirty="0"/>
          </a:p>
        </p:txBody>
      </p:sp>
    </p:spTree>
    <p:extLst>
      <p:ext uri="{BB962C8B-B14F-4D97-AF65-F5344CB8AC3E}">
        <p14:creationId xmlns:p14="http://schemas.microsoft.com/office/powerpoint/2010/main" val="123696391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299ACD94-16CA-4624-E513-CC1070DE4C02}"/>
              </a:ext>
            </a:extLst>
          </p:cNvPr>
          <p:cNvSpPr>
            <a:spLocks noGrp="1"/>
          </p:cNvSpPr>
          <p:nvPr>
            <p:ph type="title"/>
          </p:nvPr>
        </p:nvSpPr>
        <p:spPr/>
        <p:txBody>
          <a:bodyPr>
            <a:normAutofit/>
          </a:bodyPr>
          <a:lstStyle/>
          <a:p>
            <a:r>
              <a:rPr lang="en-US" sz="4000" dirty="0"/>
              <a:t>The Right to Counsel </a:t>
            </a:r>
            <a:r>
              <a:rPr lang="en-US" sz="2400" dirty="0"/>
              <a:t>(2 of 5)</a:t>
            </a:r>
            <a:endParaRPr lang="en-US" sz="4000" dirty="0"/>
          </a:p>
        </p:txBody>
      </p:sp>
      <p:sp>
        <p:nvSpPr>
          <p:cNvPr id="4" name="Content Placeholder 3">
            <a:extLst>
              <a:ext uri="{FF2B5EF4-FFF2-40B4-BE49-F238E27FC236}">
                <a16:creationId xmlns:a16="http://schemas.microsoft.com/office/drawing/2014/main" id="{642A2F14-EE40-960D-60CD-8A9AF1BE1841}"/>
              </a:ext>
            </a:extLst>
          </p:cNvPr>
          <p:cNvSpPr>
            <a:spLocks noGrp="1"/>
          </p:cNvSpPr>
          <p:nvPr>
            <p:ph idx="1"/>
          </p:nvPr>
        </p:nvSpPr>
        <p:spPr/>
        <p:txBody>
          <a:bodyPr>
            <a:normAutofit/>
          </a:bodyPr>
          <a:lstStyle/>
          <a:p>
            <a:pPr marL="0" indent="0">
              <a:buNone/>
            </a:pPr>
            <a:r>
              <a:rPr lang="en-US" sz="1800" b="1" dirty="0"/>
              <a:t>Table 12.1: Comparison of the Development of the Exclusionary Rule and the Right to Counsel for Indigents </a:t>
            </a:r>
            <a:endParaRPr lang="en-US" sz="1800" dirty="0"/>
          </a:p>
          <a:p>
            <a:pPr marL="0" indent="0">
              <a:buNone/>
            </a:pPr>
            <a:endParaRPr lang="en-US" sz="1800" dirty="0"/>
          </a:p>
          <a:p>
            <a:pPr marL="0" indent="0">
              <a:buNone/>
            </a:pPr>
            <a:endParaRPr lang="en-US" sz="1800" dirty="0"/>
          </a:p>
          <a:p>
            <a:pPr marL="0" indent="0">
              <a:buNone/>
            </a:pPr>
            <a:endParaRPr lang="en-US" sz="1800" dirty="0"/>
          </a:p>
          <a:p>
            <a:pPr marL="0" indent="0">
              <a:buNone/>
            </a:pPr>
            <a:endParaRPr lang="en-US" sz="1800" dirty="0"/>
          </a:p>
          <a:p>
            <a:pPr marL="0" indent="0">
              <a:buNone/>
            </a:pPr>
            <a:endParaRPr lang="en-US" sz="1800" dirty="0"/>
          </a:p>
          <a:p>
            <a:pPr marL="0" indent="0">
              <a:buNone/>
            </a:pPr>
            <a:endParaRPr lang="en-US" sz="1800" dirty="0"/>
          </a:p>
          <a:p>
            <a:pPr marL="0" indent="0">
              <a:buNone/>
            </a:pPr>
            <a:endParaRPr lang="en-US" sz="1800" dirty="0"/>
          </a:p>
          <a:p>
            <a:pPr marL="0" indent="0">
              <a:buNone/>
            </a:pPr>
            <a:endParaRPr lang="en-US" sz="1800" dirty="0"/>
          </a:p>
          <a:p>
            <a:pPr marL="0" indent="0">
              <a:buNone/>
            </a:pPr>
            <a:endParaRPr lang="en-US" sz="1800" dirty="0"/>
          </a:p>
          <a:p>
            <a:pPr marL="0" indent="0">
              <a:buNone/>
            </a:pPr>
            <a:endParaRPr lang="en-US" sz="1800" dirty="0"/>
          </a:p>
        </p:txBody>
      </p:sp>
      <p:graphicFrame>
        <p:nvGraphicFramePr>
          <p:cNvPr id="6" name="Table 5">
            <a:extLst>
              <a:ext uri="{FF2B5EF4-FFF2-40B4-BE49-F238E27FC236}">
                <a16:creationId xmlns:a16="http://schemas.microsoft.com/office/drawing/2014/main" id="{7DA94171-8F29-8BE4-8092-262700CE2C8E}"/>
              </a:ext>
            </a:extLst>
          </p:cNvPr>
          <p:cNvGraphicFramePr>
            <a:graphicFrameLocks noGrp="1"/>
          </p:cNvGraphicFramePr>
          <p:nvPr>
            <p:extLst>
              <p:ext uri="{D42A27DB-BD31-4B8C-83A1-F6EECF244321}">
                <p14:modId xmlns:p14="http://schemas.microsoft.com/office/powerpoint/2010/main" val="3209395465"/>
              </p:ext>
            </p:extLst>
          </p:nvPr>
        </p:nvGraphicFramePr>
        <p:xfrm>
          <a:off x="571500" y="2819400"/>
          <a:ext cx="8001000" cy="3088640"/>
        </p:xfrm>
        <a:graphic>
          <a:graphicData uri="http://schemas.openxmlformats.org/drawingml/2006/table">
            <a:tbl>
              <a:tblPr firstRow="1" bandRow="1">
                <a:tableStyleId>{5C22544A-7EE6-4342-B048-85BDC9FD1C3A}</a:tableStyleId>
              </a:tblPr>
              <a:tblGrid>
                <a:gridCol w="2667000">
                  <a:extLst>
                    <a:ext uri="{9D8B030D-6E8A-4147-A177-3AD203B41FA5}">
                      <a16:colId xmlns:a16="http://schemas.microsoft.com/office/drawing/2014/main" val="2960667033"/>
                    </a:ext>
                  </a:extLst>
                </a:gridCol>
                <a:gridCol w="2667000">
                  <a:extLst>
                    <a:ext uri="{9D8B030D-6E8A-4147-A177-3AD203B41FA5}">
                      <a16:colId xmlns:a16="http://schemas.microsoft.com/office/drawing/2014/main" val="2838998081"/>
                    </a:ext>
                  </a:extLst>
                </a:gridCol>
                <a:gridCol w="2667000">
                  <a:extLst>
                    <a:ext uri="{9D8B030D-6E8A-4147-A177-3AD203B41FA5}">
                      <a16:colId xmlns:a16="http://schemas.microsoft.com/office/drawing/2014/main" val="275698871"/>
                    </a:ext>
                  </a:extLst>
                </a:gridCol>
              </a:tblGrid>
              <a:tr h="370840">
                <a:tc>
                  <a:txBody>
                    <a:bodyPr/>
                    <a:lstStyle/>
                    <a:p>
                      <a:pPr marL="0" marR="0">
                        <a:lnSpc>
                          <a:spcPct val="150000"/>
                        </a:lnSpc>
                        <a:spcBef>
                          <a:spcPts val="0"/>
                        </a:spcBef>
                        <a:spcAft>
                          <a:spcPts val="0"/>
                        </a:spcAft>
                      </a:pPr>
                      <a:r>
                        <a:rPr lang="en-US" sz="1800" b="1" dirty="0">
                          <a:solidFill>
                            <a:schemeClr val="bg1"/>
                          </a:solidFill>
                          <a:effectLst/>
                          <a:latin typeface="Arial" panose="020B0604020202020204" pitchFamily="34" charset="0"/>
                          <a:ea typeface="Times New Roman" panose="02020603050405020304" pitchFamily="18" charset="0"/>
                          <a:cs typeface="Arial" panose="020B0604020202020204" pitchFamily="34" charset="0"/>
                        </a:rPr>
                        <a:t>Doctrine</a:t>
                      </a:r>
                    </a:p>
                  </a:txBody>
                  <a:tcPr marL="68580" marR="68580" marT="0" marB="0"/>
                </a:tc>
                <a:tc>
                  <a:txBody>
                    <a:bodyPr/>
                    <a:lstStyle/>
                    <a:p>
                      <a:pPr marL="0" marR="0">
                        <a:lnSpc>
                          <a:spcPct val="150000"/>
                        </a:lnSpc>
                        <a:spcBef>
                          <a:spcPts val="0"/>
                        </a:spcBef>
                        <a:spcAft>
                          <a:spcPts val="0"/>
                        </a:spcAft>
                      </a:pPr>
                      <a:r>
                        <a:rPr lang="en-US" sz="1800" b="1" dirty="0">
                          <a:solidFill>
                            <a:schemeClr val="bg1"/>
                          </a:solidFill>
                          <a:effectLst/>
                          <a:latin typeface="Arial" panose="020B0604020202020204" pitchFamily="34" charset="0"/>
                          <a:ea typeface="Times New Roman" panose="02020603050405020304" pitchFamily="18" charset="0"/>
                          <a:cs typeface="Arial" panose="020B0604020202020204" pitchFamily="34" charset="0"/>
                        </a:rPr>
                        <a:t>Exclusionary Rule</a:t>
                      </a:r>
                    </a:p>
                  </a:txBody>
                  <a:tcPr marL="68580" marR="68580" marT="0" marB="0"/>
                </a:tc>
                <a:tc>
                  <a:txBody>
                    <a:bodyPr/>
                    <a:lstStyle/>
                    <a:p>
                      <a:pPr marL="0" marR="0">
                        <a:lnSpc>
                          <a:spcPct val="150000"/>
                        </a:lnSpc>
                        <a:spcBef>
                          <a:spcPts val="0"/>
                        </a:spcBef>
                        <a:spcAft>
                          <a:spcPts val="0"/>
                        </a:spcAft>
                      </a:pPr>
                      <a:r>
                        <a:rPr lang="en-US" sz="1800" b="1" dirty="0">
                          <a:solidFill>
                            <a:schemeClr val="bg1"/>
                          </a:solidFill>
                          <a:effectLst/>
                          <a:latin typeface="Arial" panose="020B0604020202020204" pitchFamily="34" charset="0"/>
                          <a:ea typeface="Times New Roman" panose="02020603050405020304" pitchFamily="18" charset="0"/>
                          <a:cs typeface="Arial" panose="020B0604020202020204" pitchFamily="34" charset="0"/>
                        </a:rPr>
                        <a:t>Right to Counsel for Indigents</a:t>
                      </a:r>
                    </a:p>
                  </a:txBody>
                  <a:tcPr marL="68580" marR="68580" marT="0" marB="0"/>
                </a:tc>
                <a:extLst>
                  <a:ext uri="{0D108BD9-81ED-4DB2-BD59-A6C34878D82A}">
                    <a16:rowId xmlns:a16="http://schemas.microsoft.com/office/drawing/2014/main" val="3488367347"/>
                  </a:ext>
                </a:extLst>
              </a:tr>
              <a:tr h="370840">
                <a:tc>
                  <a:txBody>
                    <a:bodyPr/>
                    <a:lstStyle/>
                    <a:p>
                      <a:pPr marL="0" marR="0" hangingPunct="0">
                        <a:lnSpc>
                          <a:spcPct val="150000"/>
                        </a:lnSpc>
                        <a:spcBef>
                          <a:spcPts val="0"/>
                        </a:spcBef>
                        <a:spcAft>
                          <a:spcPts val="1200"/>
                        </a:spcAft>
                      </a:pPr>
                      <a:r>
                        <a:rPr lang="en-GB"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Establishment of right for federal prosecutions</a:t>
                      </a:r>
                      <a:endParaRPr lang="en-US"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marL="0" marR="0" hangingPunct="0">
                        <a:lnSpc>
                          <a:spcPct val="150000"/>
                        </a:lnSpc>
                        <a:spcBef>
                          <a:spcPts val="0"/>
                        </a:spcBef>
                        <a:spcAft>
                          <a:spcPts val="1200"/>
                        </a:spcAft>
                      </a:pPr>
                      <a:r>
                        <a:rPr lang="en-GB" sz="1800" i="1"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Weeks v. United States</a:t>
                      </a:r>
                      <a:r>
                        <a:rPr lang="en-GB"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 (1918)</a:t>
                      </a:r>
                      <a:endParaRPr lang="en-US"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marL="0" marR="0" hangingPunct="0">
                        <a:lnSpc>
                          <a:spcPct val="150000"/>
                        </a:lnSpc>
                        <a:spcBef>
                          <a:spcPts val="0"/>
                        </a:spcBef>
                        <a:spcAft>
                          <a:spcPts val="1200"/>
                        </a:spcAft>
                      </a:pPr>
                      <a:r>
                        <a:rPr lang="en-GB" sz="1800" i="1"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Johnson v. Zerbst</a:t>
                      </a:r>
                      <a:r>
                        <a:rPr lang="en-GB"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 (1938)</a:t>
                      </a:r>
                      <a:endParaRPr lang="en-US"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extLst>
                  <a:ext uri="{0D108BD9-81ED-4DB2-BD59-A6C34878D82A}">
                    <a16:rowId xmlns:a16="http://schemas.microsoft.com/office/drawing/2014/main" val="3901143962"/>
                  </a:ext>
                </a:extLst>
              </a:tr>
              <a:tr h="370840">
                <a:tc>
                  <a:txBody>
                    <a:bodyPr/>
                    <a:lstStyle/>
                    <a:p>
                      <a:pPr marL="0" marR="0" hangingPunct="0">
                        <a:lnSpc>
                          <a:spcPct val="150000"/>
                        </a:lnSpc>
                        <a:spcBef>
                          <a:spcPts val="0"/>
                        </a:spcBef>
                        <a:spcAft>
                          <a:spcPts val="1200"/>
                        </a:spcAft>
                      </a:pPr>
                      <a:r>
                        <a:rPr lang="en-GB"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Refusal to apply to states</a:t>
                      </a:r>
                      <a:endParaRPr lang="en-US"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marL="0" marR="0" hangingPunct="0">
                        <a:lnSpc>
                          <a:spcPct val="150000"/>
                        </a:lnSpc>
                        <a:spcBef>
                          <a:spcPts val="0"/>
                        </a:spcBef>
                        <a:spcAft>
                          <a:spcPts val="1200"/>
                        </a:spcAft>
                      </a:pPr>
                      <a:r>
                        <a:rPr lang="en-GB" sz="1800" i="1"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Wolf v. Colorado</a:t>
                      </a:r>
                      <a:r>
                        <a:rPr lang="en-GB"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 (1949)</a:t>
                      </a:r>
                      <a:endParaRPr lang="en-US"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marL="0" marR="0" hangingPunct="0">
                        <a:lnSpc>
                          <a:spcPct val="150000"/>
                        </a:lnSpc>
                        <a:spcBef>
                          <a:spcPts val="0"/>
                        </a:spcBef>
                        <a:spcAft>
                          <a:spcPts val="1200"/>
                        </a:spcAft>
                      </a:pPr>
                      <a:r>
                        <a:rPr lang="en-GB" sz="1800" i="1"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Betts v. Brady</a:t>
                      </a:r>
                      <a:r>
                        <a:rPr lang="en-GB"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 (1942)</a:t>
                      </a:r>
                      <a:endParaRPr lang="en-US"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extLst>
                  <a:ext uri="{0D108BD9-81ED-4DB2-BD59-A6C34878D82A}">
                    <a16:rowId xmlns:a16="http://schemas.microsoft.com/office/drawing/2014/main" val="2204980601"/>
                  </a:ext>
                </a:extLst>
              </a:tr>
              <a:tr h="370840">
                <a:tc>
                  <a:txBody>
                    <a:bodyPr/>
                    <a:lstStyle/>
                    <a:p>
                      <a:pPr marL="0" marR="0" hangingPunct="0">
                        <a:lnSpc>
                          <a:spcPct val="150000"/>
                        </a:lnSpc>
                        <a:spcBef>
                          <a:spcPts val="0"/>
                        </a:spcBef>
                        <a:spcAft>
                          <a:spcPts val="1200"/>
                        </a:spcAft>
                      </a:pPr>
                      <a:r>
                        <a:rPr lang="en-GB"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Application to states</a:t>
                      </a:r>
                      <a:endParaRPr lang="en-US"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marL="0" marR="0" hangingPunct="0">
                        <a:lnSpc>
                          <a:spcPct val="150000"/>
                        </a:lnSpc>
                        <a:spcBef>
                          <a:spcPts val="0"/>
                        </a:spcBef>
                        <a:spcAft>
                          <a:spcPts val="1200"/>
                        </a:spcAft>
                      </a:pPr>
                      <a:r>
                        <a:rPr lang="en-GB" sz="1800" i="1"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Mapp v. Ohio</a:t>
                      </a:r>
                      <a:r>
                        <a:rPr lang="en-GB"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 (1961)</a:t>
                      </a:r>
                      <a:endParaRPr lang="en-US"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marL="0" marR="0" hangingPunct="0">
                        <a:lnSpc>
                          <a:spcPct val="150000"/>
                        </a:lnSpc>
                        <a:spcBef>
                          <a:spcPts val="0"/>
                        </a:spcBef>
                        <a:spcAft>
                          <a:spcPts val="1200"/>
                        </a:spcAft>
                      </a:pPr>
                      <a:r>
                        <a:rPr lang="en-GB" sz="1800" i="1"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Gideon v. Wainwright</a:t>
                      </a:r>
                      <a:r>
                        <a:rPr lang="en-GB"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 (1963)</a:t>
                      </a:r>
                      <a:endParaRPr lang="en-US" sz="18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extLst>
                  <a:ext uri="{0D108BD9-81ED-4DB2-BD59-A6C34878D82A}">
                    <a16:rowId xmlns:a16="http://schemas.microsoft.com/office/drawing/2014/main" val="4023494985"/>
                  </a:ext>
                </a:extLst>
              </a:tr>
            </a:tbl>
          </a:graphicData>
        </a:graphic>
      </p:graphicFrame>
      <p:sp>
        <p:nvSpPr>
          <p:cNvPr id="2" name="Footer Placeholder 1">
            <a:extLst>
              <a:ext uri="{FF2B5EF4-FFF2-40B4-BE49-F238E27FC236}">
                <a16:creationId xmlns:a16="http://schemas.microsoft.com/office/drawing/2014/main" id="{6564D8C0-5568-889D-B432-C3197BDD9F97}"/>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1AEC0F9D-AEF5-40F9-966B-5E564A079726}"/>
              </a:ext>
            </a:extLst>
          </p:cNvPr>
          <p:cNvSpPr>
            <a:spLocks noGrp="1"/>
          </p:cNvSpPr>
          <p:nvPr>
            <p:ph type="sldNum" sz="quarter" idx="12"/>
          </p:nvPr>
        </p:nvSpPr>
        <p:spPr/>
        <p:txBody>
          <a:bodyPr/>
          <a:lstStyle/>
          <a:p>
            <a:fld id="{B6F15528-21DE-4FAA-801E-634DDDAF4B2B}" type="slidenum">
              <a:rPr lang="en-US" smtClean="0"/>
              <a:pPr/>
              <a:t>3</a:t>
            </a:fld>
            <a:endParaRPr lang="en-US" dirty="0"/>
          </a:p>
        </p:txBody>
      </p:sp>
    </p:spTree>
    <p:extLst>
      <p:ext uri="{BB962C8B-B14F-4D97-AF65-F5344CB8AC3E}">
        <p14:creationId xmlns:p14="http://schemas.microsoft.com/office/powerpoint/2010/main" val="12475522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6CA2E12D-F9B3-FFDC-8050-38C73040CF4B}"/>
              </a:ext>
            </a:extLst>
          </p:cNvPr>
          <p:cNvSpPr>
            <a:spLocks noGrp="1"/>
          </p:cNvSpPr>
          <p:nvPr>
            <p:ph type="title"/>
          </p:nvPr>
        </p:nvSpPr>
        <p:spPr/>
        <p:txBody>
          <a:bodyPr>
            <a:normAutofit/>
          </a:bodyPr>
          <a:lstStyle/>
          <a:p>
            <a:r>
              <a:rPr lang="en-US" sz="4000" dirty="0"/>
              <a:t>The Right to Counsel </a:t>
            </a:r>
            <a:r>
              <a:rPr lang="en-US" sz="2400" dirty="0"/>
              <a:t>(3 of 5)</a:t>
            </a:r>
            <a:endParaRPr lang="en-US" sz="4000" dirty="0"/>
          </a:p>
        </p:txBody>
      </p:sp>
      <p:sp>
        <p:nvSpPr>
          <p:cNvPr id="4" name="Content Placeholder 3">
            <a:extLst>
              <a:ext uri="{FF2B5EF4-FFF2-40B4-BE49-F238E27FC236}">
                <a16:creationId xmlns:a16="http://schemas.microsoft.com/office/drawing/2014/main" id="{35071E2A-56C8-91D5-964C-2C0C896F9E43}"/>
              </a:ext>
            </a:extLst>
          </p:cNvPr>
          <p:cNvSpPr>
            <a:spLocks noGrp="1"/>
          </p:cNvSpPr>
          <p:nvPr>
            <p:ph idx="1"/>
          </p:nvPr>
        </p:nvSpPr>
        <p:spPr/>
        <p:txBody>
          <a:bodyPr/>
          <a:lstStyle/>
          <a:p>
            <a:pPr marL="0" indent="0">
              <a:buNone/>
            </a:pPr>
            <a:r>
              <a:rPr lang="en-US" dirty="0"/>
              <a:t>Applying </a:t>
            </a:r>
            <a:r>
              <a:rPr lang="en-US" i="1" dirty="0"/>
              <a:t>Gideon</a:t>
            </a:r>
          </a:p>
          <a:p>
            <a:r>
              <a:rPr lang="en-US" dirty="0"/>
              <a:t>Argersinger v. Hamlin (1972)/ Scott v. Illinois (1979).</a:t>
            </a:r>
          </a:p>
          <a:p>
            <a:r>
              <a:rPr lang="en-US" dirty="0"/>
              <a:t>Alabama v. Shelton (2002).</a:t>
            </a:r>
          </a:p>
          <a:p>
            <a:r>
              <a:rPr lang="en-US" dirty="0"/>
              <a:t>Douglas v. California (1963).</a:t>
            </a:r>
          </a:p>
        </p:txBody>
      </p:sp>
      <p:sp>
        <p:nvSpPr>
          <p:cNvPr id="2" name="Footer Placeholder 1">
            <a:extLst>
              <a:ext uri="{FF2B5EF4-FFF2-40B4-BE49-F238E27FC236}">
                <a16:creationId xmlns:a16="http://schemas.microsoft.com/office/drawing/2014/main" id="{DEBF8FB7-1372-C244-8E9E-2563B7DF89FE}"/>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A32CE507-E9AD-AE22-3CA8-8AF865FD084D}"/>
              </a:ext>
            </a:extLst>
          </p:cNvPr>
          <p:cNvSpPr>
            <a:spLocks noGrp="1"/>
          </p:cNvSpPr>
          <p:nvPr>
            <p:ph type="sldNum" sz="quarter" idx="12"/>
          </p:nvPr>
        </p:nvSpPr>
        <p:spPr/>
        <p:txBody>
          <a:bodyPr/>
          <a:lstStyle/>
          <a:p>
            <a:fld id="{B6F15528-21DE-4FAA-801E-634DDDAF4B2B}" type="slidenum">
              <a:rPr lang="en-US" smtClean="0"/>
              <a:pPr/>
              <a:t>4</a:t>
            </a:fld>
            <a:endParaRPr lang="en-US" dirty="0"/>
          </a:p>
        </p:txBody>
      </p:sp>
    </p:spTree>
    <p:extLst>
      <p:ext uri="{BB962C8B-B14F-4D97-AF65-F5344CB8AC3E}">
        <p14:creationId xmlns:p14="http://schemas.microsoft.com/office/powerpoint/2010/main" val="401533118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6CA2E12D-F9B3-FFDC-8050-38C73040CF4B}"/>
              </a:ext>
            </a:extLst>
          </p:cNvPr>
          <p:cNvSpPr>
            <a:spLocks noGrp="1"/>
          </p:cNvSpPr>
          <p:nvPr>
            <p:ph type="title"/>
          </p:nvPr>
        </p:nvSpPr>
        <p:spPr/>
        <p:txBody>
          <a:bodyPr>
            <a:normAutofit/>
          </a:bodyPr>
          <a:lstStyle/>
          <a:p>
            <a:r>
              <a:rPr lang="en-US" sz="4000" dirty="0"/>
              <a:t>The Right to Counsel </a:t>
            </a:r>
            <a:r>
              <a:rPr lang="en-US" sz="2400" dirty="0"/>
              <a:t>(4 of 5)</a:t>
            </a:r>
            <a:endParaRPr lang="en-US" sz="4000" dirty="0"/>
          </a:p>
        </p:txBody>
      </p:sp>
      <p:sp>
        <p:nvSpPr>
          <p:cNvPr id="4" name="Content Placeholder 3">
            <a:extLst>
              <a:ext uri="{FF2B5EF4-FFF2-40B4-BE49-F238E27FC236}">
                <a16:creationId xmlns:a16="http://schemas.microsoft.com/office/drawing/2014/main" id="{35071E2A-56C8-91D5-964C-2C0C896F9E43}"/>
              </a:ext>
            </a:extLst>
          </p:cNvPr>
          <p:cNvSpPr>
            <a:spLocks noGrp="1"/>
          </p:cNvSpPr>
          <p:nvPr>
            <p:ph idx="1"/>
          </p:nvPr>
        </p:nvSpPr>
        <p:spPr/>
        <p:txBody>
          <a:bodyPr/>
          <a:lstStyle/>
          <a:p>
            <a:pPr marL="0" indent="0">
              <a:buNone/>
            </a:pPr>
            <a:r>
              <a:rPr lang="en-US" dirty="0"/>
              <a:t>Applying </a:t>
            </a:r>
            <a:r>
              <a:rPr lang="en-US" i="1" dirty="0"/>
              <a:t>Gideon</a:t>
            </a:r>
          </a:p>
          <a:p>
            <a:r>
              <a:rPr lang="en-US" dirty="0"/>
              <a:t>Ross v. Moffitt (1974).</a:t>
            </a:r>
          </a:p>
          <a:p>
            <a:r>
              <a:rPr lang="en-US" dirty="0"/>
              <a:t>Halbert v. Michigan (2005).</a:t>
            </a:r>
          </a:p>
        </p:txBody>
      </p:sp>
      <p:sp>
        <p:nvSpPr>
          <p:cNvPr id="2" name="Footer Placeholder 1">
            <a:extLst>
              <a:ext uri="{FF2B5EF4-FFF2-40B4-BE49-F238E27FC236}">
                <a16:creationId xmlns:a16="http://schemas.microsoft.com/office/drawing/2014/main" id="{DEBF8FB7-1372-C244-8E9E-2563B7DF89FE}"/>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A32CE507-E9AD-AE22-3CA8-8AF865FD084D}"/>
              </a:ext>
            </a:extLst>
          </p:cNvPr>
          <p:cNvSpPr>
            <a:spLocks noGrp="1"/>
          </p:cNvSpPr>
          <p:nvPr>
            <p:ph type="sldNum" sz="quarter" idx="12"/>
          </p:nvPr>
        </p:nvSpPr>
        <p:spPr/>
        <p:txBody>
          <a:bodyPr/>
          <a:lstStyle/>
          <a:p>
            <a:fld id="{B6F15528-21DE-4FAA-801E-634DDDAF4B2B}" type="slidenum">
              <a:rPr lang="en-US" smtClean="0"/>
              <a:pPr/>
              <a:t>5</a:t>
            </a:fld>
            <a:endParaRPr lang="en-US" dirty="0"/>
          </a:p>
        </p:txBody>
      </p:sp>
    </p:spTree>
    <p:extLst>
      <p:ext uri="{BB962C8B-B14F-4D97-AF65-F5344CB8AC3E}">
        <p14:creationId xmlns:p14="http://schemas.microsoft.com/office/powerpoint/2010/main" val="320577899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CB6657DD-3CFC-6C51-236E-309CF7DE31CF}"/>
              </a:ext>
            </a:extLst>
          </p:cNvPr>
          <p:cNvSpPr>
            <a:spLocks noGrp="1"/>
          </p:cNvSpPr>
          <p:nvPr>
            <p:ph type="title"/>
          </p:nvPr>
        </p:nvSpPr>
        <p:spPr/>
        <p:txBody>
          <a:bodyPr>
            <a:normAutofit/>
          </a:bodyPr>
          <a:lstStyle/>
          <a:p>
            <a:r>
              <a:rPr lang="en-US" sz="4000" dirty="0"/>
              <a:t>The Right to Counsel </a:t>
            </a:r>
            <a:r>
              <a:rPr lang="en-US" sz="2400" dirty="0"/>
              <a:t>(5 of 5)</a:t>
            </a:r>
            <a:endParaRPr lang="en-US" sz="4000" dirty="0"/>
          </a:p>
        </p:txBody>
      </p:sp>
      <p:sp>
        <p:nvSpPr>
          <p:cNvPr id="4" name="Content Placeholder 3">
            <a:extLst>
              <a:ext uri="{FF2B5EF4-FFF2-40B4-BE49-F238E27FC236}">
                <a16:creationId xmlns:a16="http://schemas.microsoft.com/office/drawing/2014/main" id="{59B9997B-7CB4-B84B-FE6A-EC72E0E18161}"/>
              </a:ext>
            </a:extLst>
          </p:cNvPr>
          <p:cNvSpPr>
            <a:spLocks noGrp="1"/>
          </p:cNvSpPr>
          <p:nvPr>
            <p:ph idx="1"/>
          </p:nvPr>
        </p:nvSpPr>
        <p:spPr/>
        <p:txBody>
          <a:bodyPr/>
          <a:lstStyle/>
          <a:p>
            <a:pPr marL="0" indent="0">
              <a:buNone/>
            </a:pPr>
            <a:r>
              <a:rPr lang="en-US" dirty="0"/>
              <a:t>Money, Justice, and (Effective) Representation</a:t>
            </a:r>
          </a:p>
          <a:p>
            <a:r>
              <a:rPr lang="en-US" dirty="0"/>
              <a:t>Representation for most poor people.</a:t>
            </a:r>
          </a:p>
          <a:p>
            <a:r>
              <a:rPr lang="en-US" dirty="0"/>
              <a:t>Representation for people with resources.</a:t>
            </a:r>
          </a:p>
          <a:p>
            <a:r>
              <a:rPr lang="en-US" dirty="0"/>
              <a:t>Recognition of right to counsel.</a:t>
            </a:r>
          </a:p>
          <a:p>
            <a:r>
              <a:rPr lang="en-US" dirty="0"/>
              <a:t>Strickland v. Washington (1984).</a:t>
            </a:r>
          </a:p>
        </p:txBody>
      </p:sp>
      <p:sp>
        <p:nvSpPr>
          <p:cNvPr id="2" name="Footer Placeholder 1">
            <a:extLst>
              <a:ext uri="{FF2B5EF4-FFF2-40B4-BE49-F238E27FC236}">
                <a16:creationId xmlns:a16="http://schemas.microsoft.com/office/drawing/2014/main" id="{10F252C5-BF91-25AB-AFDF-556B63004A49}"/>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EB1AF5D5-EA35-5235-3B52-09A40E09AF34}"/>
              </a:ext>
            </a:extLst>
          </p:cNvPr>
          <p:cNvSpPr>
            <a:spLocks noGrp="1"/>
          </p:cNvSpPr>
          <p:nvPr>
            <p:ph type="sldNum" sz="quarter" idx="12"/>
          </p:nvPr>
        </p:nvSpPr>
        <p:spPr/>
        <p:txBody>
          <a:bodyPr/>
          <a:lstStyle/>
          <a:p>
            <a:fld id="{B6F15528-21DE-4FAA-801E-634DDDAF4B2B}" type="slidenum">
              <a:rPr lang="en-US" smtClean="0"/>
              <a:pPr/>
              <a:t>6</a:t>
            </a:fld>
            <a:endParaRPr lang="en-US" dirty="0"/>
          </a:p>
        </p:txBody>
      </p:sp>
    </p:spTree>
    <p:extLst>
      <p:ext uri="{BB962C8B-B14F-4D97-AF65-F5344CB8AC3E}">
        <p14:creationId xmlns:p14="http://schemas.microsoft.com/office/powerpoint/2010/main" val="170856274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BE419A92-63D4-1CB4-571D-32D233C2C40F}"/>
              </a:ext>
            </a:extLst>
          </p:cNvPr>
          <p:cNvSpPr>
            <a:spLocks noGrp="1"/>
          </p:cNvSpPr>
          <p:nvPr>
            <p:ph type="title"/>
          </p:nvPr>
        </p:nvSpPr>
        <p:spPr/>
        <p:txBody>
          <a:bodyPr>
            <a:normAutofit fontScale="90000"/>
          </a:bodyPr>
          <a:lstStyle/>
          <a:p>
            <a:r>
              <a:rPr lang="en-US" dirty="0"/>
              <a:t>The Pretrial Period and the Right to Bail </a:t>
            </a:r>
          </a:p>
        </p:txBody>
      </p:sp>
      <p:sp>
        <p:nvSpPr>
          <p:cNvPr id="4" name="Content Placeholder 3">
            <a:extLst>
              <a:ext uri="{FF2B5EF4-FFF2-40B4-BE49-F238E27FC236}">
                <a16:creationId xmlns:a16="http://schemas.microsoft.com/office/drawing/2014/main" id="{D11FBE4D-5BD8-2B78-7C28-19A5ABD8A9FC}"/>
              </a:ext>
            </a:extLst>
          </p:cNvPr>
          <p:cNvSpPr>
            <a:spLocks noGrp="1"/>
          </p:cNvSpPr>
          <p:nvPr>
            <p:ph idx="1"/>
          </p:nvPr>
        </p:nvSpPr>
        <p:spPr/>
        <p:txBody>
          <a:bodyPr/>
          <a:lstStyle/>
          <a:p>
            <a:r>
              <a:rPr lang="en-US" dirty="0"/>
              <a:t>United States v. Salerno (1987).</a:t>
            </a:r>
          </a:p>
          <a:p>
            <a:r>
              <a:rPr lang="en-US" dirty="0"/>
              <a:t>Challenged Bail Reform Act.</a:t>
            </a:r>
          </a:p>
        </p:txBody>
      </p:sp>
      <p:sp>
        <p:nvSpPr>
          <p:cNvPr id="2" name="Footer Placeholder 1">
            <a:extLst>
              <a:ext uri="{FF2B5EF4-FFF2-40B4-BE49-F238E27FC236}">
                <a16:creationId xmlns:a16="http://schemas.microsoft.com/office/drawing/2014/main" id="{777E56CB-C440-EBCB-9CAE-803897429F65}"/>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042D91B2-B6D9-5873-6C7A-514E6FB0C7B9}"/>
              </a:ext>
            </a:extLst>
          </p:cNvPr>
          <p:cNvSpPr>
            <a:spLocks noGrp="1"/>
          </p:cNvSpPr>
          <p:nvPr>
            <p:ph type="sldNum" sz="quarter" idx="12"/>
          </p:nvPr>
        </p:nvSpPr>
        <p:spPr/>
        <p:txBody>
          <a:bodyPr/>
          <a:lstStyle/>
          <a:p>
            <a:fld id="{B6F15528-21DE-4FAA-801E-634DDDAF4B2B}" type="slidenum">
              <a:rPr lang="en-US" smtClean="0"/>
              <a:pPr/>
              <a:t>7</a:t>
            </a:fld>
            <a:endParaRPr lang="en-US" dirty="0"/>
          </a:p>
        </p:txBody>
      </p:sp>
    </p:spTree>
    <p:extLst>
      <p:ext uri="{BB962C8B-B14F-4D97-AF65-F5344CB8AC3E}">
        <p14:creationId xmlns:p14="http://schemas.microsoft.com/office/powerpoint/2010/main" val="254647151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42CE3C5C-8366-5723-3839-F4293360A026}"/>
              </a:ext>
            </a:extLst>
          </p:cNvPr>
          <p:cNvSpPr>
            <a:spLocks noGrp="1"/>
          </p:cNvSpPr>
          <p:nvPr>
            <p:ph type="title"/>
          </p:nvPr>
        </p:nvSpPr>
        <p:spPr/>
        <p:txBody>
          <a:bodyPr>
            <a:normAutofit fontScale="90000"/>
          </a:bodyPr>
          <a:lstStyle/>
          <a:p>
            <a:r>
              <a:rPr lang="en-US" dirty="0"/>
              <a:t>The Sixth Amendment and Fair Trials </a:t>
            </a:r>
            <a:r>
              <a:rPr lang="en-US" sz="2700" dirty="0"/>
              <a:t>(1 of 9)</a:t>
            </a:r>
          </a:p>
        </p:txBody>
      </p:sp>
      <p:sp>
        <p:nvSpPr>
          <p:cNvPr id="4" name="Content Placeholder 3">
            <a:extLst>
              <a:ext uri="{FF2B5EF4-FFF2-40B4-BE49-F238E27FC236}">
                <a16:creationId xmlns:a16="http://schemas.microsoft.com/office/drawing/2014/main" id="{7F260C9C-21B3-D6B6-77AF-E673D05A0B76}"/>
              </a:ext>
            </a:extLst>
          </p:cNvPr>
          <p:cNvSpPr>
            <a:spLocks noGrp="1"/>
          </p:cNvSpPr>
          <p:nvPr>
            <p:ph idx="1"/>
          </p:nvPr>
        </p:nvSpPr>
        <p:spPr/>
        <p:txBody>
          <a:bodyPr/>
          <a:lstStyle/>
          <a:p>
            <a:pPr marL="0" indent="0">
              <a:buNone/>
            </a:pPr>
            <a:r>
              <a:rPr lang="en-US" dirty="0"/>
              <a:t>Speedy Trials</a:t>
            </a:r>
          </a:p>
          <a:p>
            <a:r>
              <a:rPr lang="en-US" dirty="0"/>
              <a:t>Barker v. Wingo (1972).</a:t>
            </a:r>
          </a:p>
          <a:p>
            <a:r>
              <a:rPr lang="en-US" dirty="0"/>
              <a:t>Vermont v. Brillon (2009).</a:t>
            </a:r>
          </a:p>
        </p:txBody>
      </p:sp>
      <p:sp>
        <p:nvSpPr>
          <p:cNvPr id="2" name="Footer Placeholder 1">
            <a:extLst>
              <a:ext uri="{FF2B5EF4-FFF2-40B4-BE49-F238E27FC236}">
                <a16:creationId xmlns:a16="http://schemas.microsoft.com/office/drawing/2014/main" id="{6C40B951-CA6B-4CF4-68FC-8CB97EE84ACE}"/>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4C1ACA51-4F1B-07CB-8647-AB26F01E90B3}"/>
              </a:ext>
            </a:extLst>
          </p:cNvPr>
          <p:cNvSpPr>
            <a:spLocks noGrp="1"/>
          </p:cNvSpPr>
          <p:nvPr>
            <p:ph type="sldNum" sz="quarter" idx="12"/>
          </p:nvPr>
        </p:nvSpPr>
        <p:spPr/>
        <p:txBody>
          <a:bodyPr/>
          <a:lstStyle/>
          <a:p>
            <a:fld id="{B6F15528-21DE-4FAA-801E-634DDDAF4B2B}" type="slidenum">
              <a:rPr lang="en-US" smtClean="0"/>
              <a:pPr/>
              <a:t>8</a:t>
            </a:fld>
            <a:endParaRPr lang="en-US" dirty="0"/>
          </a:p>
        </p:txBody>
      </p:sp>
    </p:spTree>
    <p:extLst>
      <p:ext uri="{BB962C8B-B14F-4D97-AF65-F5344CB8AC3E}">
        <p14:creationId xmlns:p14="http://schemas.microsoft.com/office/powerpoint/2010/main" val="89690360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37A648BD-B027-8C7C-1EB8-27309DD652B7}"/>
              </a:ext>
            </a:extLst>
          </p:cNvPr>
          <p:cNvSpPr>
            <a:spLocks noGrp="1"/>
          </p:cNvSpPr>
          <p:nvPr>
            <p:ph type="title"/>
          </p:nvPr>
        </p:nvSpPr>
        <p:spPr/>
        <p:txBody>
          <a:bodyPr>
            <a:normAutofit fontScale="90000"/>
          </a:bodyPr>
          <a:lstStyle/>
          <a:p>
            <a:r>
              <a:rPr lang="en-US" dirty="0"/>
              <a:t>The Sixth Amendment and Fair Trials </a:t>
            </a:r>
            <a:r>
              <a:rPr lang="en-US" sz="2700" dirty="0"/>
              <a:t>(2 of 9)</a:t>
            </a:r>
            <a:endParaRPr lang="en-US" dirty="0"/>
          </a:p>
        </p:txBody>
      </p:sp>
      <p:sp>
        <p:nvSpPr>
          <p:cNvPr id="4" name="Content Placeholder 3">
            <a:extLst>
              <a:ext uri="{FF2B5EF4-FFF2-40B4-BE49-F238E27FC236}">
                <a16:creationId xmlns:a16="http://schemas.microsoft.com/office/drawing/2014/main" id="{4C2B4400-9646-15D4-6F82-D3019EE362D0}"/>
              </a:ext>
            </a:extLst>
          </p:cNvPr>
          <p:cNvSpPr>
            <a:spLocks noGrp="1"/>
          </p:cNvSpPr>
          <p:nvPr>
            <p:ph idx="1"/>
          </p:nvPr>
        </p:nvSpPr>
        <p:spPr/>
        <p:txBody>
          <a:bodyPr/>
          <a:lstStyle/>
          <a:p>
            <a:pPr marL="0" indent="0">
              <a:buNone/>
            </a:pPr>
            <a:r>
              <a:rPr lang="en-US" dirty="0"/>
              <a:t>Jury Trials: Jury Members</a:t>
            </a:r>
          </a:p>
          <a:p>
            <a:r>
              <a:rPr lang="en-US" dirty="0"/>
              <a:t>Procedure for representative panels.</a:t>
            </a:r>
          </a:p>
          <a:p>
            <a:r>
              <a:rPr lang="en-US" dirty="0"/>
              <a:t>Objective of process.</a:t>
            </a:r>
          </a:p>
          <a:p>
            <a:r>
              <a:rPr lang="en-US" dirty="0"/>
              <a:t>Attorneys use peremptory challenges systematically.</a:t>
            </a:r>
          </a:p>
          <a:p>
            <a:r>
              <a:rPr lang="en-US" dirty="0"/>
              <a:t>Refused interference with traditional privilege.</a:t>
            </a:r>
          </a:p>
        </p:txBody>
      </p:sp>
      <p:sp>
        <p:nvSpPr>
          <p:cNvPr id="2" name="Footer Placeholder 1">
            <a:extLst>
              <a:ext uri="{FF2B5EF4-FFF2-40B4-BE49-F238E27FC236}">
                <a16:creationId xmlns:a16="http://schemas.microsoft.com/office/drawing/2014/main" id="{20FCF79F-C8DB-B219-FC05-1682ADF2DA62}"/>
              </a:ext>
            </a:extLst>
          </p:cNvPr>
          <p:cNvSpPr>
            <a:spLocks noGrp="1"/>
          </p:cNvSpPr>
          <p:nvPr>
            <p:ph type="ftr" sz="quarter" idx="11"/>
          </p:nvPr>
        </p:nvSpPr>
        <p:spPr/>
        <p:txBody>
          <a:bodyPr/>
          <a:lstStyle/>
          <a:p>
            <a:r>
              <a:rPr lang="en-US" dirty="0"/>
              <a:t>Epstein, Constitutional Law for a Changing America, 12e. © 2025 SAGE Publishing.</a:t>
            </a:r>
          </a:p>
        </p:txBody>
      </p:sp>
      <p:sp>
        <p:nvSpPr>
          <p:cNvPr id="5" name="Slide Number Placeholder 4">
            <a:extLst>
              <a:ext uri="{FF2B5EF4-FFF2-40B4-BE49-F238E27FC236}">
                <a16:creationId xmlns:a16="http://schemas.microsoft.com/office/drawing/2014/main" id="{9596785E-FA4F-8709-ECBE-ECA13296E236}"/>
              </a:ext>
            </a:extLst>
          </p:cNvPr>
          <p:cNvSpPr>
            <a:spLocks noGrp="1"/>
          </p:cNvSpPr>
          <p:nvPr>
            <p:ph type="sldNum" sz="quarter" idx="12"/>
          </p:nvPr>
        </p:nvSpPr>
        <p:spPr/>
        <p:txBody>
          <a:bodyPr/>
          <a:lstStyle/>
          <a:p>
            <a:fld id="{B6F15528-21DE-4FAA-801E-634DDDAF4B2B}" type="slidenum">
              <a:rPr lang="en-US" smtClean="0"/>
              <a:pPr/>
              <a:t>9</a:t>
            </a:fld>
            <a:endParaRPr lang="en-US" dirty="0"/>
          </a:p>
        </p:txBody>
      </p:sp>
    </p:spTree>
    <p:extLst>
      <p:ext uri="{BB962C8B-B14F-4D97-AF65-F5344CB8AC3E}">
        <p14:creationId xmlns:p14="http://schemas.microsoft.com/office/powerpoint/2010/main" val="352413248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478</TotalTime>
  <Words>5382</Words>
  <Application>Microsoft Office PowerPoint</Application>
  <PresentationFormat>On-screen Show (4:3)</PresentationFormat>
  <Paragraphs>492</Paragraphs>
  <Slides>26</Slides>
  <Notes>25</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26</vt:i4>
      </vt:variant>
    </vt:vector>
  </HeadingPairs>
  <TitlesOfParts>
    <vt:vector size="29" baseType="lpstr">
      <vt:lpstr>Arial</vt:lpstr>
      <vt:lpstr>Calibri</vt:lpstr>
      <vt:lpstr>Office Theme</vt:lpstr>
      <vt:lpstr>Epstein, Constitutional Law for a Changing America, Edition 12 Chapter 12: Attorneys, Trials, and Punishments</vt:lpstr>
      <vt:lpstr>The Right to Counsel (1 of 5)</vt:lpstr>
      <vt:lpstr>The Right to Counsel (2 of 5)</vt:lpstr>
      <vt:lpstr>The Right to Counsel (3 of 5)</vt:lpstr>
      <vt:lpstr>The Right to Counsel (4 of 5)</vt:lpstr>
      <vt:lpstr>The Right to Counsel (5 of 5)</vt:lpstr>
      <vt:lpstr>The Pretrial Period and the Right to Bail </vt:lpstr>
      <vt:lpstr>The Sixth Amendment and Fair Trials (1 of 9)</vt:lpstr>
      <vt:lpstr>The Sixth Amendment and Fair Trials (2 of 9)</vt:lpstr>
      <vt:lpstr>The Sixth Amendment and Fair Trials (3 of 9)</vt:lpstr>
      <vt:lpstr>The Sixth Amendment and Fair Trials (4 of 9)</vt:lpstr>
      <vt:lpstr>The Sixth Amendment and Fair Trials (5 of 9)</vt:lpstr>
      <vt:lpstr>The Sixth Amendment and Fair Trials (6 of 9)</vt:lpstr>
      <vt:lpstr>The Sixth Amendment and Fair Trials (7 of 9)</vt:lpstr>
      <vt:lpstr>The Sixth Amendment and Fair Trials (8 of 9)</vt:lpstr>
      <vt:lpstr>The Sixth Amendment and Fair Trials (9 of 9)</vt:lpstr>
      <vt:lpstr>Trial Proceedings (1 of 2)</vt:lpstr>
      <vt:lpstr>Trial Proceedings (2 of 2)</vt:lpstr>
      <vt:lpstr>Final Trial Stage: An Overview of Sentencing</vt:lpstr>
      <vt:lpstr>The Eighth Amendment (1 of 5)</vt:lpstr>
      <vt:lpstr>The Eighth Amendment (2 of 5)</vt:lpstr>
      <vt:lpstr>The Eighth Amendment (3 of 5)</vt:lpstr>
      <vt:lpstr>The Eighth Amendment (4 of 5)</vt:lpstr>
      <vt:lpstr>The Eighth Amendment (5 of 5)</vt:lpstr>
      <vt:lpstr>Posttrial Protections and the Double Jeopardy Clause </vt:lpstr>
      <vt:lpstr>Postrelease Protections </vt:lpstr>
    </vt:vector>
  </TitlesOfParts>
  <Manager/>
  <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Epstein 12e Chapter 12 PowerPoints</dc:title>
  <dc:subject/>
  <dc:creator>Tominia, Madilyn</dc:creator>
  <cp:keywords/>
  <dc:description/>
  <cp:lastModifiedBy>Daria Terry</cp:lastModifiedBy>
  <cp:revision>27</cp:revision>
  <dcterms:created xsi:type="dcterms:W3CDTF">2006-08-16T00:00:00Z</dcterms:created>
  <dcterms:modified xsi:type="dcterms:W3CDTF">2025-01-02T18:21:49Z</dcterms:modified>
  <cp:category/>
</cp:coreProperties>
</file>

<file path=docProps/thumbnail.jpeg>
</file>