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sldIdLst>
    <p:sldId id="256" r:id="rId2"/>
    <p:sldId id="312" r:id="rId3"/>
    <p:sldId id="268" r:id="rId4"/>
    <p:sldId id="285" r:id="rId5"/>
    <p:sldId id="269" r:id="rId6"/>
    <p:sldId id="270" r:id="rId7"/>
    <p:sldId id="271" r:id="rId8"/>
    <p:sldId id="481" r:id="rId9"/>
    <p:sldId id="506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5A9FBD64-18AB-F1CE-F6F7-55CC2DE8D9AE}" name="Jennifer Jovin-Bernstein (she/her/hers)" initials="JJB(" userId="S::Jennifer.Jovin-Bernstein@sagepub.com::d795446e-61a4-4863-ab66-620f9a14421d" providerId="AD"/>
</p188:authorLst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INTBCP518" initials="I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2F2F6"/>
    <a:srgbClr val="F0F8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383" autoAdjust="0"/>
    <p:restoredTop sz="63960" autoAdjust="0"/>
  </p:normalViewPr>
  <p:slideViewPr>
    <p:cSldViewPr>
      <p:cViewPr varScale="1">
        <p:scale>
          <a:sx n="40" d="100"/>
          <a:sy n="40" d="100"/>
        </p:scale>
        <p:origin x="1896" y="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17" Type="http://schemas.microsoft.com/office/2018/10/relationships/authors" Target="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6422B10-FE80-4935-B9C9-55F2DE02CE53}" type="datetimeFigureOut">
              <a:rPr lang="en-US" smtClean="0"/>
              <a:t>1/2/2025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974C31-EB4A-4B21-8134-CB5741A1DC5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31433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12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9974C31-EB4A-4B21-8134-CB5741A1DC5F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70924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U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Initial Interpretations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b="1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United States v. Miller (1939)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constitutionality of the National Firearms Act of 1934 was at issue.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facts surrounding </a:t>
            </a: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Miller</a:t>
            </a: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suggest that it may have been a federally orchestrated test case.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federal district judge who heard the case, Heartsill Ragon, was a former member of Congress and a strong proponent of gun regulation.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9974C31-EB4A-4B21-8134-CB5741A1DC5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118248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U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Initial Interpretations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b="1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United States v. Miller (1939)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14450" marR="0" lvl="2" indent="-400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 startAt="4"/>
            </a:pPr>
            <a:r>
              <a:rPr lang="en-US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Ragon surprisingly used the case to strike down the NFA for violating the Second Amendment.</a:t>
            </a:r>
            <a:endParaRPr lang="en-US" sz="18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 startAt="4"/>
            </a:pPr>
            <a:r>
              <a:rPr lang="en-US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When the appeal reached the Court, only the federal government’s position was presented.</a:t>
            </a:r>
            <a:endParaRPr lang="en-US" sz="18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Font typeface="+mj-lt"/>
              <a:buAutoNum type="romanLcPeriod" startAt="4"/>
            </a:pPr>
            <a:r>
              <a:rPr lang="en-US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justices unanimously voted in favor of the government, holding that the NFA did not violate the Constitution.</a:t>
            </a:r>
            <a:endParaRPr lang="en-US" sz="18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9974C31-EB4A-4B21-8134-CB5741A1DC5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78459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UcPeriod" startAt="2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Second Amendment Revisited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Earlier generations of scholars generally sided with the position that the Second Amendment guarantees only the collective right to keep and bear arms.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Analyzing additional historical records, however, led some contemporary scholars to conclude that pro-gun groups may have a stronger legal argument than previously thought.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District of Columbia v. Heller (2008)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Court finally addressed the varying approaches to the Second Amendment.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justices attempted to use historical analyses to establish what was understood to be the meaning of the amendment at the time it was proposed and ratified.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majority rejected the collective right interpretation of the Second Amendment and held that the Constitution guarantees an individual right to keep and bear arms.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Scalia’s majority opinion clearly stated that the personal right to possess weapons is not unlimited.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9974C31-EB4A-4B21-8134-CB5741A1DC5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323757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UcPeriod" startAt="3"/>
            </a:pP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Heller</a:t>
            </a: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and the States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Heller</a:t>
            </a: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dealt only with the very restrictive gun control ordinance in Washington, D.C., which is not a state.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Because D.C. is not a state, </a:t>
            </a: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Heller</a:t>
            </a: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had no direct effect on the authority of the states to regulate firearms as they saw fit.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At the time the Court issued </a:t>
            </a: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Heller</a:t>
            </a: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the Second Amendment was one of the few provisions of the Bill of Rights that had not been incorporated.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b="1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McDonald v. City of Chicago (2010)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justices heard a challenge to laws enacted by the city of Chicago and the village of Oak Park, Illinois, that effectively banned handgun possession by almost all private citizens.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Samuel Alito wrote: “Applying the standard that is well established in our case law, we hold that the Second Amendment right is fully applicable to the States.”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9974C31-EB4A-4B21-8134-CB5741A1DC5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229101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  <a:p>
            <a:pPr marL="342900" marR="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UcPeriod" startAt="4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 the Aftermath of </a:t>
            </a: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Heller</a:t>
            </a: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and </a:t>
            </a: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McDonald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Some states and cities passed new ordinances curtailing gun ownership.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Because Heller and McDonald did not articulate a clear standard to assess these regulations, it was left to the lower federal courts to devise their own approach.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UcPeriod"/>
            </a:pP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New York State Pistol &amp; Rifle Association, Inc. v. Bruen (2022)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 his majority opinion, Justice Thomas stated that his “text-and-history” standard to assess gun regulations derived from </a:t>
            </a: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Heller</a:t>
            </a: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Those who disagree claim that the history part of Thomas’s approach is not just a departure from </a:t>
            </a:r>
            <a:r>
              <a:rPr lang="en-US" sz="1100" i="1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Heller</a:t>
            </a: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but from all other approaches to determine whether a burden on liberties violates the Constitution.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buFont typeface="+mj-lt"/>
              <a:buAutoNum type="romanLcPeriod"/>
            </a:pPr>
            <a:r>
              <a:rPr lang="en-US" sz="1100" dirty="0">
                <a:effectLst/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Justice Breyer complained that such an approach amounted to turning judges into historians.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9974C31-EB4A-4B21-8134-CB5741A1DC5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701396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9974C31-EB4A-4B21-8134-CB5741A1DC5F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05950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bg>
      <p:bgPr>
        <a:solidFill>
          <a:srgbClr val="E2F2F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1371600" y="3733800"/>
            <a:ext cx="6400800" cy="1752600"/>
          </a:xfrm>
        </p:spPr>
        <p:txBody>
          <a:bodyPr>
            <a:normAutofit/>
          </a:bodyPr>
          <a:lstStyle>
            <a:lvl1pPr>
              <a:defRPr sz="3200">
                <a:solidFill>
                  <a:schemeClr val="tx1"/>
                </a:solidFill>
                <a:latin typeface="+mn-lt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38200"/>
            <a:ext cx="3008313" cy="72831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838200"/>
            <a:ext cx="5111750" cy="52879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676400"/>
            <a:ext cx="3008313" cy="44497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761999"/>
            <a:ext cx="5486400" cy="39655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Chambliss, Making Sense of the Social World, 7e. © 2025 SAGE Publishing.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3601"/>
            <a:ext cx="8229600" cy="838200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ontent Placeholder 6">
            <a:extLst>
              <a:ext uri="{FF2B5EF4-FFF2-40B4-BE49-F238E27FC236}">
                <a16:creationId xmlns:a16="http://schemas.microsoft.com/office/drawing/2014/main" id="{AE33146F-9291-A393-F831-502E86D203B3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457200" y="3048000"/>
            <a:ext cx="8229600" cy="6096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9" name="Content Placeholder 8">
            <a:extLst>
              <a:ext uri="{FF2B5EF4-FFF2-40B4-BE49-F238E27FC236}">
                <a16:creationId xmlns:a16="http://schemas.microsoft.com/office/drawing/2014/main" id="{3566296B-3BD4-C920-BCD0-B3DA6A1EDD91}"/>
              </a:ext>
            </a:extLst>
          </p:cNvPr>
          <p:cNvSpPr>
            <a:spLocks noGrp="1"/>
          </p:cNvSpPr>
          <p:nvPr>
            <p:ph sz="quarter" idx="14"/>
          </p:nvPr>
        </p:nvSpPr>
        <p:spPr>
          <a:xfrm>
            <a:off x="457200" y="3733800"/>
            <a:ext cx="8229600" cy="6096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11" name="Content Placeholder 10">
            <a:extLst>
              <a:ext uri="{FF2B5EF4-FFF2-40B4-BE49-F238E27FC236}">
                <a16:creationId xmlns:a16="http://schemas.microsoft.com/office/drawing/2014/main" id="{E5DDAA98-944C-44B7-1094-6874AF2DABDC}"/>
              </a:ext>
            </a:extLst>
          </p:cNvPr>
          <p:cNvSpPr>
            <a:spLocks noGrp="1"/>
          </p:cNvSpPr>
          <p:nvPr>
            <p:ph sz="quarter" idx="15"/>
          </p:nvPr>
        </p:nvSpPr>
        <p:spPr>
          <a:xfrm>
            <a:off x="457200" y="4419600"/>
            <a:ext cx="8229600" cy="5651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13" name="Content Placeholder 12">
            <a:extLst>
              <a:ext uri="{FF2B5EF4-FFF2-40B4-BE49-F238E27FC236}">
                <a16:creationId xmlns:a16="http://schemas.microsoft.com/office/drawing/2014/main" id="{1A17CD32-FA55-425B-D509-706E78678285}"/>
              </a:ext>
            </a:extLst>
          </p:cNvPr>
          <p:cNvSpPr>
            <a:spLocks noGrp="1"/>
          </p:cNvSpPr>
          <p:nvPr>
            <p:ph sz="quarter" idx="16"/>
          </p:nvPr>
        </p:nvSpPr>
        <p:spPr>
          <a:xfrm>
            <a:off x="457200" y="5060950"/>
            <a:ext cx="8229600" cy="6540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5321448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304800"/>
            <a:ext cx="7696200" cy="114300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90600" y="1676400"/>
            <a:ext cx="7696200" cy="4449763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990600" y="6356350"/>
            <a:ext cx="7010400" cy="365125"/>
          </a:xfrm>
        </p:spPr>
        <p:txBody>
          <a:bodyPr/>
          <a:lstStyle/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609600" cy="685800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02901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4038600" cy="39925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133600"/>
            <a:ext cx="4038600" cy="39925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27238"/>
            <a:ext cx="4040188" cy="563562"/>
          </a:xfrm>
        </p:spPr>
        <p:txBody>
          <a:bodyPr anchor="b">
            <a:normAutofit/>
          </a:bodyPr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590799"/>
            <a:ext cx="4040188" cy="35353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2027238"/>
            <a:ext cx="4041775" cy="563562"/>
          </a:xfrm>
        </p:spPr>
        <p:txBody>
          <a:bodyPr anchor="b">
            <a:normAutofit/>
          </a:bodyPr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90799"/>
            <a:ext cx="4041775" cy="35353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65367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83820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133600"/>
            <a:ext cx="8229600" cy="3992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35635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/>
              <a:t>Author, Title and Edition. © 20XX SAGE Publishing.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29600" y="6356350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0"/>
            <a:ext cx="9144000" cy="60960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61" r:id="rId9"/>
    <p:sldLayoutId id="2147483656" r:id="rId10"/>
    <p:sldLayoutId id="2147483657" r:id="rId11"/>
    <p:sldLayoutId id="2147483662" r:id="rId12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4" Type="http://schemas.openxmlformats.org/officeDocument/2006/relationships/slide" Target="slide9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Epstein, </a:t>
            </a:r>
            <a:r>
              <a:rPr lang="en-US" i="1" dirty="0"/>
              <a:t>Constitutional Law for a Changing America</a:t>
            </a:r>
            <a:r>
              <a:rPr lang="en-US" dirty="0"/>
              <a:t>, Edition 12</a:t>
            </a:r>
            <a:br>
              <a:rPr lang="en-US" dirty="0"/>
            </a:br>
            <a:r>
              <a:rPr lang="en-US" dirty="0"/>
              <a:t>Chapter 9: The Right to Keep and Bear Arms</a:t>
            </a:r>
          </a:p>
        </p:txBody>
      </p:sp>
    </p:spTree>
    <p:extLst>
      <p:ext uri="{BB962C8B-B14F-4D97-AF65-F5344CB8AC3E}">
        <p14:creationId xmlns:p14="http://schemas.microsoft.com/office/powerpoint/2010/main" val="25650089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6333BBF4-E134-30C2-9CF2-07C3F0814E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838633"/>
            <a:ext cx="8229600" cy="707892"/>
          </a:xfrm>
        </p:spPr>
        <p:txBody>
          <a:bodyPr>
            <a:normAutofit fontScale="90000"/>
          </a:bodyPr>
          <a:lstStyle/>
          <a:p>
            <a:r>
              <a:rPr lang="en-US" dirty="0"/>
              <a:t>Introduction</a:t>
            </a:r>
            <a:endParaRPr lang="en-US" noProof="0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DF905E3-0411-E833-9E4C-7710CF373A0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959109"/>
            <a:ext cx="4114800" cy="707891"/>
          </a:xfrm>
        </p:spPr>
        <p:txBody>
          <a:bodyPr anchor="ctr">
            <a:noAutofit/>
          </a:bodyPr>
          <a:lstStyle/>
          <a:p>
            <a:pPr marL="0" indent="0">
              <a:buNone/>
            </a:pPr>
            <a:r>
              <a:rPr lang="en-US" sz="2400" b="1" noProof="0" dirty="0"/>
              <a:t>Figure 9.1</a:t>
            </a:r>
            <a:r>
              <a:rPr lang="en-US" sz="2400" noProof="0" dirty="0"/>
              <a:t> </a:t>
            </a:r>
            <a:r>
              <a:rPr lang="en-US" sz="2400" dirty="0"/>
              <a:t>Public Opinion and Gun Laws</a:t>
            </a:r>
            <a:endParaRPr lang="en-US" sz="2400" noProof="0" dirty="0"/>
          </a:p>
        </p:txBody>
      </p:sp>
      <p:pic>
        <p:nvPicPr>
          <p:cNvPr id="10" name="Content Placeholder 9" descr="Three bar graphs: one on preference for gun laws, the second on ban on handguns, and the third on guns make home safer.">
            <a:extLst>
              <a:ext uri="{FF2B5EF4-FFF2-40B4-BE49-F238E27FC236}">
                <a16:creationId xmlns:a16="http://schemas.microsoft.com/office/drawing/2014/main" id="{125F3ABA-FE8D-4690-921C-A23B46AA0238}"/>
              </a:ext>
            </a:extLst>
          </p:cNvPr>
          <p:cNvPicPr>
            <a:picLocks noGrp="1" noChangeAspect="1"/>
          </p:cNvPicPr>
          <p:nvPr>
            <p:ph sz="quarter" idx="13"/>
          </p:nvPr>
        </p:nvPicPr>
        <p:blipFill>
          <a:blip r:embed="rId3"/>
          <a:stretch>
            <a:fillRect/>
          </a:stretch>
        </p:blipFill>
        <p:spPr>
          <a:xfrm>
            <a:off x="5324098" y="1946377"/>
            <a:ext cx="2884935" cy="3526952"/>
          </a:xfrm>
          <a:prstGeom prst="rect">
            <a:avLst/>
          </a:prstGeom>
        </p:spPr>
      </p:pic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2EB13D08-D702-C23A-2833-9FD1E25A5F7D}"/>
              </a:ext>
            </a:extLst>
          </p:cNvPr>
          <p:cNvSpPr>
            <a:spLocks noGrp="1"/>
          </p:cNvSpPr>
          <p:nvPr>
            <p:ph sz="quarter" idx="15"/>
          </p:nvPr>
        </p:nvSpPr>
        <p:spPr>
          <a:xfrm>
            <a:off x="3314975" y="5605631"/>
            <a:ext cx="2520526" cy="257367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en-US" sz="1000" noProof="0" dirty="0">
                <a:hlinkClick r:id="rId4" action="ppaction://hlinksldjump"/>
              </a:rPr>
              <a:t>Access the long description for image.</a:t>
            </a:r>
          </a:p>
        </p:txBody>
      </p:sp>
      <p:sp>
        <p:nvSpPr>
          <p:cNvPr id="9" name="Content Placeholder 7">
            <a:extLst>
              <a:ext uri="{FF2B5EF4-FFF2-40B4-BE49-F238E27FC236}">
                <a16:creationId xmlns:a16="http://schemas.microsoft.com/office/drawing/2014/main" id="{C82180CA-0AE6-4A7E-B97E-F584DCAE4CBC}"/>
              </a:ext>
            </a:extLst>
          </p:cNvPr>
          <p:cNvSpPr txBox="1">
            <a:spLocks/>
          </p:cNvSpPr>
          <p:nvPr/>
        </p:nvSpPr>
        <p:spPr>
          <a:xfrm>
            <a:off x="457200" y="5990387"/>
            <a:ext cx="8229600" cy="351631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1000" dirty="0"/>
              <a:t>Source: Gallup, Majority in U.S. Continues to Favor Stricter Gun Laws, October 2023, at: https://news.gallup.com/poll/513623/majoritycontinues- favor-stricter-gun-laws.aspx</a:t>
            </a:r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7981BA8B-1D89-3A9F-BB11-5F7F4711D0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57200" y="6432366"/>
            <a:ext cx="7010400" cy="201213"/>
          </a:xfrm>
        </p:spPr>
        <p:txBody>
          <a:bodyPr/>
          <a:lstStyle/>
          <a:p>
            <a:r>
              <a:rPr lang="en-US" dirty="0"/>
              <a:t>Epstein, Constitutional Law for a Changing America, 12e. © 2025 SAGE Publishing.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F09AAEF-27E7-4AA2-6817-CD96463CCD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229600" y="6410038"/>
            <a:ext cx="457200" cy="257749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06438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B045C7B5-54C2-7AEA-EE17-D50BCB62B8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/>
              <a:t>Initial Interpretations </a:t>
            </a:r>
            <a:r>
              <a:rPr lang="en-US" sz="2400" dirty="0"/>
              <a:t>(1 of 2)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AF52BFD-9A0D-909F-786C-7465F22BF6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United States v. Miller (1939) </a:t>
            </a:r>
          </a:p>
          <a:p>
            <a:r>
              <a:rPr lang="en-US" dirty="0"/>
              <a:t>Constitutionality of National Firearms Act.</a:t>
            </a:r>
          </a:p>
          <a:p>
            <a:r>
              <a:rPr lang="en-US" dirty="0"/>
              <a:t>Federally orchestrated test case.</a:t>
            </a:r>
          </a:p>
          <a:p>
            <a:r>
              <a:rPr lang="en-US" dirty="0"/>
              <a:t>Heartsill Ragon: gun regulation.</a:t>
            </a:r>
          </a:p>
          <a:p>
            <a:endParaRPr lang="en-US" dirty="0"/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73071359-C5E7-BAD7-41B1-A75C1ADB4A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Epstein, Constitutional Law for a Changing America, 12e. © 2025 SAGE Publishing.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D162470-93D5-ACD1-5F4E-62AAC1BE25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21035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CF634B53-48B0-81BE-FD4F-4A22261675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/>
              <a:t>Initial Interpretations </a:t>
            </a:r>
            <a:r>
              <a:rPr lang="en-US" sz="2400" dirty="0"/>
              <a:t>(2 of 2)</a:t>
            </a:r>
            <a:endParaRPr lang="en-US" sz="4000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8541989-6327-A929-0370-173BDEE7BF6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United States v. Miller (1939) </a:t>
            </a:r>
          </a:p>
          <a:p>
            <a:r>
              <a:rPr lang="en-US" dirty="0"/>
              <a:t>NFA violating Second Amendment.</a:t>
            </a:r>
          </a:p>
          <a:p>
            <a:r>
              <a:rPr lang="en-US" dirty="0"/>
              <a:t>Only federal government’s position presented.</a:t>
            </a:r>
          </a:p>
          <a:p>
            <a:r>
              <a:rPr lang="en-US" dirty="0"/>
              <a:t>Justices voted for the government.</a:t>
            </a:r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EA4A19CF-85C2-3775-2801-14D3C9B9FF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Epstein, Constitutional Law for a Changing America, 12e. © 2025 SAGE Publishing.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A03619F-788B-08E9-1B16-072D124D24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15276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BE9BE1BD-B29D-DA9B-8B66-733CF8ECA3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The Second Amendment Revisited 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AA387ED-66EC-24EC-6E80-FEA6F6D5AF3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Collective right to bear arms.</a:t>
            </a:r>
          </a:p>
          <a:p>
            <a:r>
              <a:rPr lang="en-US" dirty="0"/>
              <a:t>Pro-gun groups: strong legal argument.</a:t>
            </a:r>
          </a:p>
          <a:p>
            <a:r>
              <a:rPr lang="en-US" dirty="0"/>
              <a:t>District of Columbia v. Heller (2008).</a:t>
            </a:r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357734F1-2A8E-F577-0F6D-225096BD12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Epstein, Constitutional Law for a Changing America, 12e. © 2025 SAGE Publishing.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F3AD3D0-C752-87BC-AC69-8401E57516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83740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FA331DB1-A2C2-5BB3-E4F5-A020E551DC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/>
              <a:t>Heller and the States 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BC05F88-52FC-A6FC-FFA8-9BADD5E4A2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Very restrictive gun control ordinance.</a:t>
            </a:r>
          </a:p>
          <a:p>
            <a:r>
              <a:rPr lang="en-US" dirty="0"/>
              <a:t>Washington D.C.: not a state.</a:t>
            </a:r>
          </a:p>
          <a:p>
            <a:r>
              <a:rPr lang="en-US" dirty="0"/>
              <a:t>Second Amendment not incorporated.</a:t>
            </a:r>
          </a:p>
          <a:p>
            <a:r>
              <a:rPr lang="en-US" dirty="0"/>
              <a:t>McDonald v. City of Chicago (2010).</a:t>
            </a:r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D8FFF21F-A764-084F-1975-A151DEE26A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Epstein, Constitutional Law for a Changing America, 12e. © 2025 SAGE Publishing.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01109EC-F889-FBDA-3C3E-852514989F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81980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9744816-7B01-3D18-C5FA-6A127345CE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In the Aftermath of Heller and McDonald 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1DF889-DDEE-0BE0-A39F-8712B28AFD1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New ordinances curtailing gun ownership.</a:t>
            </a:r>
          </a:p>
          <a:p>
            <a:r>
              <a:rPr lang="en-US" dirty="0"/>
              <a:t>Lower courts devise own approach.</a:t>
            </a:r>
          </a:p>
          <a:p>
            <a:r>
              <a:rPr lang="en-US" dirty="0"/>
              <a:t>New York State Pistol &amp; Rifle Association, Inc. v. Bruen (2022).</a:t>
            </a:r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47798458-9FF1-35F9-E9B5-28BA037EFC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Epstein, Constitutional Law for a Changing America, 12e. © 2025 SAGE Publishing.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9F6DFCD-D52A-FA1C-6302-DB745DDFDA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125032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8AECAD27-9E46-B01E-F949-120F1A1ACB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1086013"/>
            <a:ext cx="8229600" cy="1326987"/>
          </a:xfrm>
        </p:spPr>
        <p:txBody>
          <a:bodyPr>
            <a:noAutofit/>
          </a:bodyPr>
          <a:lstStyle/>
          <a:p>
            <a:r>
              <a:rPr lang="en-US" noProof="0" dirty="0">
                <a:solidFill>
                  <a:schemeClr val="tx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Appendix: Accessibility Content, Long Descriptions for Images</a:t>
            </a:r>
            <a:endParaRPr lang="en-US" noProof="0" dirty="0">
              <a:solidFill>
                <a:schemeClr val="tx1"/>
              </a:solidFill>
            </a:endParaRPr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CF47C15A-D187-80C3-6435-D516C7D0F4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Epstein, Constitutional Law for a Changing America, 12e. © 2025 SAGE Publishing.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7599F68-765A-F18C-141E-CB64D807B6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F15528-21DE-4FAA-801E-634DDDAF4B2B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effectLst/>
                <a:uLnTx/>
                <a:uFillTx/>
                <a:latin typeface="Arial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8</a:t>
            </a:fld>
            <a:endParaRPr kumimoji="0" lang="en-US" sz="12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76944508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C2F62B34-762E-6409-CB79-10F10A3337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838200"/>
            <a:ext cx="8229600" cy="768517"/>
          </a:xfrm>
        </p:spPr>
        <p:txBody>
          <a:bodyPr>
            <a:normAutofit/>
          </a:bodyPr>
          <a:lstStyle/>
          <a:p>
            <a:r>
              <a:rPr lang="en-US" sz="4400" noProof="0" dirty="0">
                <a:solidFill>
                  <a:schemeClr val="tx1"/>
                </a:solidFill>
              </a:rPr>
              <a:t>Figure 9.1: Long </a:t>
            </a:r>
            <a:r>
              <a:rPr lang="en-US" dirty="0"/>
              <a:t>Description</a:t>
            </a:r>
            <a:endParaRPr lang="en-US" sz="2200" noProof="0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57707BC-26DC-9868-A248-1D9F27B338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768335"/>
            <a:ext cx="8229600" cy="3706977"/>
          </a:xfrm>
        </p:spPr>
        <p:txBody>
          <a:bodyPr anchor="ctr">
            <a:spAutoFit/>
          </a:bodyPr>
          <a:lstStyle/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a. The title is preference for gun laws. The x-axis has three categories: make more strict, keep the same, and make less strict. For each category there are three bars representing Democrats percentage, Independents percentage, and Republicans percentage. The y-axis has values from 0 to 100 in intervals of 10. The data from the graph is as follows: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Make more strict: Democrats 88 percent, Independents 58 percent, and Republicans 28 percent.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Keep the same: Democrats 9 percent, Independents 31 percent, and Republicans 51 percent.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Make less strict: Democrats 2 percent, Independents 11 percent, and Republicans 21 percent.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endParaRPr lang="en-US" sz="1000" dirty="0">
              <a:latin typeface="Arial" panose="020B0604020202020204" pitchFamily="34" charset="0"/>
              <a:ea typeface="Aptos" panose="020B000402020202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b. The title is ban on handguns. The x-axis has three categories: Democrats percentage, Independents percentage, and Republicans percentage. For each category, there are two bars representing favor and oppose. The y-axis has values from 0 to 100 in intervals of 10. The data from the graph is as follows: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Democrats percentage: 49 percent favor, 51 percent oppose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Independents percentage: 28 percent favor, 71 percent oppose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Republicans percentage: 6 percent favor, 92 percent oppose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endParaRPr lang="en-US" sz="1000" dirty="0">
              <a:latin typeface="Arial" panose="020B0604020202020204" pitchFamily="34" charset="0"/>
              <a:ea typeface="Aptos" panose="020B0004020202020204" pitchFamily="34" charset="0"/>
              <a:cs typeface="Arial" panose="020B0604020202020204" pitchFamily="34" charset="0"/>
            </a:endParaRP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c. The title is guns make home safer. The x-axis has three categories: Democrats percentage, Independents percentage, and Republicans percentage. For each category, there are two bars representing make safer and make more dangerous. The y-axis has values from 0 to 100 in intervals of 10. The data from the graph is as follows: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Democrats percentage: 38 percent make safer, 59 percent make more dangerous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Independents percentage: 68 percent make safer, 29 percent make more dangerous</a:t>
            </a:r>
          </a:p>
          <a:p>
            <a:pPr marL="0" indent="0">
              <a:lnSpc>
                <a:spcPct val="107000"/>
              </a:lnSpc>
              <a:spcBef>
                <a:spcPts val="200"/>
              </a:spcBef>
              <a:buNone/>
            </a:pPr>
            <a:r>
              <a:rPr lang="en-US" sz="1000" dirty="0">
                <a:latin typeface="Arial" panose="020B0604020202020204" pitchFamily="34" charset="0"/>
                <a:ea typeface="Aptos" panose="020B0004020202020204" pitchFamily="34" charset="0"/>
                <a:cs typeface="Arial" panose="020B0604020202020204" pitchFamily="34" charset="0"/>
              </a:rPr>
              <a:t>Republicans percentage: 88 percent make safer, 9 percent make more dangerous</a:t>
            </a:r>
          </a:p>
        </p:txBody>
      </p:sp>
      <p:sp>
        <p:nvSpPr>
          <p:cNvPr id="6" name="Content Placeholder 8">
            <a:extLst>
              <a:ext uri="{FF2B5EF4-FFF2-40B4-BE49-F238E27FC236}">
                <a16:creationId xmlns:a16="http://schemas.microsoft.com/office/drawing/2014/main" id="{F7579221-0C6C-4345-995E-C1D3E1F16834}"/>
              </a:ext>
            </a:extLst>
          </p:cNvPr>
          <p:cNvSpPr txBox="1">
            <a:spLocks/>
          </p:cNvSpPr>
          <p:nvPr/>
        </p:nvSpPr>
        <p:spPr>
          <a:xfrm>
            <a:off x="3505200" y="6144220"/>
            <a:ext cx="2133600" cy="2333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 lnSpcReduction="10000"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spcBef>
                <a:spcPts val="0"/>
              </a:spcBef>
              <a:buFontTx/>
              <a:buNone/>
              <a:defRPr/>
            </a:pPr>
            <a:r>
              <a:rPr lang="en-US" sz="1000" dirty="0">
                <a:solidFill>
                  <a:prstClr val="black"/>
                </a:solidFill>
                <a:latin typeface="Arial"/>
                <a:hlinkClick r:id="rId3" action="ppaction://hlinksldjump"/>
              </a:rPr>
              <a:t>Access the corresponding image.</a:t>
            </a:r>
            <a:endParaRPr lang="en-US" sz="1000" dirty="0">
              <a:solidFill>
                <a:prstClr val="black"/>
              </a:solidFill>
              <a:latin typeface="Arial"/>
            </a:endParaRPr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0EECE0CB-65DC-D1F9-37A0-35FCD83413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57200" y="6432237"/>
            <a:ext cx="7543800" cy="213350"/>
          </a:xfrm>
        </p:spPr>
        <p:txBody>
          <a:bodyPr/>
          <a:lstStyle/>
          <a:p>
            <a:r>
              <a:rPr lang="en-US" dirty="0"/>
              <a:t>Epstein, Constitutional Law for a Changing America, 12e. © 2025 SAGE Publishing.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B0655AE-61E6-C9F8-B72C-2D576CDC6B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72633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454</TotalTime>
  <Words>1269</Words>
  <Application>Microsoft Office PowerPoint</Application>
  <PresentationFormat>On-screen Show (4:3)</PresentationFormat>
  <Paragraphs>105</Paragraphs>
  <Slides>9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 Theme</vt:lpstr>
      <vt:lpstr>Epstein, Constitutional Law for a Changing America, Edition 12 Chapter 9: The Right to Keep and Bear Arms</vt:lpstr>
      <vt:lpstr>Introduction</vt:lpstr>
      <vt:lpstr>Initial Interpretations (1 of 2)</vt:lpstr>
      <vt:lpstr>Initial Interpretations (2 of 2)</vt:lpstr>
      <vt:lpstr>The Second Amendment Revisited </vt:lpstr>
      <vt:lpstr>Heller and the States </vt:lpstr>
      <vt:lpstr>In the Aftermath of Heller and McDonald </vt:lpstr>
      <vt:lpstr>Appendix: Accessibility Content, Long Descriptions for Images</vt:lpstr>
      <vt:lpstr>Figure 9.1: Long Description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Epstein 12e Chapter 9 PowerPoints</dc:title>
  <dc:subject/>
  <dc:creator>Tominia, Madilyn</dc:creator>
  <cp:keywords/>
  <dc:description/>
  <cp:lastModifiedBy>Daria Terry</cp:lastModifiedBy>
  <cp:revision>42</cp:revision>
  <dcterms:created xsi:type="dcterms:W3CDTF">2006-08-16T00:00:00Z</dcterms:created>
  <dcterms:modified xsi:type="dcterms:W3CDTF">2025-01-02T16:18:52Z</dcterms:modified>
  <cp:category/>
</cp:coreProperties>
</file>

<file path=docProps/thumbnail.jpeg>
</file>