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68" r:id="rId3"/>
    <p:sldId id="269" r:id="rId4"/>
    <p:sldId id="270" r:id="rId5"/>
    <p:sldId id="271" r:id="rId6"/>
    <p:sldId id="272" r:id="rId7"/>
    <p:sldId id="299" r:id="rId8"/>
    <p:sldId id="273" r:id="rId9"/>
    <p:sldId id="275" r:id="rId10"/>
    <p:sldId id="296" r:id="rId11"/>
    <p:sldId id="276" r:id="rId12"/>
    <p:sldId id="297" r:id="rId13"/>
    <p:sldId id="277" r:id="rId14"/>
    <p:sldId id="292" r:id="rId15"/>
    <p:sldId id="312" r:id="rId16"/>
    <p:sldId id="282" r:id="rId17"/>
    <p:sldId id="313" r:id="rId18"/>
    <p:sldId id="293" r:id="rId19"/>
    <p:sldId id="294" r:id="rId20"/>
    <p:sldId id="286" r:id="rId21"/>
    <p:sldId id="481" r:id="rId22"/>
    <p:sldId id="506" r:id="rId23"/>
    <p:sldId id="50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61823" autoAdjust="0"/>
  </p:normalViewPr>
  <p:slideViewPr>
    <p:cSldViewPr>
      <p:cViewPr varScale="1">
        <p:scale>
          <a:sx n="39" d="100"/>
          <a:sy n="39" d="100"/>
        </p:scale>
        <p:origin x="2088" y="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4B3D021F-678C-442C-B35C-44A15E39EE0C}"/>
    <pc:docChg chg="undo modSld">
      <pc:chgData name="Cassie Carey" userId="6fe182c6-1fef-4565-bbf3-fbf11a7861e2" providerId="ADAL" clId="{4B3D021F-678C-442C-B35C-44A15E39EE0C}" dt="2024-07-17T21:39:00.233" v="14"/>
      <pc:docMkLst>
        <pc:docMk/>
      </pc:docMkLst>
      <pc:sldChg chg="modSp">
        <pc:chgData name="Cassie Carey" userId="6fe182c6-1fef-4565-bbf3-fbf11a7861e2" providerId="ADAL" clId="{4B3D021F-678C-442C-B35C-44A15E39EE0C}" dt="2024-07-17T21:39:00.233" v="14"/>
        <pc:sldMkLst>
          <pc:docMk/>
          <pc:sldMk cId="1299582697" sldId="299"/>
        </pc:sldMkLst>
        <pc:graphicFrameChg chg="mod modGraphic">
          <ac:chgData name="Cassie Carey" userId="6fe182c6-1fef-4565-bbf3-fbf11a7861e2" providerId="ADAL" clId="{4B3D021F-678C-442C-B35C-44A15E39EE0C}" dt="2024-07-17T21:39:00.233" v="14"/>
          <ac:graphicFrameMkLst>
            <pc:docMk/>
            <pc:sldMk cId="1299582697" sldId="299"/>
            <ac:graphicFrameMk id="6" creationId="{510C8F14-70F4-754B-EF3D-BE9C1A0672BE}"/>
          </ac:graphicFrameMkLst>
        </pc:graphicFrameChg>
      </pc:sldChg>
      <pc:sldChg chg="modSp">
        <pc:chgData name="Cassie Carey" userId="6fe182c6-1fef-4565-bbf3-fbf11a7861e2" providerId="ADAL" clId="{4B3D021F-678C-442C-B35C-44A15E39EE0C}" dt="2024-07-17T21:29:17.480" v="0" actId="6549"/>
        <pc:sldMkLst>
          <pc:docMk/>
          <pc:sldMk cId="3722662822" sldId="301"/>
        </pc:sldMkLst>
        <pc:spChg chg="mod">
          <ac:chgData name="Cassie Carey" userId="6fe182c6-1fef-4565-bbf3-fbf11a7861e2" providerId="ADAL" clId="{4B3D021F-678C-442C-B35C-44A15E39EE0C}" dt="2024-07-17T21:29:17.480" v="0" actId="6549"/>
          <ac:spMkLst>
            <pc:docMk/>
            <pc:sldMk cId="3722662822" sldId="301"/>
            <ac:spMk id="4" creationId="{0908E2B7-7828-71DF-F427-D7EE59BAB121}"/>
          </ac:spMkLst>
        </pc:spChg>
      </pc:sldChg>
    </pc:docChg>
  </pc:docChgLst>
  <pc:docChgLst>
    <pc:chgData name="Bailey Witterholt" userId="751a7b9b-00b1-48dd-a161-0e21ced1130f" providerId="ADAL" clId="{2902FFF6-7424-47AA-AC03-6DBDD5B6109A}"/>
    <pc:docChg chg="modSld">
      <pc:chgData name="Bailey Witterholt" userId="751a7b9b-00b1-48dd-a161-0e21ced1130f" providerId="ADAL" clId="{2902FFF6-7424-47AA-AC03-6DBDD5B6109A}" dt="2024-07-17T19:35:06.083" v="10" actId="12"/>
      <pc:docMkLst>
        <pc:docMk/>
      </pc:docMkLst>
      <pc:sldChg chg="modSp mod">
        <pc:chgData name="Bailey Witterholt" userId="751a7b9b-00b1-48dd-a161-0e21ced1130f" providerId="ADAL" clId="{2902FFF6-7424-47AA-AC03-6DBDD5B6109A}" dt="2024-07-17T19:35:06.083" v="10" actId="12"/>
        <pc:sldMkLst>
          <pc:docMk/>
          <pc:sldMk cId="3722662822" sldId="301"/>
        </pc:sldMkLst>
        <pc:spChg chg="mod">
          <ac:chgData name="Bailey Witterholt" userId="751a7b9b-00b1-48dd-a161-0e21ced1130f" providerId="ADAL" clId="{2902FFF6-7424-47AA-AC03-6DBDD5B6109A}" dt="2024-07-17T19:35:06.083" v="10" actId="12"/>
          <ac:spMkLst>
            <pc:docMk/>
            <pc:sldMk cId="3722662822" sldId="301"/>
            <ac:spMk id="4" creationId="{0908E2B7-7828-71DF-F427-D7EE59BAB12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Voting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the Constitutional Convention of 1787, the states already had election systems that were quite liberal.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Suffrage, however, was granted only to free adult men, and in several states only to those who owned sufficient property.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lack of uniformity would cause conflict when instituting federal voting requirements.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Article I, Section 2: if citizens can cast state ballots, they are also qualified to vote in congressional elections.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Fifteenth Amendment (1870): the right to vote cannot be denied on the basis of race, color or previous condition of servitude.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Nineteenth Amendment (1920): the right to vote cannot be denied on the basis of sex.</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Twenty-fourth Amendment (1964): the government cannot impose a poll tax as a voter qualification for federal elections.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Twenty-sixth Amendment (1971): the minimum voting age for all state and federal elections is 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Oregon v. Mitchell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held that, although Congress could set a minimum age for voting in federal elections, it could not impose an age standard on state and local elections.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overcame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Mitchell</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ruling by proposing the Twenty-sixth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509871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Political Representation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Political Representation and Minority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Gerrymandering: the art of structuring legislative districts to ensure political success.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Gomillion v. Lightfoot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unanimous Court decision held that when an otherwise lawful exercise of state power is used to circumvent a federally protected right, the courts may intervene.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legislative act that removes citizens from the municipal voting rolls in a racially discriminatory fashion violates the Fifteenth Amendment.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Jewish Organizations of Williamsburgh v. Carey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legislative actions creating “majority-majority” districts, representational units in which a majority of the residents were members of a particular marginalized group.</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Civil rights groups/liberal organizations argue this practice is the only meaningful way to guarantee marginalized Americans a fair share of legislative seats.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Republican administrators back these efforts because when districts with a high concentration of Black voters are created, the other districts become more white and Republican.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004246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Political Representation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Political Representation and Minority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Shaw v. Reno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(1993)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congressional districts created to maximize marginalized representation may be unconstitutional under some circumstances.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States had to abide by federal antidiscrimination law but could not exceed it by engaging in rank racial segregation.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District lines that created bizarrely shaped configurations would be viewed with great skepticism.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Miller v. Johnson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(1995)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continued to apply strict scrutiny standards to legislative redistricting designed to satisfy the Voting Rights Act.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Justices would demand assurance that states were not simply “carving electorates into racial blocs.”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470370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Political Representation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Partisan Gerrymandering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Davis v. Bandemer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decision held political gerrymandering does present a justiciable claim under the equal protection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conceded that the Indiana law may have discriminated against Democrats.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the Court ruled in favor of the state, since the effect—some disproportionate representation after a single election—was not sufficiently adverse to trigger a constitutional violation.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signaled that, while a degree of partisan bias natural, the Constitution would be violated with excessive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did not provide a standard for determining when discrimination becomes unreasonable.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Vieth v. Jubelirer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(2004)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were divided and could not resolve the case, as they could not agree on an acceptable rule/remedy to apply to cases in which a party in power draws congressional district lines that favor themselves.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Arizona State Legislature v. Arizona Independent Redistricting Commission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(2015)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right of the Arizona electorate to initiate a state constitutional amendment removing reapportionment power from the state legislature and vesting it in an independent redistricting commission.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More than a dozen states have adopted some independent body for reapportionment.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Officials in other states continue to try to secure electoral benefits.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035251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Political Representation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Partisan Gerrymandering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Gill v. Whitford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sidestepped the technological issue of</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Wisconsin’s redistricting scheme that favored Republicans by dispensing the case on procedural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Benisek v. Lamone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sidestepped the technological issue of</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Maryland’s redistricting plan that favored Democrats by dispensing the case on procedural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Rucho v. Common Cause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decided the issue of redistricting proved too unwieldy for judges and was better left to the political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Without a firm standard, the Court could only evaluate the fairness of partisan appointment.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implies that state policy-makers are free to develop districting plans that secure the long-term dominance of their majority party.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Legislatively, many states have created nonpartisan institutions to draw legislative boundaries.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417575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Election Campaign Regulation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Buckley v. Valeo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provisions in the Federal Election Campaign Act of 1971 (FECA) that restricted how much individuals and groups could contribute to candidates, parties, and political action committees (PACs) in federal elections, imposed record-keeping requirements, and provided for federal funding of presidential election campaigns.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also struck down FECA’s provisions that limited independent campaign expenditures and candidate expenditures of personal funds.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decision rested on the assumption that restricting these expenditures was equivalent to limiting political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concluded that reducing electoral corruption was a sufficient interest to limit campaign contributions but not expenditures.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Since strategists found ways to circumvent the law, Congress passed the Bipartisan Campaign Reform Act of 2002 (BCRA).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BCRA prohibited national political parties from raising/spending soft money, barred officeholders and candidates for federal office from soliciting/receiving soft money, and prevented state and local party organizations from spending soft money.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law prohibited labor unions and corporations (including incorporated interest groups) from using general funds to engage in “electioneering communication” (advertising (primarily televised) clearly referring to a candidate for federal office that appears in the days leading up to an election).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raised the ceiling on hard-money contributions ($1,000 to $2,000) per election to a candidate and limited a donor’s aggregate contribution to candidates/groups.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Austin v. Michigan Chamber of Commerce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reinforced their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Buckley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reasoning and upheld a prohibition on corporate spending on behalf of candidates in elections.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McConnell v. Federal Election Commission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BCRA against arguments that Congress had exceeded its authority and that the law violated the First Amendment, but the Court was badly fractured.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was a 5–4 split between liberal and conservative justices, respectively.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322417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Note: These figures reflect soft-money contributions as a percentage of hard money and soft money combined. Although hard-money contributions given directly to candidates provided the bulk of money spent on political campaigns, soft-money donations to political party committees grew significantly in the years immediately preceding passage of the Bipartisan Campaign Reform Act of 2002.</a:t>
            </a:r>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a:p>
        </p:txBody>
      </p:sp>
    </p:spTree>
    <p:extLst>
      <p:ext uri="{BB962C8B-B14F-4D97-AF65-F5344CB8AC3E}">
        <p14:creationId xmlns:p14="http://schemas.microsoft.com/office/powerpoint/2010/main" val="24293395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Election Campaign Regulation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Davis v. Federal Election Commission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declared unconstitutional the so-called millionaire’s amendment to the BCRA.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gave way to speculation that the Court now had a 5-justice majority opposing strong limits on campaign finance on First Amendment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Citizens United v. Federal Election Commission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(2010)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decision did not upset the ban on corporate donations directly to political candidates, it provided constitutional protection for unions and corporations using funds to support their own independent political advertising.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McCutcheon, et al. v. Federal Election Commission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(2014)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 the same majority that decided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Citizens United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Court overturned a previously approved limitation on campaign contributions.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Placing limits on an individual’s total contributions, the Court says, is akin to restricting the number of candidates a person might choose to endorse.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Buckley v. Valeo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decision upheld the right of government to limit the amounts of money that can be contributed to candidates, parties, and political organizations, and that holding remains unaffected by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McCutcheon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decision.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2462211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Election Campaign Regulation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9"/>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Federal Election Commission v. Ted Cruz for Senate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(2022)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struck down a law that stated a candidate could loan their campaign organizations an unlimited amount of money, but any money loaned in excess of $250,000 had to repaid from campaign contributions raised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before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election.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law was struck down because the justices reasoned that the possibility of not recovering their money served to deter candidates from relying upon their own resources to campaign for office.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9"/>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Randall v. Sorrell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(2006)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struck down a Vermont law that placed stringent ceilings on campaign contributions, saying the Constitution is violated when contribution and spending limitations become so severe as to damage freedom of speech interests.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9"/>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Thompson v. Hebdon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strongly hinted that Alaska’s law that limited individual contributions to $500 annually to any candidate/group (other than a political party) violated free speech.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instructed the lower court to reconsider its decision and take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Randall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into account.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41317669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and Presidential Elections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Bush v. Gore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(2000)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a dispute over the vote count procedures in Florida during the presidential election in 2000, the Court stopped the Florida recount, ending the controversy and allowing Bush’s victory to stand.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caused an intense debate: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There was a question of whether SCOTUS should have heard the case in the first place.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believed the votes were excessively influenced by the justices’ own political preferences.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may have felt an institutional obligation to resolve the dispute.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Texas v. California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declined to resolve a dispute in which Texas questioned the validity of the balloting procedures in four other states, stating Texas had no standing to challenge the election procedures of other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Chiafalo v. Washington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state may bind its presidential electors to support its popular vote choice in the Electoral College.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2751217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Voting Rights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Post-Civil War attempts to legislate protections for Black Americans were met with resistance.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Cruikshank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(1876)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the Enforcement Act of 1870 could not be the basis for prosecuting perpetrators of violence, since it did not appear the defendants intended to prevent Black Americans from exercising their right to vote.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Reese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did not uphold the indictment of a Kentucky election official who refused to register a qualified Black voter because the Enforcement Act  was too broadly drawn.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6432435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2829493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Voting Rights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8"/>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Harris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(1883)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was reluctant to approve sanctions under the Ku Klux Klan Act when the prosecution centered private behavior.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8"/>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Ex parte Yarbrough</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(1884)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strongly supported federal enforcement actions against private behavior when the right to vote in national elections was abridged.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8"/>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approved criminal charges against state officials who compromised the integrity of federal elections in: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Ex parte Clark</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(1880).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Ex parte Siebold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(1880).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Gale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(1883).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159708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Voting Rights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11"/>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State Restrictions on Voting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Louisiana v. United States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Louisiana’s “understanding test,” which permitted voting registrars to determine whether individuals understood state and federal constitutions to be qualified to vote.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was a warning the Court would not tolerate state schemes designed to deny marginalized individuals access to the ballot.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Harper v. Virginia State Board of Elections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that poll taxes imposed as a requirement to vote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state elections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violated the Fourteenth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Coupled with the Twenty-fourth Amendment, this decision eliminated the willingness or ability to pay a tax as a voting rights requirement.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Kramer v. Union Free School District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removed ownership/rental of real property as a requirement for voting on certain property tax issues.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Dunn v. Blumstein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state laws that established residency requirements of up to a year as a voting prerequisite.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b="1"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267344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Voting Rights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1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Voting Rights Act of 1965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act contained general provisions and sections that targeted areas with a history of voting rights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General: prohibited all practices and procedures (e.g., poll taxes, literacy tests) that had a discriminatory impact on voting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Targeted: prohibited implementing changes in election procedures without approval from the U.S. Justice Department/three-judge district court in Washington, D.C.</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South Carolina v. Katzenbach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(1966)\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dismissed a suit challenging the Voting Rights Act on the ground that its provisions exceeded Congress’s Constitutional power over the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Shelby County, Alabama v. Holder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did not strike down nondiscrimination principles or reduce the opportunity for legal challenges.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the law’s coverage formula, finding it to have limited contemporary relevance.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Civil rights advocates criticized this decision for eliminating the act’s most effective provisions, arguing discriminatory laws can be challenged only through expensive litigation and only after laws go into effect.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425736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50448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Voting Rights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1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Contemporary Restrictions on the Right to Vote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Crawford v. Marion County Election Board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Indiana’s voter identification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Critics claimed this law would impose unwarranted hardship on those living in poverty and older adults, who are less likely to have these IDs.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Husted v. A. Philip Randolph Institute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Ohio’s method of striking people from voting rolls if they did not turn out to vote consecutively was valid since failure to vote was not the sole criterion (it relied on a failure to vote and return a notice card).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709924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Political Representation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Reapportionment Controversy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Constitutional issues regarding apportionment arose after World War II.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Colegrove v. Green</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(1946)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refused to rule on a case challenging congressional districts in Illinois, where the most populous district had almost nine times as many residents as the least populous.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held reapportionment was a political issue.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Baker v. Carr</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(1962)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ruled that apportionment issues raise serious equal protection questions that are justiciable.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announced it would welcome reapportionment challenges.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4134012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Political Representation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Reapportionment Controversy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Wesberry v. Sanders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held that Georgia’s Congressional districts were significantly malapportioned, and this violated Article I, Section 2, of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satisfy that constitutional provision, the Court ruled, the congressional districts within a state must be as equal in population as practicable.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ruling did not solve the issue of malapportionment within state legislatures.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Reynolds v. Sims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(1964)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opinion stated both houses of a state legislature must be apportioned on a population basis.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State advocates tried to amend the Constitution allow states to have at least one state legislative house based on factors other than population, but the proposal failed.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Today, reapportionment occurs each decade following the national census.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addition, the reapportionment rulings have been extended to the local level.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36430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2103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slide" Target="slide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slide" Target="slide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1910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15: Voting and Representation</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8D84F1-3D98-9E41-16E9-DD0E2AAB9AFE}"/>
              </a:ext>
            </a:extLst>
          </p:cNvPr>
          <p:cNvSpPr>
            <a:spLocks noGrp="1"/>
          </p:cNvSpPr>
          <p:nvPr>
            <p:ph type="title"/>
          </p:nvPr>
        </p:nvSpPr>
        <p:spPr/>
        <p:txBody>
          <a:bodyPr>
            <a:normAutofit/>
          </a:bodyPr>
          <a:lstStyle/>
          <a:p>
            <a:r>
              <a:rPr lang="en-US" sz="4000" dirty="0"/>
              <a:t>Political Representation </a:t>
            </a:r>
            <a:r>
              <a:rPr lang="en-US" sz="2400" dirty="0"/>
              <a:t>(2 of 7)</a:t>
            </a:r>
            <a:endParaRPr lang="en-US" sz="4000" dirty="0"/>
          </a:p>
        </p:txBody>
      </p:sp>
      <p:sp>
        <p:nvSpPr>
          <p:cNvPr id="4" name="Content Placeholder 3">
            <a:extLst>
              <a:ext uri="{FF2B5EF4-FFF2-40B4-BE49-F238E27FC236}">
                <a16:creationId xmlns:a16="http://schemas.microsoft.com/office/drawing/2014/main" id="{78CA1D71-F1D6-C50A-C1AC-D80C0341F486}"/>
              </a:ext>
            </a:extLst>
          </p:cNvPr>
          <p:cNvSpPr>
            <a:spLocks noGrp="1"/>
          </p:cNvSpPr>
          <p:nvPr>
            <p:ph idx="1"/>
          </p:nvPr>
        </p:nvSpPr>
        <p:spPr/>
        <p:txBody>
          <a:bodyPr/>
          <a:lstStyle/>
          <a:p>
            <a:pPr marL="0" indent="0">
              <a:buNone/>
            </a:pPr>
            <a:r>
              <a:rPr lang="en-US" dirty="0"/>
              <a:t>The Reapportionment Controversy</a:t>
            </a:r>
          </a:p>
          <a:p>
            <a:r>
              <a:rPr lang="en-US" dirty="0"/>
              <a:t>Wesberry v. Sanders (1964).</a:t>
            </a:r>
          </a:p>
          <a:p>
            <a:r>
              <a:rPr lang="en-US" dirty="0"/>
              <a:t>Reynolds v. Sims (1964).</a:t>
            </a:r>
          </a:p>
        </p:txBody>
      </p:sp>
      <p:sp>
        <p:nvSpPr>
          <p:cNvPr id="2" name="Footer Placeholder 1">
            <a:extLst>
              <a:ext uri="{FF2B5EF4-FFF2-40B4-BE49-F238E27FC236}">
                <a16:creationId xmlns:a16="http://schemas.microsoft.com/office/drawing/2014/main" id="{62F1A115-2AF4-3EA5-B97A-52639785AC9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1FE0A5F-8A77-2F87-FF56-90CB377FAF7B}"/>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530079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D0AB8B-B586-01E3-EF01-7B5144165FAA}"/>
              </a:ext>
            </a:extLst>
          </p:cNvPr>
          <p:cNvSpPr>
            <a:spLocks noGrp="1"/>
          </p:cNvSpPr>
          <p:nvPr>
            <p:ph type="title"/>
          </p:nvPr>
        </p:nvSpPr>
        <p:spPr/>
        <p:txBody>
          <a:bodyPr>
            <a:normAutofit/>
          </a:bodyPr>
          <a:lstStyle/>
          <a:p>
            <a:r>
              <a:rPr lang="en-US" sz="4000" dirty="0"/>
              <a:t>Political Representation </a:t>
            </a:r>
            <a:r>
              <a:rPr lang="en-US" sz="2400" dirty="0"/>
              <a:t>(3 of 7)</a:t>
            </a:r>
            <a:endParaRPr lang="en-US" sz="4000" dirty="0"/>
          </a:p>
        </p:txBody>
      </p:sp>
      <p:sp>
        <p:nvSpPr>
          <p:cNvPr id="4" name="Content Placeholder 3">
            <a:extLst>
              <a:ext uri="{FF2B5EF4-FFF2-40B4-BE49-F238E27FC236}">
                <a16:creationId xmlns:a16="http://schemas.microsoft.com/office/drawing/2014/main" id="{76003422-A115-91F8-500E-87B482881AED}"/>
              </a:ext>
            </a:extLst>
          </p:cNvPr>
          <p:cNvSpPr>
            <a:spLocks noGrp="1"/>
          </p:cNvSpPr>
          <p:nvPr>
            <p:ph idx="1"/>
          </p:nvPr>
        </p:nvSpPr>
        <p:spPr/>
        <p:txBody>
          <a:bodyPr/>
          <a:lstStyle/>
          <a:p>
            <a:pPr marL="0" indent="0">
              <a:buNone/>
            </a:pPr>
            <a:r>
              <a:rPr lang="en-US" dirty="0"/>
              <a:t>Political Representation and Minority Rights </a:t>
            </a:r>
          </a:p>
          <a:p>
            <a:r>
              <a:rPr lang="en-US" dirty="0"/>
              <a:t>Gerrymandering: structuring legislative districts.</a:t>
            </a:r>
          </a:p>
          <a:p>
            <a:r>
              <a:rPr lang="en-US" dirty="0"/>
              <a:t>Gomillion v. Lightfoot (1960).</a:t>
            </a:r>
          </a:p>
          <a:p>
            <a:r>
              <a:rPr lang="en-US" dirty="0"/>
              <a:t>United Jewish Organizations, Williamsburgh v. Carey (1977).</a:t>
            </a:r>
          </a:p>
        </p:txBody>
      </p:sp>
      <p:sp>
        <p:nvSpPr>
          <p:cNvPr id="2" name="Footer Placeholder 1">
            <a:extLst>
              <a:ext uri="{FF2B5EF4-FFF2-40B4-BE49-F238E27FC236}">
                <a16:creationId xmlns:a16="http://schemas.microsoft.com/office/drawing/2014/main" id="{D383ED57-A345-97A7-314F-2DD35EDCB4A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A6B8DC0-EBB2-FDEE-DCE6-102B75A341D6}"/>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030579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658B5D-5519-2320-6666-5FC7FBA52589}"/>
              </a:ext>
            </a:extLst>
          </p:cNvPr>
          <p:cNvSpPr>
            <a:spLocks noGrp="1"/>
          </p:cNvSpPr>
          <p:nvPr>
            <p:ph type="title"/>
          </p:nvPr>
        </p:nvSpPr>
        <p:spPr/>
        <p:txBody>
          <a:bodyPr>
            <a:normAutofit/>
          </a:bodyPr>
          <a:lstStyle/>
          <a:p>
            <a:r>
              <a:rPr lang="en-US" sz="4000" dirty="0"/>
              <a:t>Political Representation </a:t>
            </a:r>
            <a:r>
              <a:rPr lang="en-US" sz="2400" dirty="0"/>
              <a:t>(4 of 7)</a:t>
            </a:r>
            <a:endParaRPr lang="en-US" sz="4000" dirty="0"/>
          </a:p>
        </p:txBody>
      </p:sp>
      <p:sp>
        <p:nvSpPr>
          <p:cNvPr id="4" name="Content Placeholder 3">
            <a:extLst>
              <a:ext uri="{FF2B5EF4-FFF2-40B4-BE49-F238E27FC236}">
                <a16:creationId xmlns:a16="http://schemas.microsoft.com/office/drawing/2014/main" id="{A76E41EB-5C05-EF96-074C-6BA057EA6888}"/>
              </a:ext>
            </a:extLst>
          </p:cNvPr>
          <p:cNvSpPr>
            <a:spLocks noGrp="1"/>
          </p:cNvSpPr>
          <p:nvPr>
            <p:ph idx="1"/>
          </p:nvPr>
        </p:nvSpPr>
        <p:spPr/>
        <p:txBody>
          <a:bodyPr/>
          <a:lstStyle/>
          <a:p>
            <a:pPr marL="0" indent="0">
              <a:buNone/>
            </a:pPr>
            <a:r>
              <a:rPr lang="en-US" dirty="0"/>
              <a:t>Political Representation and Minority Rights </a:t>
            </a:r>
          </a:p>
          <a:p>
            <a:r>
              <a:rPr lang="en-US" dirty="0"/>
              <a:t>Shaw v. Reno (1993).</a:t>
            </a:r>
          </a:p>
          <a:p>
            <a:r>
              <a:rPr lang="en-US" dirty="0"/>
              <a:t>Miller v. Johnson (1995).</a:t>
            </a:r>
          </a:p>
        </p:txBody>
      </p:sp>
      <p:sp>
        <p:nvSpPr>
          <p:cNvPr id="2" name="Footer Placeholder 1">
            <a:extLst>
              <a:ext uri="{FF2B5EF4-FFF2-40B4-BE49-F238E27FC236}">
                <a16:creationId xmlns:a16="http://schemas.microsoft.com/office/drawing/2014/main" id="{A718321B-51BF-7974-5EFF-A0218C9E0A8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80D883D-37BA-08CB-2B5E-FBE156AEAFA4}"/>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1038575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EDB19F-F079-DFB9-C3C5-3621377FA3B9}"/>
              </a:ext>
            </a:extLst>
          </p:cNvPr>
          <p:cNvSpPr>
            <a:spLocks noGrp="1"/>
          </p:cNvSpPr>
          <p:nvPr>
            <p:ph type="title"/>
          </p:nvPr>
        </p:nvSpPr>
        <p:spPr/>
        <p:txBody>
          <a:bodyPr>
            <a:normAutofit/>
          </a:bodyPr>
          <a:lstStyle/>
          <a:p>
            <a:r>
              <a:rPr lang="en-US" sz="4000" dirty="0"/>
              <a:t>Political Representation </a:t>
            </a:r>
            <a:r>
              <a:rPr lang="en-US" sz="2400" dirty="0"/>
              <a:t>(5 of 7)</a:t>
            </a:r>
            <a:endParaRPr lang="en-US" sz="4000" dirty="0"/>
          </a:p>
        </p:txBody>
      </p:sp>
      <p:sp>
        <p:nvSpPr>
          <p:cNvPr id="4" name="Content Placeholder 3">
            <a:extLst>
              <a:ext uri="{FF2B5EF4-FFF2-40B4-BE49-F238E27FC236}">
                <a16:creationId xmlns:a16="http://schemas.microsoft.com/office/drawing/2014/main" id="{EF00B661-A8AD-6799-7EE4-4DCC54FDE242}"/>
              </a:ext>
            </a:extLst>
          </p:cNvPr>
          <p:cNvSpPr>
            <a:spLocks noGrp="1"/>
          </p:cNvSpPr>
          <p:nvPr>
            <p:ph idx="1"/>
          </p:nvPr>
        </p:nvSpPr>
        <p:spPr/>
        <p:txBody>
          <a:bodyPr/>
          <a:lstStyle/>
          <a:p>
            <a:pPr marL="0" indent="0">
              <a:buNone/>
            </a:pPr>
            <a:r>
              <a:rPr lang="en-US" dirty="0"/>
              <a:t>Partisan Gerrymandering </a:t>
            </a:r>
          </a:p>
          <a:p>
            <a:r>
              <a:rPr lang="en-US" dirty="0"/>
              <a:t>Davis v. Bandemer (1986).</a:t>
            </a:r>
          </a:p>
          <a:p>
            <a:r>
              <a:rPr lang="en-US" dirty="0"/>
              <a:t>Vieth v. Jubelirer (2004).</a:t>
            </a:r>
          </a:p>
          <a:p>
            <a:r>
              <a:rPr lang="en-US" dirty="0"/>
              <a:t>Arizona State Legislature v. Arizona Independent Redistricting Commission (2015).</a:t>
            </a:r>
          </a:p>
        </p:txBody>
      </p:sp>
      <p:sp>
        <p:nvSpPr>
          <p:cNvPr id="2" name="Footer Placeholder 1">
            <a:extLst>
              <a:ext uri="{FF2B5EF4-FFF2-40B4-BE49-F238E27FC236}">
                <a16:creationId xmlns:a16="http://schemas.microsoft.com/office/drawing/2014/main" id="{23188DF8-782C-3E42-1FE5-271ABC3962B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82A2ACF-D536-8806-9BC8-73C18C5FE06C}"/>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263772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EDB19F-F079-DFB9-C3C5-3621377FA3B9}"/>
              </a:ext>
            </a:extLst>
          </p:cNvPr>
          <p:cNvSpPr>
            <a:spLocks noGrp="1"/>
          </p:cNvSpPr>
          <p:nvPr>
            <p:ph type="title"/>
          </p:nvPr>
        </p:nvSpPr>
        <p:spPr/>
        <p:txBody>
          <a:bodyPr>
            <a:normAutofit/>
          </a:bodyPr>
          <a:lstStyle/>
          <a:p>
            <a:r>
              <a:rPr lang="en-US" sz="4000" dirty="0"/>
              <a:t>Political Representation </a:t>
            </a:r>
            <a:r>
              <a:rPr lang="en-US" sz="2400" dirty="0"/>
              <a:t>(6 of 7)</a:t>
            </a:r>
            <a:endParaRPr lang="en-US" sz="4000" dirty="0"/>
          </a:p>
        </p:txBody>
      </p:sp>
      <p:sp>
        <p:nvSpPr>
          <p:cNvPr id="4" name="Content Placeholder 3">
            <a:extLst>
              <a:ext uri="{FF2B5EF4-FFF2-40B4-BE49-F238E27FC236}">
                <a16:creationId xmlns:a16="http://schemas.microsoft.com/office/drawing/2014/main" id="{EF00B661-A8AD-6799-7EE4-4DCC54FDE242}"/>
              </a:ext>
            </a:extLst>
          </p:cNvPr>
          <p:cNvSpPr>
            <a:spLocks noGrp="1"/>
          </p:cNvSpPr>
          <p:nvPr>
            <p:ph idx="1"/>
          </p:nvPr>
        </p:nvSpPr>
        <p:spPr/>
        <p:txBody>
          <a:bodyPr/>
          <a:lstStyle/>
          <a:p>
            <a:pPr marL="0" indent="0">
              <a:buNone/>
            </a:pPr>
            <a:r>
              <a:rPr lang="en-US" dirty="0"/>
              <a:t>Partisan Gerrymandering </a:t>
            </a:r>
          </a:p>
          <a:p>
            <a:r>
              <a:rPr lang="en-US" dirty="0"/>
              <a:t>Gill v. Whitford (2018).</a:t>
            </a:r>
          </a:p>
          <a:p>
            <a:r>
              <a:rPr lang="en-US" dirty="0"/>
              <a:t>Benisek v. Lamone (2018).</a:t>
            </a:r>
          </a:p>
          <a:p>
            <a:r>
              <a:rPr lang="en-US" dirty="0"/>
              <a:t>Rucho v. Common Cause (2019).</a:t>
            </a:r>
          </a:p>
        </p:txBody>
      </p:sp>
      <p:sp>
        <p:nvSpPr>
          <p:cNvPr id="2" name="Footer Placeholder 1">
            <a:extLst>
              <a:ext uri="{FF2B5EF4-FFF2-40B4-BE49-F238E27FC236}">
                <a16:creationId xmlns:a16="http://schemas.microsoft.com/office/drawing/2014/main" id="{23188DF8-782C-3E42-1FE5-271ABC3962B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82A2ACF-D536-8806-9BC8-73C18C5FE06C}"/>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11581259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8632"/>
            <a:ext cx="8229600" cy="718059"/>
          </a:xfrm>
        </p:spPr>
        <p:txBody>
          <a:bodyPr>
            <a:normAutofit fontScale="90000"/>
          </a:bodyPr>
          <a:lstStyle/>
          <a:p>
            <a:r>
              <a:rPr lang="en-US" dirty="0"/>
              <a:t>Political Representation</a:t>
            </a:r>
            <a:r>
              <a:rPr lang="en-US" sz="2700" dirty="0"/>
              <a:t> (7 of 7)</a:t>
            </a:r>
            <a:endParaRPr lang="en-US" sz="2700"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741387"/>
            <a:ext cx="8229600" cy="707891"/>
          </a:xfrm>
        </p:spPr>
        <p:txBody>
          <a:bodyPr anchor="ctr">
            <a:noAutofit/>
          </a:bodyPr>
          <a:lstStyle/>
          <a:p>
            <a:pPr marL="0" indent="0">
              <a:buNone/>
            </a:pPr>
            <a:r>
              <a:rPr lang="en-US" sz="2400" b="1" noProof="0" dirty="0"/>
              <a:t>Figure 15.1</a:t>
            </a:r>
            <a:r>
              <a:rPr lang="en-US" sz="2400" noProof="0" dirty="0"/>
              <a:t> </a:t>
            </a:r>
            <a:r>
              <a:rPr lang="en-US" sz="2400" dirty="0"/>
              <a:t>Number of Black and Hispanic Representatives in the U.S. House</a:t>
            </a:r>
            <a:endParaRPr lang="en-US" sz="2400" noProof="0" dirty="0"/>
          </a:p>
        </p:txBody>
      </p:sp>
      <p:pic>
        <p:nvPicPr>
          <p:cNvPr id="12" name="Content Placeholder 11" descr="A line chart with two lines denoting Hispanic representatives and Black representatives in the U.S. House.&#10;">
            <a:extLst>
              <a:ext uri="{FF2B5EF4-FFF2-40B4-BE49-F238E27FC236}">
                <a16:creationId xmlns:a16="http://schemas.microsoft.com/office/drawing/2014/main" id="{A9514B1C-695E-FF0F-E331-52EECAB88188}"/>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2324424" y="2585699"/>
            <a:ext cx="4495152" cy="2965828"/>
          </a:xfr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570795"/>
            <a:ext cx="2520526" cy="257367"/>
          </a:xfrm>
        </p:spPr>
        <p:txBody>
          <a:bodyPr anchor="ctr">
            <a:normAutofit/>
          </a:bodyPr>
          <a:lstStyle/>
          <a:p>
            <a:pPr marL="0" indent="0">
              <a:buNone/>
            </a:pPr>
            <a:r>
              <a:rPr lang="en-US" sz="1000" noProof="0" dirty="0">
                <a:hlinkClick r:id="rId4" action="ppaction://hlinksldjump"/>
              </a:rPr>
              <a:t>Access the long description for image.</a:t>
            </a: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5894588"/>
            <a:ext cx="8229600" cy="450525"/>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Sources: Brookings Institute, </a:t>
            </a:r>
            <a:r>
              <a:rPr lang="en-US" sz="1000" i="1" dirty="0"/>
              <a:t>Vital Statistics on Congress</a:t>
            </a:r>
            <a:r>
              <a:rPr lang="en-US" sz="1000" dirty="0"/>
              <a:t>, https://www.brookings.edu/articles/vital-statistics-on-congress, Katherine Schaeffer, “U.S. Congress continues to grow in racial, ethnic diversity,” https://www.pewresearch.org/short-reads/2023/01/09/u-s-congress-continues-to-grow-in-racial-ethnic-diversity/</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14BA61-1C93-C378-DCE1-26EAD60BA428}"/>
              </a:ext>
            </a:extLst>
          </p:cNvPr>
          <p:cNvSpPr>
            <a:spLocks noGrp="1"/>
          </p:cNvSpPr>
          <p:nvPr>
            <p:ph type="title"/>
          </p:nvPr>
        </p:nvSpPr>
        <p:spPr/>
        <p:txBody>
          <a:bodyPr>
            <a:normAutofit/>
          </a:bodyPr>
          <a:lstStyle/>
          <a:p>
            <a:r>
              <a:rPr lang="en-US" sz="4000" dirty="0"/>
              <a:t>Election Campaign Regulation </a:t>
            </a:r>
            <a:r>
              <a:rPr lang="en-US" sz="2400" dirty="0"/>
              <a:t>(1 of 4)</a:t>
            </a:r>
            <a:endParaRPr lang="en-US" sz="2700" dirty="0"/>
          </a:p>
        </p:txBody>
      </p:sp>
      <p:sp>
        <p:nvSpPr>
          <p:cNvPr id="4" name="Content Placeholder 3">
            <a:extLst>
              <a:ext uri="{FF2B5EF4-FFF2-40B4-BE49-F238E27FC236}">
                <a16:creationId xmlns:a16="http://schemas.microsoft.com/office/drawing/2014/main" id="{5E844541-820C-9DB1-A735-8B435D1716AD}"/>
              </a:ext>
            </a:extLst>
          </p:cNvPr>
          <p:cNvSpPr>
            <a:spLocks noGrp="1"/>
          </p:cNvSpPr>
          <p:nvPr>
            <p:ph idx="1"/>
          </p:nvPr>
        </p:nvSpPr>
        <p:spPr/>
        <p:txBody>
          <a:bodyPr/>
          <a:lstStyle/>
          <a:p>
            <a:r>
              <a:rPr lang="en-US" dirty="0"/>
              <a:t>Buckley v. Valeo (1976).</a:t>
            </a:r>
          </a:p>
          <a:p>
            <a:r>
              <a:rPr lang="en-US" dirty="0"/>
              <a:t>Bipartisan Campaign Reform Act (2002) (BCRA).</a:t>
            </a:r>
          </a:p>
          <a:p>
            <a:r>
              <a:rPr lang="en-US" dirty="0"/>
              <a:t>Austin v. Michigan Chamber of Commerce (1990).</a:t>
            </a:r>
          </a:p>
          <a:p>
            <a:r>
              <a:rPr lang="en-US" dirty="0"/>
              <a:t>McConnell v. Federal Election Commission (2003).</a:t>
            </a:r>
          </a:p>
        </p:txBody>
      </p:sp>
      <p:sp>
        <p:nvSpPr>
          <p:cNvPr id="2" name="Footer Placeholder 1">
            <a:extLst>
              <a:ext uri="{FF2B5EF4-FFF2-40B4-BE49-F238E27FC236}">
                <a16:creationId xmlns:a16="http://schemas.microsoft.com/office/drawing/2014/main" id="{EC3892CD-4FEF-598F-EC24-CA4F367905D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9508761-A415-72EE-3243-75A02BDF1D98}"/>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940335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8632"/>
            <a:ext cx="8229600" cy="718059"/>
          </a:xfrm>
        </p:spPr>
        <p:txBody>
          <a:bodyPr>
            <a:normAutofit fontScale="90000"/>
          </a:bodyPr>
          <a:lstStyle/>
          <a:p>
            <a:r>
              <a:rPr lang="en-US" dirty="0"/>
              <a:t>Election Campaign Regulation </a:t>
            </a:r>
            <a:r>
              <a:rPr lang="en-US" sz="2800" dirty="0"/>
              <a:t>(2 of 4)</a:t>
            </a:r>
            <a:endParaRPr lang="en-US" sz="2700"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741387"/>
            <a:ext cx="8229600" cy="707891"/>
          </a:xfrm>
        </p:spPr>
        <p:txBody>
          <a:bodyPr anchor="ctr">
            <a:noAutofit/>
          </a:bodyPr>
          <a:lstStyle/>
          <a:p>
            <a:pPr marL="0" indent="0">
              <a:buNone/>
            </a:pPr>
            <a:r>
              <a:rPr lang="en-US" sz="2400" b="1" noProof="0" dirty="0"/>
              <a:t>Figure 15.2</a:t>
            </a:r>
            <a:r>
              <a:rPr lang="en-US" sz="2400" noProof="0" dirty="0"/>
              <a:t> </a:t>
            </a:r>
            <a:r>
              <a:rPr lang="en-US" sz="2400" dirty="0"/>
              <a:t>Soft Money as a Percentage of Total Contributions</a:t>
            </a:r>
            <a:endParaRPr lang="en-US" sz="2400" noProof="0" dirty="0"/>
          </a:p>
        </p:txBody>
      </p:sp>
      <p:pic>
        <p:nvPicPr>
          <p:cNvPr id="11" name="Content Placeholder 10" descr="A line chart with two lines denoting Democrats soft money and Republicans soft money as a percentage of total contributions.">
            <a:extLst>
              <a:ext uri="{FF2B5EF4-FFF2-40B4-BE49-F238E27FC236}">
                <a16:creationId xmlns:a16="http://schemas.microsoft.com/office/drawing/2014/main" id="{4A03860A-D013-48D5-8708-0FED545866DD}"/>
              </a:ext>
            </a:extLst>
          </p:cNvPr>
          <p:cNvPicPr>
            <a:picLocks noGrp="1" noChangeAspect="1"/>
          </p:cNvPicPr>
          <p:nvPr>
            <p:ph sz="quarter" idx="13"/>
          </p:nvPr>
        </p:nvPicPr>
        <p:blipFill>
          <a:blip r:embed="rId3"/>
          <a:stretch>
            <a:fillRect/>
          </a:stretch>
        </p:blipFill>
        <p:spPr>
          <a:xfrm>
            <a:off x="1788816" y="2623920"/>
            <a:ext cx="5566368" cy="2885977"/>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5623049"/>
            <a:ext cx="2520526" cy="257367"/>
          </a:xfrm>
        </p:spPr>
        <p:txBody>
          <a:bodyPr anchor="ctr">
            <a:normAutofit/>
          </a:bodyPr>
          <a:lstStyle/>
          <a:p>
            <a:pPr marL="0" indent="0">
              <a:buNone/>
            </a:pPr>
            <a:r>
              <a:rPr lang="en-US" sz="1000" noProof="0" dirty="0">
                <a:hlinkClick r:id="rId4" action="ppaction://hlinksldjump"/>
              </a:rPr>
              <a:t>Access the long description for image.</a:t>
            </a:r>
          </a:p>
        </p:txBody>
      </p:sp>
      <p:sp>
        <p:nvSpPr>
          <p:cNvPr id="9" name="Content Placeholder 7">
            <a:extLst>
              <a:ext uri="{FF2B5EF4-FFF2-40B4-BE49-F238E27FC236}">
                <a16:creationId xmlns:a16="http://schemas.microsoft.com/office/drawing/2014/main" id="{C82180CA-0AE6-4A7E-B97E-F584DCAE4CBC}"/>
              </a:ext>
            </a:extLst>
          </p:cNvPr>
          <p:cNvSpPr txBox="1">
            <a:spLocks/>
          </p:cNvSpPr>
          <p:nvPr/>
        </p:nvSpPr>
        <p:spPr>
          <a:xfrm>
            <a:off x="457200" y="6042642"/>
            <a:ext cx="8229600" cy="257368"/>
          </a:xfrm>
          <a:prstGeom prst="rect">
            <a:avLst/>
          </a:prstGeom>
        </p:spPr>
        <p:txBody>
          <a:bodyPr vert="horz" lIns="91440" tIns="45720" rIns="91440" bIns="45720" rtlCol="0" anchor="ctr"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t>Sources: Federal Election Commission; “Debating McCain-Feingold,” CQ Weekly, March 10, 2001, 524–526.</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4121454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14BA61-1C93-C378-DCE1-26EAD60BA428}"/>
              </a:ext>
            </a:extLst>
          </p:cNvPr>
          <p:cNvSpPr>
            <a:spLocks noGrp="1"/>
          </p:cNvSpPr>
          <p:nvPr>
            <p:ph type="title"/>
          </p:nvPr>
        </p:nvSpPr>
        <p:spPr/>
        <p:txBody>
          <a:bodyPr>
            <a:normAutofit/>
          </a:bodyPr>
          <a:lstStyle/>
          <a:p>
            <a:r>
              <a:rPr lang="en-US" sz="4000" dirty="0"/>
              <a:t>Election Campaign Regulation </a:t>
            </a:r>
            <a:r>
              <a:rPr lang="en-US" sz="2400" dirty="0"/>
              <a:t>(3 of 4)</a:t>
            </a:r>
            <a:endParaRPr lang="en-US" sz="2700" dirty="0"/>
          </a:p>
        </p:txBody>
      </p:sp>
      <p:sp>
        <p:nvSpPr>
          <p:cNvPr id="4" name="Content Placeholder 3">
            <a:extLst>
              <a:ext uri="{FF2B5EF4-FFF2-40B4-BE49-F238E27FC236}">
                <a16:creationId xmlns:a16="http://schemas.microsoft.com/office/drawing/2014/main" id="{5E844541-820C-9DB1-A735-8B435D1716AD}"/>
              </a:ext>
            </a:extLst>
          </p:cNvPr>
          <p:cNvSpPr>
            <a:spLocks noGrp="1"/>
          </p:cNvSpPr>
          <p:nvPr>
            <p:ph idx="1"/>
          </p:nvPr>
        </p:nvSpPr>
        <p:spPr/>
        <p:txBody>
          <a:bodyPr/>
          <a:lstStyle/>
          <a:p>
            <a:r>
              <a:rPr lang="en-US" dirty="0"/>
              <a:t>Davis v. Federal Election Commission (2008).</a:t>
            </a:r>
          </a:p>
          <a:p>
            <a:r>
              <a:rPr lang="en-US" dirty="0"/>
              <a:t>Citizens United v. Federal Election Commission (2010).</a:t>
            </a:r>
          </a:p>
          <a:p>
            <a:r>
              <a:rPr lang="en-US" dirty="0"/>
              <a:t>McCutcheon, et al. v. Federal Election Commission (2014).</a:t>
            </a:r>
          </a:p>
          <a:p>
            <a:r>
              <a:rPr lang="en-US" dirty="0"/>
              <a:t>Buckley v. Valeo (1976).</a:t>
            </a:r>
          </a:p>
        </p:txBody>
      </p:sp>
      <p:sp>
        <p:nvSpPr>
          <p:cNvPr id="2" name="Footer Placeholder 1">
            <a:extLst>
              <a:ext uri="{FF2B5EF4-FFF2-40B4-BE49-F238E27FC236}">
                <a16:creationId xmlns:a16="http://schemas.microsoft.com/office/drawing/2014/main" id="{EC3892CD-4FEF-598F-EC24-CA4F367905D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9508761-A415-72EE-3243-75A02BDF1D98}"/>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1262638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14BA61-1C93-C378-DCE1-26EAD60BA428}"/>
              </a:ext>
            </a:extLst>
          </p:cNvPr>
          <p:cNvSpPr>
            <a:spLocks noGrp="1"/>
          </p:cNvSpPr>
          <p:nvPr>
            <p:ph type="title"/>
          </p:nvPr>
        </p:nvSpPr>
        <p:spPr/>
        <p:txBody>
          <a:bodyPr>
            <a:normAutofit/>
          </a:bodyPr>
          <a:lstStyle/>
          <a:p>
            <a:r>
              <a:rPr lang="en-US" sz="4000" dirty="0"/>
              <a:t>Election Campaign Regulation </a:t>
            </a:r>
            <a:r>
              <a:rPr lang="en-US" sz="2400" dirty="0"/>
              <a:t>(4 of 4)</a:t>
            </a:r>
            <a:endParaRPr lang="en-US" sz="2700" dirty="0"/>
          </a:p>
        </p:txBody>
      </p:sp>
      <p:sp>
        <p:nvSpPr>
          <p:cNvPr id="4" name="Content Placeholder 3">
            <a:extLst>
              <a:ext uri="{FF2B5EF4-FFF2-40B4-BE49-F238E27FC236}">
                <a16:creationId xmlns:a16="http://schemas.microsoft.com/office/drawing/2014/main" id="{5E844541-820C-9DB1-A735-8B435D1716AD}"/>
              </a:ext>
            </a:extLst>
          </p:cNvPr>
          <p:cNvSpPr>
            <a:spLocks noGrp="1"/>
          </p:cNvSpPr>
          <p:nvPr>
            <p:ph idx="1"/>
          </p:nvPr>
        </p:nvSpPr>
        <p:spPr/>
        <p:txBody>
          <a:bodyPr/>
          <a:lstStyle/>
          <a:p>
            <a:r>
              <a:rPr lang="en-US" dirty="0"/>
              <a:t>Federal Election Commission v. Ted Cruz for Senate (2022).</a:t>
            </a:r>
          </a:p>
          <a:p>
            <a:r>
              <a:rPr lang="en-US" dirty="0"/>
              <a:t>Randall v. Sorrell (2006).</a:t>
            </a:r>
          </a:p>
          <a:p>
            <a:r>
              <a:rPr lang="en-US" dirty="0"/>
              <a:t>Thompson v. Hebdon (2019).</a:t>
            </a:r>
          </a:p>
        </p:txBody>
      </p:sp>
      <p:sp>
        <p:nvSpPr>
          <p:cNvPr id="2" name="Footer Placeholder 1">
            <a:extLst>
              <a:ext uri="{FF2B5EF4-FFF2-40B4-BE49-F238E27FC236}">
                <a16:creationId xmlns:a16="http://schemas.microsoft.com/office/drawing/2014/main" id="{EC3892CD-4FEF-598F-EC24-CA4F367905D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9508761-A415-72EE-3243-75A02BDF1D98}"/>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3106183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31EBA0-585C-B2E2-1CB9-1A9617BDE579}"/>
              </a:ext>
            </a:extLst>
          </p:cNvPr>
          <p:cNvSpPr>
            <a:spLocks noGrp="1"/>
          </p:cNvSpPr>
          <p:nvPr>
            <p:ph type="title"/>
          </p:nvPr>
        </p:nvSpPr>
        <p:spPr/>
        <p:txBody>
          <a:bodyPr>
            <a:normAutofit/>
          </a:bodyPr>
          <a:lstStyle/>
          <a:p>
            <a:r>
              <a:rPr lang="en-US" sz="4000" dirty="0"/>
              <a:t>Voting Rights </a:t>
            </a:r>
            <a:r>
              <a:rPr lang="en-US" sz="2400" dirty="0"/>
              <a:t>(1 of 7)</a:t>
            </a:r>
          </a:p>
        </p:txBody>
      </p:sp>
      <p:sp>
        <p:nvSpPr>
          <p:cNvPr id="4" name="Content Placeholder 3">
            <a:extLst>
              <a:ext uri="{FF2B5EF4-FFF2-40B4-BE49-F238E27FC236}">
                <a16:creationId xmlns:a16="http://schemas.microsoft.com/office/drawing/2014/main" id="{0B377EE7-D965-4A90-B26C-0DEF3CFF1C85}"/>
              </a:ext>
            </a:extLst>
          </p:cNvPr>
          <p:cNvSpPr>
            <a:spLocks noGrp="1"/>
          </p:cNvSpPr>
          <p:nvPr>
            <p:ph idx="1"/>
          </p:nvPr>
        </p:nvSpPr>
        <p:spPr/>
        <p:txBody>
          <a:bodyPr/>
          <a:lstStyle/>
          <a:p>
            <a:r>
              <a:rPr lang="en-US" dirty="0"/>
              <a:t>Constitutional Convention of 1787.</a:t>
            </a:r>
          </a:p>
          <a:p>
            <a:r>
              <a:rPr lang="en-US" dirty="0"/>
              <a:t>Suffrage granted to free men.</a:t>
            </a:r>
          </a:p>
          <a:p>
            <a:r>
              <a:rPr lang="en-US" dirty="0"/>
              <a:t>Lack of uniformity causes conflict.</a:t>
            </a:r>
          </a:p>
          <a:p>
            <a:r>
              <a:rPr lang="en-US" dirty="0"/>
              <a:t>Oregon v. Mitchell (1970).</a:t>
            </a:r>
          </a:p>
        </p:txBody>
      </p:sp>
      <p:sp>
        <p:nvSpPr>
          <p:cNvPr id="2" name="Footer Placeholder 1">
            <a:extLst>
              <a:ext uri="{FF2B5EF4-FFF2-40B4-BE49-F238E27FC236}">
                <a16:creationId xmlns:a16="http://schemas.microsoft.com/office/drawing/2014/main" id="{1DDA3EFE-E4AE-4B5A-A620-E3D5E09FA06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1ACC92A-BAF3-05E4-810C-D0B4A4D2BB32}"/>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368766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F1C0FB-7325-4F72-3F34-F297765A8820}"/>
              </a:ext>
            </a:extLst>
          </p:cNvPr>
          <p:cNvSpPr>
            <a:spLocks noGrp="1"/>
          </p:cNvSpPr>
          <p:nvPr>
            <p:ph type="title"/>
          </p:nvPr>
        </p:nvSpPr>
        <p:spPr/>
        <p:txBody>
          <a:bodyPr>
            <a:normAutofit fontScale="90000"/>
          </a:bodyPr>
          <a:lstStyle/>
          <a:p>
            <a:r>
              <a:rPr lang="en-US" dirty="0"/>
              <a:t>The Court and Presidential Elections</a:t>
            </a:r>
            <a:endParaRPr lang="en-US" sz="2700" dirty="0"/>
          </a:p>
        </p:txBody>
      </p:sp>
      <p:sp>
        <p:nvSpPr>
          <p:cNvPr id="4" name="Content Placeholder 3">
            <a:extLst>
              <a:ext uri="{FF2B5EF4-FFF2-40B4-BE49-F238E27FC236}">
                <a16:creationId xmlns:a16="http://schemas.microsoft.com/office/drawing/2014/main" id="{F97EB9D5-B5E6-BDD2-281B-52A80465EFD7}"/>
              </a:ext>
            </a:extLst>
          </p:cNvPr>
          <p:cNvSpPr>
            <a:spLocks noGrp="1"/>
          </p:cNvSpPr>
          <p:nvPr>
            <p:ph idx="1"/>
          </p:nvPr>
        </p:nvSpPr>
        <p:spPr/>
        <p:txBody>
          <a:bodyPr/>
          <a:lstStyle/>
          <a:p>
            <a:r>
              <a:rPr lang="en-US" dirty="0"/>
              <a:t>Bush v. Gore (2000).</a:t>
            </a:r>
          </a:p>
          <a:p>
            <a:r>
              <a:rPr lang="en-US" dirty="0"/>
              <a:t>Texas v. California (2020).</a:t>
            </a:r>
          </a:p>
          <a:p>
            <a:r>
              <a:rPr lang="en-US" dirty="0"/>
              <a:t>Chiafalo v. Washington (2020).</a:t>
            </a:r>
          </a:p>
        </p:txBody>
      </p:sp>
      <p:sp>
        <p:nvSpPr>
          <p:cNvPr id="2" name="Footer Placeholder 1">
            <a:extLst>
              <a:ext uri="{FF2B5EF4-FFF2-40B4-BE49-F238E27FC236}">
                <a16:creationId xmlns:a16="http://schemas.microsoft.com/office/drawing/2014/main" id="{8BB2A5AC-9F23-6F70-C75D-1336F767A56B}"/>
              </a:ext>
            </a:extLst>
          </p:cNvPr>
          <p:cNvSpPr>
            <a:spLocks noGrp="1"/>
          </p:cNvSpPr>
          <p:nvPr>
            <p:ph type="ftr" sz="quarter" idx="11"/>
          </p:nvPr>
        </p:nvSpPr>
        <p:spPr/>
        <p:txBody>
          <a:bodyPr/>
          <a:lstStyle/>
          <a:p>
            <a:r>
              <a:rPr lang="en-US" dirty="0"/>
              <a:t>v</a:t>
            </a:r>
          </a:p>
        </p:txBody>
      </p:sp>
      <p:sp>
        <p:nvSpPr>
          <p:cNvPr id="5" name="Slide Number Placeholder 4">
            <a:extLst>
              <a:ext uri="{FF2B5EF4-FFF2-40B4-BE49-F238E27FC236}">
                <a16:creationId xmlns:a16="http://schemas.microsoft.com/office/drawing/2014/main" id="{26E6D905-C084-152C-C62E-230A2D020B0A}"/>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966373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noProof="0"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noProof="0"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838200"/>
            <a:ext cx="8229600" cy="768517"/>
          </a:xfrm>
        </p:spPr>
        <p:txBody>
          <a:bodyPr>
            <a:normAutofit/>
          </a:bodyPr>
          <a:lstStyle/>
          <a:p>
            <a:r>
              <a:rPr lang="en-US" sz="4400" noProof="0" dirty="0">
                <a:solidFill>
                  <a:schemeClr val="tx1"/>
                </a:solidFill>
              </a:rPr>
              <a:t>Figure 15.1: Long </a:t>
            </a:r>
            <a:r>
              <a:rPr lang="en-US" dirty="0"/>
              <a:t>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768122"/>
            <a:ext cx="8229600" cy="3742243"/>
          </a:xfrm>
        </p:spPr>
        <p:txBody>
          <a:bodyPr anchor="ctr">
            <a:sp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The horizontal axis ranges from 1985 to 2023 in increments of 2 years. The vertical axis shows numbers ranging from 0 to 60 in increments of 10. </a:t>
            </a:r>
          </a:p>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Hispanic representatives: The line starts at 11 in 1985, 10 in 1987, 11 in 1989, 15 in 1991, 18 in 1993 and 1995, 19 in 1997, and 1999, 20 in 2001, 23 in 2003 and 2005, 22 in 2009, 27 in 2011, 30 in 2013, 34 in 2015, 38 in 2017, 42 in 2019, 45 in 2021 and 47 in 2023.</a:t>
            </a:r>
          </a:p>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Black representatives: The line starts at 20 in 1985, 22 in 1987, 25 in 1989, 35 in 1991, 38 in 1993 and 1995, 37 in 1997, 1999, 2001, 38 in 2003, 40 in 2005, 39 in 2007, 40 in 2009, 42 in 2011, 43 in 2013, 45 in 2015, 48 in 2017, 55 in 2019, 58 in 2021 and 57 in 2023.</a:t>
            </a:r>
          </a:p>
        </p:txBody>
      </p:sp>
      <p:sp>
        <p:nvSpPr>
          <p:cNvPr id="6" name="Content Placeholder 8">
            <a:extLst>
              <a:ext uri="{FF2B5EF4-FFF2-40B4-BE49-F238E27FC236}">
                <a16:creationId xmlns:a16="http://schemas.microsoft.com/office/drawing/2014/main" id="{4E1A20AE-3818-46B8-94C6-C3F79401853B}"/>
              </a:ext>
            </a:extLst>
          </p:cNvPr>
          <p:cNvSpPr txBox="1">
            <a:spLocks/>
          </p:cNvSpPr>
          <p:nvPr/>
        </p:nvSpPr>
        <p:spPr>
          <a:xfrm>
            <a:off x="3505200" y="6161638"/>
            <a:ext cx="2133600" cy="233337"/>
          </a:xfrm>
          <a:prstGeom prst="rect">
            <a:avLst/>
          </a:prstGeom>
        </p:spPr>
        <p:txBody>
          <a:bodyPr vert="horz" lIns="91440" tIns="45720" rIns="91440" bIns="45720" rtlCol="0" anchor="ct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Tx/>
              <a:buNone/>
              <a:defRPr/>
            </a:pPr>
            <a:r>
              <a:rPr lang="en-US" sz="1000" dirty="0">
                <a:solidFill>
                  <a:prstClr val="black"/>
                </a:solidFill>
                <a:latin typeface="Arial"/>
                <a:hlinkClick r:id="rId3" action="ppaction://hlinksldjump"/>
              </a:rPr>
              <a:t>Access the corresponding image.</a:t>
            </a:r>
            <a:endParaRPr lang="en-US" sz="1000" dirty="0">
              <a:solidFill>
                <a:prstClr val="black"/>
              </a:solidFill>
              <a:latin typeface="Arial"/>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1867263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838200"/>
            <a:ext cx="8229600" cy="768517"/>
          </a:xfrm>
        </p:spPr>
        <p:txBody>
          <a:bodyPr>
            <a:normAutofit/>
          </a:bodyPr>
          <a:lstStyle/>
          <a:p>
            <a:r>
              <a:rPr lang="en-US" sz="4400" noProof="0" dirty="0">
                <a:solidFill>
                  <a:schemeClr val="tx1"/>
                </a:solidFill>
              </a:rPr>
              <a:t>Figure 15.2: Long </a:t>
            </a:r>
            <a:r>
              <a:rPr lang="en-US" dirty="0"/>
              <a:t>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690425"/>
            <a:ext cx="8229600" cy="4019562"/>
          </a:xfrm>
        </p:spPr>
        <p:txBody>
          <a:bodyPr anchor="ctr">
            <a:spAutoFit/>
          </a:bodyPr>
          <a:lstStyle/>
          <a:p>
            <a:pPr marL="0" indent="0">
              <a:buNone/>
            </a:pPr>
            <a:r>
              <a:rPr lang="en-US" sz="2200" dirty="0"/>
              <a:t>The horizontal axis shows ranges of years and the vertical axis shows numbers ranging from 0 to 50 in increments of 10.</a:t>
            </a:r>
          </a:p>
          <a:p>
            <a:pPr marL="0" indent="0">
              <a:buNone/>
            </a:pPr>
            <a:r>
              <a:rPr lang="en-US" sz="2200" dirty="0"/>
              <a:t>Democrats soft money: The values are as follows: 1991 to 1992 is 19 percent, 1993 to 1994 is 30 percent, 1995 to 1996 is 37 percent, 1997 to 1998 is 38 percent, and 1999 to 2000 is 48 percent.</a:t>
            </a:r>
          </a:p>
          <a:p>
            <a:pPr marL="0" indent="0">
              <a:buNone/>
            </a:pPr>
            <a:r>
              <a:rPr lang="en-US" sz="2200" dirty="0"/>
              <a:t>Republicans soft money: The values are as follows: 1991 to 1992 is 16 percent, 1993 to 1994 is 18 percent, 1995 to 1996 is 25 percent, 1997 to 1998 is 32 percent, and 1999 to 2000 is 35 percent.</a:t>
            </a:r>
          </a:p>
          <a:p>
            <a:pPr marL="0" indent="0">
              <a:buNone/>
            </a:pPr>
            <a:r>
              <a:rPr lang="en-US" sz="2200" dirty="0"/>
              <a:t>All data values are in approximates.</a:t>
            </a:r>
          </a:p>
        </p:txBody>
      </p:sp>
      <p:sp>
        <p:nvSpPr>
          <p:cNvPr id="6" name="Content Placeholder 8">
            <a:extLst>
              <a:ext uri="{FF2B5EF4-FFF2-40B4-BE49-F238E27FC236}">
                <a16:creationId xmlns:a16="http://schemas.microsoft.com/office/drawing/2014/main" id="{4E1A20AE-3818-46B8-94C6-C3F79401853B}"/>
              </a:ext>
            </a:extLst>
          </p:cNvPr>
          <p:cNvSpPr txBox="1">
            <a:spLocks/>
          </p:cNvSpPr>
          <p:nvPr/>
        </p:nvSpPr>
        <p:spPr>
          <a:xfrm>
            <a:off x="3505200" y="6135511"/>
            <a:ext cx="2133600" cy="233337"/>
          </a:xfrm>
          <a:prstGeom prst="rect">
            <a:avLst/>
          </a:prstGeom>
        </p:spPr>
        <p:txBody>
          <a:bodyPr vert="horz" lIns="91440" tIns="45720" rIns="91440" bIns="45720" rtlCol="0" anchor="ct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Tx/>
              <a:buNone/>
              <a:defRPr/>
            </a:pPr>
            <a:r>
              <a:rPr lang="en-US" sz="1000" dirty="0">
                <a:solidFill>
                  <a:prstClr val="black"/>
                </a:solidFill>
                <a:latin typeface="Arial"/>
                <a:hlinkClick r:id="rId3" action="ppaction://hlinksldjump"/>
              </a:rPr>
              <a:t>Access the corresponding image.</a:t>
            </a:r>
            <a:endParaRPr lang="en-US" sz="1000" dirty="0">
              <a:solidFill>
                <a:prstClr val="black"/>
              </a:solidFill>
              <a:latin typeface="Arial"/>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3847471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A45453-2A4A-89C0-3C81-5C9CDC08EAF8}"/>
              </a:ext>
            </a:extLst>
          </p:cNvPr>
          <p:cNvSpPr>
            <a:spLocks noGrp="1"/>
          </p:cNvSpPr>
          <p:nvPr>
            <p:ph type="title"/>
          </p:nvPr>
        </p:nvSpPr>
        <p:spPr/>
        <p:txBody>
          <a:bodyPr>
            <a:normAutofit/>
          </a:bodyPr>
          <a:lstStyle/>
          <a:p>
            <a:r>
              <a:rPr lang="en-US" sz="4000" dirty="0"/>
              <a:t>Voting Rights </a:t>
            </a:r>
            <a:r>
              <a:rPr lang="en-US" sz="2400" dirty="0"/>
              <a:t>(2 of 7)</a:t>
            </a:r>
            <a:endParaRPr lang="en-US" sz="4000" dirty="0"/>
          </a:p>
        </p:txBody>
      </p:sp>
      <p:sp>
        <p:nvSpPr>
          <p:cNvPr id="4" name="Content Placeholder 3">
            <a:extLst>
              <a:ext uri="{FF2B5EF4-FFF2-40B4-BE49-F238E27FC236}">
                <a16:creationId xmlns:a16="http://schemas.microsoft.com/office/drawing/2014/main" id="{3D02405E-D900-C2B9-AB30-7D6A382E7D52}"/>
              </a:ext>
            </a:extLst>
          </p:cNvPr>
          <p:cNvSpPr>
            <a:spLocks noGrp="1"/>
          </p:cNvSpPr>
          <p:nvPr>
            <p:ph idx="1"/>
          </p:nvPr>
        </p:nvSpPr>
        <p:spPr/>
        <p:txBody>
          <a:bodyPr/>
          <a:lstStyle/>
          <a:p>
            <a:r>
              <a:rPr lang="en-US" dirty="0"/>
              <a:t>Protection for Black Americans: resistance.</a:t>
            </a:r>
          </a:p>
          <a:p>
            <a:r>
              <a:rPr lang="en-US" dirty="0"/>
              <a:t>United States v. Cruikshank (1876).</a:t>
            </a:r>
          </a:p>
          <a:p>
            <a:r>
              <a:rPr lang="en-US" dirty="0"/>
              <a:t>United States v. Reese (1976).</a:t>
            </a:r>
          </a:p>
        </p:txBody>
      </p:sp>
      <p:sp>
        <p:nvSpPr>
          <p:cNvPr id="2" name="Footer Placeholder 1">
            <a:extLst>
              <a:ext uri="{FF2B5EF4-FFF2-40B4-BE49-F238E27FC236}">
                <a16:creationId xmlns:a16="http://schemas.microsoft.com/office/drawing/2014/main" id="{0EA24C51-3BEC-3AD7-A6F2-7BAAF19E14B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A82394A-075E-A362-E886-44FE62CCB0BB}"/>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460404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5F8564-76EB-46BC-F1CA-CA43A6850A0B}"/>
              </a:ext>
            </a:extLst>
          </p:cNvPr>
          <p:cNvSpPr>
            <a:spLocks noGrp="1"/>
          </p:cNvSpPr>
          <p:nvPr>
            <p:ph type="title"/>
          </p:nvPr>
        </p:nvSpPr>
        <p:spPr/>
        <p:txBody>
          <a:bodyPr>
            <a:normAutofit/>
          </a:bodyPr>
          <a:lstStyle/>
          <a:p>
            <a:r>
              <a:rPr lang="en-US" sz="4000" dirty="0"/>
              <a:t>Voting Rights </a:t>
            </a:r>
            <a:r>
              <a:rPr lang="en-US" sz="2400" dirty="0"/>
              <a:t>(3 of 7)</a:t>
            </a:r>
            <a:endParaRPr lang="en-US" sz="4000" dirty="0"/>
          </a:p>
        </p:txBody>
      </p:sp>
      <p:sp>
        <p:nvSpPr>
          <p:cNvPr id="4" name="Content Placeholder 3">
            <a:extLst>
              <a:ext uri="{FF2B5EF4-FFF2-40B4-BE49-F238E27FC236}">
                <a16:creationId xmlns:a16="http://schemas.microsoft.com/office/drawing/2014/main" id="{ABA259C0-D753-7E35-0108-90670AD150A1}"/>
              </a:ext>
            </a:extLst>
          </p:cNvPr>
          <p:cNvSpPr>
            <a:spLocks noGrp="1"/>
          </p:cNvSpPr>
          <p:nvPr>
            <p:ph idx="1"/>
          </p:nvPr>
        </p:nvSpPr>
        <p:spPr/>
        <p:txBody>
          <a:bodyPr/>
          <a:lstStyle/>
          <a:p>
            <a:r>
              <a:rPr lang="en-US" dirty="0"/>
              <a:t>United States v. Harris (1883).</a:t>
            </a:r>
          </a:p>
          <a:p>
            <a:r>
              <a:rPr lang="en-US" dirty="0"/>
              <a:t>Ex parte Yarbrough (1884).</a:t>
            </a:r>
          </a:p>
          <a:p>
            <a:r>
              <a:rPr lang="en-US" dirty="0"/>
              <a:t>Compromised integrity of federal elections.</a:t>
            </a:r>
          </a:p>
        </p:txBody>
      </p:sp>
      <p:sp>
        <p:nvSpPr>
          <p:cNvPr id="2" name="Footer Placeholder 1">
            <a:extLst>
              <a:ext uri="{FF2B5EF4-FFF2-40B4-BE49-F238E27FC236}">
                <a16:creationId xmlns:a16="http://schemas.microsoft.com/office/drawing/2014/main" id="{BC6BFC53-7928-B04F-CF86-8F5F38D4818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A914DBA-D67F-CA8C-6033-8BEDD5B60F51}"/>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726964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0C36A6-56A3-4739-F21B-7608012C2323}"/>
              </a:ext>
            </a:extLst>
          </p:cNvPr>
          <p:cNvSpPr>
            <a:spLocks noGrp="1"/>
          </p:cNvSpPr>
          <p:nvPr>
            <p:ph type="title"/>
          </p:nvPr>
        </p:nvSpPr>
        <p:spPr/>
        <p:txBody>
          <a:bodyPr>
            <a:normAutofit/>
          </a:bodyPr>
          <a:lstStyle/>
          <a:p>
            <a:r>
              <a:rPr lang="en-US" sz="4000" dirty="0"/>
              <a:t>Voting Rights </a:t>
            </a:r>
            <a:r>
              <a:rPr lang="en-US" sz="2400" dirty="0"/>
              <a:t>(4 of 7)</a:t>
            </a:r>
            <a:endParaRPr lang="en-US" sz="4000" dirty="0"/>
          </a:p>
        </p:txBody>
      </p:sp>
      <p:sp>
        <p:nvSpPr>
          <p:cNvPr id="4" name="Content Placeholder 3">
            <a:extLst>
              <a:ext uri="{FF2B5EF4-FFF2-40B4-BE49-F238E27FC236}">
                <a16:creationId xmlns:a16="http://schemas.microsoft.com/office/drawing/2014/main" id="{4AC0F51E-68D1-3785-3FF6-DFD07289EF7E}"/>
              </a:ext>
            </a:extLst>
          </p:cNvPr>
          <p:cNvSpPr>
            <a:spLocks noGrp="1"/>
          </p:cNvSpPr>
          <p:nvPr>
            <p:ph idx="1"/>
          </p:nvPr>
        </p:nvSpPr>
        <p:spPr/>
        <p:txBody>
          <a:bodyPr/>
          <a:lstStyle/>
          <a:p>
            <a:pPr marL="0" indent="0">
              <a:buNone/>
            </a:pPr>
            <a:r>
              <a:rPr lang="en-US" dirty="0"/>
              <a:t>State Restrictions on Voting</a:t>
            </a:r>
          </a:p>
          <a:p>
            <a:r>
              <a:rPr lang="en-US" dirty="0"/>
              <a:t>Louisiana v. United States (1965).</a:t>
            </a:r>
          </a:p>
          <a:p>
            <a:r>
              <a:rPr lang="en-US" dirty="0"/>
              <a:t>Harper v. Virginia State Board of Elections (1966).</a:t>
            </a:r>
          </a:p>
          <a:p>
            <a:r>
              <a:rPr lang="en-US" dirty="0"/>
              <a:t>Kramer v. Union Free School District (1969).</a:t>
            </a:r>
          </a:p>
          <a:p>
            <a:r>
              <a:rPr lang="en-US" dirty="0"/>
              <a:t>Dunn v. Blumstein (1972).</a:t>
            </a:r>
          </a:p>
        </p:txBody>
      </p:sp>
      <p:sp>
        <p:nvSpPr>
          <p:cNvPr id="2" name="Footer Placeholder 1">
            <a:extLst>
              <a:ext uri="{FF2B5EF4-FFF2-40B4-BE49-F238E27FC236}">
                <a16:creationId xmlns:a16="http://schemas.microsoft.com/office/drawing/2014/main" id="{7D6AC17F-246C-F129-3479-E76EBD199D1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BB0FC2E-13F7-657F-9CE5-6707D8D9CD82}"/>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683946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44F03F-97C0-D039-233F-38580AE2EAA0}"/>
              </a:ext>
            </a:extLst>
          </p:cNvPr>
          <p:cNvSpPr>
            <a:spLocks noGrp="1"/>
          </p:cNvSpPr>
          <p:nvPr>
            <p:ph type="title"/>
          </p:nvPr>
        </p:nvSpPr>
        <p:spPr/>
        <p:txBody>
          <a:bodyPr>
            <a:normAutofit/>
          </a:bodyPr>
          <a:lstStyle/>
          <a:p>
            <a:r>
              <a:rPr lang="en-US" sz="4000" dirty="0"/>
              <a:t>Voting Rights </a:t>
            </a:r>
            <a:r>
              <a:rPr lang="en-US" sz="2400" dirty="0"/>
              <a:t>(5 of 7)</a:t>
            </a:r>
            <a:endParaRPr lang="en-US" sz="4000" dirty="0"/>
          </a:p>
        </p:txBody>
      </p:sp>
      <p:sp>
        <p:nvSpPr>
          <p:cNvPr id="4" name="Content Placeholder 3">
            <a:extLst>
              <a:ext uri="{FF2B5EF4-FFF2-40B4-BE49-F238E27FC236}">
                <a16:creationId xmlns:a16="http://schemas.microsoft.com/office/drawing/2014/main" id="{755FE298-6B96-1FEF-22B2-1BC7CD83F898}"/>
              </a:ext>
            </a:extLst>
          </p:cNvPr>
          <p:cNvSpPr>
            <a:spLocks noGrp="1"/>
          </p:cNvSpPr>
          <p:nvPr>
            <p:ph idx="1"/>
          </p:nvPr>
        </p:nvSpPr>
        <p:spPr/>
        <p:txBody>
          <a:bodyPr/>
          <a:lstStyle/>
          <a:p>
            <a:pPr marL="0" indent="0">
              <a:buNone/>
            </a:pPr>
            <a:r>
              <a:rPr lang="en-US" dirty="0"/>
              <a:t>The Voting Rights Act of 1965 </a:t>
            </a:r>
          </a:p>
          <a:p>
            <a:r>
              <a:rPr lang="en-US" dirty="0"/>
              <a:t>General provisions and targets areas.</a:t>
            </a:r>
          </a:p>
          <a:p>
            <a:r>
              <a:rPr lang="en-US" dirty="0"/>
              <a:t>South Carolina v. Katzenbach (1966).</a:t>
            </a:r>
          </a:p>
          <a:p>
            <a:r>
              <a:rPr lang="en-US" dirty="0"/>
              <a:t>Shelby County, Alabama v. Holder (2013).</a:t>
            </a:r>
          </a:p>
        </p:txBody>
      </p:sp>
      <p:sp>
        <p:nvSpPr>
          <p:cNvPr id="2" name="Footer Placeholder 1">
            <a:extLst>
              <a:ext uri="{FF2B5EF4-FFF2-40B4-BE49-F238E27FC236}">
                <a16:creationId xmlns:a16="http://schemas.microsoft.com/office/drawing/2014/main" id="{9C2F89B4-0C44-176C-FAF3-F23E8883C8A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6A8E9D0-D8F6-9B3C-5B93-853B3A7AB249}"/>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3114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Voting Rights </a:t>
            </a:r>
            <a:r>
              <a:rPr lang="en-US" sz="2400" dirty="0"/>
              <a:t>(6 of 7)</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15.1: Voter Registration in 1965 and 2004 in the Six States Originally Covered by the Voting Rights Act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510C8F14-70F4-754B-EF3D-BE9C1A0672BE}"/>
              </a:ext>
            </a:extLst>
          </p:cNvPr>
          <p:cNvGraphicFramePr>
            <a:graphicFrameLocks noGrp="1"/>
          </p:cNvGraphicFramePr>
          <p:nvPr>
            <p:extLst>
              <p:ext uri="{D42A27DB-BD31-4B8C-83A1-F6EECF244321}">
                <p14:modId xmlns:p14="http://schemas.microsoft.com/office/powerpoint/2010/main" val="3672667249"/>
              </p:ext>
            </p:extLst>
          </p:nvPr>
        </p:nvGraphicFramePr>
        <p:xfrm>
          <a:off x="568542" y="2807939"/>
          <a:ext cx="8103970" cy="3200019"/>
        </p:xfrm>
        <a:graphic>
          <a:graphicData uri="http://schemas.openxmlformats.org/drawingml/2006/table">
            <a:tbl>
              <a:tblPr firstRow="1" bandRow="1">
                <a:tableStyleId>{5C22544A-7EE6-4342-B048-85BDC9FD1C3A}</a:tableStyleId>
              </a:tblPr>
              <a:tblGrid>
                <a:gridCol w="1488858">
                  <a:extLst>
                    <a:ext uri="{9D8B030D-6E8A-4147-A177-3AD203B41FA5}">
                      <a16:colId xmlns:a16="http://schemas.microsoft.com/office/drawing/2014/main" val="1843747734"/>
                    </a:ext>
                  </a:extLst>
                </a:gridCol>
                <a:gridCol w="990600">
                  <a:extLst>
                    <a:ext uri="{9D8B030D-6E8A-4147-A177-3AD203B41FA5}">
                      <a16:colId xmlns:a16="http://schemas.microsoft.com/office/drawing/2014/main" val="3057186560"/>
                    </a:ext>
                  </a:extLst>
                </a:gridCol>
                <a:gridCol w="990600">
                  <a:extLst>
                    <a:ext uri="{9D8B030D-6E8A-4147-A177-3AD203B41FA5}">
                      <a16:colId xmlns:a16="http://schemas.microsoft.com/office/drawing/2014/main" val="665169193"/>
                    </a:ext>
                  </a:extLst>
                </a:gridCol>
                <a:gridCol w="1160782">
                  <a:extLst>
                    <a:ext uri="{9D8B030D-6E8A-4147-A177-3AD203B41FA5}">
                      <a16:colId xmlns:a16="http://schemas.microsoft.com/office/drawing/2014/main" val="2463802470"/>
                    </a:ext>
                  </a:extLst>
                </a:gridCol>
                <a:gridCol w="1157710">
                  <a:extLst>
                    <a:ext uri="{9D8B030D-6E8A-4147-A177-3AD203B41FA5}">
                      <a16:colId xmlns:a16="http://schemas.microsoft.com/office/drawing/2014/main" val="752742495"/>
                    </a:ext>
                  </a:extLst>
                </a:gridCol>
                <a:gridCol w="1157710">
                  <a:extLst>
                    <a:ext uri="{9D8B030D-6E8A-4147-A177-3AD203B41FA5}">
                      <a16:colId xmlns:a16="http://schemas.microsoft.com/office/drawing/2014/main" val="126263267"/>
                    </a:ext>
                  </a:extLst>
                </a:gridCol>
                <a:gridCol w="1157710">
                  <a:extLst>
                    <a:ext uri="{9D8B030D-6E8A-4147-A177-3AD203B41FA5}">
                      <a16:colId xmlns:a16="http://schemas.microsoft.com/office/drawing/2014/main" val="3229265707"/>
                    </a:ext>
                  </a:extLst>
                </a:gridCol>
              </a:tblGrid>
              <a:tr h="370840">
                <a:tc>
                  <a:txBody>
                    <a:bodyPr/>
                    <a:lstStyle/>
                    <a:p>
                      <a:endParaRPr lang="en-US" sz="1800" dirty="0">
                        <a:effectLst/>
                        <a:latin typeface="Arial" panose="020B0604020202020204" pitchFamily="34" charset="0"/>
                        <a:cs typeface="Arial" panose="020B0604020202020204" pitchFamily="34" charset="0"/>
                      </a:endParaRPr>
                    </a:p>
                  </a:txBody>
                  <a:tcPr marL="68580" marR="68580" marT="0" marB="0"/>
                </a:tc>
                <a:tc gridSpan="3">
                  <a:txBody>
                    <a:bodyPr/>
                    <a:lstStyle/>
                    <a:p>
                      <a:pPr marL="0" marR="0" algn="ctr">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1965</a:t>
                      </a:r>
                    </a:p>
                  </a:txBody>
                  <a:tcPr marL="68580" marR="68580" marT="0" marB="0"/>
                </a:tc>
                <a:tc hMerge="1">
                  <a:txBody>
                    <a:bodyPr/>
                    <a:lstStyle/>
                    <a:p>
                      <a:pPr marL="0" marR="0" algn="ctr">
                        <a:lnSpc>
                          <a:spcPct val="115000"/>
                        </a:lnSpc>
                        <a:spcBef>
                          <a:spcPts val="0"/>
                        </a:spcBef>
                        <a:spcAft>
                          <a:spcPts val="0"/>
                        </a:spcAft>
                      </a:pPr>
                      <a:endPar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pPr marL="0" marR="0" algn="ctr">
                        <a:lnSpc>
                          <a:spcPct val="115000"/>
                        </a:lnSpc>
                        <a:spcBef>
                          <a:spcPts val="0"/>
                        </a:spcBef>
                        <a:spcAft>
                          <a:spcPts val="0"/>
                        </a:spcAft>
                      </a:pPr>
                      <a:endPar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gridSpan="3">
                  <a:txBody>
                    <a:bodyPr/>
                    <a:lstStyle/>
                    <a:p>
                      <a:pPr marL="0" marR="0" algn="ctr">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2004</a:t>
                      </a:r>
                    </a:p>
                  </a:txBody>
                  <a:tcPr marL="68580" marR="68580" marT="0" marB="0"/>
                </a:tc>
                <a:tc hMerge="1">
                  <a:txBody>
                    <a:bodyPr/>
                    <a:lstStyle/>
                    <a:p>
                      <a:pPr marL="0" marR="0" algn="ctr">
                        <a:lnSpc>
                          <a:spcPct val="115000"/>
                        </a:lnSpc>
                        <a:spcBef>
                          <a:spcPts val="0"/>
                        </a:spcBef>
                        <a:spcAft>
                          <a:spcPts val="0"/>
                        </a:spcAft>
                      </a:pPr>
                      <a:endPar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pPr marL="0" marR="0" algn="ctr">
                        <a:lnSpc>
                          <a:spcPct val="115000"/>
                        </a:lnSpc>
                        <a:spcBef>
                          <a:spcPts val="0"/>
                        </a:spcBef>
                        <a:spcAft>
                          <a:spcPts val="0"/>
                        </a:spcAft>
                      </a:pPr>
                      <a:endPar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52578267"/>
                  </a:ext>
                </a:extLst>
              </a:tr>
              <a:tr h="370840">
                <a:tc>
                  <a:txBody>
                    <a:bodyPr/>
                    <a:lstStyle/>
                    <a:p>
                      <a:endParaRPr lang="en-US" sz="1800" dirty="0">
                        <a:effectLst/>
                        <a:latin typeface="Arial" panose="020B060402020202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White</a:t>
                      </a:r>
                    </a:p>
                  </a:txBody>
                  <a:tcPr marL="68580" marR="68580" marT="0" marB="0"/>
                </a:tc>
                <a:tc>
                  <a:txBody>
                    <a:bodyPr/>
                    <a:lstStyle/>
                    <a:p>
                      <a:pPr marL="0" marR="0">
                        <a:lnSpc>
                          <a:spcPct val="115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Black</a:t>
                      </a:r>
                    </a:p>
                  </a:txBody>
                  <a:tcPr marL="68580" marR="68580" marT="0" marB="0"/>
                </a:tc>
                <a:tc>
                  <a:txBody>
                    <a:bodyPr/>
                    <a:lstStyle/>
                    <a:p>
                      <a:pPr marL="0" marR="0">
                        <a:lnSpc>
                          <a:spcPct val="115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Gap</a:t>
                      </a:r>
                    </a:p>
                  </a:txBody>
                  <a:tcPr marL="68580" marR="68580" marT="0" marB="0"/>
                </a:tc>
                <a:tc>
                  <a:txBody>
                    <a:bodyPr/>
                    <a:lstStyle/>
                    <a:p>
                      <a:pPr marL="0" marR="0">
                        <a:lnSpc>
                          <a:spcPct val="115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White</a:t>
                      </a:r>
                    </a:p>
                  </a:txBody>
                  <a:tcPr marL="68580" marR="68580" marT="0" marB="0"/>
                </a:tc>
                <a:tc>
                  <a:txBody>
                    <a:bodyPr/>
                    <a:lstStyle/>
                    <a:p>
                      <a:pPr marL="0" marR="0">
                        <a:lnSpc>
                          <a:spcPct val="115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Black</a:t>
                      </a:r>
                    </a:p>
                  </a:txBody>
                  <a:tcPr marL="68580" marR="68580" marT="0" marB="0"/>
                </a:tc>
                <a:tc>
                  <a:txBody>
                    <a:bodyPr/>
                    <a:lstStyle/>
                    <a:p>
                      <a:pPr marL="0" marR="0">
                        <a:lnSpc>
                          <a:spcPct val="115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Gap</a:t>
                      </a:r>
                    </a:p>
                  </a:txBody>
                  <a:tcPr marL="68580" marR="68580" marT="0" marB="0"/>
                </a:tc>
                <a:extLst>
                  <a:ext uri="{0D108BD9-81ED-4DB2-BD59-A6C34878D82A}">
                    <a16:rowId xmlns:a16="http://schemas.microsoft.com/office/drawing/2014/main" val="673777586"/>
                  </a:ext>
                </a:extLst>
              </a:tr>
              <a:tr h="370840">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Alabama</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69.2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49.9</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73.8</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72.9</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0.9</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30123770"/>
                  </a:ext>
                </a:extLst>
              </a:tr>
              <a:tr h="370840">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Georgia</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62.[6]</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63.5</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64.2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74187187"/>
                  </a:ext>
                </a:extLst>
              </a:tr>
              <a:tr h="370840">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Louisiana</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80.5</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31.6</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48.9</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71.1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4.0</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614689584"/>
                  </a:ext>
                </a:extLst>
              </a:tr>
              <a:tr h="370840">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Mississippi</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69.9</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6.7</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63.2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72.3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76.1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7751751"/>
                  </a:ext>
                </a:extLst>
              </a:tr>
              <a:tr h="370840">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South Carolina</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75.7</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37.3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74.4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71.1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25279323"/>
                  </a:ext>
                </a:extLst>
              </a:tr>
              <a:tr h="370840">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Virginia</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61.1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22.8</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68.2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57.4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10.8</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0663453"/>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299582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D046A7-C873-788D-4A46-A016C4D98CFB}"/>
              </a:ext>
            </a:extLst>
          </p:cNvPr>
          <p:cNvSpPr>
            <a:spLocks noGrp="1"/>
          </p:cNvSpPr>
          <p:nvPr>
            <p:ph type="title"/>
          </p:nvPr>
        </p:nvSpPr>
        <p:spPr/>
        <p:txBody>
          <a:bodyPr>
            <a:normAutofit/>
          </a:bodyPr>
          <a:lstStyle/>
          <a:p>
            <a:r>
              <a:rPr lang="en-US" sz="4000" dirty="0"/>
              <a:t>Voting Rights </a:t>
            </a:r>
            <a:r>
              <a:rPr lang="en-US" sz="2400" dirty="0"/>
              <a:t>(7 of 7)</a:t>
            </a:r>
            <a:endParaRPr lang="en-US" sz="4000" dirty="0"/>
          </a:p>
        </p:txBody>
      </p:sp>
      <p:sp>
        <p:nvSpPr>
          <p:cNvPr id="4" name="Content Placeholder 3">
            <a:extLst>
              <a:ext uri="{FF2B5EF4-FFF2-40B4-BE49-F238E27FC236}">
                <a16:creationId xmlns:a16="http://schemas.microsoft.com/office/drawing/2014/main" id="{0E73CA4D-C686-66FB-F48B-76421AE01625}"/>
              </a:ext>
            </a:extLst>
          </p:cNvPr>
          <p:cNvSpPr>
            <a:spLocks noGrp="1"/>
          </p:cNvSpPr>
          <p:nvPr>
            <p:ph idx="1"/>
          </p:nvPr>
        </p:nvSpPr>
        <p:spPr/>
        <p:txBody>
          <a:bodyPr/>
          <a:lstStyle/>
          <a:p>
            <a:pPr marL="0" indent="0">
              <a:buNone/>
            </a:pPr>
            <a:r>
              <a:rPr lang="en-US" dirty="0"/>
              <a:t>Contemporary Restrictions on the Right to Vote</a:t>
            </a:r>
          </a:p>
          <a:p>
            <a:r>
              <a:rPr lang="en-US" dirty="0"/>
              <a:t>Crawford v. Marion County Election Board (2008).</a:t>
            </a:r>
          </a:p>
          <a:p>
            <a:r>
              <a:rPr lang="en-US" dirty="0"/>
              <a:t>Husted v. A. Philip Randolph Institute (2018).</a:t>
            </a:r>
          </a:p>
        </p:txBody>
      </p:sp>
      <p:sp>
        <p:nvSpPr>
          <p:cNvPr id="2" name="Footer Placeholder 1">
            <a:extLst>
              <a:ext uri="{FF2B5EF4-FFF2-40B4-BE49-F238E27FC236}">
                <a16:creationId xmlns:a16="http://schemas.microsoft.com/office/drawing/2014/main" id="{3263CD03-DEC1-B4D8-CAFE-77C7124DDFF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88F3633-23F2-0086-3D0A-8C246A336EAC}"/>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538571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634DBD-E142-F0A5-3E28-C56D480ABF22}"/>
              </a:ext>
            </a:extLst>
          </p:cNvPr>
          <p:cNvSpPr>
            <a:spLocks noGrp="1"/>
          </p:cNvSpPr>
          <p:nvPr>
            <p:ph type="title"/>
          </p:nvPr>
        </p:nvSpPr>
        <p:spPr/>
        <p:txBody>
          <a:bodyPr>
            <a:normAutofit/>
          </a:bodyPr>
          <a:lstStyle/>
          <a:p>
            <a:r>
              <a:rPr lang="en-US" sz="4000" dirty="0"/>
              <a:t>Political Representation </a:t>
            </a:r>
            <a:r>
              <a:rPr lang="en-US" sz="2400" dirty="0"/>
              <a:t>(1 of 7)</a:t>
            </a:r>
          </a:p>
        </p:txBody>
      </p:sp>
      <p:sp>
        <p:nvSpPr>
          <p:cNvPr id="4" name="Content Placeholder 3">
            <a:extLst>
              <a:ext uri="{FF2B5EF4-FFF2-40B4-BE49-F238E27FC236}">
                <a16:creationId xmlns:a16="http://schemas.microsoft.com/office/drawing/2014/main" id="{A1C90B92-6C2E-66EB-00E5-F60F5F09AB3E}"/>
              </a:ext>
            </a:extLst>
          </p:cNvPr>
          <p:cNvSpPr>
            <a:spLocks noGrp="1"/>
          </p:cNvSpPr>
          <p:nvPr>
            <p:ph idx="1"/>
          </p:nvPr>
        </p:nvSpPr>
        <p:spPr/>
        <p:txBody>
          <a:bodyPr/>
          <a:lstStyle/>
          <a:p>
            <a:pPr marL="0" indent="0">
              <a:buNone/>
            </a:pPr>
            <a:r>
              <a:rPr lang="en-US" dirty="0"/>
              <a:t>The Reapportionment Controversy</a:t>
            </a:r>
          </a:p>
          <a:p>
            <a:r>
              <a:rPr lang="en-US" dirty="0"/>
              <a:t>Constitutional issues regarding apportionment.</a:t>
            </a:r>
          </a:p>
          <a:p>
            <a:r>
              <a:rPr lang="en-US" dirty="0"/>
              <a:t>Colegrove v. Green (1946).</a:t>
            </a:r>
          </a:p>
          <a:p>
            <a:r>
              <a:rPr lang="en-US" dirty="0"/>
              <a:t>Baker v. Carr (1962) </a:t>
            </a:r>
          </a:p>
        </p:txBody>
      </p:sp>
      <p:sp>
        <p:nvSpPr>
          <p:cNvPr id="2" name="Footer Placeholder 1">
            <a:extLst>
              <a:ext uri="{FF2B5EF4-FFF2-40B4-BE49-F238E27FC236}">
                <a16:creationId xmlns:a16="http://schemas.microsoft.com/office/drawing/2014/main" id="{20D34174-6AD7-402D-83CC-8BBA4CB2247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3B69CD1-9E26-4B84-9B79-8795AF7A8184}"/>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4892229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563</TotalTime>
  <Words>4188</Words>
  <Application>Microsoft Office PowerPoint</Application>
  <PresentationFormat>On-screen Show (4:3)</PresentationFormat>
  <Paragraphs>404</Paragraphs>
  <Slides>23</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Epstein, Constitutional Law for a Changing America, Edition 12 Chapter 15: Voting and Representation</vt:lpstr>
      <vt:lpstr>Voting Rights (1 of 7)</vt:lpstr>
      <vt:lpstr>Voting Rights (2 of 7)</vt:lpstr>
      <vt:lpstr>Voting Rights (3 of 7)</vt:lpstr>
      <vt:lpstr>Voting Rights (4 of 7)</vt:lpstr>
      <vt:lpstr>Voting Rights (5 of 7)</vt:lpstr>
      <vt:lpstr>Voting Rights (6 of 7)</vt:lpstr>
      <vt:lpstr>Voting Rights (7 of 7)</vt:lpstr>
      <vt:lpstr>Political Representation (1 of 7)</vt:lpstr>
      <vt:lpstr>Political Representation (2 of 7)</vt:lpstr>
      <vt:lpstr>Political Representation (3 of 7)</vt:lpstr>
      <vt:lpstr>Political Representation (4 of 7)</vt:lpstr>
      <vt:lpstr>Political Representation (5 of 7)</vt:lpstr>
      <vt:lpstr>Political Representation (6 of 7)</vt:lpstr>
      <vt:lpstr>Political Representation (7 of 7)</vt:lpstr>
      <vt:lpstr>Election Campaign Regulation (1 of 4)</vt:lpstr>
      <vt:lpstr>Election Campaign Regulation (2 of 4)</vt:lpstr>
      <vt:lpstr>Election Campaign Regulation (3 of 4)</vt:lpstr>
      <vt:lpstr>Election Campaign Regulation (4 of 4)</vt:lpstr>
      <vt:lpstr>The Court and Presidential Elections</vt:lpstr>
      <vt:lpstr>Appendix: Accessibility Content, Long Descriptions for Images</vt:lpstr>
      <vt:lpstr>Figure 15.1: Long Description</vt:lpstr>
      <vt:lpstr>Figure 15.2: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15 PowerPoints</dc:title>
  <dc:subject/>
  <dc:creator>Tominia, Madilyn</dc:creator>
  <cp:keywords/>
  <dc:description/>
  <cp:lastModifiedBy>Daria Terry</cp:lastModifiedBy>
  <cp:revision>59</cp:revision>
  <dcterms:created xsi:type="dcterms:W3CDTF">2006-08-16T00:00:00Z</dcterms:created>
  <dcterms:modified xsi:type="dcterms:W3CDTF">2025-01-02T16:00:34Z</dcterms:modified>
  <cp:category/>
</cp:coreProperties>
</file>