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sldIdLst>
    <p:sldId id="256" r:id="rId2"/>
    <p:sldId id="268" r:id="rId3"/>
    <p:sldId id="312" r:id="rId4"/>
    <p:sldId id="270" r:id="rId5"/>
    <p:sldId id="271" r:id="rId6"/>
    <p:sldId id="272" r:id="rId7"/>
    <p:sldId id="274" r:id="rId8"/>
    <p:sldId id="275" r:id="rId9"/>
    <p:sldId id="276" r:id="rId10"/>
    <p:sldId id="277" r:id="rId11"/>
    <p:sldId id="278" r:id="rId12"/>
    <p:sldId id="279" r:id="rId13"/>
    <p:sldId id="280" r:id="rId14"/>
    <p:sldId id="281" r:id="rId15"/>
    <p:sldId id="284" r:id="rId16"/>
    <p:sldId id="285" r:id="rId17"/>
    <p:sldId id="286" r:id="rId18"/>
    <p:sldId id="287" r:id="rId19"/>
    <p:sldId id="481" r:id="rId20"/>
    <p:sldId id="50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A9FBD64-18AB-F1CE-F6F7-55CC2DE8D9AE}" name="Jennifer Jovin-Bernstein (she/her/hers)" initials="JJB(" userId="S::Jennifer.Jovin-Bernstein@sagepub.com::d795446e-61a4-4863-ab66-620f9a14421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p:restoredTop sz="68327" autoAdjust="0"/>
  </p:normalViewPr>
  <p:slideViewPr>
    <p:cSldViewPr>
      <p:cViewPr varScale="1">
        <p:scale>
          <a:sx n="43" d="100"/>
          <a:sy n="43" d="100"/>
        </p:scale>
        <p:origin x="1984" y="4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ssie Carey" userId="6fe182c6-1fef-4565-bbf3-fbf11a7861e2" providerId="ADAL" clId="{1CBBB010-D07B-4C2B-AD5D-A2EBDECA1237}"/>
    <pc:docChg chg="modSld">
      <pc:chgData name="Cassie Carey" userId="6fe182c6-1fef-4565-bbf3-fbf11a7861e2" providerId="ADAL" clId="{1CBBB010-D07B-4C2B-AD5D-A2EBDECA1237}" dt="2024-07-22T20:28:31.114" v="1" actId="6549"/>
      <pc:docMkLst>
        <pc:docMk/>
      </pc:docMkLst>
      <pc:sldChg chg="modSp">
        <pc:chgData name="Cassie Carey" userId="6fe182c6-1fef-4565-bbf3-fbf11a7861e2" providerId="ADAL" clId="{1CBBB010-D07B-4C2B-AD5D-A2EBDECA1237}" dt="2024-07-22T20:28:31.114" v="1" actId="6549"/>
        <pc:sldMkLst>
          <pc:docMk/>
          <pc:sldMk cId="2565008933" sldId="256"/>
        </pc:sldMkLst>
        <pc:spChg chg="mod">
          <ac:chgData name="Cassie Carey" userId="6fe182c6-1fef-4565-bbf3-fbf11a7861e2" providerId="ADAL" clId="{1CBBB010-D07B-4C2B-AD5D-A2EBDECA1237}" dt="2024-07-22T20:28:31.114" v="1" actId="6549"/>
          <ac:spMkLst>
            <pc:docMk/>
            <pc:sldMk cId="2565008933" sldId="256"/>
            <ac:spMk id="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1/2/2025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An Overview of Modern-Day Free Speech Doctrine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contemporary Court considers disputes from many different angles.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Cases are triggered by allegations that the government has abridged someone’s right to free expression.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Determining whether case involved expression used to be simpler.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the 1800s and early 1900s, most words were clearly spoken or written.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Now, human communication takes other forms, including emails, video games, and computer code, as well expression that combines speech and conduct.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100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Once people claim a depravation of their expression rights, the question becomes: Is the government doing the depriving?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35560871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Does the Expression Fall into an Unprotected Category?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“True Threats”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According to the Court, true threats occur when the speaker “means to communicate a serious expression of an intent to commit an act of unlawful violence to a particular individual or group of individuals.”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government must prove that the speaker intended to place the “victim in fear of bodily harm or death.”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Virginia v. Black (2003)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Virginia law treated all cross burnings as “true threats.”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To determine the Virginia law’s constitutionality, the Court combined two cases.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the first, Barry Black led a Ku Klux Klan rally in Carroll County, Virginia.</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the end of the rally, a thirty-foot cross was burned while the attendees played “Amazing Grace” over a loudspeaker.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sheriff, who had been watching the rally from the highway, drove to the gathering and arrested Black for violating the Virginia cross-burning law.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the second case, Richard Elliott and several others planted a cross and set it on fire in the yard of James Jubilee, a Black man.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After seeing the cross, Jubilee was “very nervous” because he “didn’t know what would be the next phase. . . .”</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Elliot was charged with violating the Virginia law.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According to the Court, whether burning a cross constitutes a true threat depends on the burners’ intent.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On this logic, the Court ruled in Black’s favor.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As for Elliot, his case was returned to the lower court to determine whether his cross-burning met the criteria of a true threat.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Supreme Court of Virginia upheld Elliot’s conviction.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11</a:t>
            </a:fld>
            <a:endParaRPr lang="en-US" dirty="0"/>
          </a:p>
        </p:txBody>
      </p:sp>
    </p:spTree>
    <p:extLst>
      <p:ext uri="{BB962C8B-B14F-4D97-AF65-F5344CB8AC3E}">
        <p14:creationId xmlns:p14="http://schemas.microsoft.com/office/powerpoint/2010/main" val="1820994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Does the Expression Fall into an Unprotected Category?</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Speech That Provokes Listeners into Lawlessness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Hostile Audience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Terminiello v. Chicago (1949)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suspended Catholic priest, Father Arthur Terminiello, addressed a substantial crowd inside a Chicago auditorium.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Terminiello launched into a tirade directed against Communism and Jews.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Outside the auditorium, an even larger and angry crowd had gathered in opposition to Terminiello.</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crowd grew unruly, throwing bricks and bottles at the building and breaking several of the auditorium’s windows.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Terminiello was convicted of “breach of the peace,” defined by a city ordinance as action that “stirs the public to anger, invites dispute, brings about a condition of unrest, or creates a disturbance.”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reversed Terminiello’s conviction.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Feiner v. New York (1951)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Irving Feiner, a college student, stood on a box and made an impromptu speech on a street corner in Syracuse.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He criticized several public officials and encouraged Black people to demand equal rights.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Two police officers on the scene determined that, to ensure public safety, Feiner should suspend his speech.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When he refused, he was arrested.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upheld the conviction for breach of the peace.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Fighting Words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Chaplinsky v. New Hampshire (1942)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To the court, speech that is so inflammatory that it provokes a violent response from the listener is not really speech at all.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majority opinion affirmed Chaplinsky’s conviction, holding the government may prohibit fighting words.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Fighting words were defined as words “which by their very utterance inflict injury or tend to incite an immediate breach of peace.”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Cohen v. California (1971)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refined its approach to fighting words.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addition to meeting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Chaplinsky</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’s definition, the government must show that the speech was a “direct personal insult” intended to “violently arouse” the listener.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Gooding v. Wilson (1972)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considered a Georgia law prohibiting “opprobrious words or abusive language, tending to cause a breach of the peace.”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To show how broadly the law swept, the Court pointed out that the Georgia Supreme Court allowed the remark, “You swore a lie,” to be considered fighting words.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R.A.V. v. City of St. Paul (1992)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considered a fighting words ordinance that prohibited placing “on public or private property objects, characterizations, or graffiti . . . which one knows or has reasonable grounds to know arouses anger, alarm or resentment in others on the basis of race, color, creed, religion or gender.”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Because the law, without sufficient justification, created “content-based distinctions among expressions of hate” the Court invalidated it.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12</a:t>
            </a:fld>
            <a:endParaRPr lang="en-US" dirty="0"/>
          </a:p>
        </p:txBody>
      </p:sp>
    </p:spTree>
    <p:extLst>
      <p:ext uri="{BB962C8B-B14F-4D97-AF65-F5344CB8AC3E}">
        <p14:creationId xmlns:p14="http://schemas.microsoft.com/office/powerpoint/2010/main" val="41330080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Does the Expression Fall into an Unprotected Category?</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Unprotected Categories and Hate Speech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Legal observers have increasingly turned their sights on expression that vilifies others, more commonly referred to as “hate speech.”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Educational institutions try to provide an open and welcoming environment, and some have speech codes that aim to maintain that environment.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It is conceivable, though, that the Court would invalidate at least some of the codes maintained by public universities.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university could attempt to argue that its code met the standard of strict scrutiny.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13</a:t>
            </a:fld>
            <a:endParaRPr lang="en-US" dirty="0"/>
          </a:p>
        </p:txBody>
      </p:sp>
    </p:spTree>
    <p:extLst>
      <p:ext uri="{BB962C8B-B14F-4D97-AF65-F5344CB8AC3E}">
        <p14:creationId xmlns:p14="http://schemas.microsoft.com/office/powerpoint/2010/main" val="30193156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Who Is Speaking?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Student Speech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Tinker v. Des Moines Independent Community School District (1969)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Teachers and students, Justice Fortas declared, do not shed their constitutional rights at the schoolhouse gate.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If the speech does not disrupt the educational process, government has no authority to proscribe it.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Bethel School District No. 403 v. Fraser (1986)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upheld the action of Washington state education officials who disciplined high school senior Matthew Fraser for delivering a student assembly speech that violated a policy against “the use of obscene, profane language or gestures.”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Morse v. Frederick (2007)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express a wide array of views.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Stevens’s dissenting opinion strongly supports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Tinker</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precedent; he would protect almost all student expression.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Thomas believes that students have no constitutionally protected expression rights and thinks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Tinker</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should be overruled.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Most of the justices take positions between those two extremes.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Mahanoy Area School District v. B.L. (2021)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student used vulgar language in a social media post, made off-campus and on a weekend, to complain about not being chosen as a varsity cheerleader.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After the school suspended her from the junior varsity squad, she filed suit with her case eventually reaching the Supreme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On the one hand, the justices held that much off-campus speech is likely beyond the school’s reach.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On the other hand, the justices agreed that some off-campus behavior and speech may be subject to school regulation.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Since there was no evidence that the student’s post had any real disruptive effects within the school, the justices held that her suspension violated her speech rights.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14</a:t>
            </a:fld>
            <a:endParaRPr lang="en-US" dirty="0"/>
          </a:p>
        </p:txBody>
      </p:sp>
    </p:spTree>
    <p:extLst>
      <p:ext uri="{BB962C8B-B14F-4D97-AF65-F5344CB8AC3E}">
        <p14:creationId xmlns:p14="http://schemas.microsoft.com/office/powerpoint/2010/main" val="40121663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Who Is Speaking?</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Government Speech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Pleasant Grove City v. Summum (2009)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religious sect claimed that a municipality violated the First Amendment by refusing it permission to erect in the city park a monument it donated.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Already erected in the park were fifteen other monuments donated by private organizations exhibiting content ranging from the Ten Commandments to a September 11 memorial.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According to the organization’s argument, the city’s rejection constituted a form of viewpoint discrimination and denied the group access to a public forum open to other organizations.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concluded that the city’s decision to place or not to place a monument on the public land it administered was best classified as government speech.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city was free to determine what expressive messages it wanted to display in its park.</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two cases, the justices struggling to draw a clear distinction between private speech and government speech.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Walker v. Texas Division, Sons of Confederate Veterans (2015)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Matal v. Tam (2017)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Iancu v. Brunetti (2019)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founder of a clothing brand called FUCT—the letters were to be read sequentially, not as a single word—was denied a trademark because of a provision of the law that forbade trademarks deemed “immoral” or “scandalous.”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invalidated this part of the law, finding that it discriminated on the basis of viewpoint.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15</a:t>
            </a:fld>
            <a:endParaRPr lang="en-US" dirty="0"/>
          </a:p>
        </p:txBody>
      </p:sp>
    </p:spTree>
    <p:extLst>
      <p:ext uri="{BB962C8B-B14F-4D97-AF65-F5344CB8AC3E}">
        <p14:creationId xmlns:p14="http://schemas.microsoft.com/office/powerpoint/2010/main" val="21475054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Who Is Speaking?</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Commercial Speech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Valentine v. Chrestensen (1942)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upheld a law banning the distribution of handbills that advertised commercial goods and services.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Bigelow v. Virginia (1975)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Jeffrey C. Bigelow, managing editor a Charlottesville newspaper, approved an advertisement promoting a service that made arrangements for women in Virginia (where abortions were illegal) to obtain abortions in New York (where abortions were permitted).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state of Virginia charged Bigelow with violating an 1878 state law.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U.S. Supreme Court reversed Bigelow’s conviction, explaining “The fact that the particular advertisement . . . had commercial aspects . . . did not negate all First Amendment guarantees.”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Virginia State Board of Pharmacy v. Virginia Citizens Consumer Council (1976)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centered on a constitutional challenge to a Virginia regulation making it unlawful for a pharmacy to advertise the prices of its prescription medications.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state justified its regulation as protecting the public from deceptive advertising and maintaining the professionalism of the state’s pharmacists.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Not only did the Court strike down the Virginia regulation as inconsistent with the First Amendment; it also overruled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Valentine v. Chrestensen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Central Hudson Gas and Electric Corporation v. Public Service Commission of New York (1980)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was a dispute over an energy conservation law prohibiting utility companies from advertising to promote the sale of their products.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If the commercial expression concerns a lawful activity and is not misleading, it merits First Amendment protection.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state may regulate that expression if the regulation serves a substantial government interest, directly advances that interest, and is no more extensive than necessary to achieve it.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16</a:t>
            </a:fld>
            <a:endParaRPr lang="en-US" dirty="0"/>
          </a:p>
        </p:txBody>
      </p:sp>
    </p:spTree>
    <p:extLst>
      <p:ext uri="{BB962C8B-B14F-4D97-AF65-F5344CB8AC3E}">
        <p14:creationId xmlns:p14="http://schemas.microsoft.com/office/powerpoint/2010/main" val="21821630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5"/>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Is the Regulation Content Neutral or Content Based?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Content-Neutral Regulations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most common forms are restrictions on the time (when the speech occurs), place (where the speech occurs), and manner (how the speech occurs).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has identified four categories of government-controlled places.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Traditional public forums are government property where the public freely congregates and traditionally exchanges views.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Designated public forums are government property that has not traditionally been regarded as a public forum but which is intentionally opened up for that purpose.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Limited public forums are places that the government has established for a specific purpose.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Nonpublic forums are government facilities that traditionally have not been locations for public discourse and private property where the owner has not given consent.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Assuming regulation on the place of the speech is content neutral, the Court subjects the first two categories to intermediate scrutiny.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Heffron v. International Society for Krishna Consciousness (1981)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considered a Minnesota rule that all groups desiring “to sell, exhibit or distribute materials” during its annual state fair, a public forum, do so only from rental booths on the fairgrounds.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found this role to be content-neutral.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held that the state’s interest in the “orderly movement and control” of the crowd was sufficient to justify the rule.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17</a:t>
            </a:fld>
            <a:endParaRPr lang="en-US" dirty="0"/>
          </a:p>
        </p:txBody>
      </p:sp>
    </p:spTree>
    <p:extLst>
      <p:ext uri="{BB962C8B-B14F-4D97-AF65-F5344CB8AC3E}">
        <p14:creationId xmlns:p14="http://schemas.microsoft.com/office/powerpoint/2010/main" val="3249941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5"/>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Is the Regulation Content Neutral or Content Based?</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Content-Based Regulations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Boos v. Barry (1988)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considered a provision of the District of Columbia code aimed at protecting the representatives of foreign governments by making it unlawful to display within 500 feet of a foreign embassy a sign that tends to bring that foreign government into “public odium” or “public disrepute.”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held that the law was not narrowly tailored to serve the interest of protecting diplomats.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McCullen v. Coakley (2014)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Chief Justice Roberts saw the buffer zone as content neutral: the law regulates not what people say but where they say it.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By contrast, Justice Scalia concluded that the law was content based, aimed specifically at the discussion of abortion.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18</a:t>
            </a:fld>
            <a:endParaRPr lang="en-US" dirty="0"/>
          </a:p>
        </p:txBody>
      </p:sp>
    </p:spTree>
    <p:extLst>
      <p:ext uri="{BB962C8B-B14F-4D97-AF65-F5344CB8AC3E}">
        <p14:creationId xmlns:p14="http://schemas.microsoft.com/office/powerpoint/2010/main" val="27893753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20</a:t>
            </a:fld>
            <a:endParaRPr lang="en-US" dirty="0"/>
          </a:p>
        </p:txBody>
      </p:sp>
    </p:spTree>
    <p:extLst>
      <p:ext uri="{BB962C8B-B14F-4D97-AF65-F5344CB8AC3E}">
        <p14:creationId xmlns:p14="http://schemas.microsoft.com/office/powerpoint/2010/main" val="2710595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a:p>
        </p:txBody>
      </p:sp>
    </p:spTree>
    <p:extLst>
      <p:ext uri="{BB962C8B-B14F-4D97-AF65-F5344CB8AC3E}">
        <p14:creationId xmlns:p14="http://schemas.microsoft.com/office/powerpoint/2010/main" val="20397092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An Overview of Modern-Day Free Speech Doctrine</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has held that some categories of expression are not protected by the First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True threats.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Certain speech that provokes listeners into lawlessness.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Expression that listeners may be unable to avoid.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If the expression does not fall into an unprotected category, the justices will take a closer look at both the speech and the regulation.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Certain speakers and types of speech merit more protection under the First Amendment than others.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considers whether the regulation: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Constitutes a prior restraint.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Is overbroad or vague.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Is content neutral or content based.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If content based, whether it discriminates based on viewpoint.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When government regulation is found to discriminate based on content, it is subject to strict scrutiny.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When regulation is content-neutral, it is subject to intermediate scrutiny.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4</a:t>
            </a:fld>
            <a:endParaRPr lang="en-US" dirty="0"/>
          </a:p>
        </p:txBody>
      </p:sp>
    </p:spTree>
    <p:extLst>
      <p:ext uri="{BB962C8B-B14F-4D97-AF65-F5344CB8AC3E}">
        <p14:creationId xmlns:p14="http://schemas.microsoft.com/office/powerpoint/2010/main" val="11889460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marR="0" lvl="0" indent="-285750">
              <a:lnSpc>
                <a:spcPct val="115000"/>
              </a:lnSpc>
              <a:spcBef>
                <a:spcPts val="0"/>
              </a:spcBef>
              <a:spcAft>
                <a:spcPts val="0"/>
              </a:spcAft>
              <a:buFont typeface="+mj-lt"/>
              <a:buAutoNum type="roman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What Is Expression?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Expressive Conduct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Expressive conduct is conduct in which speech and nonspeech elements combine.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Stromberg v. California (1931)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acknowledged that at least some forms of expressive conduct merit protection.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It reversed the conviction of a camp counselor who had raised a red flag in support of communism, an act that violated California law.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Thornhill v. Alabama (1940)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struck down state laws that prohibited labor union picketing.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Spence v. Washington (1974)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Washington state law prohibited flag desecration, defined as placing any “word, figure, mark, picture, design, drawing or advertisement” on an American flag.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Spence, a college student, used tape to make a peace sign on a flag, hung it upside down from his apartment, and was charged with violating the law.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laid out what has become a two-part test: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Whether there was an intent to convey a particularized message.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Whether there was a reasonable likelihood that it would be understood as such by those who viewed it.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Spence’s expression met the standard, and the Court ruled in his favor.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5</a:t>
            </a:fld>
            <a:endParaRPr lang="en-US" dirty="0"/>
          </a:p>
        </p:txBody>
      </p:sp>
    </p:spTree>
    <p:extLst>
      <p:ext uri="{BB962C8B-B14F-4D97-AF65-F5344CB8AC3E}">
        <p14:creationId xmlns:p14="http://schemas.microsoft.com/office/powerpoint/2010/main" val="2818499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What Is Expression?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Expressive Conduct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mj-lt"/>
              <a:buAutoNum type="romanLcPeriod" startAt="5"/>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United States v. O’Brien (1968)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defendants had expressed their opposition to the war in Southeast Asia by publicly and illegally burning their draft cards.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found that O’Brien’s conduct placed a burden on a legitimate and important government activity.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Consequently, the government had the constitutional power to prosecute individuals who violated the Selective Service laws even if the acts in question communicated a message of political protest.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5"/>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Tinker v. Des Moines (1969)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upheld the right of public school children to wear black armbands to express their opposition to the Vietnam War.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5"/>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Texas v. Johnson (1989)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Even the justices who were most committed to free speech indicated their discomfort in extending First Amendment protection to those who burned the flag as a method of political expression.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found in favor of Johnson.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5"/>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United States v. Eichman (1990)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Congress instead passed the Flag Protection Act of 1989, which penalized by a one-year jail sentence and a $1,000 fine anyone who “knowingly mutilates, defaces, physically defiles, burns, maintains on the floor or ground, or tramples upon any flag of the United States.”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Unlike the Texas law, this law banned flag desecration regardless of the motivation of the burner.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using the same reasoning expressed in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Johnson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and by the same vote, struck down this law as a violation of the First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6</a:t>
            </a:fld>
            <a:endParaRPr lang="en-US" dirty="0"/>
          </a:p>
        </p:txBody>
      </p:sp>
    </p:spTree>
    <p:extLst>
      <p:ext uri="{BB962C8B-B14F-4D97-AF65-F5344CB8AC3E}">
        <p14:creationId xmlns:p14="http://schemas.microsoft.com/office/powerpoint/2010/main" val="41973952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What Is Expression?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Association as Expression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Supreme Court has long regarded the right to join with like-minded individuals to advance mutual goals as essential to the exercise of political and social expression.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NAACP v. Alabama (1958)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John Marshall Harlan II explained, “Effective advocacy of both public and private points of view, particularly controversial ones, is undeniably enhanced by group association.”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Freedom of association was regarded as an inseparable aspect of the ‘liberty’ assured by the Due Process Clause of the Fourteenth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Roberts v. United States Jaycees (1984)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Jaycees is a private civic organization founded to help young men participate in the affairs of their community.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Minnesota Department of Human Rights claimed that the organization’s exclusion of women violated a state law prohibiting sex-based discrimination in public accommodations.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Jaycees argued that applying the Minnesota antidiscrimination law to its membership policies was a violation of the First Amendment’s right to freedom of association.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ruled against the Jaycees.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Board of Directors of Rotary International v. Rotary Club of Duarte (1987)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approved the enforcement of California’s antidiscrimination laws against Rotary Club chapters that excluded women as regular members.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7</a:t>
            </a:fld>
            <a:endParaRPr lang="en-US" dirty="0"/>
          </a:p>
        </p:txBody>
      </p:sp>
    </p:spTree>
    <p:extLst>
      <p:ext uri="{BB962C8B-B14F-4D97-AF65-F5344CB8AC3E}">
        <p14:creationId xmlns:p14="http://schemas.microsoft.com/office/powerpoint/2010/main" val="12678075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What Is Expression?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Association as Expression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mj-lt"/>
              <a:buAutoNum type="romanLcPeriod" startAt="5"/>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New York State Club Association v. City of New York (1988)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upheld a New York ordinance that applied antidiscrimination regulations to organizations having more than four hundred members, providing regular meal service, and receiving payment from nonmembers for services or facilities for the furtherance of business interests.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5"/>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Hurley v. Irish-American Gay, Lesbian and Bisexual Group of Boston (1995)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private association organizing a Saint Patrick’s Day parade in Boston rejected the application of a gay rights group to march in the celebration.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gay rights group sued, claiming that its exclusion from the parade violated the Massachusetts antidiscrimination statute.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unanimously held that the First Amendment is violated by a state law requiring private sponsors of a parade to include among the marchers a group imparting a message that the organizers do not wish to convey.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5"/>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Boy Scouts of America v. Dale (2000)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was a challenge to the dismissal of a scout leader on sexual orientation grounds.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divisions centered more on factual questions about nature of the organization’s beliefs and activities than on the constitutional principles governing free association.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8</a:t>
            </a:fld>
            <a:endParaRPr lang="en-US" dirty="0"/>
          </a:p>
        </p:txBody>
      </p:sp>
    </p:spTree>
    <p:extLst>
      <p:ext uri="{BB962C8B-B14F-4D97-AF65-F5344CB8AC3E}">
        <p14:creationId xmlns:p14="http://schemas.microsoft.com/office/powerpoint/2010/main" val="18746265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What Is Expression?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Right Not to Speak (Compelled Speech)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government may attempt to regulate expression by requiring us to speak or write.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Minersville School District v. Gobitis (1940)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upheld flag salute regulations against claims that the school system was violating the children’s right to free exercise of religion.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West Virginia State Board of Education v. Barnette (1943)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again considered a challenge to the constitutionality of the compulsory flag salute laws brought by Jehovah’s Witnesses.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Public opinion had calmed, the Court’s libertarian wing had strengthened, and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Gobitis</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decision had been criticized in legal circles.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Lawyers for the Witnesses decided to base the attack primarily on the freedom of speech rather than on religious liberty.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ruled that the individual has at least a qualified right to be free of government coercion to express views he or she disavows.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9</a:t>
            </a:fld>
            <a:endParaRPr lang="en-US" dirty="0"/>
          </a:p>
        </p:txBody>
      </p:sp>
    </p:spTree>
    <p:extLst>
      <p:ext uri="{BB962C8B-B14F-4D97-AF65-F5344CB8AC3E}">
        <p14:creationId xmlns:p14="http://schemas.microsoft.com/office/powerpoint/2010/main" val="21326276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What Is Expression?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Right Not to Speak (Compelled Speech)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mj-lt"/>
              <a:buAutoNum type="romanLcPeriod" startAt="4"/>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Wooley v. Maynard (1977)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New Hampshire’s license plates are embossed with the state slogan, “Live Free or Die,” a message that George Maynard, a Jehovah’s Witness, regarded as inconsistent with his personal beliefs.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After he was fined for obscuring the motto with tape, he alleged that New Hampshire was forcing him to carry a message he saw as objectionable.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found in favor of Maynard.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4"/>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303 Creative LLC v. Elenis (2003)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Court’s six most conservative justices held that the state of Colorado violated the First Amendment by “forcing” a website designer to create sites with messages with which she disagreed.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more liberal justices dissented, arguing that the government did not compel speech but rather had enacted a neutral regulation of commercial conduct.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10</a:t>
            </a:fld>
            <a:endParaRPr lang="en-US" dirty="0"/>
          </a:p>
        </p:txBody>
      </p:sp>
    </p:spTree>
    <p:extLst>
      <p:ext uri="{BB962C8B-B14F-4D97-AF65-F5344CB8AC3E}">
        <p14:creationId xmlns:p14="http://schemas.microsoft.com/office/powerpoint/2010/main" val="35230473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Chambliss, Making Sense of the Social World, 7e. © 2025 SAGE Publishing.</a:t>
            </a:r>
            <a:endParaRPr lang="en-US" dirty="0"/>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457200" y="2133601"/>
            <a:ext cx="8229600" cy="838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Content Placeholder 6">
            <a:extLst>
              <a:ext uri="{FF2B5EF4-FFF2-40B4-BE49-F238E27FC236}">
                <a16:creationId xmlns:a16="http://schemas.microsoft.com/office/drawing/2014/main" id="{AE33146F-9291-A393-F831-502E86D203B3}"/>
              </a:ext>
            </a:extLst>
          </p:cNvPr>
          <p:cNvSpPr>
            <a:spLocks noGrp="1"/>
          </p:cNvSpPr>
          <p:nvPr>
            <p:ph sz="quarter" idx="13"/>
          </p:nvPr>
        </p:nvSpPr>
        <p:spPr>
          <a:xfrm>
            <a:off x="457200" y="30480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9" name="Content Placeholder 8">
            <a:extLst>
              <a:ext uri="{FF2B5EF4-FFF2-40B4-BE49-F238E27FC236}">
                <a16:creationId xmlns:a16="http://schemas.microsoft.com/office/drawing/2014/main" id="{3566296B-3BD4-C920-BCD0-B3DA6A1EDD91}"/>
              </a:ext>
            </a:extLst>
          </p:cNvPr>
          <p:cNvSpPr>
            <a:spLocks noGrp="1"/>
          </p:cNvSpPr>
          <p:nvPr>
            <p:ph sz="quarter" idx="14"/>
          </p:nvPr>
        </p:nvSpPr>
        <p:spPr>
          <a:xfrm>
            <a:off x="457200" y="37338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1" name="Content Placeholder 10">
            <a:extLst>
              <a:ext uri="{FF2B5EF4-FFF2-40B4-BE49-F238E27FC236}">
                <a16:creationId xmlns:a16="http://schemas.microsoft.com/office/drawing/2014/main" id="{E5DDAA98-944C-44B7-1094-6874AF2DABDC}"/>
              </a:ext>
            </a:extLst>
          </p:cNvPr>
          <p:cNvSpPr>
            <a:spLocks noGrp="1"/>
          </p:cNvSpPr>
          <p:nvPr>
            <p:ph sz="quarter" idx="15"/>
          </p:nvPr>
        </p:nvSpPr>
        <p:spPr>
          <a:xfrm>
            <a:off x="457200" y="4419600"/>
            <a:ext cx="8229600" cy="565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3" name="Content Placeholder 12">
            <a:extLst>
              <a:ext uri="{FF2B5EF4-FFF2-40B4-BE49-F238E27FC236}">
                <a16:creationId xmlns:a16="http://schemas.microsoft.com/office/drawing/2014/main" id="{1A17CD32-FA55-425B-D509-706E78678285}"/>
              </a:ext>
            </a:extLst>
          </p:cNvPr>
          <p:cNvSpPr>
            <a:spLocks noGrp="1"/>
          </p:cNvSpPr>
          <p:nvPr>
            <p:ph sz="quarter" idx="16"/>
          </p:nvPr>
        </p:nvSpPr>
        <p:spPr>
          <a:xfrm>
            <a:off x="457200" y="5060950"/>
            <a:ext cx="8229600" cy="654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23264516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Author, Title and Edition. © 20XX SAGE Publishing.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dirty="0"/>
              <a:t>Author, Title and Edition. © 20XX SAGE Publishing.</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slide" Target="slide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Epstein, </a:t>
            </a:r>
            <a:r>
              <a:rPr lang="en-US" i="1" dirty="0"/>
              <a:t>Constitutional Law for a Changing America</a:t>
            </a:r>
            <a:r>
              <a:rPr lang="en-US" dirty="0"/>
              <a:t>, Edition 12</a:t>
            </a:r>
            <a:br>
              <a:rPr lang="en-US" dirty="0"/>
            </a:br>
            <a:r>
              <a:rPr lang="en-US" dirty="0"/>
              <a:t>Chapter 6: Modern-Day Approaches to Free Expression </a:t>
            </a:r>
          </a:p>
        </p:txBody>
      </p:sp>
    </p:spTree>
    <p:extLst>
      <p:ext uri="{BB962C8B-B14F-4D97-AF65-F5344CB8AC3E}">
        <p14:creationId xmlns:p14="http://schemas.microsoft.com/office/powerpoint/2010/main" val="256500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4340171-D3DA-C175-81B1-C9D3F7C05CAB}"/>
              </a:ext>
            </a:extLst>
          </p:cNvPr>
          <p:cNvSpPr>
            <a:spLocks noGrp="1"/>
          </p:cNvSpPr>
          <p:nvPr>
            <p:ph type="title"/>
          </p:nvPr>
        </p:nvSpPr>
        <p:spPr/>
        <p:txBody>
          <a:bodyPr>
            <a:normAutofit/>
          </a:bodyPr>
          <a:lstStyle/>
          <a:p>
            <a:r>
              <a:rPr lang="en-US" sz="4000" dirty="0"/>
              <a:t>What Is Expression? </a:t>
            </a:r>
            <a:r>
              <a:rPr lang="en-US" sz="2400" dirty="0"/>
              <a:t>(6 of 6)</a:t>
            </a:r>
            <a:endParaRPr lang="en-US" sz="4000" dirty="0"/>
          </a:p>
        </p:txBody>
      </p:sp>
      <p:sp>
        <p:nvSpPr>
          <p:cNvPr id="4" name="Content Placeholder 3">
            <a:extLst>
              <a:ext uri="{FF2B5EF4-FFF2-40B4-BE49-F238E27FC236}">
                <a16:creationId xmlns:a16="http://schemas.microsoft.com/office/drawing/2014/main" id="{FB366334-6981-5EA4-3993-BD81F7CAF64E}"/>
              </a:ext>
            </a:extLst>
          </p:cNvPr>
          <p:cNvSpPr>
            <a:spLocks noGrp="1"/>
          </p:cNvSpPr>
          <p:nvPr>
            <p:ph idx="1"/>
          </p:nvPr>
        </p:nvSpPr>
        <p:spPr/>
        <p:txBody>
          <a:bodyPr/>
          <a:lstStyle/>
          <a:p>
            <a:pPr marL="0" indent="0">
              <a:buNone/>
            </a:pPr>
            <a:r>
              <a:rPr lang="en-US" dirty="0"/>
              <a:t>The Right Not to Speak (Compelled Speech) </a:t>
            </a:r>
          </a:p>
          <a:p>
            <a:r>
              <a:rPr lang="en-US" dirty="0"/>
              <a:t>Wooley v. Maynard (1977).</a:t>
            </a:r>
          </a:p>
          <a:p>
            <a:r>
              <a:rPr lang="en-US" dirty="0"/>
              <a:t>303 Creative LLC v. Elenis (2003).</a:t>
            </a:r>
          </a:p>
        </p:txBody>
      </p:sp>
      <p:sp>
        <p:nvSpPr>
          <p:cNvPr id="2" name="Footer Placeholder 1">
            <a:extLst>
              <a:ext uri="{FF2B5EF4-FFF2-40B4-BE49-F238E27FC236}">
                <a16:creationId xmlns:a16="http://schemas.microsoft.com/office/drawing/2014/main" id="{215E9E92-3471-A629-0068-9C2BE33FB53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0EFF0B5E-6B94-7DD0-D3D1-DD15B73A1C99}"/>
              </a:ext>
            </a:extLst>
          </p:cNvPr>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40924911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2C365E3-D787-3472-B1CE-420BFE9411E3}"/>
              </a:ext>
            </a:extLst>
          </p:cNvPr>
          <p:cNvSpPr>
            <a:spLocks noGrp="1"/>
          </p:cNvSpPr>
          <p:nvPr>
            <p:ph type="title"/>
          </p:nvPr>
        </p:nvSpPr>
        <p:spPr/>
        <p:txBody>
          <a:bodyPr>
            <a:normAutofit fontScale="90000"/>
          </a:bodyPr>
          <a:lstStyle/>
          <a:p>
            <a:r>
              <a:rPr lang="en-US" dirty="0"/>
              <a:t>Does the Expression Fall into an Unprotected Category? </a:t>
            </a:r>
            <a:r>
              <a:rPr lang="en-US" sz="2700" dirty="0"/>
              <a:t>(1 of 3)</a:t>
            </a:r>
          </a:p>
        </p:txBody>
      </p:sp>
      <p:sp>
        <p:nvSpPr>
          <p:cNvPr id="4" name="Content Placeholder 3">
            <a:extLst>
              <a:ext uri="{FF2B5EF4-FFF2-40B4-BE49-F238E27FC236}">
                <a16:creationId xmlns:a16="http://schemas.microsoft.com/office/drawing/2014/main" id="{76D2A262-918C-E508-25ED-D92062DBB76F}"/>
              </a:ext>
            </a:extLst>
          </p:cNvPr>
          <p:cNvSpPr>
            <a:spLocks noGrp="1"/>
          </p:cNvSpPr>
          <p:nvPr>
            <p:ph idx="1"/>
          </p:nvPr>
        </p:nvSpPr>
        <p:spPr/>
        <p:txBody>
          <a:bodyPr/>
          <a:lstStyle/>
          <a:p>
            <a:pPr marL="0" indent="0">
              <a:buNone/>
            </a:pPr>
            <a:r>
              <a:rPr lang="en-US" dirty="0"/>
              <a:t>“True Threats”</a:t>
            </a:r>
          </a:p>
          <a:p>
            <a:r>
              <a:rPr lang="en-US" dirty="0"/>
              <a:t>When true threats occur.</a:t>
            </a:r>
          </a:p>
          <a:p>
            <a:r>
              <a:rPr lang="en-US" dirty="0"/>
              <a:t>Virginia v. Black (2003).</a:t>
            </a:r>
          </a:p>
        </p:txBody>
      </p:sp>
      <p:sp>
        <p:nvSpPr>
          <p:cNvPr id="2" name="Footer Placeholder 1">
            <a:extLst>
              <a:ext uri="{FF2B5EF4-FFF2-40B4-BE49-F238E27FC236}">
                <a16:creationId xmlns:a16="http://schemas.microsoft.com/office/drawing/2014/main" id="{9214EA60-2223-1124-5104-AF5C79ABD01B}"/>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B22406F7-C4A2-FA69-9557-76EAD6640AA1}"/>
              </a:ext>
            </a:extLst>
          </p:cNvPr>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22843434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6AD005F-A6EB-13F1-71E4-A49348ECCB66}"/>
              </a:ext>
            </a:extLst>
          </p:cNvPr>
          <p:cNvSpPr>
            <a:spLocks noGrp="1"/>
          </p:cNvSpPr>
          <p:nvPr>
            <p:ph type="title"/>
          </p:nvPr>
        </p:nvSpPr>
        <p:spPr/>
        <p:txBody>
          <a:bodyPr>
            <a:normAutofit fontScale="90000"/>
          </a:bodyPr>
          <a:lstStyle/>
          <a:p>
            <a:r>
              <a:rPr lang="en-US" dirty="0"/>
              <a:t>Does the Expression Fall into an Unprotected Category? </a:t>
            </a:r>
            <a:r>
              <a:rPr lang="en-US" sz="2700" dirty="0"/>
              <a:t>(2 of 3)</a:t>
            </a:r>
            <a:endParaRPr lang="en-US" dirty="0"/>
          </a:p>
        </p:txBody>
      </p:sp>
      <p:sp>
        <p:nvSpPr>
          <p:cNvPr id="4" name="Content Placeholder 3">
            <a:extLst>
              <a:ext uri="{FF2B5EF4-FFF2-40B4-BE49-F238E27FC236}">
                <a16:creationId xmlns:a16="http://schemas.microsoft.com/office/drawing/2014/main" id="{4B056037-F834-EB89-4712-DA70F2F54187}"/>
              </a:ext>
            </a:extLst>
          </p:cNvPr>
          <p:cNvSpPr>
            <a:spLocks noGrp="1"/>
          </p:cNvSpPr>
          <p:nvPr>
            <p:ph idx="1"/>
          </p:nvPr>
        </p:nvSpPr>
        <p:spPr/>
        <p:txBody>
          <a:bodyPr/>
          <a:lstStyle/>
          <a:p>
            <a:pPr marL="0" indent="0">
              <a:buNone/>
            </a:pPr>
            <a:r>
              <a:rPr lang="en-US" dirty="0"/>
              <a:t>Speech That Provokes Listeners into Lawlessness </a:t>
            </a:r>
          </a:p>
          <a:p>
            <a:r>
              <a:rPr lang="en-US" dirty="0"/>
              <a:t>Hostile Audience.</a:t>
            </a:r>
          </a:p>
          <a:p>
            <a:r>
              <a:rPr lang="en-US" dirty="0"/>
              <a:t>Fighting Words.</a:t>
            </a:r>
          </a:p>
          <a:p>
            <a:endParaRPr lang="en-US" dirty="0"/>
          </a:p>
        </p:txBody>
      </p:sp>
      <p:sp>
        <p:nvSpPr>
          <p:cNvPr id="2" name="Footer Placeholder 1">
            <a:extLst>
              <a:ext uri="{FF2B5EF4-FFF2-40B4-BE49-F238E27FC236}">
                <a16:creationId xmlns:a16="http://schemas.microsoft.com/office/drawing/2014/main" id="{1EC65C2E-6F12-11FD-F89E-C5DC152E247F}"/>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DBB659B9-FCA5-221C-EB13-09C21AECFA05}"/>
              </a:ext>
            </a:extLst>
          </p:cNvPr>
          <p:cNvSpPr>
            <a:spLocks noGrp="1"/>
          </p:cNvSpPr>
          <p:nvPr>
            <p:ph type="sldNum" sz="quarter" idx="12"/>
          </p:nvPr>
        </p:nvSpPr>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29975677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5E569B3-26FA-F19E-2938-F1C379751B29}"/>
              </a:ext>
            </a:extLst>
          </p:cNvPr>
          <p:cNvSpPr>
            <a:spLocks noGrp="1"/>
          </p:cNvSpPr>
          <p:nvPr>
            <p:ph type="title"/>
          </p:nvPr>
        </p:nvSpPr>
        <p:spPr/>
        <p:txBody>
          <a:bodyPr>
            <a:normAutofit fontScale="90000"/>
          </a:bodyPr>
          <a:lstStyle/>
          <a:p>
            <a:r>
              <a:rPr lang="en-US" dirty="0"/>
              <a:t>Does the Expression Fall into an Unprotected Category? </a:t>
            </a:r>
            <a:r>
              <a:rPr lang="en-US" sz="2700" dirty="0"/>
              <a:t>(3 of 3)</a:t>
            </a:r>
            <a:endParaRPr lang="en-US" dirty="0"/>
          </a:p>
        </p:txBody>
      </p:sp>
      <p:sp>
        <p:nvSpPr>
          <p:cNvPr id="4" name="Content Placeholder 3">
            <a:extLst>
              <a:ext uri="{FF2B5EF4-FFF2-40B4-BE49-F238E27FC236}">
                <a16:creationId xmlns:a16="http://schemas.microsoft.com/office/drawing/2014/main" id="{F01F6422-2C14-10C2-DB6B-C68183D076EA}"/>
              </a:ext>
            </a:extLst>
          </p:cNvPr>
          <p:cNvSpPr>
            <a:spLocks noGrp="1"/>
          </p:cNvSpPr>
          <p:nvPr>
            <p:ph idx="1"/>
          </p:nvPr>
        </p:nvSpPr>
        <p:spPr/>
        <p:txBody>
          <a:bodyPr/>
          <a:lstStyle/>
          <a:p>
            <a:pPr marL="0" indent="0">
              <a:buNone/>
            </a:pPr>
            <a:r>
              <a:rPr lang="en-US" dirty="0"/>
              <a:t>Unprotected Categories and Hate Speech </a:t>
            </a:r>
          </a:p>
          <a:p>
            <a:r>
              <a:rPr lang="en-US" dirty="0"/>
              <a:t>Expression that vilifies others.</a:t>
            </a:r>
          </a:p>
          <a:p>
            <a:r>
              <a:rPr lang="en-US" dirty="0"/>
              <a:t>Open/welcoming environment in institutions.</a:t>
            </a:r>
          </a:p>
          <a:p>
            <a:r>
              <a:rPr lang="en-US" dirty="0"/>
              <a:t>Invalidation of speech codes.</a:t>
            </a:r>
          </a:p>
          <a:p>
            <a:r>
              <a:rPr lang="en-US" dirty="0"/>
              <a:t>Standard of strict scrutiny.</a:t>
            </a:r>
          </a:p>
        </p:txBody>
      </p:sp>
      <p:sp>
        <p:nvSpPr>
          <p:cNvPr id="2" name="Footer Placeholder 1">
            <a:extLst>
              <a:ext uri="{FF2B5EF4-FFF2-40B4-BE49-F238E27FC236}">
                <a16:creationId xmlns:a16="http://schemas.microsoft.com/office/drawing/2014/main" id="{E3E5C722-2F24-BEC7-BA50-973965F08CF8}"/>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6EFC972F-2485-134B-6243-E256B7BE4D40}"/>
              </a:ext>
            </a:extLst>
          </p:cNvPr>
          <p:cNvSpPr>
            <a:spLocks noGrp="1"/>
          </p:cNvSpPr>
          <p:nvPr>
            <p:ph type="sldNum" sz="quarter" idx="12"/>
          </p:nvPr>
        </p:nvSpPr>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27990995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8C5418F-70BE-0B3D-A019-494AA3E45B3A}"/>
              </a:ext>
            </a:extLst>
          </p:cNvPr>
          <p:cNvSpPr>
            <a:spLocks noGrp="1"/>
          </p:cNvSpPr>
          <p:nvPr>
            <p:ph type="title"/>
          </p:nvPr>
        </p:nvSpPr>
        <p:spPr/>
        <p:txBody>
          <a:bodyPr>
            <a:normAutofit/>
          </a:bodyPr>
          <a:lstStyle/>
          <a:p>
            <a:r>
              <a:rPr lang="en-US" sz="4000" dirty="0"/>
              <a:t>Who Is Speaking? </a:t>
            </a:r>
            <a:r>
              <a:rPr lang="en-US" sz="2400" dirty="0"/>
              <a:t>(1 of 3)</a:t>
            </a:r>
          </a:p>
        </p:txBody>
      </p:sp>
      <p:sp>
        <p:nvSpPr>
          <p:cNvPr id="4" name="Content Placeholder 3">
            <a:extLst>
              <a:ext uri="{FF2B5EF4-FFF2-40B4-BE49-F238E27FC236}">
                <a16:creationId xmlns:a16="http://schemas.microsoft.com/office/drawing/2014/main" id="{09390FA2-A7BC-A858-9F8C-93752659CB82}"/>
              </a:ext>
            </a:extLst>
          </p:cNvPr>
          <p:cNvSpPr>
            <a:spLocks noGrp="1"/>
          </p:cNvSpPr>
          <p:nvPr>
            <p:ph idx="1"/>
          </p:nvPr>
        </p:nvSpPr>
        <p:spPr/>
        <p:txBody>
          <a:bodyPr>
            <a:normAutofit fontScale="92500"/>
          </a:bodyPr>
          <a:lstStyle/>
          <a:p>
            <a:pPr marL="0" indent="0">
              <a:buNone/>
            </a:pPr>
            <a:r>
              <a:rPr lang="en-US" dirty="0"/>
              <a:t>Student Speech </a:t>
            </a:r>
          </a:p>
          <a:p>
            <a:r>
              <a:rPr lang="en-US" dirty="0"/>
              <a:t>Tinker v. Des Moines Independent Community School District (1969).</a:t>
            </a:r>
          </a:p>
          <a:p>
            <a:r>
              <a:rPr lang="en-US" dirty="0"/>
              <a:t>Bethel School District No. 403 v. Fraser (1986).</a:t>
            </a:r>
          </a:p>
          <a:p>
            <a:r>
              <a:rPr lang="en-US" dirty="0"/>
              <a:t>Morse v. Frederick (2007).</a:t>
            </a:r>
          </a:p>
          <a:p>
            <a:r>
              <a:rPr lang="en-US" dirty="0"/>
              <a:t>Mahanoy Area School District v. B.L. (2021).</a:t>
            </a:r>
          </a:p>
        </p:txBody>
      </p:sp>
      <p:sp>
        <p:nvSpPr>
          <p:cNvPr id="2" name="Footer Placeholder 1">
            <a:extLst>
              <a:ext uri="{FF2B5EF4-FFF2-40B4-BE49-F238E27FC236}">
                <a16:creationId xmlns:a16="http://schemas.microsoft.com/office/drawing/2014/main" id="{9FA49533-DDF4-5A2E-5587-FB6129D02458}"/>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85FE835C-A5DB-A095-8872-70500D3CA604}"/>
              </a:ext>
            </a:extLst>
          </p:cNvPr>
          <p:cNvSpPr>
            <a:spLocks noGrp="1"/>
          </p:cNvSpPr>
          <p:nvPr>
            <p:ph type="sldNum" sz="quarter" idx="12"/>
          </p:nvPr>
        </p:nvSpPr>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val="13096291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018043-F26E-8266-07F6-D05165201BD1}"/>
              </a:ext>
            </a:extLst>
          </p:cNvPr>
          <p:cNvSpPr>
            <a:spLocks noGrp="1"/>
          </p:cNvSpPr>
          <p:nvPr>
            <p:ph type="title"/>
          </p:nvPr>
        </p:nvSpPr>
        <p:spPr/>
        <p:txBody>
          <a:bodyPr>
            <a:normAutofit/>
          </a:bodyPr>
          <a:lstStyle/>
          <a:p>
            <a:r>
              <a:rPr lang="en-US" sz="4000" dirty="0"/>
              <a:t>Who Is Speaking? </a:t>
            </a:r>
            <a:r>
              <a:rPr lang="en-US" sz="2400" dirty="0"/>
              <a:t>(2 of 3)</a:t>
            </a:r>
            <a:endParaRPr lang="en-US" sz="4000" dirty="0"/>
          </a:p>
        </p:txBody>
      </p:sp>
      <p:sp>
        <p:nvSpPr>
          <p:cNvPr id="4" name="Content Placeholder 3">
            <a:extLst>
              <a:ext uri="{FF2B5EF4-FFF2-40B4-BE49-F238E27FC236}">
                <a16:creationId xmlns:a16="http://schemas.microsoft.com/office/drawing/2014/main" id="{1D770AB5-EA71-B63E-C658-FE96B0D5AB37}"/>
              </a:ext>
            </a:extLst>
          </p:cNvPr>
          <p:cNvSpPr>
            <a:spLocks noGrp="1"/>
          </p:cNvSpPr>
          <p:nvPr>
            <p:ph idx="1"/>
          </p:nvPr>
        </p:nvSpPr>
        <p:spPr/>
        <p:txBody>
          <a:bodyPr/>
          <a:lstStyle/>
          <a:p>
            <a:pPr marL="0" indent="0">
              <a:buNone/>
            </a:pPr>
            <a:r>
              <a:rPr lang="en-US" dirty="0"/>
              <a:t>Government Speech </a:t>
            </a:r>
          </a:p>
          <a:p>
            <a:r>
              <a:rPr lang="en-US" dirty="0"/>
              <a:t>Pleasant Grove City v. Summum (2009).</a:t>
            </a:r>
          </a:p>
          <a:p>
            <a:r>
              <a:rPr lang="en-US" dirty="0"/>
              <a:t>Distinctions between private/government speech.</a:t>
            </a:r>
          </a:p>
          <a:p>
            <a:r>
              <a:rPr lang="en-US" dirty="0"/>
              <a:t>Iancu v. Brunetti (2019).</a:t>
            </a:r>
          </a:p>
        </p:txBody>
      </p:sp>
      <p:sp>
        <p:nvSpPr>
          <p:cNvPr id="2" name="Footer Placeholder 1">
            <a:extLst>
              <a:ext uri="{FF2B5EF4-FFF2-40B4-BE49-F238E27FC236}">
                <a16:creationId xmlns:a16="http://schemas.microsoft.com/office/drawing/2014/main" id="{43A08DC7-75D5-D154-3E31-51BFBD3A342C}"/>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33FF6A60-2A9A-B4A7-FEA4-79CEE4F694AD}"/>
              </a:ext>
            </a:extLst>
          </p:cNvPr>
          <p:cNvSpPr>
            <a:spLocks noGrp="1"/>
          </p:cNvSpPr>
          <p:nvPr>
            <p:ph type="sldNum" sz="quarter" idx="12"/>
          </p:nvPr>
        </p:nvSpPr>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23621865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8ABE216-E44C-75A4-681C-6D97FB508EFE}"/>
              </a:ext>
            </a:extLst>
          </p:cNvPr>
          <p:cNvSpPr>
            <a:spLocks noGrp="1"/>
          </p:cNvSpPr>
          <p:nvPr>
            <p:ph type="title"/>
          </p:nvPr>
        </p:nvSpPr>
        <p:spPr/>
        <p:txBody>
          <a:bodyPr>
            <a:normAutofit/>
          </a:bodyPr>
          <a:lstStyle/>
          <a:p>
            <a:r>
              <a:rPr lang="en-US" sz="4000" dirty="0"/>
              <a:t>Who Is Speaking? </a:t>
            </a:r>
            <a:r>
              <a:rPr lang="en-US" sz="2400" dirty="0"/>
              <a:t>(3 of 3)</a:t>
            </a:r>
            <a:endParaRPr lang="en-US" sz="4000" dirty="0"/>
          </a:p>
        </p:txBody>
      </p:sp>
      <p:sp>
        <p:nvSpPr>
          <p:cNvPr id="4" name="Content Placeholder 3">
            <a:extLst>
              <a:ext uri="{FF2B5EF4-FFF2-40B4-BE49-F238E27FC236}">
                <a16:creationId xmlns:a16="http://schemas.microsoft.com/office/drawing/2014/main" id="{FFD6B25C-FF4A-92D0-B088-DC9B98940F0D}"/>
              </a:ext>
            </a:extLst>
          </p:cNvPr>
          <p:cNvSpPr>
            <a:spLocks noGrp="1"/>
          </p:cNvSpPr>
          <p:nvPr>
            <p:ph idx="1"/>
          </p:nvPr>
        </p:nvSpPr>
        <p:spPr/>
        <p:txBody>
          <a:bodyPr>
            <a:normAutofit fontScale="92500" lnSpcReduction="10000"/>
          </a:bodyPr>
          <a:lstStyle/>
          <a:p>
            <a:pPr marL="0" indent="0">
              <a:buNone/>
            </a:pPr>
            <a:r>
              <a:rPr lang="en-US" dirty="0"/>
              <a:t>Commercial Speech </a:t>
            </a:r>
          </a:p>
          <a:p>
            <a:r>
              <a:rPr lang="en-US" dirty="0"/>
              <a:t>Valentine v. Chrestensen (1942).</a:t>
            </a:r>
          </a:p>
          <a:p>
            <a:r>
              <a:rPr lang="en-US" dirty="0"/>
              <a:t>Bigelow v. Virginia (1975).</a:t>
            </a:r>
          </a:p>
          <a:p>
            <a:r>
              <a:rPr lang="en-US" dirty="0"/>
              <a:t>Virginia State Board of Pharmacy v. Virginia Citizens Consumer Council (1976).</a:t>
            </a:r>
          </a:p>
          <a:p>
            <a:r>
              <a:rPr lang="en-US" dirty="0"/>
              <a:t>Central Hudson Gas and Electric Corporation v. Public Service Commission of New York (1980).</a:t>
            </a:r>
          </a:p>
        </p:txBody>
      </p:sp>
      <p:sp>
        <p:nvSpPr>
          <p:cNvPr id="2" name="Footer Placeholder 1">
            <a:extLst>
              <a:ext uri="{FF2B5EF4-FFF2-40B4-BE49-F238E27FC236}">
                <a16:creationId xmlns:a16="http://schemas.microsoft.com/office/drawing/2014/main" id="{F88C1659-AEDE-B8C6-E5A9-55A08D5485B3}"/>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824558DC-75DD-E703-01C7-8F0031C09A14}"/>
              </a:ext>
            </a:extLst>
          </p:cNvPr>
          <p:cNvSpPr>
            <a:spLocks noGrp="1"/>
          </p:cNvSpPr>
          <p:nvPr>
            <p:ph type="sldNum" sz="quarter" idx="12"/>
          </p:nvPr>
        </p:nvSpPr>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val="23493583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9C919A-0E68-4EA6-E1F8-34598514E1BA}"/>
              </a:ext>
            </a:extLst>
          </p:cNvPr>
          <p:cNvSpPr>
            <a:spLocks noGrp="1"/>
          </p:cNvSpPr>
          <p:nvPr>
            <p:ph type="title"/>
          </p:nvPr>
        </p:nvSpPr>
        <p:spPr/>
        <p:txBody>
          <a:bodyPr>
            <a:normAutofit fontScale="90000"/>
          </a:bodyPr>
          <a:lstStyle/>
          <a:p>
            <a:r>
              <a:rPr lang="en-US" dirty="0"/>
              <a:t>Is the Regulation Content Neutral or Content Based? </a:t>
            </a:r>
            <a:r>
              <a:rPr lang="en-US" sz="2700" dirty="0"/>
              <a:t>(1 of 2)</a:t>
            </a:r>
          </a:p>
        </p:txBody>
      </p:sp>
      <p:sp>
        <p:nvSpPr>
          <p:cNvPr id="4" name="Content Placeholder 3">
            <a:extLst>
              <a:ext uri="{FF2B5EF4-FFF2-40B4-BE49-F238E27FC236}">
                <a16:creationId xmlns:a16="http://schemas.microsoft.com/office/drawing/2014/main" id="{AC41D398-ED49-77C5-B12F-A195B60AF409}"/>
              </a:ext>
            </a:extLst>
          </p:cNvPr>
          <p:cNvSpPr>
            <a:spLocks noGrp="1"/>
          </p:cNvSpPr>
          <p:nvPr>
            <p:ph idx="1"/>
          </p:nvPr>
        </p:nvSpPr>
        <p:spPr/>
        <p:txBody>
          <a:bodyPr/>
          <a:lstStyle/>
          <a:p>
            <a:pPr marL="0" indent="0">
              <a:buNone/>
            </a:pPr>
            <a:r>
              <a:rPr lang="en-US" dirty="0"/>
              <a:t>Content-Neutral Regulations </a:t>
            </a:r>
          </a:p>
          <a:p>
            <a:r>
              <a:rPr lang="en-US" dirty="0"/>
              <a:t>Most common forms of restriction.</a:t>
            </a:r>
          </a:p>
          <a:p>
            <a:r>
              <a:rPr lang="en-US" dirty="0"/>
              <a:t>Categories of government-controlled places.</a:t>
            </a:r>
          </a:p>
          <a:p>
            <a:r>
              <a:rPr lang="en-US" dirty="0"/>
              <a:t>Heffron v. International Society for Krishna Consciousness (1981).</a:t>
            </a:r>
          </a:p>
        </p:txBody>
      </p:sp>
      <p:sp>
        <p:nvSpPr>
          <p:cNvPr id="2" name="Footer Placeholder 1">
            <a:extLst>
              <a:ext uri="{FF2B5EF4-FFF2-40B4-BE49-F238E27FC236}">
                <a16:creationId xmlns:a16="http://schemas.microsoft.com/office/drawing/2014/main" id="{680E6321-9EBB-C400-A483-0D18A595EEAE}"/>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E5640B18-56F9-EF8F-F6B0-D4CA03164A04}"/>
              </a:ext>
            </a:extLst>
          </p:cNvPr>
          <p:cNvSpPr>
            <a:spLocks noGrp="1"/>
          </p:cNvSpPr>
          <p:nvPr>
            <p:ph type="sldNum" sz="quarter" idx="12"/>
          </p:nvPr>
        </p:nvSpPr>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val="10351289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676F965-C765-1B23-9C51-ABB047C1A057}"/>
              </a:ext>
            </a:extLst>
          </p:cNvPr>
          <p:cNvSpPr>
            <a:spLocks noGrp="1"/>
          </p:cNvSpPr>
          <p:nvPr>
            <p:ph type="title"/>
          </p:nvPr>
        </p:nvSpPr>
        <p:spPr/>
        <p:txBody>
          <a:bodyPr>
            <a:normAutofit fontScale="90000"/>
          </a:bodyPr>
          <a:lstStyle/>
          <a:p>
            <a:r>
              <a:rPr lang="en-US" dirty="0"/>
              <a:t>Is the Regulation Content Neutral or Content Based? </a:t>
            </a:r>
            <a:r>
              <a:rPr lang="en-US" sz="2700" dirty="0"/>
              <a:t>(2 of 2)</a:t>
            </a:r>
            <a:endParaRPr lang="en-US" dirty="0"/>
          </a:p>
        </p:txBody>
      </p:sp>
      <p:sp>
        <p:nvSpPr>
          <p:cNvPr id="4" name="Content Placeholder 3">
            <a:extLst>
              <a:ext uri="{FF2B5EF4-FFF2-40B4-BE49-F238E27FC236}">
                <a16:creationId xmlns:a16="http://schemas.microsoft.com/office/drawing/2014/main" id="{C9546BCB-1951-66ED-0291-EE355EF5F62E}"/>
              </a:ext>
            </a:extLst>
          </p:cNvPr>
          <p:cNvSpPr>
            <a:spLocks noGrp="1"/>
          </p:cNvSpPr>
          <p:nvPr>
            <p:ph idx="1"/>
          </p:nvPr>
        </p:nvSpPr>
        <p:spPr/>
        <p:txBody>
          <a:bodyPr/>
          <a:lstStyle/>
          <a:p>
            <a:pPr marL="0" indent="0">
              <a:buNone/>
            </a:pPr>
            <a:r>
              <a:rPr lang="en-US" dirty="0"/>
              <a:t>Content-Based Regulations </a:t>
            </a:r>
          </a:p>
          <a:p>
            <a:r>
              <a:rPr lang="en-US" dirty="0"/>
              <a:t>Boos v. Barry (1988).</a:t>
            </a:r>
          </a:p>
          <a:p>
            <a:r>
              <a:rPr lang="en-US" dirty="0"/>
              <a:t>McCullen v. Coakley (2014).</a:t>
            </a:r>
          </a:p>
        </p:txBody>
      </p:sp>
      <p:sp>
        <p:nvSpPr>
          <p:cNvPr id="2" name="Footer Placeholder 1">
            <a:extLst>
              <a:ext uri="{FF2B5EF4-FFF2-40B4-BE49-F238E27FC236}">
                <a16:creationId xmlns:a16="http://schemas.microsoft.com/office/drawing/2014/main" id="{56444B8E-53F2-4AD6-F8F9-F883523F64B3}"/>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8E3E27EA-E551-AB6E-0BA9-AEAF64E759ED}"/>
              </a:ext>
            </a:extLst>
          </p:cNvPr>
          <p:cNvSpPr>
            <a:spLocks noGrp="1"/>
          </p:cNvSpPr>
          <p:nvPr>
            <p:ph type="sldNum" sz="quarter" idx="12"/>
          </p:nvPr>
        </p:nvSpPr>
        <p:spPr/>
        <p:txBody>
          <a:bodyPr/>
          <a:lstStyle/>
          <a:p>
            <a:fld id="{B6F15528-21DE-4FAA-801E-634DDDAF4B2B}" type="slidenum">
              <a:rPr lang="en-US" smtClean="0"/>
              <a:pPr/>
              <a:t>18</a:t>
            </a:fld>
            <a:endParaRPr lang="en-US" dirty="0"/>
          </a:p>
        </p:txBody>
      </p:sp>
    </p:spTree>
    <p:extLst>
      <p:ext uri="{BB962C8B-B14F-4D97-AF65-F5344CB8AC3E}">
        <p14:creationId xmlns:p14="http://schemas.microsoft.com/office/powerpoint/2010/main" val="24982944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ECAD27-9E46-B01E-F949-120F1A1ACB1D}"/>
              </a:ext>
            </a:extLst>
          </p:cNvPr>
          <p:cNvSpPr>
            <a:spLocks noGrp="1"/>
          </p:cNvSpPr>
          <p:nvPr>
            <p:ph type="title"/>
          </p:nvPr>
        </p:nvSpPr>
        <p:spPr>
          <a:xfrm>
            <a:off x="457200" y="1086013"/>
            <a:ext cx="8229600" cy="1326987"/>
          </a:xfrm>
        </p:spPr>
        <p:txBody>
          <a:bodyPr>
            <a:noAutofit/>
          </a:bodyPr>
          <a:lstStyle/>
          <a:p>
            <a:r>
              <a:rPr lang="en-US" noProof="0" dirty="0">
                <a:solidFill>
                  <a:schemeClr val="tx1"/>
                </a:solidFill>
                <a:effectLst/>
                <a:ea typeface="Calibri" panose="020F0502020204030204" pitchFamily="34" charset="0"/>
                <a:cs typeface="Times New Roman" panose="02020603050405020304" pitchFamily="18" charset="0"/>
              </a:rPr>
              <a:t>Appendix: Accessibility Content, Long Descriptions for Images</a:t>
            </a:r>
            <a:endParaRPr lang="en-US" noProof="0" dirty="0">
              <a:solidFill>
                <a:schemeClr val="tx1"/>
              </a:solidFill>
            </a:endParaRPr>
          </a:p>
        </p:txBody>
      </p:sp>
      <p:sp>
        <p:nvSpPr>
          <p:cNvPr id="2" name="Footer Placeholder 1">
            <a:extLst>
              <a:ext uri="{FF2B5EF4-FFF2-40B4-BE49-F238E27FC236}">
                <a16:creationId xmlns:a16="http://schemas.microsoft.com/office/drawing/2014/main" id="{CF47C15A-D187-80C3-6435-D516C7D0F455}"/>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C7599F68-765A-F18C-141E-CB64D807B6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effectLst/>
              <a:uLnTx/>
              <a:uFillTx/>
              <a:latin typeface="Arial"/>
              <a:ea typeface="+mn-ea"/>
              <a:cs typeface="+mn-cs"/>
            </a:endParaRPr>
          </a:p>
        </p:txBody>
      </p:sp>
    </p:spTree>
    <p:extLst>
      <p:ext uri="{BB962C8B-B14F-4D97-AF65-F5344CB8AC3E}">
        <p14:creationId xmlns:p14="http://schemas.microsoft.com/office/powerpoint/2010/main" val="2769445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3215E04-9176-F928-B870-7755EB03841E}"/>
              </a:ext>
            </a:extLst>
          </p:cNvPr>
          <p:cNvSpPr>
            <a:spLocks noGrp="1"/>
          </p:cNvSpPr>
          <p:nvPr>
            <p:ph type="title"/>
          </p:nvPr>
        </p:nvSpPr>
        <p:spPr/>
        <p:txBody>
          <a:bodyPr>
            <a:normAutofit fontScale="90000"/>
          </a:bodyPr>
          <a:lstStyle/>
          <a:p>
            <a:r>
              <a:rPr lang="en-US" dirty="0"/>
              <a:t>An Overview of Modern-Day Free Speech Doctrine </a:t>
            </a:r>
            <a:r>
              <a:rPr lang="en-US" sz="2700" dirty="0"/>
              <a:t>(1 of 3)</a:t>
            </a:r>
          </a:p>
        </p:txBody>
      </p:sp>
      <p:sp>
        <p:nvSpPr>
          <p:cNvPr id="4" name="Content Placeholder 3">
            <a:extLst>
              <a:ext uri="{FF2B5EF4-FFF2-40B4-BE49-F238E27FC236}">
                <a16:creationId xmlns:a16="http://schemas.microsoft.com/office/drawing/2014/main" id="{D7E8BD30-92DF-26BD-2A10-3F195AA0FEFD}"/>
              </a:ext>
            </a:extLst>
          </p:cNvPr>
          <p:cNvSpPr>
            <a:spLocks noGrp="1"/>
          </p:cNvSpPr>
          <p:nvPr>
            <p:ph idx="1"/>
          </p:nvPr>
        </p:nvSpPr>
        <p:spPr/>
        <p:txBody>
          <a:bodyPr/>
          <a:lstStyle/>
          <a:p>
            <a:r>
              <a:rPr lang="en-US" dirty="0"/>
              <a:t>Disputes from different angles.</a:t>
            </a:r>
          </a:p>
          <a:p>
            <a:r>
              <a:rPr lang="en-US" dirty="0"/>
              <a:t>Cases triggered by allegations.</a:t>
            </a:r>
          </a:p>
          <a:p>
            <a:r>
              <a:rPr lang="en-US" dirty="0"/>
              <a:t>Is government doing the depriving?</a:t>
            </a:r>
          </a:p>
        </p:txBody>
      </p:sp>
      <p:sp>
        <p:nvSpPr>
          <p:cNvPr id="2" name="Footer Placeholder 1">
            <a:extLst>
              <a:ext uri="{FF2B5EF4-FFF2-40B4-BE49-F238E27FC236}">
                <a16:creationId xmlns:a16="http://schemas.microsoft.com/office/drawing/2014/main" id="{9CEE3552-7785-6400-7CC3-4AC6FC2B5BB6}"/>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B9FA84B5-D7F7-DCE4-B0D6-B651DC3749B3}"/>
              </a:ext>
            </a:extLst>
          </p:cNvPr>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31050170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838200"/>
            <a:ext cx="8229600" cy="768517"/>
          </a:xfrm>
        </p:spPr>
        <p:txBody>
          <a:bodyPr>
            <a:normAutofit/>
          </a:bodyPr>
          <a:lstStyle/>
          <a:p>
            <a:r>
              <a:rPr lang="en-US" sz="4400" noProof="0" dirty="0">
                <a:solidFill>
                  <a:schemeClr val="tx1"/>
                </a:solidFill>
              </a:rPr>
              <a:t>Figure 6.1: Long </a:t>
            </a:r>
            <a:r>
              <a:rPr lang="en-US" dirty="0"/>
              <a:t>Description</a:t>
            </a:r>
            <a:endParaRPr lang="en-US" sz="2200" noProof="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770685"/>
            <a:ext cx="8229600" cy="3676519"/>
          </a:xfrm>
        </p:spPr>
        <p:txBody>
          <a:bodyPr anchor="ctr">
            <a:spAutoFit/>
          </a:bodyPr>
          <a:lstStyle/>
          <a:p>
            <a:pPr marL="0" indent="0">
              <a:lnSpc>
                <a:spcPct val="107000"/>
              </a:lnSpc>
              <a:spcAft>
                <a:spcPts val="800"/>
              </a:spcAft>
              <a:buNone/>
            </a:pPr>
            <a:r>
              <a:rPr lang="en-US" sz="1200" kern="100" dirty="0">
                <a:effectLst/>
                <a:latin typeface="Arial" panose="020B0604020202020204" pitchFamily="34" charset="0"/>
                <a:ea typeface="Aptos" panose="020B0004020202020204" pitchFamily="34" charset="0"/>
                <a:cs typeface="Arial" panose="020B0604020202020204" pitchFamily="34" charset="0"/>
              </a:rPr>
              <a:t>Is there state action? An arrow points to no state action which then points to No First Amendment protection.</a:t>
            </a:r>
            <a:endParaRPr lang="en-IN" sz="1200" kern="100" dirty="0">
              <a:effectLst/>
              <a:latin typeface="Arial" panose="020B0604020202020204" pitchFamily="34" charset="0"/>
              <a:ea typeface="Aptos" panose="020B0004020202020204" pitchFamily="34" charset="0"/>
              <a:cs typeface="Arial" panose="020B0604020202020204" pitchFamily="34" charset="0"/>
            </a:endParaRPr>
          </a:p>
          <a:p>
            <a:pPr marL="0" indent="0">
              <a:lnSpc>
                <a:spcPct val="107000"/>
              </a:lnSpc>
              <a:spcAft>
                <a:spcPts val="800"/>
              </a:spcAft>
              <a:buNone/>
            </a:pPr>
            <a:r>
              <a:rPr lang="en-US" sz="1200" kern="100" dirty="0">
                <a:effectLst/>
                <a:latin typeface="Arial" panose="020B0604020202020204" pitchFamily="34" charset="0"/>
                <a:ea typeface="Aptos" panose="020B0004020202020204" pitchFamily="34" charset="0"/>
                <a:cs typeface="Arial" panose="020B0604020202020204" pitchFamily="34" charset="0"/>
              </a:rPr>
              <a:t>Does the speech fall into an unprotected category? An arrow points to unprotected category which then points to No First Amendment protection.</a:t>
            </a:r>
            <a:endParaRPr lang="en-IN" sz="1200" kern="100" dirty="0">
              <a:effectLst/>
              <a:latin typeface="Arial" panose="020B0604020202020204" pitchFamily="34" charset="0"/>
              <a:ea typeface="Aptos" panose="020B0004020202020204" pitchFamily="34" charset="0"/>
              <a:cs typeface="Arial" panose="020B0604020202020204" pitchFamily="34" charset="0"/>
            </a:endParaRPr>
          </a:p>
          <a:p>
            <a:pPr marL="0" indent="0">
              <a:lnSpc>
                <a:spcPct val="107000"/>
              </a:lnSpc>
              <a:spcAft>
                <a:spcPts val="800"/>
              </a:spcAft>
              <a:buNone/>
            </a:pPr>
            <a:r>
              <a:rPr lang="en-US" sz="1200" kern="100" dirty="0">
                <a:effectLst/>
                <a:latin typeface="Arial" panose="020B0604020202020204" pitchFamily="34" charset="0"/>
                <a:ea typeface="Aptos" panose="020B0004020202020204" pitchFamily="34" charset="0"/>
                <a:cs typeface="Arial" panose="020B0604020202020204" pitchFamily="34" charset="0"/>
              </a:rPr>
              <a:t>Who is speaking? What is the nature of the speech? Two arrows branch out: first to Government speech which then points to No First Amendment protection; the second to Students and Commercial actors which then points to First Amendment protection depends on the government’s goals and the fit between the restriction and goals.</a:t>
            </a:r>
            <a:endParaRPr lang="en-IN" sz="1200" kern="100" dirty="0">
              <a:effectLst/>
              <a:latin typeface="Arial" panose="020B0604020202020204" pitchFamily="34" charset="0"/>
              <a:ea typeface="Aptos" panose="020B0004020202020204" pitchFamily="34" charset="0"/>
              <a:cs typeface="Arial" panose="020B0604020202020204" pitchFamily="34" charset="0"/>
            </a:endParaRPr>
          </a:p>
          <a:p>
            <a:pPr marL="0" indent="0">
              <a:lnSpc>
                <a:spcPct val="107000"/>
              </a:lnSpc>
              <a:spcAft>
                <a:spcPts val="800"/>
              </a:spcAft>
              <a:buNone/>
            </a:pPr>
            <a:r>
              <a:rPr lang="en-US" sz="1200" kern="100" dirty="0">
                <a:effectLst/>
                <a:latin typeface="Arial" panose="020B0604020202020204" pitchFamily="34" charset="0"/>
                <a:ea typeface="Aptos" panose="020B0004020202020204" pitchFamily="34" charset="0"/>
                <a:cs typeface="Arial" panose="020B0604020202020204" pitchFamily="34" charset="0"/>
              </a:rPr>
              <a:t>Is the regulation a prior restraint on expression? It directly points to First Amendment protection (regulation is probably invalid).</a:t>
            </a:r>
            <a:endParaRPr lang="en-IN" sz="1200" kern="100" dirty="0">
              <a:effectLst/>
              <a:latin typeface="Arial" panose="020B0604020202020204" pitchFamily="34" charset="0"/>
              <a:ea typeface="Aptos" panose="020B0004020202020204" pitchFamily="34" charset="0"/>
              <a:cs typeface="Arial" panose="020B0604020202020204" pitchFamily="34" charset="0"/>
            </a:endParaRPr>
          </a:p>
          <a:p>
            <a:pPr marL="0" indent="0">
              <a:lnSpc>
                <a:spcPct val="107000"/>
              </a:lnSpc>
              <a:spcAft>
                <a:spcPts val="800"/>
              </a:spcAft>
              <a:buNone/>
            </a:pPr>
            <a:r>
              <a:rPr lang="en-US" sz="1200" kern="100" dirty="0">
                <a:effectLst/>
                <a:latin typeface="Arial" panose="020B0604020202020204" pitchFamily="34" charset="0"/>
                <a:ea typeface="Aptos" panose="020B0004020202020204" pitchFamily="34" charset="0"/>
                <a:cs typeface="Arial" panose="020B0604020202020204" pitchFamily="34" charset="0"/>
              </a:rPr>
              <a:t>Is the regulation vague or overbroad? It directly points to First Amendment protection (regulation is probably invalid).</a:t>
            </a:r>
            <a:endParaRPr lang="en-IN" sz="1200" kern="100" dirty="0">
              <a:effectLst/>
              <a:latin typeface="Arial" panose="020B0604020202020204" pitchFamily="34" charset="0"/>
              <a:ea typeface="Aptos" panose="020B0004020202020204" pitchFamily="34" charset="0"/>
              <a:cs typeface="Arial" panose="020B0604020202020204" pitchFamily="34" charset="0"/>
            </a:endParaRPr>
          </a:p>
          <a:p>
            <a:pPr marL="0" indent="0">
              <a:buNone/>
            </a:pPr>
            <a:r>
              <a:rPr lang="en-US" sz="1200" dirty="0">
                <a:effectLst/>
                <a:latin typeface="Arial" panose="020B0604020202020204" pitchFamily="34" charset="0"/>
                <a:ea typeface="Aptos" panose="020B0004020202020204" pitchFamily="34" charset="0"/>
                <a:cs typeface="Arial" panose="020B0604020202020204" pitchFamily="34" charset="0"/>
              </a:rPr>
              <a:t>Is the regulation content neutral or content based? And if it is content based, is it viewpoint based?  Two arrows branch out: first to Content neutral (usually a time, place, or manner restriction) which leads to Mostly </a:t>
            </a:r>
            <a:r>
              <a:rPr lang="en-US" sz="1200" i="1" dirty="0">
                <a:effectLst/>
                <a:latin typeface="Arial" panose="020B0604020202020204" pitchFamily="34" charset="0"/>
                <a:ea typeface="Aptos" panose="020B0004020202020204" pitchFamily="34" charset="0"/>
                <a:cs typeface="Arial" panose="020B0604020202020204" pitchFamily="34" charset="0"/>
              </a:rPr>
              <a:t>intermediate scrutiny: </a:t>
            </a:r>
            <a:r>
              <a:rPr lang="en-US" sz="1200" dirty="0">
                <a:effectLst/>
                <a:latin typeface="Arial" panose="020B0604020202020204" pitchFamily="34" charset="0"/>
                <a:ea typeface="Aptos" panose="020B0004020202020204" pitchFamily="34" charset="0"/>
                <a:cs typeface="Arial" panose="020B0604020202020204" pitchFamily="34" charset="0"/>
              </a:rPr>
              <a:t>the regulation must be substantially related to the achievement of an important government interest; the second is Content based which then points to </a:t>
            </a:r>
            <a:r>
              <a:rPr lang="en-US" sz="1200" i="1" dirty="0">
                <a:effectLst/>
                <a:latin typeface="Arial" panose="020B0604020202020204" pitchFamily="34" charset="0"/>
                <a:ea typeface="Aptos" panose="020B0004020202020204" pitchFamily="34" charset="0"/>
                <a:cs typeface="Arial" panose="020B0604020202020204" pitchFamily="34" charset="0"/>
              </a:rPr>
              <a:t>Strict scrutiny: </a:t>
            </a:r>
            <a:r>
              <a:rPr lang="en-US" sz="1200" dirty="0">
                <a:effectLst/>
                <a:latin typeface="Arial" panose="020B0604020202020204" pitchFamily="34" charset="0"/>
                <a:ea typeface="Aptos" panose="020B0004020202020204" pitchFamily="34" charset="0"/>
                <a:cs typeface="Arial" panose="020B0604020202020204" pitchFamily="34" charset="0"/>
              </a:rPr>
              <a:t>The regulation must be the least restrictive means (necessary) to achieve a compelling government interest. Content based also leads to Viewpoint based which then leads to First Amendment protection (regulation is invalid).</a:t>
            </a:r>
            <a:endParaRPr lang="en-US" sz="1200" dirty="0">
              <a:latin typeface="Arial" panose="020B0604020202020204" pitchFamily="34" charset="0"/>
              <a:ea typeface="Aptos" panose="020B0004020202020204" pitchFamily="34" charset="0"/>
              <a:cs typeface="Arial" panose="020B0604020202020204" pitchFamily="34" charset="0"/>
            </a:endParaRPr>
          </a:p>
        </p:txBody>
      </p:sp>
      <p:sp>
        <p:nvSpPr>
          <p:cNvPr id="6" name="Content Placeholder 8">
            <a:extLst>
              <a:ext uri="{FF2B5EF4-FFF2-40B4-BE49-F238E27FC236}">
                <a16:creationId xmlns:a16="http://schemas.microsoft.com/office/drawing/2014/main" id="{F7579221-0C6C-4345-995E-C1D3E1F16834}"/>
              </a:ext>
            </a:extLst>
          </p:cNvPr>
          <p:cNvSpPr txBox="1">
            <a:spLocks/>
          </p:cNvSpPr>
          <p:nvPr/>
        </p:nvSpPr>
        <p:spPr>
          <a:xfrm>
            <a:off x="3505200" y="6144220"/>
            <a:ext cx="2133600" cy="233337"/>
          </a:xfrm>
          <a:prstGeom prst="rect">
            <a:avLst/>
          </a:prstGeom>
        </p:spPr>
        <p:txBody>
          <a:bodyPr vert="horz" lIns="91440" tIns="45720" rIns="91440" bIns="45720" rtlCol="0" anchor="ctr">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FontTx/>
              <a:buNone/>
              <a:defRPr/>
            </a:pPr>
            <a:r>
              <a:rPr lang="en-US" sz="1000" dirty="0">
                <a:solidFill>
                  <a:prstClr val="black"/>
                </a:solidFill>
                <a:latin typeface="Arial"/>
                <a:hlinkClick r:id="rId3" action="ppaction://hlinksldjump"/>
              </a:rPr>
              <a:t>Access the corresponding image.</a:t>
            </a:r>
            <a:endParaRPr lang="en-US" sz="1000" dirty="0">
              <a:solidFill>
                <a:prstClr val="black"/>
              </a:solidFill>
              <a:latin typeface="Arial"/>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20</a:t>
            </a:fld>
            <a:endParaRPr lang="en-US"/>
          </a:p>
        </p:txBody>
      </p:sp>
    </p:spTree>
    <p:extLst>
      <p:ext uri="{BB962C8B-B14F-4D97-AF65-F5344CB8AC3E}">
        <p14:creationId xmlns:p14="http://schemas.microsoft.com/office/powerpoint/2010/main" val="1867263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674062"/>
            <a:ext cx="8229600" cy="1140066"/>
          </a:xfrm>
        </p:spPr>
        <p:txBody>
          <a:bodyPr>
            <a:normAutofit fontScale="90000"/>
          </a:bodyPr>
          <a:lstStyle/>
          <a:p>
            <a:r>
              <a:rPr lang="en-US" dirty="0"/>
              <a:t>An Overview of Modern-Day Free Speech Doctrine </a:t>
            </a:r>
            <a:r>
              <a:rPr lang="en-US" sz="2700" dirty="0"/>
              <a:t>(2 of 3)</a:t>
            </a:r>
            <a:endParaRPr lang="en-US" noProof="0" dirty="0"/>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1959109"/>
            <a:ext cx="4114800" cy="707891"/>
          </a:xfrm>
        </p:spPr>
        <p:txBody>
          <a:bodyPr anchor="ctr">
            <a:noAutofit/>
          </a:bodyPr>
          <a:lstStyle/>
          <a:p>
            <a:pPr marL="0" indent="0">
              <a:buNone/>
            </a:pPr>
            <a:r>
              <a:rPr lang="en-US" sz="2400" b="1" noProof="0" dirty="0"/>
              <a:t>Figure 6.1</a:t>
            </a:r>
            <a:r>
              <a:rPr lang="en-US" sz="2400" noProof="0" dirty="0"/>
              <a:t> </a:t>
            </a:r>
            <a:r>
              <a:rPr lang="en-US" sz="2400" dirty="0"/>
              <a:t>Major Questions in Free Expression Cases</a:t>
            </a:r>
            <a:endParaRPr lang="en-US" sz="2400" noProof="0" dirty="0"/>
          </a:p>
        </p:txBody>
      </p:sp>
      <p:pic>
        <p:nvPicPr>
          <p:cNvPr id="12" name="Content Placeholder 11" descr="The major questions in free expression cases with the title: Allegation of Abridgement of Free Expression.">
            <a:extLst>
              <a:ext uri="{FF2B5EF4-FFF2-40B4-BE49-F238E27FC236}">
                <a16:creationId xmlns:a16="http://schemas.microsoft.com/office/drawing/2014/main" id="{85024AA0-DD19-30CD-69B5-A4BE949F4C0F}"/>
              </a:ext>
            </a:extLst>
          </p:cNvPr>
          <p:cNvPicPr>
            <a:picLocks noGrp="1" noChangeAspect="1"/>
          </p:cNvPicPr>
          <p:nvPr>
            <p:ph sz="quarter" idx="13"/>
          </p:nvPr>
        </p:nvPicPr>
        <p:blipFill>
          <a:blip r:embed="rId3"/>
          <a:stretch>
            <a:fillRect/>
          </a:stretch>
        </p:blipFill>
        <p:spPr>
          <a:xfrm>
            <a:off x="4999959" y="1917778"/>
            <a:ext cx="3380121" cy="3562222"/>
          </a:xfr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3314975" y="5605631"/>
            <a:ext cx="2520526" cy="257367"/>
          </a:xfrm>
        </p:spPr>
        <p:txBody>
          <a:bodyPr anchor="ctr">
            <a:normAutofit/>
          </a:bodyPr>
          <a:lstStyle/>
          <a:p>
            <a:pPr marL="0" indent="0">
              <a:buNone/>
            </a:pPr>
            <a:r>
              <a:rPr lang="en-US" sz="1000" noProof="0" dirty="0">
                <a:hlinkClick r:id="rId4" action="ppaction://hlinksldjump"/>
              </a:rPr>
              <a:t>Access the long description for image.</a:t>
            </a:r>
          </a:p>
        </p:txBody>
      </p:sp>
      <p:sp>
        <p:nvSpPr>
          <p:cNvPr id="9" name="Content Placeholder 7">
            <a:extLst>
              <a:ext uri="{FF2B5EF4-FFF2-40B4-BE49-F238E27FC236}">
                <a16:creationId xmlns:a16="http://schemas.microsoft.com/office/drawing/2014/main" id="{C82180CA-0AE6-4A7E-B97E-F584DCAE4CBC}"/>
              </a:ext>
            </a:extLst>
          </p:cNvPr>
          <p:cNvSpPr txBox="1">
            <a:spLocks/>
          </p:cNvSpPr>
          <p:nvPr/>
        </p:nvSpPr>
        <p:spPr>
          <a:xfrm>
            <a:off x="457200" y="5990387"/>
            <a:ext cx="8229600" cy="351631"/>
          </a:xfrm>
          <a:prstGeom prst="rect">
            <a:avLst/>
          </a:prstGeom>
        </p:spPr>
        <p:txBody>
          <a:bodyPr vert="horz" lIns="91440" tIns="45720" rIns="91440" bIns="45720" rtlCol="0" anchor="ctr" anchorCtr="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dirty="0"/>
              <a:t>*Indicates questions that are more fully fleshed out in the sections to follow. A version of intermediate scrutiny is also used in commercial speech cases.</a:t>
            </a:r>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2366"/>
            <a:ext cx="7010400" cy="201213"/>
          </a:xfrm>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36906438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1F5B6AB-ACFA-B352-7AEF-3FADBE27E105}"/>
              </a:ext>
            </a:extLst>
          </p:cNvPr>
          <p:cNvSpPr>
            <a:spLocks noGrp="1"/>
          </p:cNvSpPr>
          <p:nvPr>
            <p:ph type="title"/>
          </p:nvPr>
        </p:nvSpPr>
        <p:spPr/>
        <p:txBody>
          <a:bodyPr>
            <a:normAutofit fontScale="90000"/>
          </a:bodyPr>
          <a:lstStyle/>
          <a:p>
            <a:r>
              <a:rPr lang="en-US" dirty="0"/>
              <a:t>An Overview of Modern-Day Free Speech Doctrine </a:t>
            </a:r>
            <a:r>
              <a:rPr lang="en-US" sz="2700" dirty="0"/>
              <a:t>(3 of 3)</a:t>
            </a:r>
            <a:endParaRPr lang="en-US" dirty="0"/>
          </a:p>
        </p:txBody>
      </p:sp>
      <p:sp>
        <p:nvSpPr>
          <p:cNvPr id="4" name="Content Placeholder 3">
            <a:extLst>
              <a:ext uri="{FF2B5EF4-FFF2-40B4-BE49-F238E27FC236}">
                <a16:creationId xmlns:a16="http://schemas.microsoft.com/office/drawing/2014/main" id="{001C9E68-CBB0-AC24-7C9B-C6B5E61C852A}"/>
              </a:ext>
            </a:extLst>
          </p:cNvPr>
          <p:cNvSpPr>
            <a:spLocks noGrp="1"/>
          </p:cNvSpPr>
          <p:nvPr>
            <p:ph idx="1"/>
          </p:nvPr>
        </p:nvSpPr>
        <p:spPr/>
        <p:txBody>
          <a:bodyPr/>
          <a:lstStyle/>
          <a:p>
            <a:r>
              <a:rPr lang="en-US" dirty="0"/>
              <a:t>Categories of expression not protected.</a:t>
            </a:r>
          </a:p>
          <a:p>
            <a:r>
              <a:rPr lang="en-US" dirty="0"/>
              <a:t>When expression isn’t unprotected.</a:t>
            </a:r>
          </a:p>
        </p:txBody>
      </p:sp>
      <p:sp>
        <p:nvSpPr>
          <p:cNvPr id="2" name="Footer Placeholder 1">
            <a:extLst>
              <a:ext uri="{FF2B5EF4-FFF2-40B4-BE49-F238E27FC236}">
                <a16:creationId xmlns:a16="http://schemas.microsoft.com/office/drawing/2014/main" id="{72B57C22-FCBA-3C24-D846-5B74592E05F8}"/>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FA3A0838-8718-5588-84DD-B9025FE493B7}"/>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30781519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93A670B-C344-09B0-3BDB-874881E8AB15}"/>
              </a:ext>
            </a:extLst>
          </p:cNvPr>
          <p:cNvSpPr>
            <a:spLocks noGrp="1"/>
          </p:cNvSpPr>
          <p:nvPr>
            <p:ph type="title"/>
          </p:nvPr>
        </p:nvSpPr>
        <p:spPr/>
        <p:txBody>
          <a:bodyPr>
            <a:normAutofit/>
          </a:bodyPr>
          <a:lstStyle/>
          <a:p>
            <a:r>
              <a:rPr lang="en-US" sz="4000" dirty="0"/>
              <a:t>What Is Expression? </a:t>
            </a:r>
            <a:r>
              <a:rPr lang="en-US" sz="2400" dirty="0"/>
              <a:t>(1 of 6)</a:t>
            </a:r>
          </a:p>
        </p:txBody>
      </p:sp>
      <p:sp>
        <p:nvSpPr>
          <p:cNvPr id="4" name="Content Placeholder 3">
            <a:extLst>
              <a:ext uri="{FF2B5EF4-FFF2-40B4-BE49-F238E27FC236}">
                <a16:creationId xmlns:a16="http://schemas.microsoft.com/office/drawing/2014/main" id="{932EBA9E-9A32-B1FC-799A-F2F0C2729E86}"/>
              </a:ext>
            </a:extLst>
          </p:cNvPr>
          <p:cNvSpPr>
            <a:spLocks noGrp="1"/>
          </p:cNvSpPr>
          <p:nvPr>
            <p:ph idx="1"/>
          </p:nvPr>
        </p:nvSpPr>
        <p:spPr/>
        <p:txBody>
          <a:bodyPr/>
          <a:lstStyle/>
          <a:p>
            <a:pPr marL="0" indent="0">
              <a:buNone/>
            </a:pPr>
            <a:r>
              <a:rPr lang="en-US" dirty="0"/>
              <a:t>Expressive Conduct</a:t>
            </a:r>
          </a:p>
          <a:p>
            <a:r>
              <a:rPr lang="en-US" dirty="0"/>
              <a:t>Speech and nonspeech elements combined.</a:t>
            </a:r>
          </a:p>
          <a:p>
            <a:r>
              <a:rPr lang="en-US" dirty="0"/>
              <a:t>Stromberg v. California (1931).</a:t>
            </a:r>
          </a:p>
          <a:p>
            <a:r>
              <a:rPr lang="en-US" dirty="0"/>
              <a:t>Thornhill v. Alabama (1940).</a:t>
            </a:r>
          </a:p>
          <a:p>
            <a:r>
              <a:rPr lang="en-US" dirty="0"/>
              <a:t>Spence v. Washington (1974).</a:t>
            </a:r>
          </a:p>
        </p:txBody>
      </p:sp>
      <p:sp>
        <p:nvSpPr>
          <p:cNvPr id="2" name="Footer Placeholder 1">
            <a:extLst>
              <a:ext uri="{FF2B5EF4-FFF2-40B4-BE49-F238E27FC236}">
                <a16:creationId xmlns:a16="http://schemas.microsoft.com/office/drawing/2014/main" id="{2A5E449F-9314-CD3E-E61F-985D9B2840E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D480EF92-CB8A-FC83-CCFF-872E7CB46DD3}"/>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10818336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2E10369-DFA9-82D0-549D-734BB36FAAA3}"/>
              </a:ext>
            </a:extLst>
          </p:cNvPr>
          <p:cNvSpPr>
            <a:spLocks noGrp="1"/>
          </p:cNvSpPr>
          <p:nvPr>
            <p:ph type="title"/>
          </p:nvPr>
        </p:nvSpPr>
        <p:spPr/>
        <p:txBody>
          <a:bodyPr>
            <a:normAutofit/>
          </a:bodyPr>
          <a:lstStyle/>
          <a:p>
            <a:r>
              <a:rPr lang="en-US" sz="4000" dirty="0"/>
              <a:t>What Is Expression? </a:t>
            </a:r>
            <a:r>
              <a:rPr lang="en-US" sz="2400" dirty="0"/>
              <a:t>(2 of 6)</a:t>
            </a:r>
            <a:endParaRPr lang="en-US" sz="4000" dirty="0"/>
          </a:p>
        </p:txBody>
      </p:sp>
      <p:sp>
        <p:nvSpPr>
          <p:cNvPr id="4" name="Content Placeholder 3">
            <a:extLst>
              <a:ext uri="{FF2B5EF4-FFF2-40B4-BE49-F238E27FC236}">
                <a16:creationId xmlns:a16="http://schemas.microsoft.com/office/drawing/2014/main" id="{1C2D4C12-935B-D851-2257-0BA2204E408C}"/>
              </a:ext>
            </a:extLst>
          </p:cNvPr>
          <p:cNvSpPr>
            <a:spLocks noGrp="1"/>
          </p:cNvSpPr>
          <p:nvPr>
            <p:ph idx="1"/>
          </p:nvPr>
        </p:nvSpPr>
        <p:spPr/>
        <p:txBody>
          <a:bodyPr/>
          <a:lstStyle/>
          <a:p>
            <a:pPr marL="0" indent="0">
              <a:buNone/>
            </a:pPr>
            <a:r>
              <a:rPr lang="en-US" dirty="0"/>
              <a:t>Expressive Conduct</a:t>
            </a:r>
          </a:p>
          <a:p>
            <a:r>
              <a:rPr lang="en-US" dirty="0"/>
              <a:t>United States v. O’Brien (1968).</a:t>
            </a:r>
          </a:p>
          <a:p>
            <a:r>
              <a:rPr lang="en-US" dirty="0"/>
              <a:t>Tinker v. Des Moines (1969).</a:t>
            </a:r>
          </a:p>
          <a:p>
            <a:r>
              <a:rPr lang="en-US" dirty="0"/>
              <a:t>Texas v. Johnson (1989).</a:t>
            </a:r>
          </a:p>
          <a:p>
            <a:r>
              <a:rPr lang="en-US" dirty="0"/>
              <a:t>United States v. Eichman (1990).</a:t>
            </a:r>
          </a:p>
        </p:txBody>
      </p:sp>
      <p:sp>
        <p:nvSpPr>
          <p:cNvPr id="2" name="Footer Placeholder 1">
            <a:extLst>
              <a:ext uri="{FF2B5EF4-FFF2-40B4-BE49-F238E27FC236}">
                <a16:creationId xmlns:a16="http://schemas.microsoft.com/office/drawing/2014/main" id="{B979BF33-A9F5-EF62-0514-902E1699FEEE}"/>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5940DF81-88A8-A0C0-D703-6D1682EAA85E}"/>
              </a:ext>
            </a:extLst>
          </p:cNvPr>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31132221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6B0F596-8F3D-D96E-491A-D6BC0C8AD388}"/>
              </a:ext>
            </a:extLst>
          </p:cNvPr>
          <p:cNvSpPr>
            <a:spLocks noGrp="1"/>
          </p:cNvSpPr>
          <p:nvPr>
            <p:ph type="title"/>
          </p:nvPr>
        </p:nvSpPr>
        <p:spPr/>
        <p:txBody>
          <a:bodyPr>
            <a:normAutofit/>
          </a:bodyPr>
          <a:lstStyle/>
          <a:p>
            <a:r>
              <a:rPr lang="en-US" sz="4000" dirty="0"/>
              <a:t>What Is Expression? </a:t>
            </a:r>
            <a:r>
              <a:rPr lang="en-US" sz="2400" dirty="0"/>
              <a:t>(3 of 6)</a:t>
            </a:r>
            <a:endParaRPr lang="en-US" sz="4000" dirty="0"/>
          </a:p>
        </p:txBody>
      </p:sp>
      <p:sp>
        <p:nvSpPr>
          <p:cNvPr id="4" name="Content Placeholder 3">
            <a:extLst>
              <a:ext uri="{FF2B5EF4-FFF2-40B4-BE49-F238E27FC236}">
                <a16:creationId xmlns:a16="http://schemas.microsoft.com/office/drawing/2014/main" id="{0DD1D217-2474-D3D0-633F-73DA81CC5FDA}"/>
              </a:ext>
            </a:extLst>
          </p:cNvPr>
          <p:cNvSpPr>
            <a:spLocks noGrp="1"/>
          </p:cNvSpPr>
          <p:nvPr>
            <p:ph idx="1"/>
          </p:nvPr>
        </p:nvSpPr>
        <p:spPr/>
        <p:txBody>
          <a:bodyPr/>
          <a:lstStyle/>
          <a:p>
            <a:pPr marL="0" indent="0">
              <a:buNone/>
            </a:pPr>
            <a:r>
              <a:rPr lang="en-US" dirty="0"/>
              <a:t>Association as Expression </a:t>
            </a:r>
          </a:p>
          <a:p>
            <a:r>
              <a:rPr lang="en-US" dirty="0"/>
              <a:t>Right to join is essential.</a:t>
            </a:r>
          </a:p>
          <a:p>
            <a:r>
              <a:rPr lang="en-US" dirty="0"/>
              <a:t>NAACP v. Alabama (1958).</a:t>
            </a:r>
          </a:p>
          <a:p>
            <a:r>
              <a:rPr lang="en-US" dirty="0"/>
              <a:t>Roberts v. United States Jaycees (1984).</a:t>
            </a:r>
          </a:p>
          <a:p>
            <a:r>
              <a:rPr lang="en-US" dirty="0"/>
              <a:t>Rotary International v. Rotary Club of Duarte (1987).</a:t>
            </a:r>
          </a:p>
          <a:p>
            <a:endParaRPr lang="en-US" dirty="0"/>
          </a:p>
        </p:txBody>
      </p:sp>
      <p:sp>
        <p:nvSpPr>
          <p:cNvPr id="2" name="Footer Placeholder 1">
            <a:extLst>
              <a:ext uri="{FF2B5EF4-FFF2-40B4-BE49-F238E27FC236}">
                <a16:creationId xmlns:a16="http://schemas.microsoft.com/office/drawing/2014/main" id="{3913FA9A-B217-B5A8-D9F4-F27BC8C462C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83592759-D3DE-64F2-909E-F74BF2642225}"/>
              </a:ext>
            </a:extLst>
          </p:cNvPr>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4148500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9A508DF-C86C-C14D-61E8-7FA468208330}"/>
              </a:ext>
            </a:extLst>
          </p:cNvPr>
          <p:cNvSpPr>
            <a:spLocks noGrp="1"/>
          </p:cNvSpPr>
          <p:nvPr>
            <p:ph type="title"/>
          </p:nvPr>
        </p:nvSpPr>
        <p:spPr/>
        <p:txBody>
          <a:bodyPr>
            <a:normAutofit/>
          </a:bodyPr>
          <a:lstStyle/>
          <a:p>
            <a:r>
              <a:rPr lang="en-US" sz="4000" dirty="0"/>
              <a:t>What Is Expression? </a:t>
            </a:r>
            <a:r>
              <a:rPr lang="en-US" sz="2400" dirty="0"/>
              <a:t>(4 of 6)</a:t>
            </a:r>
            <a:endParaRPr lang="en-US" sz="4000" dirty="0"/>
          </a:p>
        </p:txBody>
      </p:sp>
      <p:sp>
        <p:nvSpPr>
          <p:cNvPr id="4" name="Content Placeholder 3">
            <a:extLst>
              <a:ext uri="{FF2B5EF4-FFF2-40B4-BE49-F238E27FC236}">
                <a16:creationId xmlns:a16="http://schemas.microsoft.com/office/drawing/2014/main" id="{9E326CB7-9FD6-EEBF-ADEB-8BC90B97F5A6}"/>
              </a:ext>
            </a:extLst>
          </p:cNvPr>
          <p:cNvSpPr>
            <a:spLocks noGrp="1"/>
          </p:cNvSpPr>
          <p:nvPr>
            <p:ph idx="1"/>
          </p:nvPr>
        </p:nvSpPr>
        <p:spPr/>
        <p:txBody>
          <a:bodyPr/>
          <a:lstStyle/>
          <a:p>
            <a:pPr marL="0" indent="0">
              <a:buNone/>
            </a:pPr>
            <a:r>
              <a:rPr lang="en-US" dirty="0"/>
              <a:t>Association as Expression </a:t>
            </a:r>
          </a:p>
          <a:p>
            <a:r>
              <a:rPr lang="en-US" dirty="0"/>
              <a:t>New York Club Association v. City of New York (1988).</a:t>
            </a:r>
          </a:p>
          <a:p>
            <a:r>
              <a:rPr lang="en-US" dirty="0"/>
              <a:t>Hurley v. Irish-American Gay, Lesbian and Bisexual Group of Boston (1995).</a:t>
            </a:r>
          </a:p>
          <a:p>
            <a:r>
              <a:rPr lang="en-US" dirty="0"/>
              <a:t>Boy Scouts of America v. Dale (2000).</a:t>
            </a:r>
          </a:p>
        </p:txBody>
      </p:sp>
      <p:sp>
        <p:nvSpPr>
          <p:cNvPr id="2" name="Footer Placeholder 1">
            <a:extLst>
              <a:ext uri="{FF2B5EF4-FFF2-40B4-BE49-F238E27FC236}">
                <a16:creationId xmlns:a16="http://schemas.microsoft.com/office/drawing/2014/main" id="{708D3B1C-EEDA-8771-64B3-488DF3A0EAEE}"/>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EC1EAB2B-6943-053A-6C56-63E0CF43AA70}"/>
              </a:ext>
            </a:extLst>
          </p:cNvPr>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3700720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E9539C2-7D33-850D-70A2-A338944F3688}"/>
              </a:ext>
            </a:extLst>
          </p:cNvPr>
          <p:cNvSpPr>
            <a:spLocks noGrp="1"/>
          </p:cNvSpPr>
          <p:nvPr>
            <p:ph type="title"/>
          </p:nvPr>
        </p:nvSpPr>
        <p:spPr/>
        <p:txBody>
          <a:bodyPr>
            <a:normAutofit/>
          </a:bodyPr>
          <a:lstStyle/>
          <a:p>
            <a:r>
              <a:rPr lang="en-US" sz="4000" dirty="0"/>
              <a:t>What Is Expression? </a:t>
            </a:r>
            <a:r>
              <a:rPr lang="en-US" sz="2400" dirty="0"/>
              <a:t>(5 of 6)</a:t>
            </a:r>
            <a:endParaRPr lang="en-US" sz="4000" dirty="0"/>
          </a:p>
        </p:txBody>
      </p:sp>
      <p:sp>
        <p:nvSpPr>
          <p:cNvPr id="4" name="Content Placeholder 3">
            <a:extLst>
              <a:ext uri="{FF2B5EF4-FFF2-40B4-BE49-F238E27FC236}">
                <a16:creationId xmlns:a16="http://schemas.microsoft.com/office/drawing/2014/main" id="{507674C3-7C23-F873-DAE9-B6AC890ED584}"/>
              </a:ext>
            </a:extLst>
          </p:cNvPr>
          <p:cNvSpPr>
            <a:spLocks noGrp="1"/>
          </p:cNvSpPr>
          <p:nvPr>
            <p:ph idx="1"/>
          </p:nvPr>
        </p:nvSpPr>
        <p:spPr/>
        <p:txBody>
          <a:bodyPr/>
          <a:lstStyle/>
          <a:p>
            <a:pPr marL="0" indent="0">
              <a:buNone/>
            </a:pPr>
            <a:r>
              <a:rPr lang="en-US" dirty="0"/>
              <a:t>The Right Not to Speak (Compelled Speech) </a:t>
            </a:r>
          </a:p>
          <a:p>
            <a:r>
              <a:rPr lang="en-US" dirty="0"/>
              <a:t>Regulate speech by speaking/writing.</a:t>
            </a:r>
          </a:p>
          <a:p>
            <a:r>
              <a:rPr lang="en-US" dirty="0"/>
              <a:t>Minersville School District v. Gobitis (1940).</a:t>
            </a:r>
          </a:p>
          <a:p>
            <a:r>
              <a:rPr lang="en-US" dirty="0"/>
              <a:t>West Virginia State Board of Education v. Barnette (1943).</a:t>
            </a:r>
          </a:p>
        </p:txBody>
      </p:sp>
      <p:sp>
        <p:nvSpPr>
          <p:cNvPr id="2" name="Footer Placeholder 1">
            <a:extLst>
              <a:ext uri="{FF2B5EF4-FFF2-40B4-BE49-F238E27FC236}">
                <a16:creationId xmlns:a16="http://schemas.microsoft.com/office/drawing/2014/main" id="{60A53271-B844-F668-98DB-5324DAE8F0C3}"/>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688F74DF-D1F2-469D-3C3D-D2FAFFCA64DD}"/>
              </a:ext>
            </a:extLst>
          </p:cNvPr>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8771929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586</TotalTime>
  <Words>4921</Words>
  <Application>Microsoft Office PowerPoint</Application>
  <PresentationFormat>On-screen Show (4:3)</PresentationFormat>
  <Paragraphs>381</Paragraphs>
  <Slides>20</Slides>
  <Notes>18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20</vt:i4>
      </vt:variant>
    </vt:vector>
  </HeadingPairs>
  <TitlesOfParts>
    <vt:vector size="23" baseType="lpstr">
      <vt:lpstr>Arial</vt:lpstr>
      <vt:lpstr>Calibri</vt:lpstr>
      <vt:lpstr>Office Theme</vt:lpstr>
      <vt:lpstr>Epstein, Constitutional Law for a Changing America, Edition 12 Chapter 6: Modern-Day Approaches to Free Expression </vt:lpstr>
      <vt:lpstr>An Overview of Modern-Day Free Speech Doctrine (1 of 3)</vt:lpstr>
      <vt:lpstr>An Overview of Modern-Day Free Speech Doctrine (2 of 3)</vt:lpstr>
      <vt:lpstr>An Overview of Modern-Day Free Speech Doctrine (3 of 3)</vt:lpstr>
      <vt:lpstr>What Is Expression? (1 of 6)</vt:lpstr>
      <vt:lpstr>What Is Expression? (2 of 6)</vt:lpstr>
      <vt:lpstr>What Is Expression? (3 of 6)</vt:lpstr>
      <vt:lpstr>What Is Expression? (4 of 6)</vt:lpstr>
      <vt:lpstr>What Is Expression? (5 of 6)</vt:lpstr>
      <vt:lpstr>What Is Expression? (6 of 6)</vt:lpstr>
      <vt:lpstr>Does the Expression Fall into an Unprotected Category? (1 of 3)</vt:lpstr>
      <vt:lpstr>Does the Expression Fall into an Unprotected Category? (2 of 3)</vt:lpstr>
      <vt:lpstr>Does the Expression Fall into an Unprotected Category? (3 of 3)</vt:lpstr>
      <vt:lpstr>Who Is Speaking? (1 of 3)</vt:lpstr>
      <vt:lpstr>Who Is Speaking? (2 of 3)</vt:lpstr>
      <vt:lpstr>Who Is Speaking? (3 of 3)</vt:lpstr>
      <vt:lpstr>Is the Regulation Content Neutral or Content Based? (1 of 2)</vt:lpstr>
      <vt:lpstr>Is the Regulation Content Neutral or Content Based? (2 of 2)</vt:lpstr>
      <vt:lpstr>Appendix: Accessibility Content, Long Descriptions for Images</vt:lpstr>
      <vt:lpstr>Figure 6.1: Long Description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Epstein 12e Chapter 6 PowerPoints</dc:title>
  <dc:creator>Ancheta, Katie</dc:creator>
  <cp:lastModifiedBy>Daria Terry</cp:lastModifiedBy>
  <cp:revision>36</cp:revision>
  <dcterms:created xsi:type="dcterms:W3CDTF">2006-08-16T00:00:00Z</dcterms:created>
  <dcterms:modified xsi:type="dcterms:W3CDTF">2025-01-02T16:14:31Z</dcterms:modified>
</cp:coreProperties>
</file>