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17"/>
  </p:notesMasterIdLst>
  <p:sldIdLst>
    <p:sldId id="256" r:id="rId2"/>
    <p:sldId id="264" r:id="rId3"/>
    <p:sldId id="265" r:id="rId4"/>
    <p:sldId id="266" r:id="rId5"/>
    <p:sldId id="267" r:id="rId6"/>
    <p:sldId id="268" r:id="rId7"/>
    <p:sldId id="298" r:id="rId8"/>
    <p:sldId id="269" r:id="rId9"/>
    <p:sldId id="270" r:id="rId10"/>
    <p:sldId id="271" r:id="rId11"/>
    <p:sldId id="295" r:id="rId12"/>
    <p:sldId id="272" r:id="rId13"/>
    <p:sldId id="293" r:id="rId14"/>
    <p:sldId id="294" r:id="rId15"/>
    <p:sldId id="274" r:id="rId1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GWPS" initials="CC" lastIdx="2" clrIdx="0"/>
  <p:cmAuthor id="2" name="Kara McGhee" initials="KM" lastIdx="1" clrIdx="1"/>
  <p:cmAuthor id="3" name="Editorial Integra" initials="CE" lastIdx="0" clrIdx="2"/>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2F2F6"/>
    <a:srgbClr val="F0F8F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147"/>
    <p:restoredTop sz="58974" autoAdjust="0"/>
  </p:normalViewPr>
  <p:slideViewPr>
    <p:cSldViewPr>
      <p:cViewPr varScale="1">
        <p:scale>
          <a:sx n="37" d="100"/>
          <a:sy n="37" d="100"/>
        </p:scale>
        <p:origin x="2176" y="3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commentAuthors" Target="commentAuthors.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microsoft.com/office/2016/11/relationships/changesInfo" Target="changesInfos/changesInfo1.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Cassie Carey" userId="6fe182c6-1fef-4565-bbf3-fbf11a7861e2" providerId="ADAL" clId="{5D01A238-572B-41FA-B828-FCFC64494371}"/>
    <pc:docChg chg="modSld">
      <pc:chgData name="Cassie Carey" userId="6fe182c6-1fef-4565-bbf3-fbf11a7861e2" providerId="ADAL" clId="{5D01A238-572B-41FA-B828-FCFC64494371}" dt="2024-05-05T22:10:28.805" v="2"/>
      <pc:docMkLst>
        <pc:docMk/>
      </pc:docMkLst>
      <pc:sldChg chg="addCm modCm">
        <pc:chgData name="Cassie Carey" userId="6fe182c6-1fef-4565-bbf3-fbf11a7861e2" providerId="ADAL" clId="{5D01A238-572B-41FA-B828-FCFC64494371}" dt="2024-05-05T22:10:28.805" v="2"/>
        <pc:sldMkLst>
          <pc:docMk/>
          <pc:sldMk cId="2565008933" sldId="256"/>
        </pc:sldMkLst>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6422B10-FE80-4935-B9C9-55F2DE02CE53}" type="datetimeFigureOut">
              <a:rPr lang="en-US" smtClean="0"/>
              <a:t>1/2/2025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9974C31-EB4A-4B21-8134-CB5741A1DC5F}" type="slidenum">
              <a:rPr lang="en-US" smtClean="0"/>
              <a:t>‹#›</a:t>
            </a:fld>
            <a:endParaRPr lang="en-US"/>
          </a:p>
        </p:txBody>
      </p:sp>
    </p:spTree>
    <p:extLst>
      <p:ext uri="{BB962C8B-B14F-4D97-AF65-F5344CB8AC3E}">
        <p14:creationId xmlns:p14="http://schemas.microsoft.com/office/powerpoint/2010/main" val="211314339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pPr marL="342900" marR="0" lvl="0" indent="-342900">
              <a:lnSpc>
                <a:spcPct val="115000"/>
              </a:lnSpc>
              <a:spcBef>
                <a:spcPts val="0"/>
              </a:spcBef>
              <a:spcAft>
                <a:spcPts val="0"/>
              </a:spcAft>
              <a:buFont typeface="+mj-lt"/>
              <a:buAutoNum type="romanU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Defining Religion</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742950" marR="0" lvl="1" indent="-285750">
              <a:lnSpc>
                <a:spcPct val="115000"/>
              </a:lnSpc>
              <a:spcBef>
                <a:spcPts val="0"/>
              </a:spcBef>
              <a:spcAft>
                <a:spcPts val="0"/>
              </a:spcAft>
              <a:buFont typeface="+mj-lt"/>
              <a:buAutoNum type="alphaU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Only a genuine religion enjoys the protection of the First Amendment’s free exercise clause.</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A unanimous Court in </a:t>
            </a:r>
            <a:r>
              <a:rPr lang="en-US" sz="1100" i="1" dirty="0">
                <a:effectLst/>
                <a:latin typeface="Arial" panose="020B0604020202020204" pitchFamily="34" charset="0"/>
                <a:ea typeface="Times New Roman" panose="02020603050405020304" pitchFamily="18" charset="0"/>
                <a:cs typeface="Times New Roman" panose="02020603050405020304" pitchFamily="18" charset="0"/>
              </a:rPr>
              <a:t>Davis v. Beason</a:t>
            </a:r>
            <a:r>
              <a:rPr lang="en-US" sz="1100" dirty="0">
                <a:effectLst/>
                <a:latin typeface="Arial" panose="020B0604020202020204" pitchFamily="34" charset="0"/>
                <a:ea typeface="Times New Roman" panose="02020603050405020304" pitchFamily="18" charset="0"/>
                <a:cs typeface="Times New Roman" panose="02020603050405020304" pitchFamily="18" charset="0"/>
              </a:rPr>
              <a:t> (1890), wrote, “The term ‘religion’ has reference to one’s views of his relations to his Creator, and to the obligations they impose of reverence for his being and character, and of obedience to his will.”</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By the mid-twentieth century, America’s increasingly diverse religious culture required the justices once again to confront the task of defining religion.</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742950" marR="0" lvl="1" indent="-285750">
              <a:lnSpc>
                <a:spcPct val="115000"/>
              </a:lnSpc>
              <a:spcBef>
                <a:spcPts val="0"/>
              </a:spcBef>
              <a:spcAft>
                <a:spcPts val="0"/>
              </a:spcAft>
              <a:buFont typeface="+mj-lt"/>
              <a:buAutoNum type="alphaUcPeriod"/>
            </a:pPr>
            <a:r>
              <a:rPr lang="en-US" sz="1100" b="1" i="1" dirty="0">
                <a:effectLst/>
                <a:latin typeface="Arial" panose="020B0604020202020204" pitchFamily="34" charset="0"/>
                <a:ea typeface="Times New Roman" panose="02020603050405020304" pitchFamily="18" charset="0"/>
                <a:cs typeface="Times New Roman" panose="02020603050405020304" pitchFamily="18" charset="0"/>
              </a:rPr>
              <a:t>United States v. Ballard </a:t>
            </a:r>
            <a:r>
              <a:rPr lang="en-US" sz="1100" b="1" dirty="0">
                <a:effectLst/>
                <a:latin typeface="Arial" panose="020B0604020202020204" pitchFamily="34" charset="0"/>
                <a:ea typeface="Times New Roman" panose="02020603050405020304" pitchFamily="18" charset="0"/>
                <a:cs typeface="Times New Roman" panose="02020603050405020304" pitchFamily="18" charset="0"/>
              </a:rPr>
              <a:t>(1944)</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Guy Ballard started the I Am movement, claiming supernatural healing powers.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He told his followers that he and his family needed money to continue his work.</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a:t>
            </a:r>
            <a:r>
              <a:rPr lang="en-US" sz="1100" dirty="0" err="1">
                <a:effectLst/>
                <a:latin typeface="Arial" panose="020B0604020202020204" pitchFamily="34" charset="0"/>
                <a:ea typeface="Times New Roman" panose="02020603050405020304" pitchFamily="18" charset="0"/>
                <a:cs typeface="Times New Roman" panose="02020603050405020304" pitchFamily="18" charset="0"/>
              </a:rPr>
              <a:t>Ballards</a:t>
            </a:r>
            <a:r>
              <a:rPr lang="en-US" sz="1100" dirty="0">
                <a:effectLst/>
                <a:latin typeface="Arial" panose="020B0604020202020204" pitchFamily="34" charset="0"/>
                <a:ea typeface="Times New Roman" panose="02020603050405020304" pitchFamily="18" charset="0"/>
                <a:cs typeface="Times New Roman" panose="02020603050405020304" pitchFamily="18" charset="0"/>
              </a:rPr>
              <a:t> used the U.S. Postal Service to collect these funds.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federal government accused the </a:t>
            </a:r>
            <a:r>
              <a:rPr lang="en-US" sz="1100" dirty="0" err="1">
                <a:effectLst/>
                <a:latin typeface="Arial" panose="020B0604020202020204" pitchFamily="34" charset="0"/>
                <a:ea typeface="Times New Roman" panose="02020603050405020304" pitchFamily="18" charset="0"/>
                <a:cs typeface="Times New Roman" panose="02020603050405020304" pitchFamily="18" charset="0"/>
              </a:rPr>
              <a:t>Ballards</a:t>
            </a:r>
            <a:r>
              <a:rPr lang="en-US" sz="1100" dirty="0">
                <a:effectLst/>
                <a:latin typeface="Arial" panose="020B0604020202020204" pitchFamily="34" charset="0"/>
                <a:ea typeface="Times New Roman" panose="02020603050405020304" pitchFamily="18" charset="0"/>
                <a:cs typeface="Times New Roman" panose="02020603050405020304" pitchFamily="18" charset="0"/>
              </a:rPr>
              <a:t> of using the mail to defraud people because the I Am sect was not a religion.</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Supreme Court addressed the question of what a jury could consider in determining whether to convict the </a:t>
            </a:r>
            <a:r>
              <a:rPr lang="en-US" sz="1100" dirty="0" err="1">
                <a:effectLst/>
                <a:latin typeface="Arial" panose="020B0604020202020204" pitchFamily="34" charset="0"/>
                <a:ea typeface="Times New Roman" panose="02020603050405020304" pitchFamily="18" charset="0"/>
                <a:cs typeface="Times New Roman" panose="02020603050405020304" pitchFamily="18" charset="0"/>
              </a:rPr>
              <a:t>Ballards</a:t>
            </a:r>
            <a:r>
              <a:rPr lang="en-US" sz="1100" dirty="0">
                <a:effectLst/>
                <a:latin typeface="Arial" panose="020B0604020202020204" pitchFamily="34" charset="0"/>
                <a:ea typeface="Times New Roman" panose="02020603050405020304" pitchFamily="18" charset="0"/>
                <a:cs typeface="Times New Roman" panose="02020603050405020304" pitchFamily="18" charset="0"/>
              </a:rPr>
              <a:t>.</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trial court judge had told the jury that it could not take into account the truth of the </a:t>
            </a:r>
            <a:r>
              <a:rPr lang="en-US" sz="1100" dirty="0" err="1">
                <a:effectLst/>
                <a:latin typeface="Arial" panose="020B0604020202020204" pitchFamily="34" charset="0"/>
                <a:ea typeface="Times New Roman" panose="02020603050405020304" pitchFamily="18" charset="0"/>
                <a:cs typeface="Times New Roman" panose="02020603050405020304" pitchFamily="18" charset="0"/>
              </a:rPr>
              <a:t>Ballards</a:t>
            </a:r>
            <a:r>
              <a:rPr lang="en-US" sz="1100" dirty="0">
                <a:effectLst/>
                <a:latin typeface="Arial" panose="020B0604020202020204" pitchFamily="34" charset="0"/>
                <a:ea typeface="Times New Roman" panose="02020603050405020304" pitchFamily="18" charset="0"/>
                <a:cs typeface="Times New Roman" panose="02020603050405020304" pitchFamily="18" charset="0"/>
              </a:rPr>
              <a:t>’ views; rather, it could consider only the sincerity with which the </a:t>
            </a:r>
            <a:r>
              <a:rPr lang="en-US" sz="1100" dirty="0" err="1">
                <a:effectLst/>
                <a:latin typeface="Arial" panose="020B0604020202020204" pitchFamily="34" charset="0"/>
                <a:ea typeface="Times New Roman" panose="02020603050405020304" pitchFamily="18" charset="0"/>
                <a:cs typeface="Times New Roman" panose="02020603050405020304" pitchFamily="18" charset="0"/>
              </a:rPr>
              <a:t>Ballards</a:t>
            </a:r>
            <a:r>
              <a:rPr lang="en-US" sz="1100" dirty="0">
                <a:effectLst/>
                <a:latin typeface="Arial" panose="020B0604020202020204" pitchFamily="34" charset="0"/>
                <a:ea typeface="Times New Roman" panose="02020603050405020304" pitchFamily="18" charset="0"/>
                <a:cs typeface="Times New Roman" panose="02020603050405020304" pitchFamily="18" charset="0"/>
              </a:rPr>
              <a:t> held their views.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Supreme Court agreed with this approach, which became known as the Ballard approach.</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742950" marR="0" lvl="1" indent="-285750">
              <a:lnSpc>
                <a:spcPct val="115000"/>
              </a:lnSpc>
              <a:spcBef>
                <a:spcPts val="0"/>
              </a:spcBef>
              <a:spcAft>
                <a:spcPts val="0"/>
              </a:spcAft>
              <a:buFont typeface="+mj-lt"/>
              <a:buAutoNum type="alphaUcPeriod"/>
            </a:pPr>
            <a:r>
              <a:rPr lang="en-US" sz="1100" b="1" i="1" dirty="0">
                <a:effectLst/>
                <a:latin typeface="Arial" panose="020B0604020202020204" pitchFamily="34" charset="0"/>
                <a:ea typeface="Times New Roman" panose="02020603050405020304" pitchFamily="18" charset="0"/>
                <a:cs typeface="Times New Roman" panose="02020603050405020304" pitchFamily="18" charset="0"/>
              </a:rPr>
              <a:t>United States v. Seeger </a:t>
            </a:r>
            <a:r>
              <a:rPr lang="en-US" sz="1100" b="1" dirty="0">
                <a:effectLst/>
                <a:latin typeface="Arial" panose="020B0604020202020204" pitchFamily="34" charset="0"/>
                <a:ea typeface="Times New Roman" panose="02020603050405020304" pitchFamily="18" charset="0"/>
                <a:cs typeface="Times New Roman" panose="02020603050405020304" pitchFamily="18" charset="0"/>
              </a:rPr>
              <a:t>(1965)</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justices considered whether an individual who was not a member of an organized religion could obtain a military exemption on religious grounds.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Daniel Seeger asserted that, although he opposed participation in the war on the basis of his religious belief, “he preferred to leave the question as to his belief in a Supreme Being open ‘rather than answer yes or no.’”</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Court stressed the sincerity of one’s belief: “[T]he test of belief ‘in relation to a Supreme Being’ is whether a given belief that is sincere and meaningful occupies a place in the life of its possessor parallel to ... the orthodox belief in God.”</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742950" marR="0" lvl="1" indent="-285750">
              <a:lnSpc>
                <a:spcPct val="115000"/>
              </a:lnSpc>
              <a:spcBef>
                <a:spcPts val="0"/>
              </a:spcBef>
              <a:spcAft>
                <a:spcPts val="0"/>
              </a:spcAft>
              <a:buFont typeface="+mj-lt"/>
              <a:buAutoNum type="alphaU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In </a:t>
            </a:r>
            <a:r>
              <a:rPr lang="en-US" sz="1100" i="1" dirty="0">
                <a:effectLst/>
                <a:latin typeface="Arial" panose="020B0604020202020204" pitchFamily="34" charset="0"/>
                <a:ea typeface="Times New Roman" panose="02020603050405020304" pitchFamily="18" charset="0"/>
                <a:cs typeface="Times New Roman" panose="02020603050405020304" pitchFamily="18" charset="0"/>
              </a:rPr>
              <a:t>Welsh v. United States</a:t>
            </a:r>
            <a:r>
              <a:rPr lang="en-US" sz="1100" dirty="0">
                <a:effectLst/>
                <a:latin typeface="Arial" panose="020B0604020202020204" pitchFamily="34" charset="0"/>
                <a:ea typeface="Times New Roman" panose="02020603050405020304" pitchFamily="18" charset="0"/>
                <a:cs typeface="Times New Roman" panose="02020603050405020304" pitchFamily="18" charset="0"/>
              </a:rPr>
              <a:t> (1970), the Court considered another section of the law, which excluded from exemption coverage individuals whose views were “essentially political, sociological, or philosophical.”</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100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Justice Black wrote that a draftee’s could obtain a religious exemption if his moral and ethical beliefs were sincerely held—as sincerely held as traditionally defined religious beliefs.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39974C31-EB4A-4B21-8134-CB5741A1DC5F}" type="slidenum">
              <a:rPr lang="en-US" smtClean="0"/>
              <a:t>2</a:t>
            </a:fld>
            <a:endParaRPr lang="en-US"/>
          </a:p>
        </p:txBody>
      </p:sp>
    </p:spTree>
    <p:extLst>
      <p:ext uri="{BB962C8B-B14F-4D97-AF65-F5344CB8AC3E}">
        <p14:creationId xmlns:p14="http://schemas.microsoft.com/office/powerpoint/2010/main" val="336071308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pPr marL="285750" marR="0" lvl="0" indent="-285750" algn="l" defTabSz="914400" rtl="0" eaLnBrk="1" fontAlgn="auto" latinLnBrk="0" hangingPunct="1">
              <a:lnSpc>
                <a:spcPct val="100000"/>
              </a:lnSpc>
              <a:spcBef>
                <a:spcPts val="0"/>
              </a:spcBef>
              <a:spcAft>
                <a:spcPts val="0"/>
              </a:spcAft>
              <a:buClrTx/>
              <a:buSzTx/>
              <a:buFont typeface="+mj-lt"/>
              <a:buAutoNum type="romanUcPeriod" startAt="3"/>
              <a:tabLst/>
              <a:defRPr/>
            </a:pPr>
            <a:r>
              <a:rPr lang="en-US" sz="1200" dirty="0">
                <a:effectLst/>
                <a:latin typeface="Arial" panose="020B0604020202020204" pitchFamily="34" charset="0"/>
                <a:ea typeface="Times New Roman" panose="02020603050405020304" pitchFamily="18" charset="0"/>
                <a:cs typeface="Times New Roman" panose="02020603050405020304" pitchFamily="18" charset="0"/>
              </a:rPr>
              <a:t>Religious Establishment</a:t>
            </a:r>
            <a:endParaRPr lang="en-US" sz="1200" dirty="0">
              <a:effectLst/>
              <a:latin typeface="Calibri" panose="020F0502020204030204" pitchFamily="34" charset="0"/>
              <a:ea typeface="Times New Roman" panose="02020603050405020304" pitchFamily="18" charset="0"/>
              <a:cs typeface="Times New Roman" panose="02020603050405020304" pitchFamily="18" charset="0"/>
            </a:endParaRPr>
          </a:p>
          <a:p>
            <a:pPr marL="742950" marR="0" lvl="1" indent="-285750">
              <a:lnSpc>
                <a:spcPct val="115000"/>
              </a:lnSpc>
              <a:spcBef>
                <a:spcPts val="0"/>
              </a:spcBef>
              <a:spcAft>
                <a:spcPts val="0"/>
              </a:spcAft>
              <a:buFont typeface="+mj-lt"/>
              <a:buAutoNum type="alphaUcPeriod" startAt="4"/>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a:t>
            </a:r>
            <a:r>
              <a:rPr lang="en-US" sz="1100" i="1" dirty="0">
                <a:effectLst/>
                <a:latin typeface="Arial" panose="020B0604020202020204" pitchFamily="34" charset="0"/>
                <a:ea typeface="Times New Roman" panose="02020603050405020304" pitchFamily="18" charset="0"/>
                <a:cs typeface="Times New Roman" panose="02020603050405020304" pitchFamily="18" charset="0"/>
              </a:rPr>
              <a:t>Lemon</a:t>
            </a:r>
            <a:r>
              <a:rPr lang="en-US" sz="1100" dirty="0">
                <a:effectLst/>
                <a:latin typeface="Arial" panose="020B0604020202020204" pitchFamily="34" charset="0"/>
                <a:ea typeface="Times New Roman" panose="02020603050405020304" pitchFamily="18" charset="0"/>
                <a:cs typeface="Times New Roman" panose="02020603050405020304" pitchFamily="18" charset="0"/>
              </a:rPr>
              <a:t> Test: Adoption and Discontent</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b="1" i="1" dirty="0">
                <a:effectLst/>
                <a:latin typeface="Arial" panose="020B0604020202020204" pitchFamily="34" charset="0"/>
                <a:ea typeface="Times New Roman" panose="02020603050405020304" pitchFamily="18" charset="0"/>
                <a:cs typeface="Times New Roman" panose="02020603050405020304" pitchFamily="18" charset="0"/>
              </a:rPr>
              <a:t>Walz v. Tax Commission of the City of New York </a:t>
            </a:r>
            <a:r>
              <a:rPr lang="en-US" sz="1100" b="1" dirty="0">
                <a:effectLst/>
                <a:latin typeface="Arial" panose="020B0604020202020204" pitchFamily="34" charset="0"/>
                <a:ea typeface="Times New Roman" panose="02020603050405020304" pitchFamily="18" charset="0"/>
                <a:cs typeface="Times New Roman" panose="02020603050405020304" pitchFamily="18" charset="0"/>
              </a:rPr>
              <a:t>(1970)</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Frederick Walz bought a small, useless lot on Staten Island, New York, for the sole purpose of challenging the state’s laws that gave religious organizations exemptions from property taxes.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Walz contended that the tax exemptions in effect forced property owners to make involuntary contributions to churches in violation of the establishment clause.</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Court ruled for the state while extended its examination of the primary purpose of the law: “Determining that the legislative purpose of tax exemption is not aimed at establishing, sponsoring, or supporting religion does not end the inquiry, however. We must also be sure that the end result—the effect—is not </a:t>
            </a:r>
            <a:r>
              <a:rPr lang="en-US" sz="1100" i="1" dirty="0">
                <a:effectLst/>
                <a:latin typeface="Arial" panose="020B0604020202020204" pitchFamily="34" charset="0"/>
                <a:ea typeface="Times New Roman" panose="02020603050405020304" pitchFamily="18" charset="0"/>
                <a:cs typeface="Times New Roman" panose="02020603050405020304" pitchFamily="18" charset="0"/>
              </a:rPr>
              <a:t>an excessive government entanglement</a:t>
            </a:r>
            <a:r>
              <a:rPr lang="en-US" sz="1100" dirty="0">
                <a:effectLst/>
                <a:latin typeface="Arial" panose="020B0604020202020204" pitchFamily="34" charset="0"/>
                <a:ea typeface="Times New Roman" panose="02020603050405020304" pitchFamily="18" charset="0"/>
                <a:cs typeface="Times New Roman" panose="02020603050405020304" pitchFamily="18" charset="0"/>
              </a:rPr>
              <a:t> with religion.”</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i="1" dirty="0">
                <a:effectLst/>
                <a:latin typeface="Arial" panose="020B0604020202020204" pitchFamily="34" charset="0"/>
                <a:ea typeface="Times New Roman" panose="02020603050405020304" pitchFamily="18" charset="0"/>
                <a:cs typeface="Times New Roman" panose="02020603050405020304" pitchFamily="18" charset="0"/>
              </a:rPr>
              <a:t>Lemon v. Kurtzman and </a:t>
            </a:r>
            <a:r>
              <a:rPr lang="en-US" sz="1100" i="1" dirty="0" err="1">
                <a:effectLst/>
                <a:latin typeface="Arial" panose="020B0604020202020204" pitchFamily="34" charset="0"/>
                <a:ea typeface="Times New Roman" panose="02020603050405020304" pitchFamily="18" charset="0"/>
                <a:cs typeface="Times New Roman" panose="02020603050405020304" pitchFamily="18" charset="0"/>
              </a:rPr>
              <a:t>Earley</a:t>
            </a:r>
            <a:r>
              <a:rPr lang="en-US" sz="1100" i="1" dirty="0">
                <a:effectLst/>
                <a:latin typeface="Arial" panose="020B0604020202020204" pitchFamily="34" charset="0"/>
                <a:ea typeface="Times New Roman" panose="02020603050405020304" pitchFamily="18" charset="0"/>
                <a:cs typeface="Times New Roman" panose="02020603050405020304" pitchFamily="18" charset="0"/>
              </a:rPr>
              <a:t> v. </a:t>
            </a:r>
            <a:r>
              <a:rPr lang="en-US" sz="1100" i="1" dirty="0" err="1">
                <a:effectLst/>
                <a:latin typeface="Arial" panose="020B0604020202020204" pitchFamily="34" charset="0"/>
                <a:ea typeface="Times New Roman" panose="02020603050405020304" pitchFamily="18" charset="0"/>
                <a:cs typeface="Times New Roman" panose="02020603050405020304" pitchFamily="18" charset="0"/>
              </a:rPr>
              <a:t>DiCenso</a:t>
            </a:r>
            <a:r>
              <a:rPr lang="en-US" sz="1100" dirty="0">
                <a:effectLst/>
                <a:latin typeface="Arial" panose="020B0604020202020204" pitchFamily="34" charset="0"/>
                <a:ea typeface="Times New Roman" panose="02020603050405020304" pitchFamily="18" charset="0"/>
                <a:cs typeface="Times New Roman" panose="02020603050405020304" pitchFamily="18" charset="0"/>
              </a:rPr>
              <a:t> (1971</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800" dirty="0">
                <a:effectLst/>
                <a:latin typeface="Calibri" panose="020F0502020204030204" pitchFamily="34" charset="0"/>
                <a:ea typeface="Times New Roman" panose="02020603050405020304" pitchFamily="18" charset="0"/>
                <a:cs typeface="Times New Roman" panose="02020603050405020304" pitchFamily="18" charset="0"/>
              </a:rPr>
              <a:t> </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b="1" i="1" dirty="0">
                <a:effectLst/>
                <a:latin typeface="Arial" panose="020B0604020202020204" pitchFamily="34" charset="0"/>
                <a:ea typeface="Times New Roman" panose="02020603050405020304" pitchFamily="18" charset="0"/>
                <a:cs typeface="Times New Roman" panose="02020603050405020304" pitchFamily="18" charset="0"/>
              </a:rPr>
              <a:t>Tilton v. Richardson </a:t>
            </a:r>
            <a:r>
              <a:rPr lang="en-US" sz="1100" b="1" dirty="0">
                <a:effectLst/>
                <a:latin typeface="Arial" panose="020B0604020202020204" pitchFamily="34" charset="0"/>
                <a:ea typeface="Times New Roman" panose="02020603050405020304" pitchFamily="18" charset="0"/>
                <a:cs typeface="Times New Roman" panose="02020603050405020304" pitchFamily="18" charset="0"/>
              </a:rPr>
              <a:t>(1971)</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Higher Education Facilities Act provided building grants to colleges and universities so long as the funded facility would not be “used for sectarian instruction or a place for religious worship” for twenty years.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A group of taxpayers from Connecticut brought suit against the secretary of the U.S. Department of Health, Education, and Welfare and four church-run colleges, claiming that federal aid to these religious institutions violated the establishment clause.</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schools countered that this point was irrelevant as they had used government funding exclusively for secular purposes.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100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Court held that establishment clause was not violated, and noted that the stated legislative purpose—expanding opportunities for college education—was “a legitimate secular objective entirely appropriate for governmental action.”</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0" marR="0">
              <a:spcBef>
                <a:spcPts val="0"/>
              </a:spcBef>
              <a:spcAft>
                <a:spcPts val="1000"/>
              </a:spcAft>
            </a:pPr>
            <a:r>
              <a:rPr lang="en-US" sz="800" dirty="0">
                <a:effectLst/>
                <a:latin typeface="Calibri" panose="020F0502020204030204" pitchFamily="34" charset="0"/>
                <a:ea typeface="Times New Roman" panose="02020603050405020304" pitchFamily="18" charset="0"/>
                <a:cs typeface="Times New Roman" panose="02020603050405020304" pitchFamily="18" charset="0"/>
              </a:rPr>
              <a:t> </a:t>
            </a:r>
            <a:endParaRPr lang="en-US" sz="1000" dirty="0">
              <a:effectLst/>
              <a:latin typeface="Calibri" panose="020F0502020204030204" pitchFamily="34" charset="0"/>
              <a:ea typeface="Times New Roman" panose="02020603050405020304" pitchFamily="18" charset="0"/>
              <a:cs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39974C31-EB4A-4B21-8134-CB5741A1DC5F}" type="slidenum">
              <a:rPr lang="en-US" smtClean="0"/>
              <a:t>11</a:t>
            </a:fld>
            <a:endParaRPr lang="en-US"/>
          </a:p>
        </p:txBody>
      </p:sp>
    </p:spTree>
    <p:extLst>
      <p:ext uri="{BB962C8B-B14F-4D97-AF65-F5344CB8AC3E}">
        <p14:creationId xmlns:p14="http://schemas.microsoft.com/office/powerpoint/2010/main" val="4110892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pPr marL="285750" marR="0" lvl="0" indent="-285750" algn="l" defTabSz="914400" rtl="0" eaLnBrk="1" fontAlgn="auto" latinLnBrk="0" hangingPunct="1">
              <a:lnSpc>
                <a:spcPct val="100000"/>
              </a:lnSpc>
              <a:spcBef>
                <a:spcPts val="0"/>
              </a:spcBef>
              <a:spcAft>
                <a:spcPts val="0"/>
              </a:spcAft>
              <a:buClrTx/>
              <a:buSzTx/>
              <a:buFont typeface="+mj-lt"/>
              <a:buAutoNum type="romanUcPeriod" startAt="3"/>
              <a:tabLst/>
              <a:defRPr/>
            </a:pPr>
            <a:r>
              <a:rPr lang="en-US" sz="1200" dirty="0">
                <a:effectLst/>
                <a:latin typeface="Arial" panose="020B0604020202020204" pitchFamily="34" charset="0"/>
                <a:ea typeface="Times New Roman" panose="02020603050405020304" pitchFamily="18" charset="0"/>
                <a:cs typeface="Times New Roman" panose="02020603050405020304" pitchFamily="18" charset="0"/>
              </a:rPr>
              <a:t>Religious Establishment</a:t>
            </a:r>
            <a:endParaRPr lang="en-US" sz="1200" dirty="0">
              <a:effectLst/>
              <a:latin typeface="Calibri" panose="020F0502020204030204" pitchFamily="34" charset="0"/>
              <a:ea typeface="Times New Roman" panose="02020603050405020304" pitchFamily="18" charset="0"/>
              <a:cs typeface="Times New Roman" panose="02020603050405020304" pitchFamily="18" charset="0"/>
            </a:endParaRPr>
          </a:p>
          <a:p>
            <a:pPr marL="742950" marR="0" lvl="1" indent="-285750">
              <a:lnSpc>
                <a:spcPct val="115000"/>
              </a:lnSpc>
              <a:spcBef>
                <a:spcPts val="0"/>
              </a:spcBef>
              <a:spcAft>
                <a:spcPts val="0"/>
              </a:spcAft>
              <a:buFont typeface="+mj-lt"/>
              <a:buAutoNum type="alphaUcPeriod" startAt="4"/>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a:t>
            </a:r>
            <a:r>
              <a:rPr lang="en-US" sz="1100" i="1" dirty="0">
                <a:effectLst/>
                <a:latin typeface="Arial" panose="020B0604020202020204" pitchFamily="34" charset="0"/>
                <a:ea typeface="Times New Roman" panose="02020603050405020304" pitchFamily="18" charset="0"/>
                <a:cs typeface="Times New Roman" panose="02020603050405020304" pitchFamily="18" charset="0"/>
              </a:rPr>
              <a:t>Lemon</a:t>
            </a:r>
            <a:r>
              <a:rPr lang="en-US" sz="1100" dirty="0">
                <a:effectLst/>
                <a:latin typeface="Arial" panose="020B0604020202020204" pitchFamily="34" charset="0"/>
                <a:ea typeface="Times New Roman" panose="02020603050405020304" pitchFamily="18" charset="0"/>
                <a:cs typeface="Times New Roman" panose="02020603050405020304" pitchFamily="18" charset="0"/>
              </a:rPr>
              <a:t> Test: Adoption and Discontent</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200150" marR="0" lvl="2" indent="-285750">
              <a:lnSpc>
                <a:spcPct val="115000"/>
              </a:lnSpc>
              <a:spcBef>
                <a:spcPts val="0"/>
              </a:spcBef>
              <a:spcAft>
                <a:spcPts val="0"/>
              </a:spcAft>
              <a:buFont typeface="+mj-lt"/>
              <a:buAutoNum type="romanLcPeriod" startAt="4"/>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Aid to Religious Schools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Between the 1971 </a:t>
            </a:r>
            <a:r>
              <a:rPr lang="en-US" sz="1100" i="1" dirty="0">
                <a:effectLst/>
                <a:latin typeface="Arial" panose="020B0604020202020204" pitchFamily="34" charset="0"/>
                <a:ea typeface="Times New Roman" panose="02020603050405020304" pitchFamily="18" charset="0"/>
                <a:cs typeface="Times New Roman" panose="02020603050405020304" pitchFamily="18" charset="0"/>
              </a:rPr>
              <a:t>Lemon</a:t>
            </a:r>
            <a:r>
              <a:rPr lang="en-US" sz="1100" dirty="0">
                <a:effectLst/>
                <a:latin typeface="Arial" panose="020B0604020202020204" pitchFamily="34" charset="0"/>
                <a:ea typeface="Times New Roman" panose="02020603050405020304" pitchFamily="18" charset="0"/>
                <a:cs typeface="Times New Roman" panose="02020603050405020304" pitchFamily="18" charset="0"/>
              </a:rPr>
              <a:t> decision and the mid-1980s, the justices, although sharply divided, tended to take a more separationist approach to the school aid cases.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In 1986, however, the Court began to change positions, a shift that coincided with the promotion of William Rehnquist to the position of chief justice and the appointment of Antonin Scalia as associate justice.</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i="1" dirty="0">
                <a:effectLst/>
                <a:latin typeface="Arial" panose="020B0604020202020204" pitchFamily="34" charset="0"/>
                <a:ea typeface="Times New Roman" panose="02020603050405020304" pitchFamily="18" charset="0"/>
                <a:cs typeface="Times New Roman" panose="02020603050405020304" pitchFamily="18" charset="0"/>
              </a:rPr>
              <a:t>Zelman v. Simmons-Harris</a:t>
            </a:r>
            <a:r>
              <a:rPr lang="en-US" sz="1100" dirty="0">
                <a:effectLst/>
                <a:latin typeface="Arial" panose="020B0604020202020204" pitchFamily="34" charset="0"/>
                <a:ea typeface="Times New Roman" panose="02020603050405020304" pitchFamily="18" charset="0"/>
                <a:cs typeface="Times New Roman" panose="02020603050405020304" pitchFamily="18" charset="0"/>
              </a:rPr>
              <a:t> (2002)</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2057400" marR="0" lvl="4" indent="-228600">
              <a:lnSpc>
                <a:spcPct val="115000"/>
              </a:lnSpc>
              <a:spcBef>
                <a:spcPts val="0"/>
              </a:spcBef>
              <a:spcAft>
                <a:spcPts val="0"/>
              </a:spcAft>
              <a:buFont typeface="+mj-lt"/>
              <a:buAutoNum type="romanLcPeriod"/>
            </a:pPr>
            <a:r>
              <a:rPr lang="en-US" sz="800" dirty="0">
                <a:effectLst/>
                <a:latin typeface="Calibri" panose="020F0502020204030204" pitchFamily="34" charset="0"/>
                <a:ea typeface="Times New Roman" panose="02020603050405020304" pitchFamily="18" charset="0"/>
                <a:cs typeface="Times New Roman" panose="02020603050405020304" pitchFamily="18" charset="0"/>
              </a:rPr>
              <a:t> </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2057400" marR="0" lvl="4" indent="-228600">
              <a:lnSpc>
                <a:spcPct val="115000"/>
              </a:lnSpc>
              <a:spcBef>
                <a:spcPts val="0"/>
              </a:spcBef>
              <a:spcAft>
                <a:spcPts val="0"/>
              </a:spcAft>
              <a:buFont typeface="+mj-lt"/>
              <a:buAutoNum type="romanLcPeriod"/>
            </a:pPr>
            <a:r>
              <a:rPr lang="en-US" sz="1100" i="1" dirty="0">
                <a:effectLst/>
                <a:latin typeface="Arial" panose="020B0604020202020204" pitchFamily="34" charset="0"/>
                <a:ea typeface="Times New Roman" panose="02020603050405020304" pitchFamily="18" charset="0"/>
                <a:cs typeface="Times New Roman" panose="02020603050405020304" pitchFamily="18" charset="0"/>
              </a:rPr>
              <a:t>Zelman</a:t>
            </a:r>
            <a:r>
              <a:rPr lang="en-US" sz="1100" dirty="0">
                <a:effectLst/>
                <a:latin typeface="Arial" panose="020B0604020202020204" pitchFamily="34" charset="0"/>
                <a:ea typeface="Times New Roman" panose="02020603050405020304" pitchFamily="18" charset="0"/>
                <a:cs typeface="Times New Roman" panose="02020603050405020304" pitchFamily="18" charset="0"/>
              </a:rPr>
              <a:t> illustrates the Court’s use of neutrality to allow public aid to reach religious schools.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2057400" marR="0" lvl="4"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dissenters emphasized that, for the first time, the Court permitted tax dollars to pay the tuition of primary and secondary students attending religious schools.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startAt="4"/>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Access to Public Facilities and Funds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b="1" i="1" dirty="0">
                <a:effectLst/>
                <a:latin typeface="Arial" panose="020B0604020202020204" pitchFamily="34" charset="0"/>
                <a:ea typeface="Times New Roman" panose="02020603050405020304" pitchFamily="18" charset="0"/>
                <a:cs typeface="Times New Roman" panose="02020603050405020304" pitchFamily="18" charset="0"/>
              </a:rPr>
              <a:t>Zorach v. Clauson </a:t>
            </a:r>
            <a:r>
              <a:rPr lang="en-US" sz="1100" b="1" dirty="0">
                <a:effectLst/>
                <a:latin typeface="Arial" panose="020B0604020202020204" pitchFamily="34" charset="0"/>
                <a:ea typeface="Times New Roman" panose="02020603050405020304" pitchFamily="18" charset="0"/>
                <a:cs typeface="Times New Roman" panose="02020603050405020304" pitchFamily="18" charset="0"/>
              </a:rPr>
              <a:t>(1952)</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2057400" marR="0" lvl="4"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Court held that a release time program would not violate the Constitution, provided that the instruction took place in off-campus locations.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2057400" marR="0" lvl="4"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Court noted that the prohibition against religious establishment “does not say that in every and all respects there shall be separation of Church and State.”</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b="1" i="1" dirty="0">
                <a:effectLst/>
                <a:latin typeface="Arial" panose="020B0604020202020204" pitchFamily="34" charset="0"/>
                <a:ea typeface="Times New Roman" panose="02020603050405020304" pitchFamily="18" charset="0"/>
                <a:cs typeface="Times New Roman" panose="02020603050405020304" pitchFamily="18" charset="0"/>
              </a:rPr>
              <a:t>Lamb’s Chapel v. Center Moriches Union Free School District </a:t>
            </a:r>
            <a:r>
              <a:rPr lang="en-US" sz="1100" b="1" dirty="0">
                <a:effectLst/>
                <a:latin typeface="Arial" panose="020B0604020202020204" pitchFamily="34" charset="0"/>
                <a:ea typeface="Times New Roman" panose="02020603050405020304" pitchFamily="18" charset="0"/>
                <a:cs typeface="Times New Roman" panose="02020603050405020304" pitchFamily="18" charset="0"/>
              </a:rPr>
              <a:t>(1993)</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2057400" marR="0" lvl="4"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Court unanimously extended the equal access position to religious groups that seek after-hours access to public school classrooms.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2057400" marR="0" lvl="4"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If a public school opens its facilities for noncurricular activities, it may not discriminate against religious groups.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2057400" marR="0" lvl="4"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That some of the users of those facilities are religious does not constitute an establishment of religion.</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b="1" i="1" dirty="0">
                <a:effectLst/>
                <a:latin typeface="Arial" panose="020B0604020202020204" pitchFamily="34" charset="0"/>
                <a:ea typeface="Times New Roman" panose="02020603050405020304" pitchFamily="18" charset="0"/>
                <a:cs typeface="Times New Roman" panose="02020603050405020304" pitchFamily="18" charset="0"/>
              </a:rPr>
              <a:t>Rosenberger v. University of Virginia </a:t>
            </a:r>
            <a:r>
              <a:rPr lang="en-US" sz="1100" b="1" dirty="0">
                <a:effectLst/>
                <a:latin typeface="Arial" panose="020B0604020202020204" pitchFamily="34" charset="0"/>
                <a:ea typeface="Times New Roman" panose="02020603050405020304" pitchFamily="18" charset="0"/>
                <a:cs typeface="Times New Roman" panose="02020603050405020304" pitchFamily="18" charset="0"/>
              </a:rPr>
              <a:t>(1995)</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2057400" marR="0" lvl="4"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Ronald Rosenberger, a member of a recognized organization of Christian students at the University of Virginia, objected to a denial of student activity funds to support the printing of the group’s newspaper.</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2057400" marR="0" lvl="4"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Court explained that “it does not violate the Establishment Clause for a public university to grant access to its facilities on a religion-neutral basis to a wide spectrum of student groups.”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2057400" marR="0" lvl="4"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Court found the university’s policies to be a form of “viewpoint discrimination,” something prohibited by the free speech clause of the First Amendment.</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startAt="4"/>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Government Involvement in Religious Organizations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i="1" dirty="0">
                <a:effectLst/>
                <a:latin typeface="Arial" panose="020B0604020202020204" pitchFamily="34" charset="0"/>
                <a:ea typeface="Times New Roman" panose="02020603050405020304" pitchFamily="18" charset="0"/>
                <a:cs typeface="Times New Roman" panose="02020603050405020304" pitchFamily="18" charset="0"/>
              </a:rPr>
              <a:t>Hosanna-Tabor Evangelical Lutheran Church and School v. Equal Employment Opportunity Commission</a:t>
            </a:r>
            <a:r>
              <a:rPr lang="en-US" sz="1100" dirty="0">
                <a:effectLst/>
                <a:latin typeface="Arial" panose="020B0604020202020204" pitchFamily="34" charset="0"/>
                <a:ea typeface="Times New Roman" panose="02020603050405020304" pitchFamily="18" charset="0"/>
                <a:cs typeface="Times New Roman" panose="02020603050405020304" pitchFamily="18" charset="0"/>
              </a:rPr>
              <a:t> (2012)</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2057400" marR="0" lvl="4"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A Lutheran church in Michigan operated an elementary school in which some teachers were recognized as ministers by the church.</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2057400" marR="0" lvl="4"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One of those teachers, who had been on disability leave because of a health condition, was encouraged by the church to resign her position when she sought to return to work.</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2057400" marR="0" lvl="4"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When she threatened the church with legal action, she was fired; the church explained that, “[l]</a:t>
            </a:r>
            <a:r>
              <a:rPr lang="en-US" sz="1100" dirty="0" err="1">
                <a:effectLst/>
                <a:latin typeface="Arial" panose="020B0604020202020204" pitchFamily="34" charset="0"/>
                <a:ea typeface="Times New Roman" panose="02020603050405020304" pitchFamily="18" charset="0"/>
                <a:cs typeface="Times New Roman" panose="02020603050405020304" pitchFamily="18" charset="0"/>
              </a:rPr>
              <a:t>ike</a:t>
            </a:r>
            <a:r>
              <a:rPr lang="en-US" sz="1100" dirty="0">
                <a:effectLst/>
                <a:latin typeface="Arial" panose="020B0604020202020204" pitchFamily="34" charset="0"/>
                <a:ea typeface="Times New Roman" panose="02020603050405020304" pitchFamily="18" charset="0"/>
                <a:cs typeface="Times New Roman" panose="02020603050405020304" pitchFamily="18" charset="0"/>
              </a:rPr>
              <a:t> many Christian denominations, the [Lutheran church] has long taught that Christians should resolve religious disputes within the church rather than sue each other in the civil courts.”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2057400" marR="0" lvl="4"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EEOC, however, regarded her dismissal as a violation of the Americans with Disabilities Act, which forbids retaliation against the disabled who pursue their legal rights.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2057400" marR="0" lvl="4"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Court explained giving “the state the power to determine which individuals will minister to the faithful ... violates the Establishment Clause, which prohibits government involvement in such ecclesiastical decisions.”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startAt="4"/>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Teaching Religious Principles in Public Schools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b="1" i="1" dirty="0">
                <a:effectLst/>
                <a:latin typeface="Arial" panose="020B0604020202020204" pitchFamily="34" charset="0"/>
                <a:ea typeface="Times New Roman" panose="02020603050405020304" pitchFamily="18" charset="0"/>
                <a:cs typeface="Times New Roman" panose="02020603050405020304" pitchFamily="18" charset="0"/>
              </a:rPr>
              <a:t>Epperson v. Arkansas </a:t>
            </a:r>
            <a:r>
              <a:rPr lang="en-US" sz="1100" b="1" dirty="0">
                <a:effectLst/>
                <a:latin typeface="Arial" panose="020B0604020202020204" pitchFamily="34" charset="0"/>
                <a:ea typeface="Times New Roman" panose="02020603050405020304" pitchFamily="18" charset="0"/>
                <a:cs typeface="Times New Roman" panose="02020603050405020304" pitchFamily="18" charset="0"/>
              </a:rPr>
              <a:t>(1968)</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2057400" marR="0" lvl="4"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An Arkansas law made it a crime for any state university or public school instructor “to teach the theory or doctrine that mankind ascended or descended from a lower order of animals” or to “adopt or use ... a textbook that teaches” evolutionary theory.</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2057400" marR="0" lvl="4"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Susan Epperson, a biology teacher in a Little Rock high school, wanted to use a biology book that contained a chapter on evolutionary theory but was afraid that she could face criminal prosecution if she did so.</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2057400" marR="0" lvl="4"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She asked the Arkansas courts to nullify the law, and, when the Arkansas Supreme Court turned down her request, she appealed her case to the U.S. Supreme Court.</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2057400" marR="0" lvl="4"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Court reversed the state supreme court’s ruling, saying: “The First Amendment mandates governmental neutrality between religion and religion, between religion and nonreligion.”</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2057400" marR="0" lvl="4"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Under this standard, the law was a clear violation of the establishment clause: “Arkansas did not seek to excise from the curricula of its schools ... all discussion of the origin of man. The law’s effort was confined to an attempt to blot out a particular theory because of its supposed conflict with the Biblical account, literally read.”</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i="1" dirty="0">
                <a:effectLst/>
                <a:latin typeface="Arial" panose="020B0604020202020204" pitchFamily="34" charset="0"/>
                <a:ea typeface="Times New Roman" panose="02020603050405020304" pitchFamily="18" charset="0"/>
                <a:cs typeface="Times New Roman" panose="02020603050405020304" pitchFamily="18" charset="0"/>
              </a:rPr>
              <a:t>Edwards v. </a:t>
            </a:r>
            <a:r>
              <a:rPr lang="en-US" sz="1100" i="1" dirty="0" err="1">
                <a:effectLst/>
                <a:latin typeface="Arial" panose="020B0604020202020204" pitchFamily="34" charset="0"/>
                <a:ea typeface="Times New Roman" panose="02020603050405020304" pitchFamily="18" charset="0"/>
                <a:cs typeface="Times New Roman" panose="02020603050405020304" pitchFamily="18" charset="0"/>
              </a:rPr>
              <a:t>Aguillard</a:t>
            </a:r>
            <a:r>
              <a:rPr lang="en-US" sz="1100" dirty="0">
                <a:effectLst/>
                <a:latin typeface="Arial" panose="020B0604020202020204" pitchFamily="34" charset="0"/>
                <a:ea typeface="Times New Roman" panose="02020603050405020304" pitchFamily="18" charset="0"/>
                <a:cs typeface="Times New Roman" panose="02020603050405020304" pitchFamily="18" charset="0"/>
              </a:rPr>
              <a:t> (1987)</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2057400" marR="0" lvl="4" indent="-228600">
              <a:lnSpc>
                <a:spcPct val="115000"/>
              </a:lnSpc>
              <a:spcBef>
                <a:spcPts val="0"/>
              </a:spcBef>
              <a:spcAft>
                <a:spcPts val="0"/>
              </a:spcAft>
              <a:buFont typeface="+mj-lt"/>
              <a:buAutoNum type="romanLcPeriod"/>
            </a:pPr>
            <a:r>
              <a:rPr lang="en-US" sz="800" dirty="0">
                <a:effectLst/>
                <a:latin typeface="Calibri" panose="020F0502020204030204" pitchFamily="34" charset="0"/>
                <a:ea typeface="Times New Roman" panose="02020603050405020304" pitchFamily="18" charset="0"/>
                <a:cs typeface="Times New Roman" panose="02020603050405020304" pitchFamily="18" charset="0"/>
              </a:rPr>
              <a:t> </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2057400" marR="0" lvl="4" indent="-228600">
              <a:lnSpc>
                <a:spcPct val="115000"/>
              </a:lnSpc>
              <a:spcBef>
                <a:spcPts val="0"/>
              </a:spcBef>
              <a:spcAft>
                <a:spcPts val="100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Court found that the law lacked a secular purpose; rather, its purpose was to “endorse a particular religious view.”</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0" marR="0">
              <a:spcBef>
                <a:spcPts val="0"/>
              </a:spcBef>
              <a:spcAft>
                <a:spcPts val="1000"/>
              </a:spcAft>
            </a:pPr>
            <a:r>
              <a:rPr lang="en-US" sz="800" dirty="0">
                <a:effectLst/>
                <a:latin typeface="Calibri" panose="020F0502020204030204" pitchFamily="34" charset="0"/>
                <a:ea typeface="Times New Roman" panose="02020603050405020304" pitchFamily="18" charset="0"/>
                <a:cs typeface="Times New Roman" panose="02020603050405020304" pitchFamily="18" charset="0"/>
              </a:rPr>
              <a:t> </a:t>
            </a:r>
            <a:endParaRPr lang="en-US" dirty="0"/>
          </a:p>
        </p:txBody>
      </p:sp>
      <p:sp>
        <p:nvSpPr>
          <p:cNvPr id="4" name="Slide Number Placeholder 3"/>
          <p:cNvSpPr>
            <a:spLocks noGrp="1"/>
          </p:cNvSpPr>
          <p:nvPr>
            <p:ph type="sldNum" sz="quarter" idx="5"/>
          </p:nvPr>
        </p:nvSpPr>
        <p:spPr/>
        <p:txBody>
          <a:bodyPr/>
          <a:lstStyle/>
          <a:p>
            <a:fld id="{39974C31-EB4A-4B21-8134-CB5741A1DC5F}" type="slidenum">
              <a:rPr lang="en-US" smtClean="0"/>
              <a:t>12</a:t>
            </a:fld>
            <a:endParaRPr lang="en-US"/>
          </a:p>
        </p:txBody>
      </p:sp>
    </p:spTree>
    <p:extLst>
      <p:ext uri="{BB962C8B-B14F-4D97-AF65-F5344CB8AC3E}">
        <p14:creationId xmlns:p14="http://schemas.microsoft.com/office/powerpoint/2010/main" val="324711601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pPr marL="285750" marR="0" lvl="0" indent="-285750" algn="l" defTabSz="914400" rtl="0" eaLnBrk="1" fontAlgn="auto" latinLnBrk="0" hangingPunct="1">
              <a:lnSpc>
                <a:spcPct val="100000"/>
              </a:lnSpc>
              <a:spcBef>
                <a:spcPts val="0"/>
              </a:spcBef>
              <a:spcAft>
                <a:spcPts val="0"/>
              </a:spcAft>
              <a:buClrTx/>
              <a:buSzTx/>
              <a:buFont typeface="+mj-lt"/>
              <a:buAutoNum type="romanUcPeriod" startAt="3"/>
              <a:tabLst/>
              <a:defRPr/>
            </a:pPr>
            <a:r>
              <a:rPr lang="en-US" sz="1200" dirty="0">
                <a:effectLst/>
                <a:latin typeface="Arial" panose="020B0604020202020204" pitchFamily="34" charset="0"/>
                <a:ea typeface="Times New Roman" panose="02020603050405020304" pitchFamily="18" charset="0"/>
                <a:cs typeface="Times New Roman" panose="02020603050405020304" pitchFamily="18" charset="0"/>
              </a:rPr>
              <a:t>Religious Establishment</a:t>
            </a:r>
            <a:endParaRPr lang="en-US" dirty="0"/>
          </a:p>
          <a:p>
            <a:pPr marL="742950" marR="0" lvl="1" indent="-285750">
              <a:lnSpc>
                <a:spcPct val="115000"/>
              </a:lnSpc>
              <a:spcBef>
                <a:spcPts val="0"/>
              </a:spcBef>
              <a:spcAft>
                <a:spcPts val="0"/>
              </a:spcAft>
              <a:buFont typeface="+mj-lt"/>
              <a:buAutoNum type="alphaUcPeriod" startAt="5"/>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a:t>
            </a:r>
            <a:r>
              <a:rPr lang="en-US" sz="1100" i="1" dirty="0">
                <a:effectLst/>
                <a:latin typeface="Arial" panose="020B0604020202020204" pitchFamily="34" charset="0"/>
                <a:ea typeface="Times New Roman" panose="02020603050405020304" pitchFamily="18" charset="0"/>
                <a:cs typeface="Times New Roman" panose="02020603050405020304" pitchFamily="18" charset="0"/>
              </a:rPr>
              <a:t>Lemon</a:t>
            </a:r>
            <a:r>
              <a:rPr lang="en-US" sz="1100" dirty="0">
                <a:effectLst/>
                <a:latin typeface="Arial" panose="020B0604020202020204" pitchFamily="34" charset="0"/>
                <a:ea typeface="Times New Roman" panose="02020603050405020304" pitchFamily="18" charset="0"/>
                <a:cs typeface="Times New Roman" panose="02020603050405020304" pitchFamily="18" charset="0"/>
              </a:rPr>
              <a:t> Test Falls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Religious Displays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b="1" i="1" dirty="0">
                <a:effectLst/>
                <a:latin typeface="Arial" panose="020B0604020202020204" pitchFamily="34" charset="0"/>
                <a:ea typeface="Times New Roman" panose="02020603050405020304" pitchFamily="18" charset="0"/>
                <a:cs typeface="Times New Roman" panose="02020603050405020304" pitchFamily="18" charset="0"/>
              </a:rPr>
              <a:t>Lynch v. Donnelly </a:t>
            </a:r>
            <a:r>
              <a:rPr lang="en-US" sz="1100" b="1" dirty="0">
                <a:effectLst/>
                <a:latin typeface="Arial" panose="020B0604020202020204" pitchFamily="34" charset="0"/>
                <a:ea typeface="Times New Roman" panose="02020603050405020304" pitchFamily="18" charset="0"/>
                <a:cs typeface="Times New Roman" panose="02020603050405020304" pitchFamily="18" charset="0"/>
              </a:rPr>
              <a:t>(1984)</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2057400" marR="0" lvl="4"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A crèche—a nativity scene that is a physical representation of the biblical account of the birth of Jesus—displayed by the city of Pawtucket, Rhode Island was challenged.</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2057400" marR="0" lvl="4"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Court found that the display was not an impermissible breach of the establishment clause, explaining that the Constitution “affirmatively mandates accommodation, not merely tolerance, of all religions, and forbids hostility toward any.”</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b="1" i="1" dirty="0">
                <a:effectLst/>
                <a:latin typeface="Arial" panose="020B0604020202020204" pitchFamily="34" charset="0"/>
                <a:ea typeface="Times New Roman" panose="02020603050405020304" pitchFamily="18" charset="0"/>
                <a:cs typeface="Times New Roman" panose="02020603050405020304" pitchFamily="18" charset="0"/>
              </a:rPr>
              <a:t>County of Allegheny v. ACLU </a:t>
            </a:r>
            <a:r>
              <a:rPr lang="en-US" sz="1100" b="1" dirty="0">
                <a:effectLst/>
                <a:latin typeface="Arial" panose="020B0604020202020204" pitchFamily="34" charset="0"/>
                <a:ea typeface="Times New Roman" panose="02020603050405020304" pitchFamily="18" charset="0"/>
                <a:cs typeface="Times New Roman" panose="02020603050405020304" pitchFamily="18" charset="0"/>
              </a:rPr>
              <a:t>(1989)</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2057400" marR="0" lvl="4"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A crèche in the county courthouse in Pittsburgh, Pennsylvania was challenged.</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2057400" marR="0" lvl="4"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In this context, the nativity scene violated the establishment clause by expressing a denominational preference.</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2057400" marR="0" lvl="4"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state, the Court explained, could recognize the importance of Christmas, but “it may not observe it as a Christian holy day by suggesting that people praise God for the birth of Jesus.”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i="1" dirty="0">
                <a:effectLst/>
                <a:latin typeface="Arial" panose="020B0604020202020204" pitchFamily="34" charset="0"/>
                <a:ea typeface="Times New Roman" panose="02020603050405020304" pitchFamily="18" charset="0"/>
                <a:cs typeface="Times New Roman" panose="02020603050405020304" pitchFamily="18" charset="0"/>
              </a:rPr>
              <a:t>Van Orden v. Perry</a:t>
            </a:r>
            <a:r>
              <a:rPr lang="en-US" sz="1100" dirty="0">
                <a:effectLst/>
                <a:latin typeface="Arial" panose="020B0604020202020204" pitchFamily="34" charset="0"/>
                <a:ea typeface="Times New Roman" panose="02020603050405020304" pitchFamily="18" charset="0"/>
                <a:cs typeface="Times New Roman" panose="02020603050405020304" pitchFamily="18" charset="0"/>
              </a:rPr>
              <a:t> (2005)</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2057400" marR="0" lvl="4"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Disregarding the </a:t>
            </a:r>
            <a:r>
              <a:rPr lang="en-US" sz="1100" i="1" dirty="0">
                <a:effectLst/>
                <a:latin typeface="Arial" panose="020B0604020202020204" pitchFamily="34" charset="0"/>
                <a:ea typeface="Times New Roman" panose="02020603050405020304" pitchFamily="18" charset="0"/>
                <a:cs typeface="Times New Roman" panose="02020603050405020304" pitchFamily="18" charset="0"/>
              </a:rPr>
              <a:t>Lemon</a:t>
            </a:r>
            <a:r>
              <a:rPr lang="en-US" sz="1100" dirty="0">
                <a:effectLst/>
                <a:latin typeface="Arial" panose="020B0604020202020204" pitchFamily="34" charset="0"/>
                <a:ea typeface="Times New Roman" panose="02020603050405020304" pitchFamily="18" charset="0"/>
                <a:cs typeface="Times New Roman" panose="02020603050405020304" pitchFamily="18" charset="0"/>
              </a:rPr>
              <a:t> test, Chief Justice Rehnquist underlined the Court’s longstanding ambivalence toward the case.</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2057400" marR="0" lvl="4"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In place of </a:t>
            </a:r>
            <a:r>
              <a:rPr lang="en-US" sz="1100" i="1" dirty="0">
                <a:effectLst/>
                <a:latin typeface="Arial" panose="020B0604020202020204" pitchFamily="34" charset="0"/>
                <a:ea typeface="Times New Roman" panose="02020603050405020304" pitchFamily="18" charset="0"/>
                <a:cs typeface="Times New Roman" panose="02020603050405020304" pitchFamily="18" charset="0"/>
              </a:rPr>
              <a:t>Lemon</a:t>
            </a:r>
            <a:r>
              <a:rPr lang="en-US" sz="1100" dirty="0">
                <a:effectLst/>
                <a:latin typeface="Arial" panose="020B0604020202020204" pitchFamily="34" charset="0"/>
                <a:ea typeface="Times New Roman" panose="02020603050405020304" pitchFamily="18" charset="0"/>
                <a:cs typeface="Times New Roman" panose="02020603050405020304" pitchFamily="18" charset="0"/>
              </a:rPr>
              <a:t>, he turned to “the strong role played by religion and religious traditions throughout our Nation’s history.”</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2057400" marR="0" lvl="4"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dissenters focused on the religious nature of the Ten Commandments, saying</a:t>
            </a:r>
            <a:r>
              <a:rPr lang="en-US" sz="1100" dirty="0">
                <a:effectLst/>
                <a:latin typeface="Calibri" panose="020F0502020204030204" pitchFamily="34" charset="0"/>
                <a:ea typeface="Times New Roman" panose="02020603050405020304" pitchFamily="18" charset="0"/>
                <a:cs typeface="Times New Roman" panose="02020603050405020304" pitchFamily="18" charset="0"/>
              </a:rPr>
              <a:t> </a:t>
            </a:r>
            <a:r>
              <a:rPr lang="en-US" sz="1100" dirty="0">
                <a:effectLst/>
                <a:latin typeface="Arial" panose="020B0604020202020204" pitchFamily="34" charset="0"/>
                <a:ea typeface="Times New Roman" panose="02020603050405020304" pitchFamily="18" charset="0"/>
                <a:cs typeface="Times New Roman" panose="02020603050405020304" pitchFamily="18" charset="0"/>
              </a:rPr>
              <a:t>neutrality means not only that one denomination cannot be favored over another but also that believers cannot be favored over nonbelievers.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i="1" dirty="0">
                <a:effectLst/>
                <a:latin typeface="Arial" panose="020B0604020202020204" pitchFamily="34" charset="0"/>
                <a:ea typeface="Times New Roman" panose="02020603050405020304" pitchFamily="18" charset="0"/>
                <a:cs typeface="Times New Roman" panose="02020603050405020304" pitchFamily="18" charset="0"/>
              </a:rPr>
              <a:t>American Legion v. American Humanist Association and Maryland-National Capital Park and Planning Commission v. American Humanist Association</a:t>
            </a:r>
            <a:r>
              <a:rPr lang="en-US" sz="1100" dirty="0">
                <a:effectLst/>
                <a:latin typeface="Arial" panose="020B0604020202020204" pitchFamily="34" charset="0"/>
                <a:ea typeface="Times New Roman" panose="02020603050405020304" pitchFamily="18" charset="0"/>
                <a:cs typeface="Times New Roman" panose="02020603050405020304" pitchFamily="18" charset="0"/>
              </a:rPr>
              <a:t> (2019)</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2057400" marR="0" lvl="4"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opinions in </a:t>
            </a:r>
            <a:r>
              <a:rPr lang="en-US" sz="1100" i="1" dirty="0">
                <a:effectLst/>
                <a:latin typeface="Arial" panose="020B0604020202020204" pitchFamily="34" charset="0"/>
                <a:ea typeface="Times New Roman" panose="02020603050405020304" pitchFamily="18" charset="0"/>
                <a:cs typeface="Times New Roman" panose="02020603050405020304" pitchFamily="18" charset="0"/>
              </a:rPr>
              <a:t>American Legion</a:t>
            </a:r>
            <a:r>
              <a:rPr lang="en-US" sz="1100" dirty="0">
                <a:effectLst/>
                <a:latin typeface="Arial" panose="020B0604020202020204" pitchFamily="34" charset="0"/>
                <a:ea typeface="Times New Roman" panose="02020603050405020304" pitchFamily="18" charset="0"/>
                <a:cs typeface="Times New Roman" panose="02020603050405020304" pitchFamily="18" charset="0"/>
              </a:rPr>
              <a:t> can be divided between those justices who believed that the meaning of religious monuments could evolve over time and those who did not.</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2057400" marR="0" lvl="4" indent="-228600">
              <a:lnSpc>
                <a:spcPct val="115000"/>
              </a:lnSpc>
              <a:spcBef>
                <a:spcPts val="0"/>
              </a:spcBef>
              <a:spcAft>
                <a:spcPts val="100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Just as the justices disagreed about the outcome of this case, they were splintered over which rule to apply.</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39974C31-EB4A-4B21-8134-CB5741A1DC5F}" type="slidenum">
              <a:rPr lang="en-US" smtClean="0"/>
              <a:t>13</a:t>
            </a:fld>
            <a:endParaRPr lang="en-US"/>
          </a:p>
        </p:txBody>
      </p:sp>
    </p:spTree>
    <p:extLst>
      <p:ext uri="{BB962C8B-B14F-4D97-AF65-F5344CB8AC3E}">
        <p14:creationId xmlns:p14="http://schemas.microsoft.com/office/powerpoint/2010/main" val="357769651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pPr marL="285750" marR="0" lvl="0" indent="-285750" algn="l" defTabSz="914400" rtl="0" eaLnBrk="1" fontAlgn="auto" latinLnBrk="0" hangingPunct="1">
              <a:lnSpc>
                <a:spcPct val="100000"/>
              </a:lnSpc>
              <a:spcBef>
                <a:spcPts val="0"/>
              </a:spcBef>
              <a:spcAft>
                <a:spcPts val="0"/>
              </a:spcAft>
              <a:buClrTx/>
              <a:buSzTx/>
              <a:buFont typeface="+mj-lt"/>
              <a:buAutoNum type="romanUcPeriod" startAt="3"/>
              <a:tabLst/>
              <a:defRPr/>
            </a:pPr>
            <a:r>
              <a:rPr lang="en-US" sz="1200" dirty="0">
                <a:effectLst/>
                <a:latin typeface="Arial" panose="020B0604020202020204" pitchFamily="34" charset="0"/>
                <a:ea typeface="Times New Roman" panose="02020603050405020304" pitchFamily="18" charset="0"/>
                <a:cs typeface="Times New Roman" panose="02020603050405020304" pitchFamily="18" charset="0"/>
              </a:rPr>
              <a:t>Religious Establishment</a:t>
            </a:r>
            <a:endParaRPr lang="en-US" sz="1200" dirty="0">
              <a:effectLst/>
              <a:latin typeface="Calibri" panose="020F0502020204030204" pitchFamily="34" charset="0"/>
              <a:ea typeface="Times New Roman" panose="02020603050405020304" pitchFamily="18" charset="0"/>
              <a:cs typeface="Times New Roman" panose="02020603050405020304" pitchFamily="18" charset="0"/>
            </a:endParaRPr>
          </a:p>
          <a:p>
            <a:pPr marL="685800" marR="0" lvl="1" indent="-228600" algn="l" defTabSz="914400" rtl="0" eaLnBrk="1" fontAlgn="auto" latinLnBrk="0" hangingPunct="1">
              <a:lnSpc>
                <a:spcPct val="100000"/>
              </a:lnSpc>
              <a:spcBef>
                <a:spcPts val="0"/>
              </a:spcBef>
              <a:spcAft>
                <a:spcPts val="0"/>
              </a:spcAft>
              <a:buClrTx/>
              <a:buSzTx/>
              <a:buFont typeface="+mj-lt"/>
              <a:buAutoNum type="alphaUcPeriod" startAt="5"/>
              <a:tabLst/>
              <a:defRPr/>
            </a:pPr>
            <a:r>
              <a:rPr lang="en-US" sz="1200" dirty="0">
                <a:effectLst/>
                <a:latin typeface="Arial" panose="020B0604020202020204" pitchFamily="34" charset="0"/>
                <a:ea typeface="Times New Roman" panose="02020603050405020304" pitchFamily="18" charset="0"/>
                <a:cs typeface="Times New Roman" panose="02020603050405020304" pitchFamily="18" charset="0"/>
              </a:rPr>
              <a:t>The </a:t>
            </a:r>
            <a:r>
              <a:rPr lang="en-US" sz="1200" i="1" dirty="0">
                <a:effectLst/>
                <a:latin typeface="Arial" panose="020B0604020202020204" pitchFamily="34" charset="0"/>
                <a:ea typeface="Times New Roman" panose="02020603050405020304" pitchFamily="18" charset="0"/>
                <a:cs typeface="Times New Roman" panose="02020603050405020304" pitchFamily="18" charset="0"/>
              </a:rPr>
              <a:t>Lemon</a:t>
            </a:r>
            <a:r>
              <a:rPr lang="en-US" sz="1200" dirty="0">
                <a:effectLst/>
                <a:latin typeface="Arial" panose="020B0604020202020204" pitchFamily="34" charset="0"/>
                <a:ea typeface="Times New Roman" panose="02020603050405020304" pitchFamily="18" charset="0"/>
                <a:cs typeface="Times New Roman" panose="02020603050405020304" pitchFamily="18" charset="0"/>
              </a:rPr>
              <a:t> Test Falls</a:t>
            </a:r>
          </a:p>
          <a:p>
            <a:pPr marL="1143000" marR="0" lvl="2"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Government-sponsored Prayer</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b="1" i="1" dirty="0">
                <a:effectLst/>
                <a:latin typeface="Arial" panose="020B0604020202020204" pitchFamily="34" charset="0"/>
                <a:ea typeface="Times New Roman" panose="02020603050405020304" pitchFamily="18" charset="0"/>
                <a:cs typeface="Times New Roman" panose="02020603050405020304" pitchFamily="18" charset="0"/>
              </a:rPr>
              <a:t>Wallace v. </a:t>
            </a:r>
            <a:r>
              <a:rPr lang="en-US" sz="1100" b="1" i="1" dirty="0" err="1">
                <a:effectLst/>
                <a:latin typeface="Arial" panose="020B0604020202020204" pitchFamily="34" charset="0"/>
                <a:ea typeface="Times New Roman" panose="02020603050405020304" pitchFamily="18" charset="0"/>
                <a:cs typeface="Times New Roman" panose="02020603050405020304" pitchFamily="18" charset="0"/>
              </a:rPr>
              <a:t>Jaffree</a:t>
            </a:r>
            <a:r>
              <a:rPr lang="en-US" sz="1100" b="1" i="1" dirty="0">
                <a:effectLst/>
                <a:latin typeface="Arial" panose="020B0604020202020204" pitchFamily="34" charset="0"/>
                <a:ea typeface="Times New Roman" panose="02020603050405020304" pitchFamily="18" charset="0"/>
                <a:cs typeface="Times New Roman" panose="02020603050405020304" pitchFamily="18" charset="0"/>
              </a:rPr>
              <a:t> </a:t>
            </a:r>
            <a:r>
              <a:rPr lang="en-US" sz="1100" b="1" dirty="0">
                <a:effectLst/>
                <a:latin typeface="Arial" panose="020B0604020202020204" pitchFamily="34" charset="0"/>
                <a:ea typeface="Times New Roman" panose="02020603050405020304" pitchFamily="18" charset="0"/>
                <a:cs typeface="Times New Roman" panose="02020603050405020304" pitchFamily="18" charset="0"/>
              </a:rPr>
              <a:t>(1985)</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2057400" marR="0" lvl="4"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justices saw a clear religious purpose in an Alabama law that mandated a daily period of silence in all public schools “for meditation or voluntary prayer.”</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2057400" marR="0" lvl="4"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sponsor of the law had candidly stated that it was an “effort to return voluntary prayer to our public schools,” and “[</a:t>
            </a:r>
            <a:r>
              <a:rPr lang="en-US" sz="1100" dirty="0" err="1">
                <a:effectLst/>
                <a:latin typeface="Arial" panose="020B0604020202020204" pitchFamily="34" charset="0"/>
                <a:ea typeface="Times New Roman" panose="02020603050405020304" pitchFamily="18" charset="0"/>
                <a:cs typeface="Times New Roman" panose="02020603050405020304" pitchFamily="18" charset="0"/>
              </a:rPr>
              <a:t>i</a:t>
            </a:r>
            <a:r>
              <a:rPr lang="en-US" sz="1100" dirty="0">
                <a:effectLst/>
                <a:latin typeface="Arial" panose="020B0604020202020204" pitchFamily="34" charset="0"/>
                <a:ea typeface="Times New Roman" panose="02020603050405020304" pitchFamily="18" charset="0"/>
                <a:cs typeface="Times New Roman" panose="02020603050405020304" pitchFamily="18" charset="0"/>
              </a:rPr>
              <a:t>]t is a beginning and a step in the right direction.”</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b="1" i="1" dirty="0">
                <a:effectLst/>
                <a:latin typeface="Arial" panose="020B0604020202020204" pitchFamily="34" charset="0"/>
                <a:ea typeface="Times New Roman" panose="02020603050405020304" pitchFamily="18" charset="0"/>
                <a:cs typeface="Times New Roman" panose="02020603050405020304" pitchFamily="18" charset="0"/>
              </a:rPr>
              <a:t>Santa Fe Independent School District v. Doe </a:t>
            </a:r>
            <a:r>
              <a:rPr lang="en-US" sz="1100" b="1" dirty="0">
                <a:effectLst/>
                <a:latin typeface="Arial" panose="020B0604020202020204" pitchFamily="34" charset="0"/>
                <a:ea typeface="Times New Roman" panose="02020603050405020304" pitchFamily="18" charset="0"/>
                <a:cs typeface="Times New Roman" panose="02020603050405020304" pitchFamily="18" charset="0"/>
              </a:rPr>
              <a:t>(2000)</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2057400" marR="0" lvl="4"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A Texas school district defended its practice of student-led invocations before football games by arguing that the decision to have prayers was determined by student vote, not school officials.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2057400" marR="0" lvl="4"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Prior to the litigation, the student council had a designated student chaplain who led pre-game prayers over a public address system.</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2057400" marR="0" lvl="4"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After that practice was challenged, the school modified its policy, allowing students to vote on whether to have the prayer and who would deliver it.</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2057400" marR="0" lvl="4"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Court concluded, however, that despite the change the school’s underlying purpose remained the same—to encourage prayer at a school-sponsored event.</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b="1" i="1" dirty="0">
                <a:effectLst/>
                <a:latin typeface="Arial" panose="020B0604020202020204" pitchFamily="34" charset="0"/>
                <a:ea typeface="Times New Roman" panose="02020603050405020304" pitchFamily="18" charset="0"/>
                <a:cs typeface="Times New Roman" panose="02020603050405020304" pitchFamily="18" charset="0"/>
              </a:rPr>
              <a:t>Lee v. Weisman </a:t>
            </a:r>
            <a:r>
              <a:rPr lang="en-US" sz="1100" b="1" dirty="0">
                <a:effectLst/>
                <a:latin typeface="Arial" panose="020B0604020202020204" pitchFamily="34" charset="0"/>
                <a:ea typeface="Times New Roman" panose="02020603050405020304" pitchFamily="18" charset="0"/>
                <a:cs typeface="Times New Roman" panose="02020603050405020304" pitchFamily="18" charset="0"/>
              </a:rPr>
              <a:t>(1992)</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2057400" marR="0" lvl="4"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A Rhode Island school district arranged to have a member of the local clergy offer a prayer at the beginning and end of commencement ceremonies.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2057400" marR="0" lvl="4"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Daniel Weisman, a social work professor and father of two daughters attending the local schools, objected to this practice and ultimately took legal action to stop it.</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2057400" marR="0" lvl="4"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Court agreed, explaining: “The undeniable fact is that the school district’s supervision and control of a high school graduation ceremony places public pressure, as well as peer pressure, on attending students to stand as a group or, at least, maintain respectful silence during the invocation and benediction.”</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i="1" dirty="0">
                <a:effectLst/>
                <a:latin typeface="Arial" panose="020B0604020202020204" pitchFamily="34" charset="0"/>
                <a:ea typeface="Times New Roman" panose="02020603050405020304" pitchFamily="18" charset="0"/>
                <a:cs typeface="Times New Roman" panose="02020603050405020304" pitchFamily="18" charset="0"/>
              </a:rPr>
              <a:t>Kennedy v. Bremerton School District</a:t>
            </a:r>
            <a:r>
              <a:rPr lang="en-US" sz="1100" dirty="0">
                <a:effectLst/>
                <a:latin typeface="Arial" panose="020B0604020202020204" pitchFamily="34" charset="0"/>
                <a:ea typeface="Times New Roman" panose="02020603050405020304" pitchFamily="18" charset="0"/>
                <a:cs typeface="Times New Roman" panose="02020603050405020304" pitchFamily="18" charset="0"/>
              </a:rPr>
              <a:t> (2022)</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2057400" marR="0" lvl="4"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This case presented a conflict between the free exercise clause and the establishment clause, and the decision seemed to turn on which of those values a justice gave greater weight.</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2057400" marR="0" lvl="4"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Justice Gorsuch’s opinion clearly favored the free exercise claim; Coach Kennedy, he argued, was engaged in private prayer, not acting in his official capacity as a coach, and was expressing his sincere religious beliefs.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2057400" marR="0" lvl="4" indent="-228600">
              <a:lnSpc>
                <a:spcPct val="115000"/>
              </a:lnSpc>
              <a:spcBef>
                <a:spcPts val="0"/>
              </a:spcBef>
              <a:spcAft>
                <a:spcPts val="100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Justice Sotomayor contented it was precisely the facts in the case that made Coach Kennedy’s prayers an obvious establishment clause violation, and that Coach Kennedy actively led organized prayers with his team and other attendees.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228600" marR="0" lvl="0" indent="-228600" algn="l" defTabSz="914400" rtl="0" eaLnBrk="1" fontAlgn="auto" latinLnBrk="0" hangingPunct="1">
              <a:lnSpc>
                <a:spcPct val="100000"/>
              </a:lnSpc>
              <a:spcBef>
                <a:spcPts val="0"/>
              </a:spcBef>
              <a:spcAft>
                <a:spcPts val="0"/>
              </a:spcAft>
              <a:buClrTx/>
              <a:buSzTx/>
              <a:buFontTx/>
              <a:buAutoNum type="alphaUcPeriod" startAt="4"/>
              <a:tabLst/>
              <a:defRPr/>
            </a:pPr>
            <a:endParaRPr lang="en-US" sz="1200" dirty="0">
              <a:effectLst/>
              <a:latin typeface="Calibri" panose="020F0502020204030204" pitchFamily="34" charset="0"/>
              <a:ea typeface="Times New Roman" panose="02020603050405020304" pitchFamily="18" charset="0"/>
              <a:cs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39974C31-EB4A-4B21-8134-CB5741A1DC5F}" type="slidenum">
              <a:rPr lang="en-US" smtClean="0"/>
              <a:t>14</a:t>
            </a:fld>
            <a:endParaRPr lang="en-US"/>
          </a:p>
        </p:txBody>
      </p:sp>
    </p:spTree>
    <p:extLst>
      <p:ext uri="{BB962C8B-B14F-4D97-AF65-F5344CB8AC3E}">
        <p14:creationId xmlns:p14="http://schemas.microsoft.com/office/powerpoint/2010/main" val="161946304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pPr marL="342900" marR="0" lvl="0" indent="-342900">
              <a:lnSpc>
                <a:spcPct val="115000"/>
              </a:lnSpc>
              <a:spcBef>
                <a:spcPts val="0"/>
              </a:spcBef>
              <a:spcAft>
                <a:spcPts val="0"/>
              </a:spcAft>
              <a:buFont typeface="+mj-lt"/>
              <a:buAutoNum type="romanUcPeriod" startAt="4"/>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Future of the Establishment Clause</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742950" marR="0" lvl="1" indent="-285750">
              <a:lnSpc>
                <a:spcPct val="115000"/>
              </a:lnSpc>
              <a:spcBef>
                <a:spcPts val="0"/>
              </a:spcBef>
              <a:spcAft>
                <a:spcPts val="0"/>
              </a:spcAft>
              <a:buFont typeface="+mj-lt"/>
              <a:buAutoNum type="alphaU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Among its current membership, the Court probably has a majority of justices who can be classified as strongly accommodationist in orientation.</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742950" marR="0" lvl="1" indent="-285750">
              <a:lnSpc>
                <a:spcPct val="115000"/>
              </a:lnSpc>
              <a:spcBef>
                <a:spcPts val="0"/>
              </a:spcBef>
              <a:spcAft>
                <a:spcPts val="0"/>
              </a:spcAft>
              <a:buFont typeface="+mj-lt"/>
              <a:buAutoNum type="alphaU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With </a:t>
            </a:r>
            <a:r>
              <a:rPr lang="en-US" sz="1100" i="1" dirty="0">
                <a:effectLst/>
                <a:latin typeface="Arial" panose="020B0604020202020204" pitchFamily="34" charset="0"/>
                <a:ea typeface="Times New Roman" panose="02020603050405020304" pitchFamily="18" charset="0"/>
                <a:cs typeface="Times New Roman" panose="02020603050405020304" pitchFamily="18" charset="0"/>
              </a:rPr>
              <a:t>Lemon</a:t>
            </a:r>
            <a:r>
              <a:rPr lang="en-US" sz="1100" dirty="0">
                <a:effectLst/>
                <a:latin typeface="Arial" panose="020B0604020202020204" pitchFamily="34" charset="0"/>
                <a:ea typeface="Times New Roman" panose="02020603050405020304" pitchFamily="18" charset="0"/>
                <a:cs typeface="Times New Roman" panose="02020603050405020304" pitchFamily="18" charset="0"/>
              </a:rPr>
              <a:t> gone, they can look to such authorities as the views of the framers, early American practices, and the nation’s longstanding religious customs and values as a basis for delineating the meaning of the establishment clause.</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742950" marR="0" lvl="1" indent="-285750">
              <a:lnSpc>
                <a:spcPct val="115000"/>
              </a:lnSpc>
              <a:spcBef>
                <a:spcPts val="0"/>
              </a:spcBef>
              <a:spcAft>
                <a:spcPts val="1000"/>
              </a:spcAft>
              <a:buFont typeface="+mj-lt"/>
              <a:buAutoNum type="alphaU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At the same time, it is probably wrong to assume that the Court will abandon the large body of law it has produced over the last sixty years.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39974C31-EB4A-4B21-8134-CB5741A1DC5F}" type="slidenum">
              <a:rPr lang="en-US" smtClean="0"/>
              <a:t>15</a:t>
            </a:fld>
            <a:endParaRPr lang="en-US"/>
          </a:p>
        </p:txBody>
      </p:sp>
    </p:spTree>
    <p:extLst>
      <p:ext uri="{BB962C8B-B14F-4D97-AF65-F5344CB8AC3E}">
        <p14:creationId xmlns:p14="http://schemas.microsoft.com/office/powerpoint/2010/main" val="131029865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pPr marL="342900" marR="0" lvl="0" indent="-342900">
              <a:lnSpc>
                <a:spcPct val="115000"/>
              </a:lnSpc>
              <a:spcBef>
                <a:spcPts val="0"/>
              </a:spcBef>
              <a:spcAft>
                <a:spcPts val="0"/>
              </a:spcAft>
              <a:buFont typeface="+mj-lt"/>
              <a:buAutoNum type="romanUcPeriod" startAt="2"/>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Free Exercise of Religion</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742950" marR="0" lvl="1" indent="-285750">
              <a:lnSpc>
                <a:spcPct val="115000"/>
              </a:lnSpc>
              <a:spcBef>
                <a:spcPts val="0"/>
              </a:spcBef>
              <a:spcAft>
                <a:spcPts val="0"/>
              </a:spcAft>
              <a:buFont typeface="+mj-lt"/>
              <a:buAutoNum type="alphaU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First Amendment appears to erect a solid barrier against government regulation of religious practice.</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A literal approach to the free exercise clause would suggest that religious denominations can pursue any exercise of their religion they desire.</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However, writings and documents of the days of the Founders point to a universally accepted limit on “free exercise.”</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100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Thomas Jefferson wrote: “[I believe] that religion is a matter which lies solely between man and his God; that he owes account to none other for his faith or his worship; that the legislative powers of the Government reach actions only, and not opinion.”</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39974C31-EB4A-4B21-8134-CB5741A1DC5F}" type="slidenum">
              <a:rPr lang="en-US" smtClean="0"/>
              <a:t>3</a:t>
            </a:fld>
            <a:endParaRPr lang="en-US"/>
          </a:p>
        </p:txBody>
      </p:sp>
    </p:spTree>
    <p:extLst>
      <p:ext uri="{BB962C8B-B14F-4D97-AF65-F5344CB8AC3E}">
        <p14:creationId xmlns:p14="http://schemas.microsoft.com/office/powerpoint/2010/main" val="267139920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pPr marL="285750" marR="0" lvl="0" indent="-285750" algn="l" defTabSz="914400" rtl="0" eaLnBrk="1" fontAlgn="auto" latinLnBrk="0" hangingPunct="1">
              <a:lnSpc>
                <a:spcPct val="100000"/>
              </a:lnSpc>
              <a:spcBef>
                <a:spcPts val="0"/>
              </a:spcBef>
              <a:spcAft>
                <a:spcPts val="0"/>
              </a:spcAft>
              <a:buClrTx/>
              <a:buSzTx/>
              <a:buFont typeface="+mj-lt"/>
              <a:buAutoNum type="romanUcPeriod" startAt="2"/>
              <a:tabLst/>
              <a:defRPr/>
            </a:pPr>
            <a:r>
              <a:rPr lang="en-US" sz="1200" dirty="0">
                <a:effectLst/>
                <a:latin typeface="Arial" panose="020B0604020202020204" pitchFamily="34" charset="0"/>
                <a:ea typeface="Times New Roman" panose="02020603050405020304" pitchFamily="18" charset="0"/>
                <a:cs typeface="Times New Roman" panose="02020603050405020304" pitchFamily="18" charset="0"/>
              </a:rPr>
              <a:t>Free Exercise of Religion</a:t>
            </a:r>
            <a:endParaRPr lang="en-US" sz="1200" dirty="0">
              <a:effectLst/>
              <a:latin typeface="Calibri" panose="020F0502020204030204" pitchFamily="34" charset="0"/>
              <a:ea typeface="Times New Roman" panose="02020603050405020304" pitchFamily="18" charset="0"/>
              <a:cs typeface="Times New Roman" panose="02020603050405020304" pitchFamily="18" charset="0"/>
            </a:endParaRPr>
          </a:p>
          <a:p>
            <a:pPr marL="742950" marR="0" lvl="1" indent="-285750">
              <a:lnSpc>
                <a:spcPct val="115000"/>
              </a:lnSpc>
              <a:spcBef>
                <a:spcPts val="0"/>
              </a:spcBef>
              <a:spcAft>
                <a:spcPts val="0"/>
              </a:spcAft>
              <a:buFont typeface="+mj-lt"/>
              <a:buAutoNum type="alphaUcPeriod" startAt="2"/>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Belief-Action Distinction and the Valid Secular Policy Test</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b="1" i="1" dirty="0">
                <a:effectLst/>
                <a:latin typeface="Arial" panose="020B0604020202020204" pitchFamily="34" charset="0"/>
                <a:ea typeface="Times New Roman" panose="02020603050405020304" pitchFamily="18" charset="0"/>
                <a:cs typeface="Times New Roman" panose="02020603050405020304" pitchFamily="18" charset="0"/>
              </a:rPr>
              <a:t>Reynolds v. United States </a:t>
            </a:r>
            <a:r>
              <a:rPr lang="en-US" sz="1100" b="1" dirty="0">
                <a:effectLst/>
                <a:latin typeface="Arial" panose="020B0604020202020204" pitchFamily="34" charset="0"/>
                <a:ea typeface="Times New Roman" panose="02020603050405020304" pitchFamily="18" charset="0"/>
                <a:cs typeface="Times New Roman" panose="02020603050405020304" pitchFamily="18" charset="0"/>
              </a:rPr>
              <a:t>(1879)</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majority of the nation considered polygamy to be a moral and social evil.</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In 1862 the Morrill Anti-Bigamy Act prohibiting plural marriages was passed.</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George Reynolds, a devout Mormon official, married his second wife and was promptly arrested.</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Reynolds argued that he was following the dictates of his faith, a right reserved to him under the free exercise clause.</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case reached to </a:t>
            </a:r>
            <a:r>
              <a:rPr lang="en-US" sz="1100" dirty="0" err="1">
                <a:effectLst/>
                <a:latin typeface="Arial" panose="020B0604020202020204" pitchFamily="34" charset="0"/>
                <a:ea typeface="Times New Roman" panose="02020603050405020304" pitchFamily="18" charset="0"/>
                <a:cs typeface="Times New Roman" panose="02020603050405020304" pitchFamily="18" charset="0"/>
              </a:rPr>
              <a:t>Supeme</a:t>
            </a:r>
            <a:r>
              <a:rPr lang="en-US" sz="1100" dirty="0">
                <a:effectLst/>
                <a:latin typeface="Arial" panose="020B0604020202020204" pitchFamily="34" charset="0"/>
                <a:ea typeface="Times New Roman" panose="02020603050405020304" pitchFamily="18" charset="0"/>
                <a:cs typeface="Times New Roman" panose="02020603050405020304" pitchFamily="18" charset="0"/>
              </a:rPr>
              <a:t> Court, which asserted: “Congress was deprived of all legislative power over mere opinion, but was left free to reach actions which were in violation of social duties or subversive of the good order.”</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distinction between opinions (or beliefs) and actions (or practices) became the centerpiece for several future religion cases.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b="1" i="1" dirty="0">
                <a:effectLst/>
                <a:latin typeface="Arial" panose="020B0604020202020204" pitchFamily="34" charset="0"/>
                <a:ea typeface="Times New Roman" panose="02020603050405020304" pitchFamily="18" charset="0"/>
                <a:cs typeface="Times New Roman" panose="02020603050405020304" pitchFamily="18" charset="0"/>
              </a:rPr>
              <a:t>Pierce v. Society of Sisters </a:t>
            </a:r>
            <a:r>
              <a:rPr lang="en-US" sz="1100" b="1" dirty="0">
                <a:effectLst/>
                <a:latin typeface="Arial" panose="020B0604020202020204" pitchFamily="34" charset="0"/>
                <a:ea typeface="Times New Roman" panose="02020603050405020304" pitchFamily="18" charset="0"/>
                <a:cs typeface="Times New Roman" panose="02020603050405020304" pitchFamily="18" charset="0"/>
              </a:rPr>
              <a:t>(1925)</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In 1922 Oregon had passed a compulsory public school education act, requiring children between the ages of eight and sixteen to attend public school.</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Attempting to avoid closure, The Society of Sisters chose to sue the state.</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Society relied on a direct application of the Fourteenth Amendment, arguing that the law deprived parents of their fundamental liberty to determine how their children would be educated without due process of law.</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Court took the view that the sisters (as opposed to the Mormons) “engaged in a kind of undertaking not inherently harmful but long regarded as useful and meritorious.”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Court did not return to the belief-action dichotomy until </a:t>
            </a:r>
            <a:r>
              <a:rPr lang="en-US" sz="1100" i="1" dirty="0">
                <a:effectLst/>
                <a:latin typeface="Arial" panose="020B0604020202020204" pitchFamily="34" charset="0"/>
                <a:ea typeface="Times New Roman" panose="02020603050405020304" pitchFamily="18" charset="0"/>
                <a:cs typeface="Times New Roman" panose="02020603050405020304" pitchFamily="18" charset="0"/>
              </a:rPr>
              <a:t>Cantwell v. Connecticut</a:t>
            </a:r>
            <a:r>
              <a:rPr lang="en-US" sz="1100" dirty="0">
                <a:effectLst/>
                <a:latin typeface="Arial" panose="020B0604020202020204" pitchFamily="34" charset="0"/>
                <a:ea typeface="Times New Roman" panose="02020603050405020304" pitchFamily="18" charset="0"/>
                <a:cs typeface="Times New Roman" panose="02020603050405020304" pitchFamily="18" charset="0"/>
              </a:rPr>
              <a:t> (1940).</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Newton Cantwell and his sons were soliciting contributions for the Witnesses in New Haven, Connecticut, playing recordings and distributing literature critical of the Roman Catholic faith.</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They were arrested for violating a law that required solicitors to obtain a license from the state.</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a:t>
            </a:r>
            <a:r>
              <a:rPr lang="en-US" sz="1100" dirty="0" err="1">
                <a:effectLst/>
                <a:latin typeface="Arial" panose="020B0604020202020204" pitchFamily="34" charset="0"/>
                <a:ea typeface="Times New Roman" panose="02020603050405020304" pitchFamily="18" charset="0"/>
                <a:cs typeface="Times New Roman" panose="02020603050405020304" pitchFamily="18" charset="0"/>
              </a:rPr>
              <a:t>Cantwells</a:t>
            </a:r>
            <a:r>
              <a:rPr lang="en-US" sz="1100" dirty="0">
                <a:effectLst/>
                <a:latin typeface="Arial" panose="020B0604020202020204" pitchFamily="34" charset="0"/>
                <a:ea typeface="Times New Roman" panose="02020603050405020304" pitchFamily="18" charset="0"/>
                <a:cs typeface="Times New Roman" panose="02020603050405020304" pitchFamily="18" charset="0"/>
              </a:rPr>
              <a:t> argued that, under the free exercise clause, they should be free to advocate for their faith without having to seek the government’s permission.</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Court ruled that the states, through the due process clause of the Fourteenth Amendment, were obliged to comply with the free exercise clause, and that the </a:t>
            </a:r>
            <a:r>
              <a:rPr lang="en-US" sz="1100" dirty="0" err="1">
                <a:effectLst/>
                <a:latin typeface="Arial" panose="020B0604020202020204" pitchFamily="34" charset="0"/>
                <a:ea typeface="Times New Roman" panose="02020603050405020304" pitchFamily="18" charset="0"/>
                <a:cs typeface="Times New Roman" panose="02020603050405020304" pitchFamily="18" charset="0"/>
              </a:rPr>
              <a:t>Cantwells</a:t>
            </a:r>
            <a:r>
              <a:rPr lang="en-US" sz="1100" dirty="0">
                <a:effectLst/>
                <a:latin typeface="Arial" panose="020B0604020202020204" pitchFamily="34" charset="0"/>
                <a:ea typeface="Times New Roman" panose="02020603050405020304" pitchFamily="18" charset="0"/>
                <a:cs typeface="Times New Roman" panose="02020603050405020304" pitchFamily="18" charset="0"/>
              </a:rPr>
              <a:t>’ religious freedom had been violated, requiring a reversal of their convictions.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100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Court also adopted a legal standing easy for the government to meet: if the policy served a legitimate governmental goal, not directed at any particular religion, the Court would uphold it, even if the legislation had the effect of conflicting with religious practices.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39974C31-EB4A-4B21-8134-CB5741A1DC5F}" type="slidenum">
              <a:rPr lang="en-US" smtClean="0"/>
              <a:t>4</a:t>
            </a:fld>
            <a:endParaRPr lang="en-US"/>
          </a:p>
        </p:txBody>
      </p:sp>
    </p:spTree>
    <p:extLst>
      <p:ext uri="{BB962C8B-B14F-4D97-AF65-F5344CB8AC3E}">
        <p14:creationId xmlns:p14="http://schemas.microsoft.com/office/powerpoint/2010/main" val="358953877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pPr marL="285750" marR="0" lvl="0" indent="-285750" algn="l" defTabSz="914400" rtl="0" eaLnBrk="1" fontAlgn="auto" latinLnBrk="0" hangingPunct="1">
              <a:lnSpc>
                <a:spcPct val="100000"/>
              </a:lnSpc>
              <a:spcBef>
                <a:spcPts val="0"/>
              </a:spcBef>
              <a:spcAft>
                <a:spcPts val="0"/>
              </a:spcAft>
              <a:buClrTx/>
              <a:buSzTx/>
              <a:buFont typeface="+mj-lt"/>
              <a:buAutoNum type="romanUcPeriod" startAt="2"/>
              <a:tabLst/>
              <a:defRPr/>
            </a:pPr>
            <a:r>
              <a:rPr lang="en-US" sz="1200" dirty="0">
                <a:effectLst/>
                <a:latin typeface="Arial" panose="020B0604020202020204" pitchFamily="34" charset="0"/>
                <a:ea typeface="Times New Roman" panose="02020603050405020304" pitchFamily="18" charset="0"/>
                <a:cs typeface="Times New Roman" panose="02020603050405020304" pitchFamily="18" charset="0"/>
              </a:rPr>
              <a:t>Free Exercise of Religion</a:t>
            </a:r>
            <a:endParaRPr lang="en-US" sz="1200" dirty="0">
              <a:effectLst/>
              <a:latin typeface="Calibri" panose="020F0502020204030204" pitchFamily="34" charset="0"/>
              <a:ea typeface="Times New Roman" panose="02020603050405020304" pitchFamily="18" charset="0"/>
              <a:cs typeface="Times New Roman" panose="02020603050405020304" pitchFamily="18" charset="0"/>
            </a:endParaRPr>
          </a:p>
          <a:p>
            <a:pPr marL="742950" marR="0" lvl="1" indent="-285750">
              <a:lnSpc>
                <a:spcPct val="115000"/>
              </a:lnSpc>
              <a:spcBef>
                <a:spcPts val="0"/>
              </a:spcBef>
              <a:spcAft>
                <a:spcPts val="0"/>
              </a:spcAft>
              <a:buFont typeface="+mj-lt"/>
              <a:buAutoNum type="alphaUcPeriod" startAt="3"/>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Application of the Valid Secular Policy Test</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b="1" i="1" dirty="0">
                <a:effectLst/>
                <a:latin typeface="Arial" panose="020B0604020202020204" pitchFamily="34" charset="0"/>
                <a:ea typeface="Times New Roman" panose="02020603050405020304" pitchFamily="18" charset="0"/>
                <a:cs typeface="Times New Roman" panose="02020603050405020304" pitchFamily="18" charset="0"/>
              </a:rPr>
              <a:t>Minersville School District v. </a:t>
            </a:r>
            <a:r>
              <a:rPr lang="en-US" sz="1100" b="1" i="1" dirty="0" err="1">
                <a:effectLst/>
                <a:latin typeface="Arial" panose="020B0604020202020204" pitchFamily="34" charset="0"/>
                <a:ea typeface="Times New Roman" panose="02020603050405020304" pitchFamily="18" charset="0"/>
                <a:cs typeface="Times New Roman" panose="02020603050405020304" pitchFamily="18" charset="0"/>
              </a:rPr>
              <a:t>Gobitis</a:t>
            </a:r>
            <a:r>
              <a:rPr lang="en-US" sz="1100" b="1" i="1" dirty="0">
                <a:effectLst/>
                <a:latin typeface="Arial" panose="020B0604020202020204" pitchFamily="34" charset="0"/>
                <a:ea typeface="Times New Roman" panose="02020603050405020304" pitchFamily="18" charset="0"/>
                <a:cs typeface="Times New Roman" panose="02020603050405020304" pitchFamily="18" charset="0"/>
              </a:rPr>
              <a:t> </a:t>
            </a:r>
            <a:r>
              <a:rPr lang="en-US" sz="1100" b="1" dirty="0">
                <a:effectLst/>
                <a:latin typeface="Arial" panose="020B0604020202020204" pitchFamily="34" charset="0"/>
                <a:ea typeface="Times New Roman" panose="02020603050405020304" pitchFamily="18" charset="0"/>
                <a:cs typeface="Times New Roman" panose="02020603050405020304" pitchFamily="18" charset="0"/>
              </a:rPr>
              <a:t>(1940)</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Jehovah’s Witnesses, who exalt religious laws over all others, claim that a salute and the Pledge of Allegiance violate a biblical teaching from Exodus.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At the time of this case, several states made the pledge and salute to the flag mandatory for all children attending public schools.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When Walter </a:t>
            </a:r>
            <a:r>
              <a:rPr lang="en-US" sz="1100" dirty="0" err="1">
                <a:effectLst/>
                <a:latin typeface="Arial" panose="020B0604020202020204" pitchFamily="34" charset="0"/>
                <a:ea typeface="Times New Roman" panose="02020603050405020304" pitchFamily="18" charset="0"/>
                <a:cs typeface="Times New Roman" panose="02020603050405020304" pitchFamily="18" charset="0"/>
              </a:rPr>
              <a:t>Gobitas</a:t>
            </a:r>
            <a:r>
              <a:rPr lang="en-US" sz="1100" dirty="0">
                <a:effectLst/>
                <a:latin typeface="Arial" panose="020B0604020202020204" pitchFamily="34" charset="0"/>
                <a:ea typeface="Times New Roman" panose="02020603050405020304" pitchFamily="18" charset="0"/>
                <a:cs typeface="Times New Roman" panose="02020603050405020304" pitchFamily="18" charset="0"/>
              </a:rPr>
              <a:t>’ two children refused to salute the flag, they were expelled.</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err="1">
                <a:effectLst/>
                <a:latin typeface="Arial" panose="020B0604020202020204" pitchFamily="34" charset="0"/>
                <a:ea typeface="Times New Roman" panose="02020603050405020304" pitchFamily="18" charset="0"/>
                <a:cs typeface="Times New Roman" panose="02020603050405020304" pitchFamily="18" charset="0"/>
              </a:rPr>
              <a:t>Gobitas</a:t>
            </a:r>
            <a:r>
              <a:rPr lang="en-US" sz="1100" dirty="0">
                <a:effectLst/>
                <a:latin typeface="Arial" panose="020B0604020202020204" pitchFamily="34" charset="0"/>
                <a:ea typeface="Times New Roman" panose="02020603050405020304" pitchFamily="18" charset="0"/>
                <a:cs typeface="Times New Roman" panose="02020603050405020304" pitchFamily="18" charset="0"/>
              </a:rPr>
              <a:t> sued the school board, arguing that the expulsion violated his children’s free exercise of religion rights.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Court claimed that the state had a legitimate secular reason for requiring flag salutes–to foster patriotism–and that the law affected the religious practice of the Jehovah’s Witnesses did not detract from its constitutionality.</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b="1" i="1" dirty="0">
                <a:effectLst/>
                <a:latin typeface="Arial" panose="020B0604020202020204" pitchFamily="34" charset="0"/>
                <a:ea typeface="Times New Roman" panose="02020603050405020304" pitchFamily="18" charset="0"/>
                <a:cs typeface="Times New Roman" panose="02020603050405020304" pitchFamily="18" charset="0"/>
              </a:rPr>
              <a:t>Prince v. Massachusetts </a:t>
            </a:r>
            <a:r>
              <a:rPr lang="en-US" sz="1100" b="1" dirty="0">
                <a:effectLst/>
                <a:latin typeface="Arial" panose="020B0604020202020204" pitchFamily="34" charset="0"/>
                <a:ea typeface="Times New Roman" panose="02020603050405020304" pitchFamily="18" charset="0"/>
                <a:cs typeface="Times New Roman" panose="02020603050405020304" pitchFamily="18" charset="0"/>
              </a:rPr>
              <a:t>(1944)</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A Massachusetts statute declared it unlawful for minors “to sell, expose, or offer for sale any newspapers, magazines, periodicals or any other articles of merchandise of any description ... in any street or public place.”</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Sarah Prince, a Jehovah’s Witness, allowed her nine-year-old niece to help her distribute religious pamphlets and was arrested.</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When the case reached the Supreme Court, it dealt exclusively with this question: Did the state law violate First Amendment principles?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100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Court asserted that the state has an interest in fostering the development of its youth, and it mattered little “that religious scruples dictate contrary action.”</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39974C31-EB4A-4B21-8134-CB5741A1DC5F}" type="slidenum">
              <a:rPr lang="en-US" smtClean="0"/>
              <a:t>5</a:t>
            </a:fld>
            <a:endParaRPr lang="en-US"/>
          </a:p>
        </p:txBody>
      </p:sp>
    </p:spTree>
    <p:extLst>
      <p:ext uri="{BB962C8B-B14F-4D97-AF65-F5344CB8AC3E}">
        <p14:creationId xmlns:p14="http://schemas.microsoft.com/office/powerpoint/2010/main" val="410186117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pPr marL="285750" marR="0" lvl="0" indent="-285750" algn="l" defTabSz="914400" rtl="0" eaLnBrk="1" fontAlgn="auto" latinLnBrk="0" hangingPunct="1">
              <a:lnSpc>
                <a:spcPct val="100000"/>
              </a:lnSpc>
              <a:spcBef>
                <a:spcPts val="0"/>
              </a:spcBef>
              <a:spcAft>
                <a:spcPts val="0"/>
              </a:spcAft>
              <a:buClrTx/>
              <a:buSzTx/>
              <a:buFont typeface="+mj-lt"/>
              <a:buAutoNum type="romanUcPeriod" startAt="2"/>
              <a:tabLst/>
              <a:defRPr/>
            </a:pPr>
            <a:r>
              <a:rPr lang="en-US" sz="1200" dirty="0">
                <a:effectLst/>
                <a:latin typeface="Arial" panose="020B0604020202020204" pitchFamily="34" charset="0"/>
                <a:ea typeface="Times New Roman" panose="02020603050405020304" pitchFamily="18" charset="0"/>
                <a:cs typeface="Times New Roman" panose="02020603050405020304" pitchFamily="18" charset="0"/>
              </a:rPr>
              <a:t>Free Exercise of Religion</a:t>
            </a:r>
            <a:endParaRPr lang="en-US" sz="1200" dirty="0">
              <a:effectLst/>
              <a:latin typeface="Calibri" panose="020F0502020204030204" pitchFamily="34" charset="0"/>
              <a:ea typeface="Times New Roman" panose="02020603050405020304" pitchFamily="18" charset="0"/>
              <a:cs typeface="Times New Roman" panose="02020603050405020304" pitchFamily="18" charset="0"/>
            </a:endParaRPr>
          </a:p>
          <a:p>
            <a:pPr marL="742950" marR="0" lvl="1" indent="-285750">
              <a:lnSpc>
                <a:spcPct val="115000"/>
              </a:lnSpc>
              <a:spcBef>
                <a:spcPts val="0"/>
              </a:spcBef>
              <a:spcAft>
                <a:spcPts val="0"/>
              </a:spcAft>
              <a:buFont typeface="+mj-lt"/>
              <a:buAutoNum type="alphaUcPeriod" startAt="4"/>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a:t>
            </a:r>
            <a:r>
              <a:rPr lang="en-US" sz="1100" i="1" dirty="0" err="1">
                <a:effectLst/>
                <a:latin typeface="Arial" panose="020B0604020202020204" pitchFamily="34" charset="0"/>
                <a:ea typeface="Times New Roman" panose="02020603050405020304" pitchFamily="18" charset="0"/>
                <a:cs typeface="Times New Roman" panose="02020603050405020304" pitchFamily="18" charset="0"/>
              </a:rPr>
              <a:t>Sherbert</a:t>
            </a:r>
            <a:r>
              <a:rPr lang="en-US" sz="1100" i="1" dirty="0">
                <a:effectLst/>
                <a:latin typeface="Arial" panose="020B0604020202020204" pitchFamily="34" charset="0"/>
                <a:ea typeface="Times New Roman" panose="02020603050405020304" pitchFamily="18" charset="0"/>
                <a:cs typeface="Times New Roman" panose="02020603050405020304" pitchFamily="18" charset="0"/>
              </a:rPr>
              <a:t>-Yoder</a:t>
            </a:r>
            <a:r>
              <a:rPr lang="en-US" sz="1100" dirty="0">
                <a:effectLst/>
                <a:latin typeface="Arial" panose="020B0604020202020204" pitchFamily="34" charset="0"/>
                <a:ea typeface="Times New Roman" panose="02020603050405020304" pitchFamily="18" charset="0"/>
                <a:cs typeface="Times New Roman" panose="02020603050405020304" pitchFamily="18" charset="0"/>
              </a:rPr>
              <a:t> Compelling State Interest Test</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b="1" i="1" dirty="0">
                <a:effectLst/>
                <a:latin typeface="Arial" panose="020B0604020202020204" pitchFamily="34" charset="0"/>
                <a:ea typeface="Times New Roman" panose="02020603050405020304" pitchFamily="18" charset="0"/>
                <a:cs typeface="Times New Roman" panose="02020603050405020304" pitchFamily="18" charset="0"/>
              </a:rPr>
              <a:t>Braunfeld v. Brown </a:t>
            </a:r>
            <a:r>
              <a:rPr lang="en-US" sz="1100" b="1" dirty="0">
                <a:effectLst/>
                <a:latin typeface="Arial" panose="020B0604020202020204" pitchFamily="34" charset="0"/>
                <a:ea typeface="Times New Roman" panose="02020603050405020304" pitchFamily="18" charset="0"/>
                <a:cs typeface="Times New Roman" panose="02020603050405020304" pitchFamily="18" charset="0"/>
              </a:rPr>
              <a:t>(1961)</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A Pennsylvania “blue law” allowed only certain kinds of stores considered essential to remain open on Sundays.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Abraham Braunfeld, an Orthodox Jew who owned a retail clothing and home furnishing store in Philadelphia, wanted to operate his retail store on Sundays.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Braunfeld wanted the Court to issue a permanent injunction against the law, arguing that he needed his retail store to be open six days a week to compete economically with non-Jewish store owners who were free to operate on Saturdays.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Court upheld the constitutionality of blue laws and restated the belief-action dichotomy.</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However, it modified the valid secular policy test, explaining that “if the State regulates conduct by enacting a general law within its power, the purpose and effect of which is to advance the State’s secular goals, the statute is valid despite its indirect burden on religious observance </a:t>
            </a:r>
            <a:r>
              <a:rPr lang="en-US" sz="1100" i="1" dirty="0">
                <a:effectLst/>
                <a:latin typeface="Arial" panose="020B0604020202020204" pitchFamily="34" charset="0"/>
                <a:ea typeface="Times New Roman" panose="02020603050405020304" pitchFamily="18" charset="0"/>
                <a:cs typeface="Times New Roman" panose="02020603050405020304" pitchFamily="18" charset="0"/>
              </a:rPr>
              <a:t>unless the State may accomplish its purpose by means which do not impose such a burden</a:t>
            </a:r>
            <a:r>
              <a:rPr lang="en-US" sz="1100" dirty="0">
                <a:effectLst/>
                <a:latin typeface="Arial" panose="020B0604020202020204" pitchFamily="34" charset="0"/>
                <a:ea typeface="Times New Roman" panose="02020603050405020304" pitchFamily="18" charset="0"/>
                <a:cs typeface="Times New Roman" panose="02020603050405020304" pitchFamily="18" charset="0"/>
              </a:rPr>
              <a:t>.”</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i="1" dirty="0" err="1">
                <a:effectLst/>
                <a:latin typeface="Arial" panose="020B0604020202020204" pitchFamily="34" charset="0"/>
                <a:ea typeface="Times New Roman" panose="02020603050405020304" pitchFamily="18" charset="0"/>
                <a:cs typeface="Times New Roman" panose="02020603050405020304" pitchFamily="18" charset="0"/>
              </a:rPr>
              <a:t>Sherbert</a:t>
            </a:r>
            <a:r>
              <a:rPr lang="en-US" sz="1100" i="1" dirty="0">
                <a:effectLst/>
                <a:latin typeface="Arial" panose="020B0604020202020204" pitchFamily="34" charset="0"/>
                <a:ea typeface="Times New Roman" panose="02020603050405020304" pitchFamily="18" charset="0"/>
                <a:cs typeface="Times New Roman" panose="02020603050405020304" pitchFamily="18" charset="0"/>
              </a:rPr>
              <a:t> v. Verner</a:t>
            </a:r>
            <a:r>
              <a:rPr lang="en-US" sz="1100" dirty="0">
                <a:effectLst/>
                <a:latin typeface="Arial" panose="020B0604020202020204" pitchFamily="34" charset="0"/>
                <a:ea typeface="Times New Roman" panose="02020603050405020304" pitchFamily="18" charset="0"/>
                <a:cs typeface="Times New Roman" panose="02020603050405020304" pitchFamily="18" charset="0"/>
              </a:rPr>
              <a:t> (1963)</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800" dirty="0">
                <a:effectLst/>
                <a:latin typeface="Calibri" panose="020F0502020204030204" pitchFamily="34" charset="0"/>
                <a:ea typeface="Times New Roman" panose="02020603050405020304" pitchFamily="18" charset="0"/>
                <a:cs typeface="Times New Roman" panose="02020603050405020304" pitchFamily="18" charset="0"/>
              </a:rPr>
              <a:t> </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i="1" dirty="0" err="1">
                <a:effectLst/>
                <a:latin typeface="Arial" panose="020B0604020202020204" pitchFamily="34" charset="0"/>
                <a:ea typeface="Times New Roman" panose="02020603050405020304" pitchFamily="18" charset="0"/>
                <a:cs typeface="Times New Roman" panose="02020603050405020304" pitchFamily="18" charset="0"/>
              </a:rPr>
              <a:t>Sherbert</a:t>
            </a:r>
            <a:r>
              <a:rPr lang="en-US" sz="1100" dirty="0">
                <a:effectLst/>
                <a:latin typeface="Arial" panose="020B0604020202020204" pitchFamily="34" charset="0"/>
                <a:ea typeface="Times New Roman" panose="02020603050405020304" pitchFamily="18" charset="0"/>
                <a:cs typeface="Times New Roman" panose="02020603050405020304" pitchFamily="18" charset="0"/>
              </a:rPr>
              <a:t> added the requirement that the government demonstrate that its regulation was in pursuit of an overriding governmental goal.</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Under strict scrutiny, the state would have to demonstrate:</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2057400" marR="0" lvl="4"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That it was pursuing a compelling state interest test.</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2057400" marR="0" lvl="4"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That its method was the least restrictive alternative.</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i="1" dirty="0">
                <a:effectLst/>
                <a:latin typeface="Arial" panose="020B0604020202020204" pitchFamily="34" charset="0"/>
                <a:ea typeface="Times New Roman" panose="02020603050405020304" pitchFamily="18" charset="0"/>
                <a:cs typeface="Times New Roman" panose="02020603050405020304" pitchFamily="18" charset="0"/>
              </a:rPr>
              <a:t>Wisconsin v. Yoder</a:t>
            </a:r>
            <a:r>
              <a:rPr lang="en-US" sz="1100" dirty="0">
                <a:effectLst/>
                <a:latin typeface="Arial" panose="020B0604020202020204" pitchFamily="34" charset="0"/>
                <a:ea typeface="Times New Roman" panose="02020603050405020304" pitchFamily="18" charset="0"/>
                <a:cs typeface="Times New Roman" panose="02020603050405020304" pitchFamily="18" charset="0"/>
              </a:rPr>
              <a:t> (1972)</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800" dirty="0">
                <a:effectLst/>
                <a:latin typeface="Calibri" panose="020F0502020204030204" pitchFamily="34" charset="0"/>
                <a:ea typeface="Times New Roman" panose="02020603050405020304" pitchFamily="18" charset="0"/>
                <a:cs typeface="Times New Roman" panose="02020603050405020304" pitchFamily="18" charset="0"/>
              </a:rPr>
              <a:t> </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A government restriction of religious exercise is compatible with the Constitution only if:</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2057400" marR="0" lvl="4"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law advances a compelling government interest.</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2057400" marR="0" lvl="4" indent="-228600">
              <a:lnSpc>
                <a:spcPct val="115000"/>
              </a:lnSpc>
              <a:spcBef>
                <a:spcPts val="0"/>
              </a:spcBef>
              <a:spcAft>
                <a:spcPts val="100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law employs the least restrictive means available to attain that interest.</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0" marR="0">
              <a:spcBef>
                <a:spcPts val="0"/>
              </a:spcBef>
              <a:spcAft>
                <a:spcPts val="1000"/>
              </a:spcAft>
            </a:pPr>
            <a:r>
              <a:rPr lang="en-US" sz="800" dirty="0">
                <a:effectLst/>
                <a:latin typeface="Calibri" panose="020F0502020204030204" pitchFamily="34" charset="0"/>
                <a:ea typeface="Times New Roman" panose="02020603050405020304" pitchFamily="18" charset="0"/>
                <a:cs typeface="Times New Roman" panose="02020603050405020304" pitchFamily="18" charset="0"/>
              </a:rPr>
              <a:t> </a:t>
            </a:r>
            <a:endParaRPr lang="en-US" dirty="0"/>
          </a:p>
        </p:txBody>
      </p:sp>
      <p:sp>
        <p:nvSpPr>
          <p:cNvPr id="4" name="Slide Number Placeholder 3"/>
          <p:cNvSpPr>
            <a:spLocks noGrp="1"/>
          </p:cNvSpPr>
          <p:nvPr>
            <p:ph type="sldNum" sz="quarter" idx="5"/>
          </p:nvPr>
        </p:nvSpPr>
        <p:spPr/>
        <p:txBody>
          <a:bodyPr/>
          <a:lstStyle/>
          <a:p>
            <a:fld id="{39974C31-EB4A-4B21-8134-CB5741A1DC5F}" type="slidenum">
              <a:rPr lang="en-US" smtClean="0"/>
              <a:t>6</a:t>
            </a:fld>
            <a:endParaRPr lang="en-US"/>
          </a:p>
        </p:txBody>
      </p:sp>
    </p:spTree>
    <p:extLst>
      <p:ext uri="{BB962C8B-B14F-4D97-AF65-F5344CB8AC3E}">
        <p14:creationId xmlns:p14="http://schemas.microsoft.com/office/powerpoint/2010/main" val="250052893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pPr marL="285750" marR="0" lvl="0" indent="-285750" algn="l" defTabSz="914400" rtl="0" eaLnBrk="1" fontAlgn="auto" latinLnBrk="0" hangingPunct="1">
              <a:lnSpc>
                <a:spcPct val="100000"/>
              </a:lnSpc>
              <a:spcBef>
                <a:spcPts val="0"/>
              </a:spcBef>
              <a:spcAft>
                <a:spcPts val="0"/>
              </a:spcAft>
              <a:buClrTx/>
              <a:buSzTx/>
              <a:buFont typeface="+mj-lt"/>
              <a:buAutoNum type="romanUcPeriod" startAt="2"/>
              <a:tabLst/>
              <a:defRPr/>
            </a:pPr>
            <a:r>
              <a:rPr lang="en-US" sz="1200" dirty="0">
                <a:effectLst/>
                <a:latin typeface="Arial" panose="020B0604020202020204" pitchFamily="34" charset="0"/>
                <a:ea typeface="Times New Roman" panose="02020603050405020304" pitchFamily="18" charset="0"/>
                <a:cs typeface="Times New Roman" panose="02020603050405020304" pitchFamily="18" charset="0"/>
              </a:rPr>
              <a:t>Free Exercise of Religion</a:t>
            </a:r>
            <a:endParaRPr lang="en-US" sz="1200" dirty="0">
              <a:effectLst/>
              <a:latin typeface="Calibri" panose="020F0502020204030204" pitchFamily="34" charset="0"/>
              <a:ea typeface="Times New Roman" panose="02020603050405020304" pitchFamily="18" charset="0"/>
              <a:cs typeface="Times New Roman" panose="02020603050405020304" pitchFamily="18" charset="0"/>
            </a:endParaRPr>
          </a:p>
          <a:p>
            <a:pPr marL="685800" marR="0" lvl="1" indent="-228600" algn="l" defTabSz="914400" rtl="0" eaLnBrk="1" fontAlgn="auto" latinLnBrk="0" hangingPunct="1">
              <a:lnSpc>
                <a:spcPct val="100000"/>
              </a:lnSpc>
              <a:spcBef>
                <a:spcPts val="0"/>
              </a:spcBef>
              <a:spcAft>
                <a:spcPts val="0"/>
              </a:spcAft>
              <a:buClrTx/>
              <a:buSzTx/>
              <a:buFont typeface="+mj-lt"/>
              <a:buAutoNum type="alphaUcPeriod" startAt="4"/>
              <a:tabLst/>
              <a:defRPr/>
            </a:pPr>
            <a:r>
              <a:rPr lang="en-US" sz="1200" dirty="0">
                <a:effectLst/>
                <a:latin typeface="Arial" panose="020B0604020202020204" pitchFamily="34" charset="0"/>
                <a:ea typeface="Times New Roman" panose="02020603050405020304" pitchFamily="18" charset="0"/>
                <a:cs typeface="Times New Roman" panose="02020603050405020304" pitchFamily="18" charset="0"/>
              </a:rPr>
              <a:t>The </a:t>
            </a:r>
            <a:r>
              <a:rPr lang="en-US" sz="1200" i="1" dirty="0">
                <a:effectLst/>
                <a:latin typeface="Arial" panose="020B0604020202020204" pitchFamily="34" charset="0"/>
                <a:ea typeface="Times New Roman" panose="02020603050405020304" pitchFamily="18" charset="0"/>
                <a:cs typeface="Times New Roman" panose="02020603050405020304" pitchFamily="18" charset="0"/>
              </a:rPr>
              <a:t>Sherbert-Yoder</a:t>
            </a:r>
            <a:r>
              <a:rPr lang="en-US" sz="1200" dirty="0">
                <a:effectLst/>
                <a:latin typeface="Arial" panose="020B0604020202020204" pitchFamily="34" charset="0"/>
                <a:ea typeface="Times New Roman" panose="02020603050405020304" pitchFamily="18" charset="0"/>
                <a:cs typeface="Times New Roman" panose="02020603050405020304" pitchFamily="18" charset="0"/>
              </a:rPr>
              <a:t> Compelling State Interest Test</a:t>
            </a:r>
          </a:p>
          <a:p>
            <a:pPr marL="1200150" marR="0" lvl="2" indent="-285750">
              <a:lnSpc>
                <a:spcPct val="115000"/>
              </a:lnSpc>
              <a:spcBef>
                <a:spcPts val="0"/>
              </a:spcBef>
              <a:spcAft>
                <a:spcPts val="0"/>
              </a:spcAft>
              <a:buFont typeface="+mj-lt"/>
              <a:buAutoNum type="romanLcPeriod" startAt="4"/>
            </a:pPr>
            <a:r>
              <a:rPr lang="en-US" sz="1100" b="1" i="1" dirty="0">
                <a:effectLst/>
                <a:latin typeface="Arial" panose="020B0604020202020204" pitchFamily="34" charset="0"/>
                <a:ea typeface="Times New Roman" panose="02020603050405020304" pitchFamily="18" charset="0"/>
                <a:cs typeface="Times New Roman" panose="02020603050405020304" pitchFamily="18" charset="0"/>
              </a:rPr>
              <a:t>Thomas v. Review Board of Indiana Employment Security Division </a:t>
            </a:r>
            <a:r>
              <a:rPr lang="en-US" sz="1100" b="1" dirty="0">
                <a:effectLst/>
                <a:latin typeface="Arial" panose="020B0604020202020204" pitchFamily="34" charset="0"/>
                <a:ea typeface="Times New Roman" panose="02020603050405020304" pitchFamily="18" charset="0"/>
                <a:cs typeface="Times New Roman" panose="02020603050405020304" pitchFamily="18" charset="0"/>
              </a:rPr>
              <a:t>(1981)</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Because a new job required him to make tanks for use by the military, Eddie Thomas quit on religious grounds and filed for unemployment benefits, which the state denied.</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Court acknowledged the parallels between </a:t>
            </a:r>
            <a:r>
              <a:rPr lang="en-US" sz="1100" i="1" dirty="0" err="1">
                <a:effectLst/>
                <a:latin typeface="Arial" panose="020B0604020202020204" pitchFamily="34" charset="0"/>
                <a:ea typeface="Times New Roman" panose="02020603050405020304" pitchFamily="18" charset="0"/>
                <a:cs typeface="Times New Roman" panose="02020603050405020304" pitchFamily="18" charset="0"/>
              </a:rPr>
              <a:t>Sherbert</a:t>
            </a:r>
            <a:r>
              <a:rPr lang="en-US" sz="1100" dirty="0">
                <a:effectLst/>
                <a:latin typeface="Arial" panose="020B0604020202020204" pitchFamily="34" charset="0"/>
                <a:ea typeface="Times New Roman" panose="02020603050405020304" pitchFamily="18" charset="0"/>
                <a:cs typeface="Times New Roman" panose="02020603050405020304" pitchFamily="18" charset="0"/>
              </a:rPr>
              <a:t> and this dispute: “Here, as in </a:t>
            </a:r>
            <a:r>
              <a:rPr lang="en-US" sz="1100" i="1" dirty="0" err="1">
                <a:effectLst/>
                <a:latin typeface="Arial" panose="020B0604020202020204" pitchFamily="34" charset="0"/>
                <a:ea typeface="Times New Roman" panose="02020603050405020304" pitchFamily="18" charset="0"/>
                <a:cs typeface="Times New Roman" panose="02020603050405020304" pitchFamily="18" charset="0"/>
              </a:rPr>
              <a:t>Sherbert</a:t>
            </a:r>
            <a:r>
              <a:rPr lang="en-US" sz="1100" dirty="0">
                <a:effectLst/>
                <a:latin typeface="Arial" panose="020B0604020202020204" pitchFamily="34" charset="0"/>
                <a:ea typeface="Times New Roman" panose="02020603050405020304" pitchFamily="18" charset="0"/>
                <a:cs typeface="Times New Roman" panose="02020603050405020304" pitchFamily="18" charset="0"/>
              </a:rPr>
              <a:t>, the employee was put to a choice between fidelity to his religious beliefs or cessation of work; the coercive impact on Thomas is indistinguishable from </a:t>
            </a:r>
            <a:r>
              <a:rPr lang="en-US" sz="1100" i="1" dirty="0" err="1">
                <a:effectLst/>
                <a:latin typeface="Arial" panose="020B0604020202020204" pitchFamily="34" charset="0"/>
                <a:ea typeface="Times New Roman" panose="02020603050405020304" pitchFamily="18" charset="0"/>
                <a:cs typeface="Times New Roman" panose="02020603050405020304" pitchFamily="18" charset="0"/>
              </a:rPr>
              <a:t>Sherbert</a:t>
            </a:r>
            <a:r>
              <a:rPr lang="en-US" sz="1100" dirty="0">
                <a:effectLst/>
                <a:latin typeface="Arial" panose="020B0604020202020204" pitchFamily="34" charset="0"/>
                <a:ea typeface="Times New Roman" panose="02020603050405020304" pitchFamily="18" charset="0"/>
                <a:cs typeface="Times New Roman" panose="02020603050405020304" pitchFamily="18" charset="0"/>
              </a:rPr>
              <a:t>.”</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startAt="4"/>
            </a:pPr>
            <a:r>
              <a:rPr lang="en-US" sz="1100" b="1" i="1" dirty="0">
                <a:effectLst/>
                <a:latin typeface="Arial" panose="020B0604020202020204" pitchFamily="34" charset="0"/>
                <a:ea typeface="Times New Roman" panose="02020603050405020304" pitchFamily="18" charset="0"/>
                <a:cs typeface="Times New Roman" panose="02020603050405020304" pitchFamily="18" charset="0"/>
              </a:rPr>
              <a:t>Bob Jones University v. United States </a:t>
            </a:r>
            <a:r>
              <a:rPr lang="en-US" sz="1100" b="1" dirty="0">
                <a:effectLst/>
                <a:latin typeface="Arial" panose="020B0604020202020204" pitchFamily="34" charset="0"/>
                <a:ea typeface="Times New Roman" panose="02020603050405020304" pitchFamily="18" charset="0"/>
                <a:cs typeface="Times New Roman" panose="02020603050405020304" pitchFamily="18" charset="0"/>
              </a:rPr>
              <a:t>(1983)</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Forced by litigation to begin admitting unmarried Black people, Bob Jones University maintained strict rules; for example, interracial dating or marriage would lead to expulsion.</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After the IRS revoked Bob Jones’s tax-exempt status on the grounds that the school’s policies were racist, the university challenged the decision, arguing that the IRS action punished the practice of religious beliefs.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100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Court concluded that the government had met </a:t>
            </a:r>
            <a:r>
              <a:rPr lang="en-US" sz="1100" i="1" dirty="0" err="1">
                <a:effectLst/>
                <a:latin typeface="Arial" panose="020B0604020202020204" pitchFamily="34" charset="0"/>
                <a:ea typeface="Times New Roman" panose="02020603050405020304" pitchFamily="18" charset="0"/>
                <a:cs typeface="Times New Roman" panose="02020603050405020304" pitchFamily="18" charset="0"/>
              </a:rPr>
              <a:t>Sherbert</a:t>
            </a:r>
            <a:r>
              <a:rPr lang="en-US" sz="1100" i="1" dirty="0">
                <a:effectLst/>
                <a:latin typeface="Arial" panose="020B0604020202020204" pitchFamily="34" charset="0"/>
                <a:ea typeface="Times New Roman" panose="02020603050405020304" pitchFamily="18" charset="0"/>
                <a:cs typeface="Times New Roman" panose="02020603050405020304" pitchFamily="18" charset="0"/>
              </a:rPr>
              <a:t>-Yoder</a:t>
            </a:r>
            <a:r>
              <a:rPr lang="en-US" sz="1100" dirty="0">
                <a:effectLst/>
                <a:latin typeface="Arial" panose="020B0604020202020204" pitchFamily="34" charset="0"/>
                <a:ea typeface="Times New Roman" panose="02020603050405020304" pitchFamily="18" charset="0"/>
                <a:cs typeface="Times New Roman" panose="02020603050405020304" pitchFamily="18" charset="0"/>
              </a:rPr>
              <a:t>’s standard: “[T]he government has a fundamental, overriding interest in eradicating racial discrimination in education—discrimination that prevailed ... for the first 165 years of this Nation’s constitutional history.”</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dirty="0">
              <a:effectLst/>
              <a:latin typeface="Calibri" panose="020F0502020204030204" pitchFamily="34" charset="0"/>
              <a:ea typeface="Times New Roman" panose="02020603050405020304" pitchFamily="18" charset="0"/>
              <a:cs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39974C31-EB4A-4B21-8134-CB5741A1DC5F}" type="slidenum">
              <a:rPr lang="en-US" smtClean="0"/>
              <a:t>7</a:t>
            </a:fld>
            <a:endParaRPr lang="en-US"/>
          </a:p>
        </p:txBody>
      </p:sp>
    </p:spTree>
    <p:extLst>
      <p:ext uri="{BB962C8B-B14F-4D97-AF65-F5344CB8AC3E}">
        <p14:creationId xmlns:p14="http://schemas.microsoft.com/office/powerpoint/2010/main" val="85641433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pPr marL="285750" marR="0" lvl="0" indent="-285750" algn="l" defTabSz="914400" rtl="0" eaLnBrk="1" fontAlgn="auto" latinLnBrk="0" hangingPunct="1">
              <a:lnSpc>
                <a:spcPct val="100000"/>
              </a:lnSpc>
              <a:spcBef>
                <a:spcPts val="0"/>
              </a:spcBef>
              <a:spcAft>
                <a:spcPts val="0"/>
              </a:spcAft>
              <a:buClrTx/>
              <a:buSzTx/>
              <a:buFont typeface="+mj-lt"/>
              <a:buAutoNum type="romanUcPeriod" startAt="2"/>
              <a:tabLst/>
              <a:defRPr/>
            </a:pPr>
            <a:r>
              <a:rPr lang="en-US" sz="1200" dirty="0">
                <a:effectLst/>
                <a:latin typeface="Arial" panose="020B0604020202020204" pitchFamily="34" charset="0"/>
                <a:ea typeface="Times New Roman" panose="02020603050405020304" pitchFamily="18" charset="0"/>
                <a:cs typeface="Times New Roman" panose="02020603050405020304" pitchFamily="18" charset="0"/>
              </a:rPr>
              <a:t>Free Exercise of Religion</a:t>
            </a:r>
            <a:endParaRPr lang="en-US" sz="1200" dirty="0">
              <a:effectLst/>
              <a:latin typeface="Calibri" panose="020F0502020204030204" pitchFamily="34" charset="0"/>
              <a:ea typeface="Times New Roman" panose="02020603050405020304" pitchFamily="18" charset="0"/>
              <a:cs typeface="Times New Roman" panose="02020603050405020304" pitchFamily="18" charset="0"/>
            </a:endParaRPr>
          </a:p>
          <a:p>
            <a:pPr marL="742950" marR="0" lvl="1" indent="-285750">
              <a:lnSpc>
                <a:spcPct val="115000"/>
              </a:lnSpc>
              <a:spcBef>
                <a:spcPts val="0"/>
              </a:spcBef>
              <a:spcAft>
                <a:spcPts val="0"/>
              </a:spcAft>
              <a:buFont typeface="+mj-lt"/>
              <a:buAutoNum type="alphaUcPeriod" startAt="5"/>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Demise of </a:t>
            </a:r>
            <a:r>
              <a:rPr lang="en-US" sz="1100" i="1" dirty="0" err="1">
                <a:effectLst/>
                <a:latin typeface="Arial" panose="020B0604020202020204" pitchFamily="34" charset="0"/>
                <a:ea typeface="Times New Roman" panose="02020603050405020304" pitchFamily="18" charset="0"/>
                <a:cs typeface="Times New Roman" panose="02020603050405020304" pitchFamily="18" charset="0"/>
              </a:rPr>
              <a:t>Sherbert</a:t>
            </a:r>
            <a:r>
              <a:rPr lang="en-US" sz="1100" i="1" dirty="0">
                <a:effectLst/>
                <a:latin typeface="Arial" panose="020B0604020202020204" pitchFamily="34" charset="0"/>
                <a:ea typeface="Times New Roman" panose="02020603050405020304" pitchFamily="18" charset="0"/>
                <a:cs typeface="Times New Roman" panose="02020603050405020304" pitchFamily="18" charset="0"/>
              </a:rPr>
              <a:t>-Yoder</a:t>
            </a:r>
            <a:r>
              <a:rPr lang="en-US" sz="1100" dirty="0">
                <a:effectLst/>
                <a:latin typeface="Arial" panose="020B0604020202020204" pitchFamily="34" charset="0"/>
                <a:ea typeface="Times New Roman" panose="02020603050405020304" pitchFamily="18" charset="0"/>
                <a:cs typeface="Times New Roman" panose="02020603050405020304" pitchFamily="18" charset="0"/>
              </a:rPr>
              <a:t> and Adoption of the </a:t>
            </a:r>
            <a:r>
              <a:rPr lang="en-US" sz="1100" i="1" dirty="0">
                <a:effectLst/>
                <a:latin typeface="Arial" panose="020B0604020202020204" pitchFamily="34" charset="0"/>
                <a:ea typeface="Times New Roman" panose="02020603050405020304" pitchFamily="18" charset="0"/>
                <a:cs typeface="Times New Roman" panose="02020603050405020304" pitchFamily="18" charset="0"/>
              </a:rPr>
              <a:t>Smith</a:t>
            </a:r>
            <a:r>
              <a:rPr lang="en-US" sz="1100" dirty="0">
                <a:effectLst/>
                <a:latin typeface="Arial" panose="020B0604020202020204" pitchFamily="34" charset="0"/>
                <a:ea typeface="Times New Roman" panose="02020603050405020304" pitchFamily="18" charset="0"/>
                <a:cs typeface="Times New Roman" panose="02020603050405020304" pitchFamily="18" charset="0"/>
              </a:rPr>
              <a:t> Test</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b="1" i="1" dirty="0">
                <a:effectLst/>
                <a:latin typeface="Arial" panose="020B0604020202020204" pitchFamily="34" charset="0"/>
                <a:ea typeface="Times New Roman" panose="02020603050405020304" pitchFamily="18" charset="0"/>
                <a:cs typeface="Times New Roman" panose="02020603050405020304" pitchFamily="18" charset="0"/>
              </a:rPr>
              <a:t>Goldman v. Weinberger </a:t>
            </a:r>
            <a:r>
              <a:rPr lang="en-US" sz="1100" b="1" dirty="0">
                <a:effectLst/>
                <a:latin typeface="Arial" panose="020B0604020202020204" pitchFamily="34" charset="0"/>
                <a:ea typeface="Times New Roman" panose="02020603050405020304" pitchFamily="18" charset="0"/>
                <a:cs typeface="Times New Roman" panose="02020603050405020304" pitchFamily="18" charset="0"/>
              </a:rPr>
              <a:t>(1986)</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S. Simcha Goldman was a U.S. Air Force captain and an ordained Orthodox rabbi whose superior officers had prohibited him from wearing a yarmulke (skullcap) while in uniform.</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Goldman’s attorneys argued that because his wearing the religious skullcap in no way interfered with his performance or created any other problem of compelling interest to the Air Force, Goldman’s religious exercise should not be infringed.</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Lawyers for the military argued that strict uniform regulations help maintain discipline, morale, and esprit de corps.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Court ruled against Goldman, explaining: “In the context of the present case, when evaluating whether military needs justify a particular restriction on religiously motivated conduct, courts must give great deference to the professional judgment of military authorities concerning the relative importance of a particular military interest.”</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Court issued another free exercise decision in </a:t>
            </a:r>
            <a:r>
              <a:rPr lang="en-US" sz="1100" i="1" dirty="0">
                <a:effectLst/>
                <a:latin typeface="Arial" panose="020B0604020202020204" pitchFamily="34" charset="0"/>
                <a:ea typeface="Times New Roman" panose="02020603050405020304" pitchFamily="18" charset="0"/>
                <a:cs typeface="Times New Roman" panose="02020603050405020304" pitchFamily="18" charset="0"/>
              </a:rPr>
              <a:t>Bowen v. Roy </a:t>
            </a:r>
            <a:r>
              <a:rPr lang="en-US" sz="1100" dirty="0">
                <a:effectLst/>
                <a:latin typeface="Arial" panose="020B0604020202020204" pitchFamily="34" charset="0"/>
                <a:ea typeface="Times New Roman" panose="02020603050405020304" pitchFamily="18" charset="0"/>
                <a:cs typeface="Times New Roman" panose="02020603050405020304" pitchFamily="18" charset="0"/>
              </a:rPr>
              <a:t>(1986).</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An otherwise eligible Native American couple was denied state welfare benefits for their 2-year-old daughter for failing to provide her Social Security number.</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According to their religious beliefs, the use of a Social Security number would “rob the spirit” of their daughter.</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Court, however, saw no restriction of religious exercise; the free exercise clause “does not afford an individual a right to dictate the conduct of the Government’s internal procedures.”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In contrast, in the unemployment program at issue in </a:t>
            </a:r>
            <a:r>
              <a:rPr lang="en-US" sz="1100" i="1" dirty="0" err="1">
                <a:effectLst/>
                <a:latin typeface="Arial" panose="020B0604020202020204" pitchFamily="34" charset="0"/>
                <a:ea typeface="Times New Roman" panose="02020603050405020304" pitchFamily="18" charset="0"/>
                <a:cs typeface="Times New Roman" panose="02020603050405020304" pitchFamily="18" charset="0"/>
              </a:rPr>
              <a:t>Sherbert</a:t>
            </a:r>
            <a:r>
              <a:rPr lang="en-US" sz="1100" dirty="0">
                <a:effectLst/>
                <a:latin typeface="Arial" panose="020B0604020202020204" pitchFamily="34" charset="0"/>
                <a:ea typeface="Times New Roman" panose="02020603050405020304" pitchFamily="18" charset="0"/>
                <a:cs typeface="Times New Roman" panose="02020603050405020304" pitchFamily="18" charset="0"/>
              </a:rPr>
              <a:t>, applicants for benefits were ineligible if they failed to accept other work “without good cause.”</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i="1" dirty="0">
                <a:effectLst/>
                <a:latin typeface="Arial" panose="020B0604020202020204" pitchFamily="34" charset="0"/>
                <a:ea typeface="Times New Roman" panose="02020603050405020304" pitchFamily="18" charset="0"/>
                <a:cs typeface="Times New Roman" panose="02020603050405020304" pitchFamily="18" charset="0"/>
              </a:rPr>
              <a:t>Employment Division, Department of Human Resources of Oregon v. Smith</a:t>
            </a:r>
            <a:r>
              <a:rPr lang="en-US" sz="1100" dirty="0">
                <a:effectLst/>
                <a:latin typeface="Arial" panose="020B0604020202020204" pitchFamily="34" charset="0"/>
                <a:ea typeface="Times New Roman" panose="02020603050405020304" pitchFamily="18" charset="0"/>
                <a:cs typeface="Times New Roman" panose="02020603050405020304" pitchFamily="18" charset="0"/>
              </a:rPr>
              <a:t> (1990)</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800" dirty="0">
                <a:effectLst/>
                <a:latin typeface="Calibri" panose="020F0502020204030204" pitchFamily="34" charset="0"/>
                <a:ea typeface="Times New Roman" panose="02020603050405020304" pitchFamily="18" charset="0"/>
                <a:cs typeface="Times New Roman" panose="02020603050405020304" pitchFamily="18" charset="0"/>
              </a:rPr>
              <a:t> </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Court ruled that, in cases involving neutral laws of general applicability, the Court will rely upon the rational basis test.</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i="1" dirty="0">
                <a:effectLst/>
                <a:latin typeface="Arial" panose="020B0604020202020204" pitchFamily="34" charset="0"/>
                <a:ea typeface="Times New Roman" panose="02020603050405020304" pitchFamily="18" charset="0"/>
                <a:cs typeface="Times New Roman" panose="02020603050405020304" pitchFamily="18" charset="0"/>
              </a:rPr>
              <a:t>Church of the </a:t>
            </a:r>
            <a:r>
              <a:rPr lang="en-US" sz="1100" i="1" dirty="0" err="1">
                <a:effectLst/>
                <a:latin typeface="Arial" panose="020B0604020202020204" pitchFamily="34" charset="0"/>
                <a:ea typeface="Times New Roman" panose="02020603050405020304" pitchFamily="18" charset="0"/>
                <a:cs typeface="Times New Roman" panose="02020603050405020304" pitchFamily="18" charset="0"/>
              </a:rPr>
              <a:t>Lukumi</a:t>
            </a:r>
            <a:r>
              <a:rPr lang="en-US" sz="1100" i="1" dirty="0">
                <a:effectLst/>
                <a:latin typeface="Arial" panose="020B0604020202020204" pitchFamily="34" charset="0"/>
                <a:ea typeface="Times New Roman" panose="02020603050405020304" pitchFamily="18" charset="0"/>
                <a:cs typeface="Times New Roman" panose="02020603050405020304" pitchFamily="18" charset="0"/>
              </a:rPr>
              <a:t> </a:t>
            </a:r>
            <a:r>
              <a:rPr lang="en-US" sz="1100" i="1" dirty="0" err="1">
                <a:effectLst/>
                <a:latin typeface="Arial" panose="020B0604020202020204" pitchFamily="34" charset="0"/>
                <a:ea typeface="Times New Roman" panose="02020603050405020304" pitchFamily="18" charset="0"/>
                <a:cs typeface="Times New Roman" panose="02020603050405020304" pitchFamily="18" charset="0"/>
              </a:rPr>
              <a:t>Babalu</a:t>
            </a:r>
            <a:r>
              <a:rPr lang="en-US" sz="1100" i="1" dirty="0">
                <a:effectLst/>
                <a:latin typeface="Arial" panose="020B0604020202020204" pitchFamily="34" charset="0"/>
                <a:ea typeface="Times New Roman" panose="02020603050405020304" pitchFamily="18" charset="0"/>
                <a:cs typeface="Times New Roman" panose="02020603050405020304" pitchFamily="18" charset="0"/>
              </a:rPr>
              <a:t> Aye Inc. v. City of Hialeah</a:t>
            </a:r>
            <a:r>
              <a:rPr lang="en-US" sz="1100" dirty="0">
                <a:effectLst/>
                <a:latin typeface="Arial" panose="020B0604020202020204" pitchFamily="34" charset="0"/>
                <a:ea typeface="Times New Roman" panose="02020603050405020304" pitchFamily="18" charset="0"/>
                <a:cs typeface="Times New Roman" panose="02020603050405020304" pitchFamily="18" charset="0"/>
              </a:rPr>
              <a:t> (1993)</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800" dirty="0">
                <a:effectLst/>
                <a:latin typeface="Calibri" panose="020F0502020204030204" pitchFamily="34" charset="0"/>
                <a:ea typeface="Times New Roman" panose="02020603050405020304" pitchFamily="18" charset="0"/>
                <a:cs typeface="Times New Roman" panose="02020603050405020304" pitchFamily="18" charset="0"/>
              </a:rPr>
              <a:t> </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100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Where the unemployment program in </a:t>
            </a:r>
            <a:r>
              <a:rPr lang="en-US" sz="1100" dirty="0" err="1">
                <a:effectLst/>
                <a:latin typeface="Arial" panose="020B0604020202020204" pitchFamily="34" charset="0"/>
                <a:ea typeface="Times New Roman" panose="02020603050405020304" pitchFamily="18" charset="0"/>
                <a:cs typeface="Times New Roman" panose="02020603050405020304" pitchFamily="18" charset="0"/>
              </a:rPr>
              <a:t>Sherbert</a:t>
            </a:r>
            <a:r>
              <a:rPr lang="en-US" sz="1100" dirty="0">
                <a:effectLst/>
                <a:latin typeface="Arial" panose="020B0604020202020204" pitchFamily="34" charset="0"/>
                <a:ea typeface="Times New Roman" panose="02020603050405020304" pitchFamily="18" charset="0"/>
                <a:cs typeface="Times New Roman" panose="02020603050405020304" pitchFamily="18" charset="0"/>
              </a:rPr>
              <a:t> allowed for idiosyncratic exemptions that could be used against religious liberty, Hialeah had simply written those exemptions into their regulations.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39974C31-EB4A-4B21-8134-CB5741A1DC5F}" type="slidenum">
              <a:rPr lang="en-US" smtClean="0"/>
              <a:t>8</a:t>
            </a:fld>
            <a:endParaRPr lang="en-US"/>
          </a:p>
        </p:txBody>
      </p:sp>
    </p:spTree>
    <p:extLst>
      <p:ext uri="{BB962C8B-B14F-4D97-AF65-F5344CB8AC3E}">
        <p14:creationId xmlns:p14="http://schemas.microsoft.com/office/powerpoint/2010/main" val="252062210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pPr marL="342900" marR="0" lvl="0" indent="-342900">
              <a:lnSpc>
                <a:spcPct val="115000"/>
              </a:lnSpc>
              <a:spcBef>
                <a:spcPts val="0"/>
              </a:spcBef>
              <a:spcAft>
                <a:spcPts val="0"/>
              </a:spcAft>
              <a:buFont typeface="+mj-lt"/>
              <a:buAutoNum type="romanUcPeriod" startAt="3"/>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Religious Establishment</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742950" marR="0" lvl="1" indent="-285750">
              <a:lnSpc>
                <a:spcPct val="115000"/>
              </a:lnSpc>
              <a:spcBef>
                <a:spcPts val="0"/>
              </a:spcBef>
              <a:spcAft>
                <a:spcPts val="0"/>
              </a:spcAft>
              <a:buFont typeface="+mj-lt"/>
              <a:buAutoNum type="alphaU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Three alternative interpretations of the First Amendment’s religious establishment clause have been advanced over the years: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Strict separation: A solid wall of separation between church and state, prohibiting most, if not all, public activities that intersect with religion.</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Neutrality: The state is barred from favoring one religion over another, nor can the state favor religion over secular interests.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Accommodation: Only the establishment of an official religion is prohibited, coercing participation in religious activity, or favoring one religion over others.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742950" marR="0" lvl="1" indent="-285750">
              <a:lnSpc>
                <a:spcPct val="115000"/>
              </a:lnSpc>
              <a:spcBef>
                <a:spcPts val="0"/>
              </a:spcBef>
              <a:spcAft>
                <a:spcPts val="0"/>
              </a:spcAft>
              <a:buFont typeface="+mj-lt"/>
              <a:buAutoNum type="alphaUcPeriod"/>
            </a:pPr>
            <a:r>
              <a:rPr lang="en-US" sz="1100" b="1" i="1" dirty="0">
                <a:effectLst/>
                <a:latin typeface="Arial" panose="020B0604020202020204" pitchFamily="34" charset="0"/>
                <a:ea typeface="Times New Roman" panose="02020603050405020304" pitchFamily="18" charset="0"/>
                <a:cs typeface="Times New Roman" panose="02020603050405020304" pitchFamily="18" charset="0"/>
              </a:rPr>
              <a:t>Bradfield v. Roberts </a:t>
            </a:r>
            <a:r>
              <a:rPr lang="en-US" sz="1100" b="1" dirty="0">
                <a:effectLst/>
                <a:latin typeface="Arial" panose="020B0604020202020204" pitchFamily="34" charset="0"/>
                <a:ea typeface="Times New Roman" panose="02020603050405020304" pitchFamily="18" charset="0"/>
                <a:cs typeface="Times New Roman" panose="02020603050405020304" pitchFamily="18" charset="0"/>
              </a:rPr>
              <a:t>(1899)</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congressional appropriation of funds to a hospital was challenged because it was owned and operated by the Sisters of Charity, a religious order of Roman Catholic nuns.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100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Court unanimously rejected the challenge, finding little relevance in the fact that Catholic nuns administered the hospital.</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39974C31-EB4A-4B21-8134-CB5741A1DC5F}" type="slidenum">
              <a:rPr lang="en-US" smtClean="0"/>
              <a:t>9</a:t>
            </a:fld>
            <a:endParaRPr lang="en-US"/>
          </a:p>
        </p:txBody>
      </p:sp>
    </p:spTree>
    <p:extLst>
      <p:ext uri="{BB962C8B-B14F-4D97-AF65-F5344CB8AC3E}">
        <p14:creationId xmlns:p14="http://schemas.microsoft.com/office/powerpoint/2010/main" val="406091994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pPr marL="400050" marR="0" lvl="0" indent="-400050" algn="l" defTabSz="914400" rtl="0" eaLnBrk="1" fontAlgn="auto" latinLnBrk="0" hangingPunct="1">
              <a:lnSpc>
                <a:spcPct val="100000"/>
              </a:lnSpc>
              <a:spcBef>
                <a:spcPts val="0"/>
              </a:spcBef>
              <a:spcAft>
                <a:spcPts val="0"/>
              </a:spcAft>
              <a:buClrTx/>
              <a:buSzTx/>
              <a:buFont typeface="+mj-lt"/>
              <a:buAutoNum type="romanUcPeriod" startAt="3"/>
              <a:tabLst/>
              <a:defRPr/>
            </a:pPr>
            <a:r>
              <a:rPr lang="en-US" sz="1800" dirty="0">
                <a:effectLst/>
                <a:latin typeface="Arial" panose="020B0604020202020204" pitchFamily="34" charset="0"/>
                <a:ea typeface="Times New Roman" panose="02020603050405020304" pitchFamily="18" charset="0"/>
                <a:cs typeface="Times New Roman" panose="02020603050405020304" pitchFamily="18" charset="0"/>
              </a:rPr>
              <a:t>Religious Establishment</a:t>
            </a:r>
            <a:endParaRPr lang="en-US" sz="1800" dirty="0">
              <a:effectLst/>
              <a:latin typeface="Calibri" panose="020F0502020204030204" pitchFamily="34" charset="0"/>
              <a:ea typeface="Times New Roman" panose="02020603050405020304" pitchFamily="18" charset="0"/>
              <a:cs typeface="Times New Roman" panose="02020603050405020304" pitchFamily="18" charset="0"/>
            </a:endParaRPr>
          </a:p>
          <a:p>
            <a:pPr marL="742950" marR="0" lvl="1" indent="-285750">
              <a:lnSpc>
                <a:spcPct val="115000"/>
              </a:lnSpc>
              <a:spcBef>
                <a:spcPts val="0"/>
              </a:spcBef>
              <a:spcAft>
                <a:spcPts val="0"/>
              </a:spcAft>
              <a:buFont typeface="+mj-lt"/>
              <a:buAutoNum type="alphaUcPeriod" startAt="3"/>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Establishment Clause Developments through the Warren Court Era</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b="1" i="1" dirty="0">
                <a:effectLst/>
                <a:latin typeface="Arial" panose="020B0604020202020204" pitchFamily="34" charset="0"/>
                <a:ea typeface="Times New Roman" panose="02020603050405020304" pitchFamily="18" charset="0"/>
                <a:cs typeface="Times New Roman" panose="02020603050405020304" pitchFamily="18" charset="0"/>
              </a:rPr>
              <a:t>Everson v. Board of Education </a:t>
            </a:r>
            <a:r>
              <a:rPr lang="en-US" sz="1100" b="1" dirty="0">
                <a:effectLst/>
                <a:latin typeface="Arial" panose="020B0604020202020204" pitchFamily="34" charset="0"/>
                <a:ea typeface="Times New Roman" panose="02020603050405020304" pitchFamily="18" charset="0"/>
                <a:cs typeface="Times New Roman" panose="02020603050405020304" pitchFamily="18" charset="0"/>
              </a:rPr>
              <a:t>(1947)</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Court evaluated a New Jersey law that authorized local school boards to reimburse parents for the cost of transporting their children to and from private schools on public buses.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Taxpayer Arch Everson claimed that this money supported religious schools in violation of the establishment clause of the First Amendment.</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Court explained that the reimbursement program was not a religious establishment, and that, although government could not enact laws that favored religion—either one religion or religion in general—government could pass laws that extend a broad benefit that might incidentally advantage religion.</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aid was secular in purpose—to provide safe transportation for students—and the beneficiaries of the aid were children and their parents, not religious schools.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b="1" i="1" dirty="0">
                <a:effectLst/>
                <a:latin typeface="Arial" panose="020B0604020202020204" pitchFamily="34" charset="0"/>
                <a:ea typeface="Times New Roman" panose="02020603050405020304" pitchFamily="18" charset="0"/>
                <a:cs typeface="Times New Roman" panose="02020603050405020304" pitchFamily="18" charset="0"/>
              </a:rPr>
              <a:t>Board of Education v. Allen </a:t>
            </a:r>
            <a:r>
              <a:rPr lang="en-US" sz="1100" b="1" dirty="0">
                <a:effectLst/>
                <a:latin typeface="Arial" panose="020B0604020202020204" pitchFamily="34" charset="0"/>
                <a:ea typeface="Times New Roman" panose="02020603050405020304" pitchFamily="18" charset="0"/>
                <a:cs typeface="Times New Roman" panose="02020603050405020304" pitchFamily="18" charset="0"/>
              </a:rPr>
              <a:t>(1968)</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A New York State program required local school authorities to purchase textbooks and then lend them free of charge to all children attending accredited schools, both public and private.</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Based on the </a:t>
            </a:r>
            <a:r>
              <a:rPr lang="en-US" sz="1100" i="1" dirty="0">
                <a:effectLst/>
                <a:latin typeface="Arial" panose="020B0604020202020204" pitchFamily="34" charset="0"/>
                <a:ea typeface="Times New Roman" panose="02020603050405020304" pitchFamily="18" charset="0"/>
                <a:cs typeface="Times New Roman" panose="02020603050405020304" pitchFamily="18" charset="0"/>
              </a:rPr>
              <a:t>Everson</a:t>
            </a:r>
            <a:r>
              <a:rPr lang="en-US" sz="1100" dirty="0">
                <a:effectLst/>
                <a:latin typeface="Arial" panose="020B0604020202020204" pitchFamily="34" charset="0"/>
                <a:ea typeface="Times New Roman" panose="02020603050405020304" pitchFamily="18" charset="0"/>
                <a:cs typeface="Times New Roman" panose="02020603050405020304" pitchFamily="18" charset="0"/>
              </a:rPr>
              <a:t> precedent, the Court determined that the program had the legitimate public purpose of promoting learning among the young and that the recipients of the aid were children and their parents, not the parochial schools attended.</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b="1" i="1" dirty="0">
                <a:effectLst/>
                <a:latin typeface="Arial" panose="020B0604020202020204" pitchFamily="34" charset="0"/>
                <a:ea typeface="Times New Roman" panose="02020603050405020304" pitchFamily="18" charset="0"/>
                <a:cs typeface="Times New Roman" panose="02020603050405020304" pitchFamily="18" charset="0"/>
              </a:rPr>
              <a:t>Engel v. Vitale </a:t>
            </a:r>
            <a:r>
              <a:rPr lang="en-US" sz="1100" b="1" dirty="0">
                <a:effectLst/>
                <a:latin typeface="Arial" panose="020B0604020202020204" pitchFamily="34" charset="0"/>
                <a:ea typeface="Times New Roman" panose="02020603050405020304" pitchFamily="18" charset="0"/>
                <a:cs typeface="Times New Roman" panose="02020603050405020304" pitchFamily="18" charset="0"/>
              </a:rPr>
              <a:t>(1962)</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New York required that teachers each morning lead public school students in reciting a prayer written by the state’s board of regents: “Almighty God, we acknowledge our dependence upon Thee, and we beg Thy blessings upon us, our parents, our teachers and our country.”</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New York representatives argued that the prayer was nondenominational and that student participation was voluntary.</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New York Civil Liberties Union claimed that those considerations were irrelevant; what mattered was that the state had required reciting a prayer government officials had written, clearly a violation of the establishment clause.</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Court struck down the New York prayer requirement, writing: “We think the constitutional prohibition against laws respecting the establishment of religion must at least mean that in this country it is no part of the business of government to compose official prayers for any group of the American people to recite as a part of a religious program carried out by the government.”</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i="1" dirty="0">
                <a:effectLst/>
                <a:latin typeface="Arial" panose="020B0604020202020204" pitchFamily="34" charset="0"/>
                <a:ea typeface="Times New Roman" panose="02020603050405020304" pitchFamily="18" charset="0"/>
                <a:cs typeface="Times New Roman" panose="02020603050405020304" pitchFamily="18" charset="0"/>
              </a:rPr>
              <a:t>School District of Abington Township v. Schempp</a:t>
            </a:r>
            <a:r>
              <a:rPr lang="en-US" sz="1100" dirty="0">
                <a:effectLst/>
                <a:latin typeface="Arial" panose="020B0604020202020204" pitchFamily="34" charset="0"/>
                <a:ea typeface="Times New Roman" panose="02020603050405020304" pitchFamily="18" charset="0"/>
                <a:cs typeface="Times New Roman" panose="02020603050405020304" pitchFamily="18" charset="0"/>
              </a:rPr>
              <a:t> (1963)</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800" dirty="0">
                <a:effectLst/>
                <a:latin typeface="Calibri" panose="020F0502020204030204" pitchFamily="34" charset="0"/>
                <a:ea typeface="Times New Roman" panose="02020603050405020304" pitchFamily="18" charset="0"/>
                <a:cs typeface="Times New Roman" panose="02020603050405020304" pitchFamily="18" charset="0"/>
              </a:rPr>
              <a:t> </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Schempp decision, following on the heels of </a:t>
            </a:r>
            <a:r>
              <a:rPr lang="en-US" sz="1100" i="1" dirty="0">
                <a:effectLst/>
                <a:latin typeface="Arial" panose="020B0604020202020204" pitchFamily="34" charset="0"/>
                <a:ea typeface="Times New Roman" panose="02020603050405020304" pitchFamily="18" charset="0"/>
                <a:cs typeface="Times New Roman" panose="02020603050405020304" pitchFamily="18" charset="0"/>
              </a:rPr>
              <a:t>Engel v. Vitale</a:t>
            </a:r>
            <a:r>
              <a:rPr lang="en-US" sz="1100" dirty="0">
                <a:effectLst/>
                <a:latin typeface="Arial" panose="020B0604020202020204" pitchFamily="34" charset="0"/>
                <a:ea typeface="Times New Roman" panose="02020603050405020304" pitchFamily="18" charset="0"/>
                <a:cs typeface="Times New Roman" panose="02020603050405020304" pitchFamily="18" charset="0"/>
              </a:rPr>
              <a:t>, confirmed the principle that state-sponsored prayer in public schools violates the establishment clause.</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100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Court began to develop a test to be used in establishment clause cases: “What are the purpose and primary effect of the enactment? If either is the advancement or inhibition of religion then the enactment exceeds the scope of legislative power as circumscribed by the Constitution. That is to say that to withstand the strictures of the Establishment Clause there must be a secular legislative purpose and a primary effect that neither advances nor inhibits religion.”</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0" marR="0">
              <a:spcBef>
                <a:spcPts val="0"/>
              </a:spcBef>
              <a:spcAft>
                <a:spcPts val="1000"/>
              </a:spcAft>
            </a:pPr>
            <a:r>
              <a:rPr lang="en-US" sz="800" dirty="0">
                <a:effectLst/>
                <a:latin typeface="Calibri" panose="020F0502020204030204" pitchFamily="34" charset="0"/>
                <a:ea typeface="Times New Roman" panose="02020603050405020304" pitchFamily="18" charset="0"/>
                <a:cs typeface="Times New Roman" panose="02020603050405020304" pitchFamily="18" charset="0"/>
              </a:rPr>
              <a:t> </a:t>
            </a:r>
            <a:endParaRPr lang="en-US" dirty="0"/>
          </a:p>
          <a:p>
            <a:endParaRPr lang="en-US" dirty="0"/>
          </a:p>
        </p:txBody>
      </p:sp>
      <p:sp>
        <p:nvSpPr>
          <p:cNvPr id="4" name="Slide Number Placeholder 3"/>
          <p:cNvSpPr>
            <a:spLocks noGrp="1"/>
          </p:cNvSpPr>
          <p:nvPr>
            <p:ph type="sldNum" sz="quarter" idx="5"/>
          </p:nvPr>
        </p:nvSpPr>
        <p:spPr/>
        <p:txBody>
          <a:bodyPr/>
          <a:lstStyle/>
          <a:p>
            <a:fld id="{39974C31-EB4A-4B21-8134-CB5741A1DC5F}" type="slidenum">
              <a:rPr lang="en-US" smtClean="0"/>
              <a:t>10</a:t>
            </a:fld>
            <a:endParaRPr lang="en-US"/>
          </a:p>
        </p:txBody>
      </p:sp>
    </p:spTree>
    <p:extLst>
      <p:ext uri="{BB962C8B-B14F-4D97-AF65-F5344CB8AC3E}">
        <p14:creationId xmlns:p14="http://schemas.microsoft.com/office/powerpoint/2010/main" val="145092863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bg>
      <p:bgPr>
        <a:solidFill>
          <a:srgbClr val="E2F2F6"/>
        </a:solidFill>
        <a:effectLst/>
      </p:bgPr>
    </p:bg>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lvl1pPr>
              <a:defRPr>
                <a:solidFill>
                  <a:schemeClr val="tx1"/>
                </a:solidFill>
              </a:defRPr>
            </a:lvl1pPr>
          </a:lstStyle>
          <a:p>
            <a:r>
              <a:rPr lang="en-US"/>
              <a:t>Author, Title and Edition. © 20XX SAGE Publishing.</a:t>
            </a:r>
            <a:endParaRPr lang="en-US" dirty="0"/>
          </a:p>
        </p:txBody>
      </p:sp>
      <p:sp>
        <p:nvSpPr>
          <p:cNvPr id="6" name="Slide Number Placeholder 5"/>
          <p:cNvSpPr>
            <a:spLocks noGrp="1"/>
          </p:cNvSpPr>
          <p:nvPr>
            <p:ph type="sldNum" sz="quarter" idx="12"/>
          </p:nvPr>
        </p:nvSpPr>
        <p:spPr/>
        <p:txBody>
          <a:bodyPr/>
          <a:lstStyle>
            <a:lvl1pPr>
              <a:defRPr>
                <a:solidFill>
                  <a:schemeClr val="tx1"/>
                </a:solidFill>
              </a:defRPr>
            </a:lvl1pPr>
          </a:lstStyle>
          <a:p>
            <a:fld id="{B6F15528-21DE-4FAA-801E-634DDDAF4B2B}" type="slidenum">
              <a:rPr lang="en-US" smtClean="0"/>
              <a:pPr/>
              <a:t>‹#›</a:t>
            </a:fld>
            <a:endParaRPr lang="en-US" dirty="0"/>
          </a:p>
        </p:txBody>
      </p:sp>
      <p:sp>
        <p:nvSpPr>
          <p:cNvPr id="7" name="Title 6"/>
          <p:cNvSpPr>
            <a:spLocks noGrp="1"/>
          </p:cNvSpPr>
          <p:nvPr>
            <p:ph type="title"/>
          </p:nvPr>
        </p:nvSpPr>
        <p:spPr>
          <a:xfrm>
            <a:off x="1371600" y="3733800"/>
            <a:ext cx="6400800" cy="1752600"/>
          </a:xfrm>
        </p:spPr>
        <p:txBody>
          <a:bodyPr>
            <a:normAutofit/>
          </a:bodyPr>
          <a:lstStyle>
            <a:lvl1pPr>
              <a:defRPr sz="3200">
                <a:solidFill>
                  <a:schemeClr val="tx1"/>
                </a:solidFill>
                <a:latin typeface="+mn-lt"/>
              </a:defRPr>
            </a:lvl1pPr>
          </a:lstStyle>
          <a:p>
            <a:r>
              <a:rPr lang="en-US" dirty="0"/>
              <a:t>Click to edit Master title style</a:t>
            </a:r>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838200"/>
            <a:ext cx="3008313" cy="728310"/>
          </a:xfrm>
        </p:spPr>
        <p:txBody>
          <a:bodyPr anchor="b"/>
          <a:lstStyle>
            <a:lvl1pPr algn="l">
              <a:defRPr sz="2000" b="1"/>
            </a:lvl1pPr>
          </a:lstStyle>
          <a:p>
            <a:r>
              <a:rPr lang="en-US" dirty="0"/>
              <a:t>Click to edit Master title style</a:t>
            </a:r>
          </a:p>
        </p:txBody>
      </p:sp>
      <p:sp>
        <p:nvSpPr>
          <p:cNvPr id="3" name="Content Placeholder 2"/>
          <p:cNvSpPr>
            <a:spLocks noGrp="1"/>
          </p:cNvSpPr>
          <p:nvPr>
            <p:ph idx="1"/>
          </p:nvPr>
        </p:nvSpPr>
        <p:spPr>
          <a:xfrm>
            <a:off x="3575050" y="838200"/>
            <a:ext cx="5111750" cy="528796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676400"/>
            <a:ext cx="3008313" cy="44497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
        <p:nvSpPr>
          <p:cNvPr id="6" name="Footer Placeholder 5"/>
          <p:cNvSpPr>
            <a:spLocks noGrp="1"/>
          </p:cNvSpPr>
          <p:nvPr>
            <p:ph type="ftr" sz="quarter" idx="11"/>
          </p:nvPr>
        </p:nvSpPr>
        <p:spPr/>
        <p:txBody>
          <a:bodyPr/>
          <a:lstStyle/>
          <a:p>
            <a:r>
              <a:rPr lang="en-US"/>
              <a:t>Author, Title and Edition. © 20XX SAGE Publishing.</a:t>
            </a:r>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6" name="Footer Placeholder 5"/>
          <p:cNvSpPr>
            <a:spLocks noGrp="1"/>
          </p:cNvSpPr>
          <p:nvPr>
            <p:ph type="ftr" sz="quarter" idx="11"/>
          </p:nvPr>
        </p:nvSpPr>
        <p:spPr/>
        <p:txBody>
          <a:bodyPr/>
          <a:lstStyle/>
          <a:p>
            <a:r>
              <a:rPr lang="en-US"/>
              <a:t>Author, Title and Edition. © 20XX SAGE Publishing.</a:t>
            </a:r>
            <a:endParaRPr lang="en-US" dirty="0"/>
          </a:p>
        </p:txBody>
      </p:sp>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761999"/>
            <a:ext cx="5486400" cy="396557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r>
              <a:rPr lang="en-US"/>
              <a:t>Author, Title and Edition. © 20XX SAGE Publishing.</a:t>
            </a:r>
            <a:endParaRPr lang="en-US" dirty="0"/>
          </a:p>
        </p:txBody>
      </p:sp>
      <p:sp>
        <p:nvSpPr>
          <p:cNvPr id="2" name="Title 1"/>
          <p:cNvSpPr>
            <a:spLocks noGrp="1"/>
          </p:cNvSpPr>
          <p:nvPr>
            <p:ph type="title"/>
          </p:nvPr>
        </p:nvSpPr>
        <p:spPr/>
        <p:txBody>
          <a:bodyPr/>
          <a:lstStyle>
            <a:lvl1pPr>
              <a:defRPr>
                <a:solidFill>
                  <a:schemeClr val="tx1"/>
                </a:solidFill>
              </a:defRPr>
            </a:lvl1pPr>
          </a:lstStyle>
          <a:p>
            <a:r>
              <a:rPr lang="en-US" dirty="0"/>
              <a:t>Click to edit Master title style</a:t>
            </a:r>
          </a:p>
        </p:txBody>
      </p:sp>
      <p:sp>
        <p:nvSpPr>
          <p:cNvPr id="3" name="Content Placeholder 2"/>
          <p:cNvSpPr>
            <a:spLocks noGrp="1"/>
          </p:cNvSpPr>
          <p:nvPr>
            <p:ph idx="1"/>
          </p:nvPr>
        </p:nvSpPr>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obj"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990600" y="304800"/>
            <a:ext cx="7696200" cy="1143000"/>
          </a:xfrm>
        </p:spPr>
        <p:txBody>
          <a:bodyPr/>
          <a:lstStyle>
            <a:lvl1pPr>
              <a:defRPr>
                <a:solidFill>
                  <a:schemeClr val="tx1"/>
                </a:solidFill>
              </a:defRPr>
            </a:lvl1pPr>
          </a:lstStyle>
          <a:p>
            <a:r>
              <a:rPr lang="en-US" dirty="0"/>
              <a:t>Click to edit Master title style</a:t>
            </a:r>
          </a:p>
        </p:txBody>
      </p:sp>
      <p:sp>
        <p:nvSpPr>
          <p:cNvPr id="3" name="Content Placeholder 2"/>
          <p:cNvSpPr>
            <a:spLocks noGrp="1"/>
          </p:cNvSpPr>
          <p:nvPr>
            <p:ph idx="1"/>
          </p:nvPr>
        </p:nvSpPr>
        <p:spPr>
          <a:xfrm>
            <a:off x="990600" y="1676400"/>
            <a:ext cx="7696200" cy="4449763"/>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Footer Placeholder 4"/>
          <p:cNvSpPr>
            <a:spLocks noGrp="1"/>
          </p:cNvSpPr>
          <p:nvPr>
            <p:ph type="ftr" sz="quarter" idx="11"/>
          </p:nvPr>
        </p:nvSpPr>
        <p:spPr>
          <a:xfrm>
            <a:off x="990600" y="6356350"/>
            <a:ext cx="7010400" cy="365125"/>
          </a:xfrm>
        </p:spPr>
        <p:txBody>
          <a:bodyPr/>
          <a:lstStyle/>
          <a:p>
            <a:r>
              <a:rPr lang="en-US"/>
              <a:t>Author, Title and Edition. © 20XX SAGE Publishing.</a:t>
            </a:r>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
        <p:nvSpPr>
          <p:cNvPr id="7" name="Rectangle 6"/>
          <p:cNvSpPr/>
          <p:nvPr userDrawn="1"/>
        </p:nvSpPr>
        <p:spPr>
          <a:xfrm>
            <a:off x="0" y="0"/>
            <a:ext cx="609600" cy="6858000"/>
          </a:xfrm>
          <a:prstGeom prst="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24029010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r>
              <a:rPr lang="en-US"/>
              <a:t>Author, Title and Edition. © 20XX SAGE Publishing.</a:t>
            </a:r>
            <a:endParaRPr lang="en-US" dirty="0"/>
          </a:p>
        </p:txBody>
      </p:sp>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dirty="0"/>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a:t>Click to edit Master text styles</a:t>
            </a:r>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6" name="Footer Placeholder 5"/>
          <p:cNvSpPr>
            <a:spLocks noGrp="1"/>
          </p:cNvSpPr>
          <p:nvPr>
            <p:ph type="ftr" sz="quarter" idx="11"/>
          </p:nvPr>
        </p:nvSpPr>
        <p:spPr/>
        <p:txBody>
          <a:bodyPr/>
          <a:lstStyle/>
          <a:p>
            <a:r>
              <a:rPr lang="en-US"/>
              <a:t>Author, Title and Edition. © 20XX SAGE Publishing.</a:t>
            </a:r>
            <a:endParaRPr lang="en-US" dirty="0"/>
          </a:p>
        </p:txBody>
      </p:sp>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2133600"/>
            <a:ext cx="4038600" cy="39925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4648200" y="2133600"/>
            <a:ext cx="4038600" cy="39925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8" name="Footer Placeholder 7"/>
          <p:cNvSpPr>
            <a:spLocks noGrp="1"/>
          </p:cNvSpPr>
          <p:nvPr>
            <p:ph type="ftr" sz="quarter" idx="11"/>
          </p:nvPr>
        </p:nvSpPr>
        <p:spPr/>
        <p:txBody>
          <a:bodyPr/>
          <a:lstStyle/>
          <a:p>
            <a:r>
              <a:rPr lang="en-US"/>
              <a:t>Author, Title and Edition. © 20XX SAGE Publishing.</a:t>
            </a:r>
            <a:endParaRPr lang="en-US" dirty="0"/>
          </a:p>
        </p:txBody>
      </p:sp>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2027238"/>
            <a:ext cx="4040188" cy="563562"/>
          </a:xfrm>
        </p:spPr>
        <p:txBody>
          <a:bodyPr anchor="b">
            <a:normAutofit/>
          </a:bodyPr>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457200" y="2590799"/>
            <a:ext cx="4040188" cy="35353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2027238"/>
            <a:ext cx="4041775" cy="563562"/>
          </a:xfrm>
        </p:spPr>
        <p:txBody>
          <a:bodyPr anchor="b">
            <a:normAutofit/>
          </a:bodyPr>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p:cNvSpPr>
            <a:spLocks noGrp="1"/>
          </p:cNvSpPr>
          <p:nvPr>
            <p:ph sz="quarter" idx="4"/>
          </p:nvPr>
        </p:nvSpPr>
        <p:spPr>
          <a:xfrm>
            <a:off x="4645025" y="2590799"/>
            <a:ext cx="4041775" cy="35353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r>
              <a:rPr lang="en-US"/>
              <a:t>Author, Title and Edition. © 20XX SAGE Publishing.</a:t>
            </a:r>
            <a:endParaRPr lang="en-US" dirty="0"/>
          </a:p>
        </p:txBody>
      </p:sp>
      <p:sp>
        <p:nvSpPr>
          <p:cNvPr id="2" name="Title 1"/>
          <p:cNvSpPr>
            <a:spLocks noGrp="1"/>
          </p:cNvSpPr>
          <p:nvPr>
            <p:ph type="title"/>
          </p:nvPr>
        </p:nvSpPr>
        <p:spPr/>
        <p:txBody>
          <a:bodyPr/>
          <a:lstStyle/>
          <a:p>
            <a:r>
              <a:rPr lang="en-US"/>
              <a:t>Click to edit Master title style</a:t>
            </a:r>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US"/>
              <a:t>Author, Title and Edition. © 20XX SAGE Publishing.</a:t>
            </a:r>
            <a:endParaRPr lang="en-US"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0653676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838200"/>
            <a:ext cx="8229600" cy="1143000"/>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457200" y="2133600"/>
            <a:ext cx="8229600" cy="399256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Footer Placeholder 4"/>
          <p:cNvSpPr>
            <a:spLocks noGrp="1"/>
          </p:cNvSpPr>
          <p:nvPr>
            <p:ph type="ftr" sz="quarter" idx="3"/>
          </p:nvPr>
        </p:nvSpPr>
        <p:spPr>
          <a:xfrm>
            <a:off x="457200" y="6356350"/>
            <a:ext cx="7543800" cy="365125"/>
          </a:xfrm>
          <a:prstGeom prst="rect">
            <a:avLst/>
          </a:prstGeom>
        </p:spPr>
        <p:txBody>
          <a:bodyPr vert="horz" lIns="91440" tIns="45720" rIns="91440" bIns="45720" rtlCol="0" anchor="ctr"/>
          <a:lstStyle>
            <a:lvl1pPr algn="l">
              <a:defRPr sz="1050">
                <a:solidFill>
                  <a:schemeClr val="tx1"/>
                </a:solidFill>
                <a:latin typeface="Arial" panose="020B0604020202020204" pitchFamily="34" charset="0"/>
                <a:cs typeface="Arial" panose="020B0604020202020204" pitchFamily="34" charset="0"/>
              </a:defRPr>
            </a:lvl1pPr>
          </a:lstStyle>
          <a:p>
            <a:r>
              <a:rPr lang="en-US"/>
              <a:t>Author, Title and Edition. © 20XX SAGE Publishing.</a:t>
            </a:r>
            <a:endParaRPr lang="en-US" dirty="0"/>
          </a:p>
        </p:txBody>
      </p:sp>
      <p:sp>
        <p:nvSpPr>
          <p:cNvPr id="6" name="Slide Number Placeholder 5"/>
          <p:cNvSpPr>
            <a:spLocks noGrp="1"/>
          </p:cNvSpPr>
          <p:nvPr>
            <p:ph type="sldNum" sz="quarter" idx="4"/>
          </p:nvPr>
        </p:nvSpPr>
        <p:spPr>
          <a:xfrm>
            <a:off x="8229600" y="6356350"/>
            <a:ext cx="457200" cy="365125"/>
          </a:xfrm>
          <a:prstGeom prst="rect">
            <a:avLst/>
          </a:prstGeom>
        </p:spPr>
        <p:txBody>
          <a:bodyPr vert="horz" lIns="91440" tIns="45720" rIns="91440" bIns="45720" rtlCol="0" anchor="ctr"/>
          <a:lstStyle>
            <a:lvl1pPr algn="r">
              <a:defRPr sz="1200">
                <a:solidFill>
                  <a:schemeClr val="tx1"/>
                </a:solidFill>
              </a:defRPr>
            </a:lvl1pPr>
          </a:lstStyle>
          <a:p>
            <a:fld id="{B6F15528-21DE-4FAA-801E-634DDDAF4B2B}" type="slidenum">
              <a:rPr lang="en-US" smtClean="0"/>
              <a:pPr/>
              <a:t>‹#›</a:t>
            </a:fld>
            <a:endParaRPr lang="en-US"/>
          </a:p>
        </p:txBody>
      </p:sp>
      <p:sp>
        <p:nvSpPr>
          <p:cNvPr id="7" name="Rectangle 6"/>
          <p:cNvSpPr/>
          <p:nvPr userDrawn="1"/>
        </p:nvSpPr>
        <p:spPr>
          <a:xfrm>
            <a:off x="0" y="0"/>
            <a:ext cx="9144000" cy="609600"/>
          </a:xfrm>
          <a:prstGeom prst="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60" r:id="rId3"/>
    <p:sldLayoutId id="2147483651" r:id="rId4"/>
    <p:sldLayoutId id="2147483652" r:id="rId5"/>
    <p:sldLayoutId id="2147483653" r:id="rId6"/>
    <p:sldLayoutId id="2147483654" r:id="rId7"/>
    <p:sldLayoutId id="2147483655" r:id="rId8"/>
    <p:sldLayoutId id="2147483661" r:id="rId9"/>
    <p:sldLayoutId id="2147483656" r:id="rId10"/>
    <p:sldLayoutId id="2147483657" r:id="rId11"/>
  </p:sldLayoutIdLst>
  <p:hf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71600" y="4419600"/>
            <a:ext cx="6400800" cy="1752600"/>
          </a:xfrm>
        </p:spPr>
        <p:txBody>
          <a:bodyPr>
            <a:normAutofit fontScale="90000"/>
          </a:bodyPr>
          <a:lstStyle/>
          <a:p>
            <a:pPr marL="0" indent="0"/>
            <a:r>
              <a:rPr lang="en-US" dirty="0"/>
              <a:t>Epstein, </a:t>
            </a:r>
            <a:r>
              <a:rPr lang="en-US" i="1" dirty="0"/>
              <a:t>Constitutional Law for a Changing America</a:t>
            </a:r>
            <a:r>
              <a:rPr lang="en-US" dirty="0"/>
              <a:t>, Edition 12</a:t>
            </a:r>
            <a:br>
              <a:rPr lang="en-US" dirty="0"/>
            </a:br>
            <a:r>
              <a:rPr lang="en-US" dirty="0"/>
              <a:t>Chapter 4: Religion: Exercise and Establishment</a:t>
            </a:r>
          </a:p>
        </p:txBody>
      </p:sp>
    </p:spTree>
    <p:extLst>
      <p:ext uri="{BB962C8B-B14F-4D97-AF65-F5344CB8AC3E}">
        <p14:creationId xmlns:p14="http://schemas.microsoft.com/office/powerpoint/2010/main" val="256500893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913108C8-10C6-0327-BE27-D94FE044B4C5}"/>
              </a:ext>
            </a:extLst>
          </p:cNvPr>
          <p:cNvSpPr>
            <a:spLocks noGrp="1"/>
          </p:cNvSpPr>
          <p:nvPr>
            <p:ph type="ftr" sz="quarter" idx="11"/>
          </p:nvPr>
        </p:nvSpPr>
        <p:spPr/>
        <p:txBody>
          <a:bodyPr/>
          <a:lstStyle/>
          <a:p>
            <a:r>
              <a:rPr lang="en-US" dirty="0"/>
              <a:t>Epstein, Constitutional Law for a Changing America, 12e. © 2025 SAGE Publishing.</a:t>
            </a:r>
          </a:p>
        </p:txBody>
      </p:sp>
      <p:sp>
        <p:nvSpPr>
          <p:cNvPr id="3" name="Title 2">
            <a:extLst>
              <a:ext uri="{FF2B5EF4-FFF2-40B4-BE49-F238E27FC236}">
                <a16:creationId xmlns:a16="http://schemas.microsoft.com/office/drawing/2014/main" id="{F6224F6A-6E16-7AAE-E455-49C613580358}"/>
              </a:ext>
            </a:extLst>
          </p:cNvPr>
          <p:cNvSpPr>
            <a:spLocks noGrp="1"/>
          </p:cNvSpPr>
          <p:nvPr>
            <p:ph type="title"/>
          </p:nvPr>
        </p:nvSpPr>
        <p:spPr/>
        <p:txBody>
          <a:bodyPr>
            <a:normAutofit/>
          </a:bodyPr>
          <a:lstStyle/>
          <a:p>
            <a:r>
              <a:rPr lang="en-US" sz="4000" dirty="0"/>
              <a:t>Religious Establishment </a:t>
            </a:r>
            <a:r>
              <a:rPr lang="en-US" sz="2400" dirty="0"/>
              <a:t>(2 of 6)</a:t>
            </a:r>
            <a:endParaRPr lang="en-US" sz="4000" dirty="0"/>
          </a:p>
        </p:txBody>
      </p:sp>
      <p:sp>
        <p:nvSpPr>
          <p:cNvPr id="4" name="Content Placeholder 3">
            <a:extLst>
              <a:ext uri="{FF2B5EF4-FFF2-40B4-BE49-F238E27FC236}">
                <a16:creationId xmlns:a16="http://schemas.microsoft.com/office/drawing/2014/main" id="{DC3904D0-9DF7-0AF4-AD1E-185F70215129}"/>
              </a:ext>
            </a:extLst>
          </p:cNvPr>
          <p:cNvSpPr>
            <a:spLocks noGrp="1"/>
          </p:cNvSpPr>
          <p:nvPr>
            <p:ph idx="1"/>
          </p:nvPr>
        </p:nvSpPr>
        <p:spPr/>
        <p:txBody>
          <a:bodyPr/>
          <a:lstStyle/>
          <a:p>
            <a:pPr marL="0" indent="0">
              <a:buNone/>
            </a:pPr>
            <a:r>
              <a:rPr lang="en-US" dirty="0"/>
              <a:t>Establishment Claus Developments through the Warren Court Era</a:t>
            </a:r>
          </a:p>
          <a:p>
            <a:r>
              <a:rPr lang="en-US" dirty="0"/>
              <a:t>Everson v. Board of Education (1947).</a:t>
            </a:r>
          </a:p>
          <a:p>
            <a:r>
              <a:rPr lang="en-US" dirty="0"/>
              <a:t>Board of Education v. Allen (1968).</a:t>
            </a:r>
          </a:p>
          <a:p>
            <a:r>
              <a:rPr lang="en-US" dirty="0"/>
              <a:t>Engle v. Vitale (1962).</a:t>
            </a:r>
          </a:p>
          <a:p>
            <a:r>
              <a:rPr lang="en-US" dirty="0"/>
              <a:t>School District of Abington Township v. Schempp (1963).</a:t>
            </a:r>
          </a:p>
        </p:txBody>
      </p:sp>
      <p:sp>
        <p:nvSpPr>
          <p:cNvPr id="5" name="Slide Number Placeholder 4">
            <a:extLst>
              <a:ext uri="{FF2B5EF4-FFF2-40B4-BE49-F238E27FC236}">
                <a16:creationId xmlns:a16="http://schemas.microsoft.com/office/drawing/2014/main" id="{FD547994-2F48-3457-1D60-D736FA467F79}"/>
              </a:ext>
            </a:extLst>
          </p:cNvPr>
          <p:cNvSpPr>
            <a:spLocks noGrp="1"/>
          </p:cNvSpPr>
          <p:nvPr>
            <p:ph type="sldNum" sz="quarter" idx="12"/>
          </p:nvPr>
        </p:nvSpPr>
        <p:spPr/>
        <p:txBody>
          <a:bodyPr/>
          <a:lstStyle/>
          <a:p>
            <a:fld id="{B6F15528-21DE-4FAA-801E-634DDDAF4B2B}" type="slidenum">
              <a:rPr lang="en-US" smtClean="0"/>
              <a:pPr/>
              <a:t>10</a:t>
            </a:fld>
            <a:endParaRPr lang="en-US"/>
          </a:p>
        </p:txBody>
      </p:sp>
    </p:spTree>
    <p:extLst>
      <p:ext uri="{BB962C8B-B14F-4D97-AF65-F5344CB8AC3E}">
        <p14:creationId xmlns:p14="http://schemas.microsoft.com/office/powerpoint/2010/main" val="417132879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D135BE73-C4CD-2AB5-3F27-4AFF6254F120}"/>
              </a:ext>
            </a:extLst>
          </p:cNvPr>
          <p:cNvSpPr>
            <a:spLocks noGrp="1"/>
          </p:cNvSpPr>
          <p:nvPr>
            <p:ph type="ftr" sz="quarter" idx="11"/>
          </p:nvPr>
        </p:nvSpPr>
        <p:spPr/>
        <p:txBody>
          <a:bodyPr/>
          <a:lstStyle/>
          <a:p>
            <a:r>
              <a:rPr lang="en-US" dirty="0"/>
              <a:t>Epstein, Constitutional Law for a Changing America, 12e. © 2025 SAGE Publishing.</a:t>
            </a:r>
          </a:p>
        </p:txBody>
      </p:sp>
      <p:sp>
        <p:nvSpPr>
          <p:cNvPr id="3" name="Title 2">
            <a:extLst>
              <a:ext uri="{FF2B5EF4-FFF2-40B4-BE49-F238E27FC236}">
                <a16:creationId xmlns:a16="http://schemas.microsoft.com/office/drawing/2014/main" id="{B8FE2367-7233-A290-F7AA-34943752F13F}"/>
              </a:ext>
            </a:extLst>
          </p:cNvPr>
          <p:cNvSpPr>
            <a:spLocks noGrp="1"/>
          </p:cNvSpPr>
          <p:nvPr>
            <p:ph type="title"/>
          </p:nvPr>
        </p:nvSpPr>
        <p:spPr/>
        <p:txBody>
          <a:bodyPr>
            <a:normAutofit/>
          </a:bodyPr>
          <a:lstStyle/>
          <a:p>
            <a:r>
              <a:rPr lang="en-US" sz="4000" dirty="0"/>
              <a:t>Religious Establishment </a:t>
            </a:r>
            <a:r>
              <a:rPr lang="en-US" sz="2400" dirty="0"/>
              <a:t>(3 of 6)</a:t>
            </a:r>
            <a:endParaRPr lang="en-US" sz="4000" dirty="0"/>
          </a:p>
        </p:txBody>
      </p:sp>
      <p:sp>
        <p:nvSpPr>
          <p:cNvPr id="4" name="Content Placeholder 3">
            <a:extLst>
              <a:ext uri="{FF2B5EF4-FFF2-40B4-BE49-F238E27FC236}">
                <a16:creationId xmlns:a16="http://schemas.microsoft.com/office/drawing/2014/main" id="{2A1ED28E-3EF9-8914-6469-A406288582CA}"/>
              </a:ext>
            </a:extLst>
          </p:cNvPr>
          <p:cNvSpPr>
            <a:spLocks noGrp="1"/>
          </p:cNvSpPr>
          <p:nvPr>
            <p:ph idx="1"/>
          </p:nvPr>
        </p:nvSpPr>
        <p:spPr/>
        <p:txBody>
          <a:bodyPr/>
          <a:lstStyle/>
          <a:p>
            <a:pPr marL="0" indent="0">
              <a:buNone/>
            </a:pPr>
            <a:r>
              <a:rPr lang="en-US" dirty="0"/>
              <a:t>The Lemon Test: Adoption and Discontent</a:t>
            </a:r>
          </a:p>
          <a:p>
            <a:r>
              <a:rPr lang="en-US" dirty="0"/>
              <a:t>Walz v. Tax Commission of New York (1970).</a:t>
            </a:r>
          </a:p>
          <a:p>
            <a:r>
              <a:rPr lang="en-US" dirty="0"/>
              <a:t>Lemon v. Kurtzman and Early v. </a:t>
            </a:r>
            <a:r>
              <a:rPr lang="en-US" dirty="0" err="1"/>
              <a:t>DiCenso</a:t>
            </a:r>
            <a:r>
              <a:rPr lang="en-US" dirty="0"/>
              <a:t> (1971).</a:t>
            </a:r>
          </a:p>
          <a:p>
            <a:r>
              <a:rPr lang="en-US" dirty="0"/>
              <a:t>Tilton v. Richardson (1971).</a:t>
            </a:r>
          </a:p>
        </p:txBody>
      </p:sp>
      <p:sp>
        <p:nvSpPr>
          <p:cNvPr id="5" name="Slide Number Placeholder 4">
            <a:extLst>
              <a:ext uri="{FF2B5EF4-FFF2-40B4-BE49-F238E27FC236}">
                <a16:creationId xmlns:a16="http://schemas.microsoft.com/office/drawing/2014/main" id="{8FB56FC5-D790-8CAF-32E5-3444DAE452F6}"/>
              </a:ext>
            </a:extLst>
          </p:cNvPr>
          <p:cNvSpPr>
            <a:spLocks noGrp="1"/>
          </p:cNvSpPr>
          <p:nvPr>
            <p:ph type="sldNum" sz="quarter" idx="12"/>
          </p:nvPr>
        </p:nvSpPr>
        <p:spPr/>
        <p:txBody>
          <a:bodyPr/>
          <a:lstStyle/>
          <a:p>
            <a:fld id="{B6F15528-21DE-4FAA-801E-634DDDAF4B2B}" type="slidenum">
              <a:rPr lang="en-US" smtClean="0"/>
              <a:pPr/>
              <a:t>11</a:t>
            </a:fld>
            <a:endParaRPr lang="en-US"/>
          </a:p>
        </p:txBody>
      </p:sp>
    </p:spTree>
    <p:extLst>
      <p:ext uri="{BB962C8B-B14F-4D97-AF65-F5344CB8AC3E}">
        <p14:creationId xmlns:p14="http://schemas.microsoft.com/office/powerpoint/2010/main" val="87889264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BD44B9D7-AF27-F1FC-7971-FF7BA548B7D5}"/>
              </a:ext>
            </a:extLst>
          </p:cNvPr>
          <p:cNvSpPr>
            <a:spLocks noGrp="1"/>
          </p:cNvSpPr>
          <p:nvPr>
            <p:ph type="ftr" sz="quarter" idx="11"/>
          </p:nvPr>
        </p:nvSpPr>
        <p:spPr/>
        <p:txBody>
          <a:bodyPr/>
          <a:lstStyle/>
          <a:p>
            <a:r>
              <a:rPr lang="en-US" dirty="0"/>
              <a:t>Epstein, Constitutional Law for a Changing America, 12e. © 2025 SAGE Publishing.</a:t>
            </a:r>
          </a:p>
        </p:txBody>
      </p:sp>
      <p:sp>
        <p:nvSpPr>
          <p:cNvPr id="3" name="Title 2">
            <a:extLst>
              <a:ext uri="{FF2B5EF4-FFF2-40B4-BE49-F238E27FC236}">
                <a16:creationId xmlns:a16="http://schemas.microsoft.com/office/drawing/2014/main" id="{FEFE2F85-C4A3-A926-CBBC-2FD2F4D054C6}"/>
              </a:ext>
            </a:extLst>
          </p:cNvPr>
          <p:cNvSpPr>
            <a:spLocks noGrp="1"/>
          </p:cNvSpPr>
          <p:nvPr>
            <p:ph type="title"/>
          </p:nvPr>
        </p:nvSpPr>
        <p:spPr/>
        <p:txBody>
          <a:bodyPr>
            <a:normAutofit/>
          </a:bodyPr>
          <a:lstStyle/>
          <a:p>
            <a:r>
              <a:rPr lang="en-US" sz="4000" dirty="0"/>
              <a:t>Religious Establishment </a:t>
            </a:r>
            <a:r>
              <a:rPr lang="en-US" sz="2400" dirty="0"/>
              <a:t>(4 of 6)</a:t>
            </a:r>
            <a:endParaRPr lang="en-US" sz="4000" dirty="0"/>
          </a:p>
        </p:txBody>
      </p:sp>
      <p:sp>
        <p:nvSpPr>
          <p:cNvPr id="4" name="Content Placeholder 3">
            <a:extLst>
              <a:ext uri="{FF2B5EF4-FFF2-40B4-BE49-F238E27FC236}">
                <a16:creationId xmlns:a16="http://schemas.microsoft.com/office/drawing/2014/main" id="{E0ABC1E0-9A26-C80C-6398-821AC4BA91D2}"/>
              </a:ext>
            </a:extLst>
          </p:cNvPr>
          <p:cNvSpPr>
            <a:spLocks noGrp="1"/>
          </p:cNvSpPr>
          <p:nvPr>
            <p:ph idx="1"/>
          </p:nvPr>
        </p:nvSpPr>
        <p:spPr/>
        <p:txBody>
          <a:bodyPr/>
          <a:lstStyle/>
          <a:p>
            <a:pPr marL="0" indent="0">
              <a:buNone/>
            </a:pPr>
            <a:r>
              <a:rPr lang="en-US" dirty="0"/>
              <a:t>The Lemon Test: Adoption and Discontent</a:t>
            </a:r>
          </a:p>
          <a:p>
            <a:r>
              <a:rPr lang="en-US" dirty="0"/>
              <a:t>Aid to Religious Schools.</a:t>
            </a:r>
          </a:p>
          <a:p>
            <a:r>
              <a:rPr lang="en-US" dirty="0"/>
              <a:t>Access to Public Facilities and Funds.</a:t>
            </a:r>
          </a:p>
          <a:p>
            <a:r>
              <a:rPr lang="en-US" dirty="0"/>
              <a:t>Government Involvement in Religious Organizations.</a:t>
            </a:r>
          </a:p>
          <a:p>
            <a:r>
              <a:rPr lang="en-US" dirty="0"/>
              <a:t>Teaching Religious Principles in Public Schools.</a:t>
            </a:r>
          </a:p>
        </p:txBody>
      </p:sp>
      <p:sp>
        <p:nvSpPr>
          <p:cNvPr id="5" name="Slide Number Placeholder 4">
            <a:extLst>
              <a:ext uri="{FF2B5EF4-FFF2-40B4-BE49-F238E27FC236}">
                <a16:creationId xmlns:a16="http://schemas.microsoft.com/office/drawing/2014/main" id="{CE2B3D63-C384-7D0B-60AC-FE227706F422}"/>
              </a:ext>
            </a:extLst>
          </p:cNvPr>
          <p:cNvSpPr>
            <a:spLocks noGrp="1"/>
          </p:cNvSpPr>
          <p:nvPr>
            <p:ph type="sldNum" sz="quarter" idx="12"/>
          </p:nvPr>
        </p:nvSpPr>
        <p:spPr/>
        <p:txBody>
          <a:bodyPr/>
          <a:lstStyle/>
          <a:p>
            <a:fld id="{B6F15528-21DE-4FAA-801E-634DDDAF4B2B}" type="slidenum">
              <a:rPr lang="en-US" smtClean="0"/>
              <a:pPr/>
              <a:t>12</a:t>
            </a:fld>
            <a:endParaRPr lang="en-US"/>
          </a:p>
        </p:txBody>
      </p:sp>
    </p:spTree>
    <p:extLst>
      <p:ext uri="{BB962C8B-B14F-4D97-AF65-F5344CB8AC3E}">
        <p14:creationId xmlns:p14="http://schemas.microsoft.com/office/powerpoint/2010/main" val="99321653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4259A7DA-CD8E-E721-69D2-017FEDAE56D7}"/>
              </a:ext>
            </a:extLst>
          </p:cNvPr>
          <p:cNvSpPr>
            <a:spLocks noGrp="1"/>
          </p:cNvSpPr>
          <p:nvPr>
            <p:ph type="ftr" sz="quarter" idx="11"/>
          </p:nvPr>
        </p:nvSpPr>
        <p:spPr/>
        <p:txBody>
          <a:bodyPr/>
          <a:lstStyle/>
          <a:p>
            <a:r>
              <a:rPr lang="en-US" dirty="0"/>
              <a:t>Epstein, Constitutional Law for a Changing America, 12e. © 2025 SAGE Publishing.</a:t>
            </a:r>
          </a:p>
        </p:txBody>
      </p:sp>
      <p:sp>
        <p:nvSpPr>
          <p:cNvPr id="3" name="Title 2">
            <a:extLst>
              <a:ext uri="{FF2B5EF4-FFF2-40B4-BE49-F238E27FC236}">
                <a16:creationId xmlns:a16="http://schemas.microsoft.com/office/drawing/2014/main" id="{D7000346-03DF-7D3E-D219-EB4934423FED}"/>
              </a:ext>
            </a:extLst>
          </p:cNvPr>
          <p:cNvSpPr>
            <a:spLocks noGrp="1"/>
          </p:cNvSpPr>
          <p:nvPr>
            <p:ph type="title"/>
          </p:nvPr>
        </p:nvSpPr>
        <p:spPr/>
        <p:txBody>
          <a:bodyPr>
            <a:normAutofit/>
          </a:bodyPr>
          <a:lstStyle/>
          <a:p>
            <a:r>
              <a:rPr lang="en-US" sz="4000" dirty="0"/>
              <a:t>Religious Establishment </a:t>
            </a:r>
            <a:r>
              <a:rPr lang="en-US" sz="2400" dirty="0"/>
              <a:t>(5 of 6)</a:t>
            </a:r>
            <a:endParaRPr lang="en-US" sz="4000" dirty="0"/>
          </a:p>
        </p:txBody>
      </p:sp>
      <p:sp>
        <p:nvSpPr>
          <p:cNvPr id="4" name="Content Placeholder 3">
            <a:extLst>
              <a:ext uri="{FF2B5EF4-FFF2-40B4-BE49-F238E27FC236}">
                <a16:creationId xmlns:a16="http://schemas.microsoft.com/office/drawing/2014/main" id="{BC36CEB8-D659-D759-F9F6-C7A820445329}"/>
              </a:ext>
            </a:extLst>
          </p:cNvPr>
          <p:cNvSpPr>
            <a:spLocks noGrp="1"/>
          </p:cNvSpPr>
          <p:nvPr>
            <p:ph idx="1"/>
          </p:nvPr>
        </p:nvSpPr>
        <p:spPr/>
        <p:txBody>
          <a:bodyPr/>
          <a:lstStyle/>
          <a:p>
            <a:pPr marL="0" indent="0">
              <a:buNone/>
            </a:pPr>
            <a:r>
              <a:rPr lang="en-US" dirty="0"/>
              <a:t>The Lemon Test Falls: Religious Displays</a:t>
            </a:r>
          </a:p>
          <a:p>
            <a:r>
              <a:rPr lang="en-US" dirty="0"/>
              <a:t>Lynch v. Donnelly (1984).</a:t>
            </a:r>
          </a:p>
          <a:p>
            <a:r>
              <a:rPr lang="en-US" dirty="0"/>
              <a:t>County of Allegheny v. ACLU (1989).</a:t>
            </a:r>
          </a:p>
          <a:p>
            <a:r>
              <a:rPr lang="en-US" dirty="0"/>
              <a:t>Van Orden v. Perry (2005).</a:t>
            </a:r>
          </a:p>
          <a:p>
            <a:r>
              <a:rPr lang="en-US" dirty="0"/>
              <a:t>American Legion v. American Humanist Association (2019).</a:t>
            </a:r>
          </a:p>
        </p:txBody>
      </p:sp>
      <p:sp>
        <p:nvSpPr>
          <p:cNvPr id="5" name="Slide Number Placeholder 4">
            <a:extLst>
              <a:ext uri="{FF2B5EF4-FFF2-40B4-BE49-F238E27FC236}">
                <a16:creationId xmlns:a16="http://schemas.microsoft.com/office/drawing/2014/main" id="{838DC598-EC0A-EC5A-1284-7D07F8AF5504}"/>
              </a:ext>
            </a:extLst>
          </p:cNvPr>
          <p:cNvSpPr>
            <a:spLocks noGrp="1"/>
          </p:cNvSpPr>
          <p:nvPr>
            <p:ph type="sldNum" sz="quarter" idx="12"/>
          </p:nvPr>
        </p:nvSpPr>
        <p:spPr/>
        <p:txBody>
          <a:bodyPr/>
          <a:lstStyle/>
          <a:p>
            <a:fld id="{B6F15528-21DE-4FAA-801E-634DDDAF4B2B}" type="slidenum">
              <a:rPr lang="en-US" smtClean="0"/>
              <a:pPr/>
              <a:t>13</a:t>
            </a:fld>
            <a:endParaRPr lang="en-US"/>
          </a:p>
        </p:txBody>
      </p:sp>
    </p:spTree>
    <p:extLst>
      <p:ext uri="{BB962C8B-B14F-4D97-AF65-F5344CB8AC3E}">
        <p14:creationId xmlns:p14="http://schemas.microsoft.com/office/powerpoint/2010/main" val="363655063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C6F0A6A6-8D44-AF5A-6322-865DD39D24E6}"/>
              </a:ext>
            </a:extLst>
          </p:cNvPr>
          <p:cNvSpPr>
            <a:spLocks noGrp="1"/>
          </p:cNvSpPr>
          <p:nvPr>
            <p:ph type="ftr" sz="quarter" idx="11"/>
          </p:nvPr>
        </p:nvSpPr>
        <p:spPr/>
        <p:txBody>
          <a:bodyPr/>
          <a:lstStyle/>
          <a:p>
            <a:r>
              <a:rPr lang="en-US" dirty="0"/>
              <a:t>Epstein, Constitutional Law for a Changing America, 12e. © 2025 SAGE Publishing.</a:t>
            </a:r>
          </a:p>
        </p:txBody>
      </p:sp>
      <p:sp>
        <p:nvSpPr>
          <p:cNvPr id="3" name="Title 2">
            <a:extLst>
              <a:ext uri="{FF2B5EF4-FFF2-40B4-BE49-F238E27FC236}">
                <a16:creationId xmlns:a16="http://schemas.microsoft.com/office/drawing/2014/main" id="{B4611E86-FB6A-AE1C-2081-CE25BB6B2AF6}"/>
              </a:ext>
            </a:extLst>
          </p:cNvPr>
          <p:cNvSpPr>
            <a:spLocks noGrp="1"/>
          </p:cNvSpPr>
          <p:nvPr>
            <p:ph type="title"/>
          </p:nvPr>
        </p:nvSpPr>
        <p:spPr/>
        <p:txBody>
          <a:bodyPr>
            <a:normAutofit/>
          </a:bodyPr>
          <a:lstStyle/>
          <a:p>
            <a:r>
              <a:rPr lang="en-US" sz="4000" dirty="0"/>
              <a:t>Religious Establishment </a:t>
            </a:r>
            <a:r>
              <a:rPr lang="en-US" sz="2400" dirty="0"/>
              <a:t>(6 </a:t>
            </a:r>
            <a:r>
              <a:rPr lang="en-US" sz="2400"/>
              <a:t>of 6)</a:t>
            </a:r>
            <a:endParaRPr lang="en-US" sz="4000" dirty="0"/>
          </a:p>
        </p:txBody>
      </p:sp>
      <p:sp>
        <p:nvSpPr>
          <p:cNvPr id="4" name="Content Placeholder 3">
            <a:extLst>
              <a:ext uri="{FF2B5EF4-FFF2-40B4-BE49-F238E27FC236}">
                <a16:creationId xmlns:a16="http://schemas.microsoft.com/office/drawing/2014/main" id="{AE2677EB-A54B-36CC-8A39-C6A21650BCC8}"/>
              </a:ext>
            </a:extLst>
          </p:cNvPr>
          <p:cNvSpPr>
            <a:spLocks noGrp="1"/>
          </p:cNvSpPr>
          <p:nvPr>
            <p:ph idx="1"/>
          </p:nvPr>
        </p:nvSpPr>
        <p:spPr/>
        <p:txBody>
          <a:bodyPr>
            <a:normAutofit fontScale="92500"/>
          </a:bodyPr>
          <a:lstStyle/>
          <a:p>
            <a:pPr marL="0" indent="0">
              <a:buNone/>
            </a:pPr>
            <a:r>
              <a:rPr lang="en-US" dirty="0"/>
              <a:t>The Lemon Test Falls: Government-sponsored Prayer</a:t>
            </a:r>
          </a:p>
          <a:p>
            <a:r>
              <a:rPr lang="en-US" dirty="0"/>
              <a:t>Wallace v. </a:t>
            </a:r>
            <a:r>
              <a:rPr lang="en-US" dirty="0" err="1"/>
              <a:t>Jaffree</a:t>
            </a:r>
            <a:r>
              <a:rPr lang="en-US" dirty="0"/>
              <a:t> (1985).</a:t>
            </a:r>
          </a:p>
          <a:p>
            <a:r>
              <a:rPr lang="en-US" dirty="0"/>
              <a:t>Santa Fe Independent School District v. Doe (2000).</a:t>
            </a:r>
          </a:p>
          <a:p>
            <a:r>
              <a:rPr lang="en-US" dirty="0"/>
              <a:t>Lee v. Weisman (1992).</a:t>
            </a:r>
          </a:p>
          <a:p>
            <a:r>
              <a:rPr lang="en-US" dirty="0"/>
              <a:t>Kennedy v. Bremerton School District (2022).</a:t>
            </a:r>
          </a:p>
        </p:txBody>
      </p:sp>
      <p:sp>
        <p:nvSpPr>
          <p:cNvPr id="5" name="Slide Number Placeholder 4">
            <a:extLst>
              <a:ext uri="{FF2B5EF4-FFF2-40B4-BE49-F238E27FC236}">
                <a16:creationId xmlns:a16="http://schemas.microsoft.com/office/drawing/2014/main" id="{D1BDD48F-B716-4C68-C1A9-0EAE0756B1DE}"/>
              </a:ext>
            </a:extLst>
          </p:cNvPr>
          <p:cNvSpPr>
            <a:spLocks noGrp="1"/>
          </p:cNvSpPr>
          <p:nvPr>
            <p:ph type="sldNum" sz="quarter" idx="12"/>
          </p:nvPr>
        </p:nvSpPr>
        <p:spPr/>
        <p:txBody>
          <a:bodyPr/>
          <a:lstStyle/>
          <a:p>
            <a:fld id="{B6F15528-21DE-4FAA-801E-634DDDAF4B2B}" type="slidenum">
              <a:rPr lang="en-US" smtClean="0"/>
              <a:pPr/>
              <a:t>14</a:t>
            </a:fld>
            <a:endParaRPr lang="en-US"/>
          </a:p>
        </p:txBody>
      </p:sp>
    </p:spTree>
    <p:extLst>
      <p:ext uri="{BB962C8B-B14F-4D97-AF65-F5344CB8AC3E}">
        <p14:creationId xmlns:p14="http://schemas.microsoft.com/office/powerpoint/2010/main" val="167201723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3972BC5F-DA2F-8B2C-5076-CE5784DA3FB3}"/>
              </a:ext>
            </a:extLst>
          </p:cNvPr>
          <p:cNvSpPr>
            <a:spLocks noGrp="1"/>
          </p:cNvSpPr>
          <p:nvPr>
            <p:ph type="ftr" sz="quarter" idx="11"/>
          </p:nvPr>
        </p:nvSpPr>
        <p:spPr/>
        <p:txBody>
          <a:bodyPr/>
          <a:lstStyle/>
          <a:p>
            <a:r>
              <a:rPr lang="en-US" dirty="0"/>
              <a:t>Epstein, Constitutional Law for a Changing America, 12e. </a:t>
            </a:r>
            <a:r>
              <a:rPr lang="en-US"/>
              <a:t>© 2025 SAGE Publishing.</a:t>
            </a:r>
            <a:endParaRPr lang="en-US" dirty="0"/>
          </a:p>
        </p:txBody>
      </p:sp>
      <p:sp>
        <p:nvSpPr>
          <p:cNvPr id="3" name="Title 2">
            <a:extLst>
              <a:ext uri="{FF2B5EF4-FFF2-40B4-BE49-F238E27FC236}">
                <a16:creationId xmlns:a16="http://schemas.microsoft.com/office/drawing/2014/main" id="{0CB702D4-A7C7-DAE6-4615-A4E484DFDA3A}"/>
              </a:ext>
            </a:extLst>
          </p:cNvPr>
          <p:cNvSpPr>
            <a:spLocks noGrp="1"/>
          </p:cNvSpPr>
          <p:nvPr>
            <p:ph type="title"/>
          </p:nvPr>
        </p:nvSpPr>
        <p:spPr/>
        <p:txBody>
          <a:bodyPr>
            <a:normAutofit fontScale="90000"/>
          </a:bodyPr>
          <a:lstStyle/>
          <a:p>
            <a:r>
              <a:rPr lang="en-US" dirty="0"/>
              <a:t>The Future of the Establishment Clause</a:t>
            </a:r>
          </a:p>
        </p:txBody>
      </p:sp>
      <p:sp>
        <p:nvSpPr>
          <p:cNvPr id="4" name="Content Placeholder 3">
            <a:extLst>
              <a:ext uri="{FF2B5EF4-FFF2-40B4-BE49-F238E27FC236}">
                <a16:creationId xmlns:a16="http://schemas.microsoft.com/office/drawing/2014/main" id="{DFF010EC-A95D-462F-E873-AEF564CF9C23}"/>
              </a:ext>
            </a:extLst>
          </p:cNvPr>
          <p:cNvSpPr>
            <a:spLocks noGrp="1"/>
          </p:cNvSpPr>
          <p:nvPr>
            <p:ph idx="1"/>
          </p:nvPr>
        </p:nvSpPr>
        <p:spPr/>
        <p:txBody>
          <a:bodyPr/>
          <a:lstStyle/>
          <a:p>
            <a:r>
              <a:rPr lang="en-US" dirty="0"/>
              <a:t>Justices classified as strongly accommodationist.</a:t>
            </a:r>
          </a:p>
          <a:p>
            <a:r>
              <a:rPr lang="en-US" dirty="0"/>
              <a:t>Views of the framers.</a:t>
            </a:r>
          </a:p>
          <a:p>
            <a:r>
              <a:rPr lang="en-US" dirty="0"/>
              <a:t>Don’t assume law abandonment.</a:t>
            </a:r>
          </a:p>
        </p:txBody>
      </p:sp>
      <p:sp>
        <p:nvSpPr>
          <p:cNvPr id="5" name="Slide Number Placeholder 4">
            <a:extLst>
              <a:ext uri="{FF2B5EF4-FFF2-40B4-BE49-F238E27FC236}">
                <a16:creationId xmlns:a16="http://schemas.microsoft.com/office/drawing/2014/main" id="{A5EF194F-1CD4-F90A-CCB0-6D9143C54FE3}"/>
              </a:ext>
            </a:extLst>
          </p:cNvPr>
          <p:cNvSpPr>
            <a:spLocks noGrp="1"/>
          </p:cNvSpPr>
          <p:nvPr>
            <p:ph type="sldNum" sz="quarter" idx="12"/>
          </p:nvPr>
        </p:nvSpPr>
        <p:spPr/>
        <p:txBody>
          <a:bodyPr/>
          <a:lstStyle/>
          <a:p>
            <a:fld id="{B6F15528-21DE-4FAA-801E-634DDDAF4B2B}" type="slidenum">
              <a:rPr lang="en-US" smtClean="0"/>
              <a:pPr/>
              <a:t>15</a:t>
            </a:fld>
            <a:endParaRPr lang="en-US"/>
          </a:p>
        </p:txBody>
      </p:sp>
    </p:spTree>
    <p:extLst>
      <p:ext uri="{BB962C8B-B14F-4D97-AF65-F5344CB8AC3E}">
        <p14:creationId xmlns:p14="http://schemas.microsoft.com/office/powerpoint/2010/main" val="337218499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4976F580-AD6D-06E6-21AE-1AB437CE9629}"/>
              </a:ext>
            </a:extLst>
          </p:cNvPr>
          <p:cNvSpPr>
            <a:spLocks noGrp="1"/>
          </p:cNvSpPr>
          <p:nvPr>
            <p:ph type="ftr" sz="quarter" idx="11"/>
          </p:nvPr>
        </p:nvSpPr>
        <p:spPr/>
        <p:txBody>
          <a:bodyPr/>
          <a:lstStyle/>
          <a:p>
            <a:r>
              <a:rPr lang="en-US" dirty="0"/>
              <a:t>Epstein, Constitutional Law for a Changing America, 12e. © 2025 SAGE Publishing.</a:t>
            </a:r>
          </a:p>
        </p:txBody>
      </p:sp>
      <p:sp>
        <p:nvSpPr>
          <p:cNvPr id="3" name="Title 2">
            <a:extLst>
              <a:ext uri="{FF2B5EF4-FFF2-40B4-BE49-F238E27FC236}">
                <a16:creationId xmlns:a16="http://schemas.microsoft.com/office/drawing/2014/main" id="{F55FEEAD-D4F0-4B3C-ACB7-CF661C5FB5B5}"/>
              </a:ext>
            </a:extLst>
          </p:cNvPr>
          <p:cNvSpPr>
            <a:spLocks noGrp="1"/>
          </p:cNvSpPr>
          <p:nvPr>
            <p:ph type="title"/>
          </p:nvPr>
        </p:nvSpPr>
        <p:spPr/>
        <p:txBody>
          <a:bodyPr>
            <a:normAutofit/>
          </a:bodyPr>
          <a:lstStyle/>
          <a:p>
            <a:r>
              <a:rPr lang="en-US" sz="4000" dirty="0"/>
              <a:t>Defining Religion</a:t>
            </a:r>
          </a:p>
        </p:txBody>
      </p:sp>
      <p:sp>
        <p:nvSpPr>
          <p:cNvPr id="4" name="Content Placeholder 3">
            <a:extLst>
              <a:ext uri="{FF2B5EF4-FFF2-40B4-BE49-F238E27FC236}">
                <a16:creationId xmlns:a16="http://schemas.microsoft.com/office/drawing/2014/main" id="{37A989CB-7A90-2C26-0D99-ECD486DE5325}"/>
              </a:ext>
            </a:extLst>
          </p:cNvPr>
          <p:cNvSpPr>
            <a:spLocks noGrp="1"/>
          </p:cNvSpPr>
          <p:nvPr>
            <p:ph idx="1"/>
          </p:nvPr>
        </p:nvSpPr>
        <p:spPr/>
        <p:txBody>
          <a:bodyPr/>
          <a:lstStyle/>
          <a:p>
            <a:r>
              <a:rPr lang="en-US" dirty="0"/>
              <a:t>First Amendment’s free exercise clause.</a:t>
            </a:r>
          </a:p>
          <a:p>
            <a:r>
              <a:rPr lang="en-US" dirty="0"/>
              <a:t>United States v. Ballard (1944).</a:t>
            </a:r>
          </a:p>
          <a:p>
            <a:r>
              <a:rPr lang="en-US" dirty="0"/>
              <a:t>United States v. Seeger (1965).</a:t>
            </a:r>
          </a:p>
          <a:p>
            <a:r>
              <a:rPr lang="en-US" dirty="0"/>
              <a:t>Welsh v. United States (1970).</a:t>
            </a:r>
          </a:p>
          <a:p>
            <a:endParaRPr lang="en-US" dirty="0"/>
          </a:p>
        </p:txBody>
      </p:sp>
      <p:sp>
        <p:nvSpPr>
          <p:cNvPr id="5" name="Slide Number Placeholder 4">
            <a:extLst>
              <a:ext uri="{FF2B5EF4-FFF2-40B4-BE49-F238E27FC236}">
                <a16:creationId xmlns:a16="http://schemas.microsoft.com/office/drawing/2014/main" id="{74B1EF06-F150-0017-99D1-FC9EC72BE167}"/>
              </a:ext>
            </a:extLst>
          </p:cNvPr>
          <p:cNvSpPr>
            <a:spLocks noGrp="1"/>
          </p:cNvSpPr>
          <p:nvPr>
            <p:ph type="sldNum" sz="quarter" idx="12"/>
          </p:nvPr>
        </p:nvSpPr>
        <p:spPr/>
        <p:txBody>
          <a:bodyPr/>
          <a:lstStyle/>
          <a:p>
            <a:fld id="{B6F15528-21DE-4FAA-801E-634DDDAF4B2B}" type="slidenum">
              <a:rPr lang="en-US" smtClean="0"/>
              <a:pPr/>
              <a:t>2</a:t>
            </a:fld>
            <a:endParaRPr lang="en-US"/>
          </a:p>
        </p:txBody>
      </p:sp>
    </p:spTree>
    <p:extLst>
      <p:ext uri="{BB962C8B-B14F-4D97-AF65-F5344CB8AC3E}">
        <p14:creationId xmlns:p14="http://schemas.microsoft.com/office/powerpoint/2010/main" val="315813976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6204EEF0-805A-0AC2-75D2-B720449DE388}"/>
              </a:ext>
            </a:extLst>
          </p:cNvPr>
          <p:cNvSpPr>
            <a:spLocks noGrp="1"/>
          </p:cNvSpPr>
          <p:nvPr>
            <p:ph type="ftr" sz="quarter" idx="11"/>
          </p:nvPr>
        </p:nvSpPr>
        <p:spPr/>
        <p:txBody>
          <a:bodyPr/>
          <a:lstStyle/>
          <a:p>
            <a:r>
              <a:rPr lang="en-US" dirty="0"/>
              <a:t>Epstein, Constitutional Law for a Changing America, 12e. © 2025 SAGE Publishing.</a:t>
            </a:r>
          </a:p>
        </p:txBody>
      </p:sp>
      <p:sp>
        <p:nvSpPr>
          <p:cNvPr id="3" name="Title 2">
            <a:extLst>
              <a:ext uri="{FF2B5EF4-FFF2-40B4-BE49-F238E27FC236}">
                <a16:creationId xmlns:a16="http://schemas.microsoft.com/office/drawing/2014/main" id="{204FC449-E556-F950-3009-F85E084BCFA0}"/>
              </a:ext>
            </a:extLst>
          </p:cNvPr>
          <p:cNvSpPr>
            <a:spLocks noGrp="1"/>
          </p:cNvSpPr>
          <p:nvPr>
            <p:ph type="title"/>
          </p:nvPr>
        </p:nvSpPr>
        <p:spPr/>
        <p:txBody>
          <a:bodyPr>
            <a:normAutofit/>
          </a:bodyPr>
          <a:lstStyle/>
          <a:p>
            <a:r>
              <a:rPr lang="en-US" sz="4000" dirty="0"/>
              <a:t>Free Exercise of Religion </a:t>
            </a:r>
            <a:r>
              <a:rPr lang="en-US" sz="2400" dirty="0"/>
              <a:t>(1 of 6)</a:t>
            </a:r>
          </a:p>
        </p:txBody>
      </p:sp>
      <p:sp>
        <p:nvSpPr>
          <p:cNvPr id="4" name="Content Placeholder 3">
            <a:extLst>
              <a:ext uri="{FF2B5EF4-FFF2-40B4-BE49-F238E27FC236}">
                <a16:creationId xmlns:a16="http://schemas.microsoft.com/office/drawing/2014/main" id="{BE66E15C-77F9-A1BD-63BF-60E4168FF7FF}"/>
              </a:ext>
            </a:extLst>
          </p:cNvPr>
          <p:cNvSpPr>
            <a:spLocks noGrp="1"/>
          </p:cNvSpPr>
          <p:nvPr>
            <p:ph idx="1"/>
          </p:nvPr>
        </p:nvSpPr>
        <p:spPr/>
        <p:txBody>
          <a:bodyPr/>
          <a:lstStyle/>
          <a:p>
            <a:r>
              <a:rPr lang="en-US" dirty="0"/>
              <a:t>Solid barrier against government regulation.</a:t>
            </a:r>
          </a:p>
          <a:p>
            <a:r>
              <a:rPr lang="en-US" dirty="0"/>
              <a:t>Pursue any exercise of religion.</a:t>
            </a:r>
          </a:p>
          <a:p>
            <a:r>
              <a:rPr lang="en-US" dirty="0"/>
              <a:t>Universal limit on “free exercise.”</a:t>
            </a:r>
          </a:p>
          <a:p>
            <a:r>
              <a:rPr lang="en-US" dirty="0"/>
              <a:t>Thomas Jefferson on religion.</a:t>
            </a:r>
          </a:p>
        </p:txBody>
      </p:sp>
      <p:sp>
        <p:nvSpPr>
          <p:cNvPr id="5" name="Slide Number Placeholder 4">
            <a:extLst>
              <a:ext uri="{FF2B5EF4-FFF2-40B4-BE49-F238E27FC236}">
                <a16:creationId xmlns:a16="http://schemas.microsoft.com/office/drawing/2014/main" id="{DFA97B82-31A6-BDD9-7AB2-890C453C0E87}"/>
              </a:ext>
            </a:extLst>
          </p:cNvPr>
          <p:cNvSpPr>
            <a:spLocks noGrp="1"/>
          </p:cNvSpPr>
          <p:nvPr>
            <p:ph type="sldNum" sz="quarter" idx="12"/>
          </p:nvPr>
        </p:nvSpPr>
        <p:spPr/>
        <p:txBody>
          <a:bodyPr/>
          <a:lstStyle/>
          <a:p>
            <a:fld id="{B6F15528-21DE-4FAA-801E-634DDDAF4B2B}" type="slidenum">
              <a:rPr lang="en-US" smtClean="0"/>
              <a:pPr/>
              <a:t>3</a:t>
            </a:fld>
            <a:endParaRPr lang="en-US"/>
          </a:p>
        </p:txBody>
      </p:sp>
    </p:spTree>
    <p:extLst>
      <p:ext uri="{BB962C8B-B14F-4D97-AF65-F5344CB8AC3E}">
        <p14:creationId xmlns:p14="http://schemas.microsoft.com/office/powerpoint/2010/main" val="83308941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3BED580F-E2AB-87B4-6157-397F66314E77}"/>
              </a:ext>
            </a:extLst>
          </p:cNvPr>
          <p:cNvSpPr>
            <a:spLocks noGrp="1"/>
          </p:cNvSpPr>
          <p:nvPr>
            <p:ph type="ftr" sz="quarter" idx="11"/>
          </p:nvPr>
        </p:nvSpPr>
        <p:spPr/>
        <p:txBody>
          <a:bodyPr/>
          <a:lstStyle/>
          <a:p>
            <a:r>
              <a:rPr lang="en-US" dirty="0"/>
              <a:t>Epstein, Constitutional Law for a Changing America, 12e. © 2025 SAGE Publishing.</a:t>
            </a:r>
          </a:p>
        </p:txBody>
      </p:sp>
      <p:sp>
        <p:nvSpPr>
          <p:cNvPr id="3" name="Title 2">
            <a:extLst>
              <a:ext uri="{FF2B5EF4-FFF2-40B4-BE49-F238E27FC236}">
                <a16:creationId xmlns:a16="http://schemas.microsoft.com/office/drawing/2014/main" id="{B38708D1-20E7-7A19-943D-81840F0F6BA2}"/>
              </a:ext>
            </a:extLst>
          </p:cNvPr>
          <p:cNvSpPr>
            <a:spLocks noGrp="1"/>
          </p:cNvSpPr>
          <p:nvPr>
            <p:ph type="title"/>
          </p:nvPr>
        </p:nvSpPr>
        <p:spPr/>
        <p:txBody>
          <a:bodyPr>
            <a:normAutofit/>
          </a:bodyPr>
          <a:lstStyle/>
          <a:p>
            <a:r>
              <a:rPr lang="en-US" sz="4000" dirty="0"/>
              <a:t>Free Exercise of Religion </a:t>
            </a:r>
            <a:r>
              <a:rPr lang="en-US" sz="2400" dirty="0"/>
              <a:t>(2 of 6)</a:t>
            </a:r>
            <a:endParaRPr lang="en-US" sz="4000" dirty="0"/>
          </a:p>
        </p:txBody>
      </p:sp>
      <p:sp>
        <p:nvSpPr>
          <p:cNvPr id="4" name="Content Placeholder 3">
            <a:extLst>
              <a:ext uri="{FF2B5EF4-FFF2-40B4-BE49-F238E27FC236}">
                <a16:creationId xmlns:a16="http://schemas.microsoft.com/office/drawing/2014/main" id="{F1446EA5-7685-8E9E-B64D-9EAC045C58B7}"/>
              </a:ext>
            </a:extLst>
          </p:cNvPr>
          <p:cNvSpPr>
            <a:spLocks noGrp="1"/>
          </p:cNvSpPr>
          <p:nvPr>
            <p:ph idx="1"/>
          </p:nvPr>
        </p:nvSpPr>
        <p:spPr/>
        <p:txBody>
          <a:bodyPr/>
          <a:lstStyle/>
          <a:p>
            <a:pPr marL="0" indent="0">
              <a:buNone/>
            </a:pPr>
            <a:r>
              <a:rPr lang="en-US" dirty="0"/>
              <a:t>Belief-Action Distinction and the Valid Secular Policy Test</a:t>
            </a:r>
          </a:p>
          <a:p>
            <a:r>
              <a:rPr lang="en-US" dirty="0"/>
              <a:t>Reynolds v. United States (1879).</a:t>
            </a:r>
          </a:p>
          <a:p>
            <a:r>
              <a:rPr lang="en-US" dirty="0"/>
              <a:t>Pierce v. Society of Sister (1925).</a:t>
            </a:r>
          </a:p>
          <a:p>
            <a:r>
              <a:rPr lang="en-US" dirty="0"/>
              <a:t>Cantwell v. Connecticut (1940).</a:t>
            </a:r>
          </a:p>
        </p:txBody>
      </p:sp>
      <p:sp>
        <p:nvSpPr>
          <p:cNvPr id="5" name="Slide Number Placeholder 4">
            <a:extLst>
              <a:ext uri="{FF2B5EF4-FFF2-40B4-BE49-F238E27FC236}">
                <a16:creationId xmlns:a16="http://schemas.microsoft.com/office/drawing/2014/main" id="{345FF054-628D-E949-C5C9-FBB8728BBE3E}"/>
              </a:ext>
            </a:extLst>
          </p:cNvPr>
          <p:cNvSpPr>
            <a:spLocks noGrp="1"/>
          </p:cNvSpPr>
          <p:nvPr>
            <p:ph type="sldNum" sz="quarter" idx="12"/>
          </p:nvPr>
        </p:nvSpPr>
        <p:spPr/>
        <p:txBody>
          <a:bodyPr/>
          <a:lstStyle/>
          <a:p>
            <a:fld id="{B6F15528-21DE-4FAA-801E-634DDDAF4B2B}" type="slidenum">
              <a:rPr lang="en-US" smtClean="0"/>
              <a:pPr/>
              <a:t>4</a:t>
            </a:fld>
            <a:endParaRPr lang="en-US"/>
          </a:p>
        </p:txBody>
      </p:sp>
    </p:spTree>
    <p:extLst>
      <p:ext uri="{BB962C8B-B14F-4D97-AF65-F5344CB8AC3E}">
        <p14:creationId xmlns:p14="http://schemas.microsoft.com/office/powerpoint/2010/main" val="281298529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5B484A44-6D66-BF6C-EBE4-1ECF5431B573}"/>
              </a:ext>
            </a:extLst>
          </p:cNvPr>
          <p:cNvSpPr>
            <a:spLocks noGrp="1"/>
          </p:cNvSpPr>
          <p:nvPr>
            <p:ph type="ftr" sz="quarter" idx="11"/>
          </p:nvPr>
        </p:nvSpPr>
        <p:spPr/>
        <p:txBody>
          <a:bodyPr/>
          <a:lstStyle/>
          <a:p>
            <a:r>
              <a:rPr lang="en-US" dirty="0"/>
              <a:t>Epstein, Constitutional Law for a Changing America, 12e. © 2025 SAGE Publishing.</a:t>
            </a:r>
          </a:p>
        </p:txBody>
      </p:sp>
      <p:sp>
        <p:nvSpPr>
          <p:cNvPr id="3" name="Title 2">
            <a:extLst>
              <a:ext uri="{FF2B5EF4-FFF2-40B4-BE49-F238E27FC236}">
                <a16:creationId xmlns:a16="http://schemas.microsoft.com/office/drawing/2014/main" id="{258AF37D-9D17-6056-CCE7-3E0167DD8331}"/>
              </a:ext>
            </a:extLst>
          </p:cNvPr>
          <p:cNvSpPr>
            <a:spLocks noGrp="1"/>
          </p:cNvSpPr>
          <p:nvPr>
            <p:ph type="title"/>
          </p:nvPr>
        </p:nvSpPr>
        <p:spPr/>
        <p:txBody>
          <a:bodyPr>
            <a:normAutofit/>
          </a:bodyPr>
          <a:lstStyle/>
          <a:p>
            <a:r>
              <a:rPr lang="en-US" sz="4000" dirty="0"/>
              <a:t>Free Exercise of Religion </a:t>
            </a:r>
            <a:r>
              <a:rPr lang="en-US" sz="2400" dirty="0"/>
              <a:t>(3 of 6)</a:t>
            </a:r>
            <a:endParaRPr lang="en-US" sz="4000" dirty="0"/>
          </a:p>
        </p:txBody>
      </p:sp>
      <p:sp>
        <p:nvSpPr>
          <p:cNvPr id="4" name="Content Placeholder 3">
            <a:extLst>
              <a:ext uri="{FF2B5EF4-FFF2-40B4-BE49-F238E27FC236}">
                <a16:creationId xmlns:a16="http://schemas.microsoft.com/office/drawing/2014/main" id="{0EFBE7BE-7A27-F70C-F1ED-12EAD2FE0258}"/>
              </a:ext>
            </a:extLst>
          </p:cNvPr>
          <p:cNvSpPr>
            <a:spLocks noGrp="1"/>
          </p:cNvSpPr>
          <p:nvPr>
            <p:ph idx="1"/>
          </p:nvPr>
        </p:nvSpPr>
        <p:spPr/>
        <p:txBody>
          <a:bodyPr/>
          <a:lstStyle/>
          <a:p>
            <a:pPr marL="0" indent="0">
              <a:buNone/>
            </a:pPr>
            <a:r>
              <a:rPr lang="en-US" dirty="0"/>
              <a:t>Application of the Valid Secular Policy Test</a:t>
            </a:r>
          </a:p>
          <a:p>
            <a:r>
              <a:rPr lang="en-US" dirty="0"/>
              <a:t>Minersville School District v. </a:t>
            </a:r>
            <a:r>
              <a:rPr lang="en-US" dirty="0" err="1"/>
              <a:t>Gobitis</a:t>
            </a:r>
            <a:r>
              <a:rPr lang="en-US" dirty="0"/>
              <a:t> (1940).</a:t>
            </a:r>
          </a:p>
          <a:p>
            <a:r>
              <a:rPr lang="en-US" dirty="0"/>
              <a:t>Prince v. Massachusetts (1944).</a:t>
            </a:r>
          </a:p>
        </p:txBody>
      </p:sp>
      <p:sp>
        <p:nvSpPr>
          <p:cNvPr id="5" name="Slide Number Placeholder 4">
            <a:extLst>
              <a:ext uri="{FF2B5EF4-FFF2-40B4-BE49-F238E27FC236}">
                <a16:creationId xmlns:a16="http://schemas.microsoft.com/office/drawing/2014/main" id="{92737D8C-69DA-17B3-9A4F-ADDA25A7EA3F}"/>
              </a:ext>
            </a:extLst>
          </p:cNvPr>
          <p:cNvSpPr>
            <a:spLocks noGrp="1"/>
          </p:cNvSpPr>
          <p:nvPr>
            <p:ph type="sldNum" sz="quarter" idx="12"/>
          </p:nvPr>
        </p:nvSpPr>
        <p:spPr/>
        <p:txBody>
          <a:bodyPr/>
          <a:lstStyle/>
          <a:p>
            <a:fld id="{B6F15528-21DE-4FAA-801E-634DDDAF4B2B}" type="slidenum">
              <a:rPr lang="en-US" smtClean="0"/>
              <a:pPr/>
              <a:t>5</a:t>
            </a:fld>
            <a:endParaRPr lang="en-US"/>
          </a:p>
        </p:txBody>
      </p:sp>
    </p:spTree>
    <p:extLst>
      <p:ext uri="{BB962C8B-B14F-4D97-AF65-F5344CB8AC3E}">
        <p14:creationId xmlns:p14="http://schemas.microsoft.com/office/powerpoint/2010/main" val="362395824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10FA540D-19CB-8F3B-924C-ABDC2F433C6B}"/>
              </a:ext>
            </a:extLst>
          </p:cNvPr>
          <p:cNvSpPr>
            <a:spLocks noGrp="1"/>
          </p:cNvSpPr>
          <p:nvPr>
            <p:ph type="ftr" sz="quarter" idx="11"/>
          </p:nvPr>
        </p:nvSpPr>
        <p:spPr/>
        <p:txBody>
          <a:bodyPr/>
          <a:lstStyle/>
          <a:p>
            <a:r>
              <a:rPr lang="en-US" dirty="0"/>
              <a:t>Epstein, Constitutional Law for a Changing America, 12e. © 2025 SAGE Publishing.</a:t>
            </a:r>
          </a:p>
        </p:txBody>
      </p:sp>
      <p:sp>
        <p:nvSpPr>
          <p:cNvPr id="3" name="Title 2">
            <a:extLst>
              <a:ext uri="{FF2B5EF4-FFF2-40B4-BE49-F238E27FC236}">
                <a16:creationId xmlns:a16="http://schemas.microsoft.com/office/drawing/2014/main" id="{579186E4-EC30-357F-8E9C-3A8882435BA3}"/>
              </a:ext>
            </a:extLst>
          </p:cNvPr>
          <p:cNvSpPr>
            <a:spLocks noGrp="1"/>
          </p:cNvSpPr>
          <p:nvPr>
            <p:ph type="title"/>
          </p:nvPr>
        </p:nvSpPr>
        <p:spPr/>
        <p:txBody>
          <a:bodyPr>
            <a:normAutofit/>
          </a:bodyPr>
          <a:lstStyle/>
          <a:p>
            <a:r>
              <a:rPr lang="en-US" sz="4000" dirty="0"/>
              <a:t>Free Exercise of Religion </a:t>
            </a:r>
            <a:r>
              <a:rPr lang="en-US" sz="2400" dirty="0"/>
              <a:t>(4 of 6)</a:t>
            </a:r>
            <a:endParaRPr lang="en-US" sz="4000" dirty="0"/>
          </a:p>
        </p:txBody>
      </p:sp>
      <p:sp>
        <p:nvSpPr>
          <p:cNvPr id="4" name="Content Placeholder 3">
            <a:extLst>
              <a:ext uri="{FF2B5EF4-FFF2-40B4-BE49-F238E27FC236}">
                <a16:creationId xmlns:a16="http://schemas.microsoft.com/office/drawing/2014/main" id="{44A2071E-FC13-3432-0ECA-C0F96F2F41A4}"/>
              </a:ext>
            </a:extLst>
          </p:cNvPr>
          <p:cNvSpPr>
            <a:spLocks noGrp="1"/>
          </p:cNvSpPr>
          <p:nvPr>
            <p:ph idx="1"/>
          </p:nvPr>
        </p:nvSpPr>
        <p:spPr/>
        <p:txBody>
          <a:bodyPr/>
          <a:lstStyle/>
          <a:p>
            <a:pPr marL="0" indent="0">
              <a:buNone/>
            </a:pPr>
            <a:r>
              <a:rPr lang="en-US" dirty="0"/>
              <a:t>The </a:t>
            </a:r>
            <a:r>
              <a:rPr lang="en-US" dirty="0" err="1"/>
              <a:t>Sherbert</a:t>
            </a:r>
            <a:r>
              <a:rPr lang="en-US" dirty="0"/>
              <a:t>-Yoder Compelling State Interest Test</a:t>
            </a:r>
          </a:p>
          <a:p>
            <a:r>
              <a:rPr lang="en-US" dirty="0"/>
              <a:t>Braunfeld v. Brown (1961).</a:t>
            </a:r>
          </a:p>
          <a:p>
            <a:r>
              <a:rPr lang="en-US" dirty="0" err="1"/>
              <a:t>Sherbert</a:t>
            </a:r>
            <a:r>
              <a:rPr lang="en-US" dirty="0"/>
              <a:t> v. Verner (1963).</a:t>
            </a:r>
          </a:p>
          <a:p>
            <a:r>
              <a:rPr lang="en-US" dirty="0"/>
              <a:t>Wisconsin v. Yoder (1972).</a:t>
            </a:r>
          </a:p>
        </p:txBody>
      </p:sp>
      <p:sp>
        <p:nvSpPr>
          <p:cNvPr id="5" name="Slide Number Placeholder 4">
            <a:extLst>
              <a:ext uri="{FF2B5EF4-FFF2-40B4-BE49-F238E27FC236}">
                <a16:creationId xmlns:a16="http://schemas.microsoft.com/office/drawing/2014/main" id="{54C019BF-5515-22F2-A68C-C761F962E196}"/>
              </a:ext>
            </a:extLst>
          </p:cNvPr>
          <p:cNvSpPr>
            <a:spLocks noGrp="1"/>
          </p:cNvSpPr>
          <p:nvPr>
            <p:ph type="sldNum" sz="quarter" idx="12"/>
          </p:nvPr>
        </p:nvSpPr>
        <p:spPr/>
        <p:txBody>
          <a:bodyPr/>
          <a:lstStyle/>
          <a:p>
            <a:fld id="{B6F15528-21DE-4FAA-801E-634DDDAF4B2B}" type="slidenum">
              <a:rPr lang="en-US" smtClean="0"/>
              <a:pPr/>
              <a:t>6</a:t>
            </a:fld>
            <a:endParaRPr lang="en-US"/>
          </a:p>
        </p:txBody>
      </p:sp>
    </p:spTree>
    <p:extLst>
      <p:ext uri="{BB962C8B-B14F-4D97-AF65-F5344CB8AC3E}">
        <p14:creationId xmlns:p14="http://schemas.microsoft.com/office/powerpoint/2010/main" val="30383951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319AEBA5-B7B3-8CF5-D07C-A7572CD44292}"/>
              </a:ext>
            </a:extLst>
          </p:cNvPr>
          <p:cNvSpPr>
            <a:spLocks noGrp="1"/>
          </p:cNvSpPr>
          <p:nvPr>
            <p:ph type="ftr" sz="quarter" idx="11"/>
          </p:nvPr>
        </p:nvSpPr>
        <p:spPr/>
        <p:txBody>
          <a:bodyPr/>
          <a:lstStyle/>
          <a:p>
            <a:r>
              <a:rPr lang="en-US" dirty="0"/>
              <a:t>Epstein, Constitutional Law for a Changing America, 12e. © 2025 SAGE Publishing.</a:t>
            </a:r>
          </a:p>
        </p:txBody>
      </p:sp>
      <p:sp>
        <p:nvSpPr>
          <p:cNvPr id="3" name="Title 2">
            <a:extLst>
              <a:ext uri="{FF2B5EF4-FFF2-40B4-BE49-F238E27FC236}">
                <a16:creationId xmlns:a16="http://schemas.microsoft.com/office/drawing/2014/main" id="{00A209EF-5613-A8F4-3497-2C54B5B8A0BA}"/>
              </a:ext>
            </a:extLst>
          </p:cNvPr>
          <p:cNvSpPr>
            <a:spLocks noGrp="1"/>
          </p:cNvSpPr>
          <p:nvPr>
            <p:ph type="title"/>
          </p:nvPr>
        </p:nvSpPr>
        <p:spPr/>
        <p:txBody>
          <a:bodyPr>
            <a:normAutofit/>
          </a:bodyPr>
          <a:lstStyle/>
          <a:p>
            <a:r>
              <a:rPr lang="en-US" sz="4000" dirty="0"/>
              <a:t>Free Exercise of Religion </a:t>
            </a:r>
            <a:r>
              <a:rPr lang="en-US" sz="2400" dirty="0"/>
              <a:t>(5 of 6)</a:t>
            </a:r>
            <a:endParaRPr lang="en-US" sz="4000" dirty="0"/>
          </a:p>
        </p:txBody>
      </p:sp>
      <p:sp>
        <p:nvSpPr>
          <p:cNvPr id="4" name="Content Placeholder 3">
            <a:extLst>
              <a:ext uri="{FF2B5EF4-FFF2-40B4-BE49-F238E27FC236}">
                <a16:creationId xmlns:a16="http://schemas.microsoft.com/office/drawing/2014/main" id="{A849B103-1799-F1C1-788E-EB7C65F3E773}"/>
              </a:ext>
            </a:extLst>
          </p:cNvPr>
          <p:cNvSpPr>
            <a:spLocks noGrp="1"/>
          </p:cNvSpPr>
          <p:nvPr>
            <p:ph idx="1"/>
          </p:nvPr>
        </p:nvSpPr>
        <p:spPr/>
        <p:txBody>
          <a:bodyPr/>
          <a:lstStyle/>
          <a:p>
            <a:pPr marL="0" indent="0">
              <a:buNone/>
            </a:pPr>
            <a:r>
              <a:rPr lang="en-US" dirty="0"/>
              <a:t>The </a:t>
            </a:r>
            <a:r>
              <a:rPr lang="en-US" dirty="0" err="1"/>
              <a:t>Sherbert</a:t>
            </a:r>
            <a:r>
              <a:rPr lang="en-US" dirty="0"/>
              <a:t>-Yoder Compelling State Interest Test</a:t>
            </a:r>
          </a:p>
          <a:p>
            <a:r>
              <a:rPr lang="en-US" dirty="0"/>
              <a:t>Thomas v. Review Board of India Employment Security Division (1981).</a:t>
            </a:r>
          </a:p>
          <a:p>
            <a:r>
              <a:rPr lang="en-US" dirty="0"/>
              <a:t>Bob Jones University v. United States (1982).</a:t>
            </a:r>
          </a:p>
        </p:txBody>
      </p:sp>
      <p:sp>
        <p:nvSpPr>
          <p:cNvPr id="5" name="Slide Number Placeholder 4">
            <a:extLst>
              <a:ext uri="{FF2B5EF4-FFF2-40B4-BE49-F238E27FC236}">
                <a16:creationId xmlns:a16="http://schemas.microsoft.com/office/drawing/2014/main" id="{040295B2-5BE0-0212-1C69-F0EEDF645733}"/>
              </a:ext>
            </a:extLst>
          </p:cNvPr>
          <p:cNvSpPr>
            <a:spLocks noGrp="1"/>
          </p:cNvSpPr>
          <p:nvPr>
            <p:ph type="sldNum" sz="quarter" idx="12"/>
          </p:nvPr>
        </p:nvSpPr>
        <p:spPr/>
        <p:txBody>
          <a:bodyPr/>
          <a:lstStyle/>
          <a:p>
            <a:fld id="{B6F15528-21DE-4FAA-801E-634DDDAF4B2B}" type="slidenum">
              <a:rPr lang="en-US" smtClean="0"/>
              <a:pPr/>
              <a:t>7</a:t>
            </a:fld>
            <a:endParaRPr lang="en-US"/>
          </a:p>
        </p:txBody>
      </p:sp>
    </p:spTree>
    <p:extLst>
      <p:ext uri="{BB962C8B-B14F-4D97-AF65-F5344CB8AC3E}">
        <p14:creationId xmlns:p14="http://schemas.microsoft.com/office/powerpoint/2010/main" val="142737593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9712E7F2-60FC-74D6-E9F9-6DB7004DA45F}"/>
              </a:ext>
            </a:extLst>
          </p:cNvPr>
          <p:cNvSpPr>
            <a:spLocks noGrp="1"/>
          </p:cNvSpPr>
          <p:nvPr>
            <p:ph type="ftr" sz="quarter" idx="11"/>
          </p:nvPr>
        </p:nvSpPr>
        <p:spPr/>
        <p:txBody>
          <a:bodyPr/>
          <a:lstStyle/>
          <a:p>
            <a:r>
              <a:rPr lang="en-US" dirty="0"/>
              <a:t>Epstein, Constitutional Law for a Changing America, 12e. © 2025 SAGE Publishing.</a:t>
            </a:r>
          </a:p>
        </p:txBody>
      </p:sp>
      <p:sp>
        <p:nvSpPr>
          <p:cNvPr id="3" name="Title 2">
            <a:extLst>
              <a:ext uri="{FF2B5EF4-FFF2-40B4-BE49-F238E27FC236}">
                <a16:creationId xmlns:a16="http://schemas.microsoft.com/office/drawing/2014/main" id="{317172C0-A9DE-EA47-1861-C6B5B8D8C8B7}"/>
              </a:ext>
            </a:extLst>
          </p:cNvPr>
          <p:cNvSpPr>
            <a:spLocks noGrp="1"/>
          </p:cNvSpPr>
          <p:nvPr>
            <p:ph type="title"/>
          </p:nvPr>
        </p:nvSpPr>
        <p:spPr/>
        <p:txBody>
          <a:bodyPr>
            <a:normAutofit/>
          </a:bodyPr>
          <a:lstStyle/>
          <a:p>
            <a:r>
              <a:rPr lang="en-US" sz="4000" dirty="0"/>
              <a:t>Free Exercise of Religion </a:t>
            </a:r>
            <a:r>
              <a:rPr lang="en-US" sz="2400" dirty="0"/>
              <a:t>(6 of 6)</a:t>
            </a:r>
            <a:endParaRPr lang="en-US" sz="4000" dirty="0"/>
          </a:p>
        </p:txBody>
      </p:sp>
      <p:sp>
        <p:nvSpPr>
          <p:cNvPr id="4" name="Content Placeholder 3">
            <a:extLst>
              <a:ext uri="{FF2B5EF4-FFF2-40B4-BE49-F238E27FC236}">
                <a16:creationId xmlns:a16="http://schemas.microsoft.com/office/drawing/2014/main" id="{4AFEDC02-759B-C43B-4970-CBE17B414E85}"/>
              </a:ext>
            </a:extLst>
          </p:cNvPr>
          <p:cNvSpPr>
            <a:spLocks noGrp="1"/>
          </p:cNvSpPr>
          <p:nvPr>
            <p:ph idx="1"/>
          </p:nvPr>
        </p:nvSpPr>
        <p:spPr/>
        <p:txBody>
          <a:bodyPr>
            <a:normAutofit fontScale="92500" lnSpcReduction="10000"/>
          </a:bodyPr>
          <a:lstStyle/>
          <a:p>
            <a:pPr marL="0" indent="0">
              <a:buNone/>
            </a:pPr>
            <a:r>
              <a:rPr lang="en-US" dirty="0"/>
              <a:t>The Demise of </a:t>
            </a:r>
            <a:r>
              <a:rPr lang="en-US" dirty="0" err="1"/>
              <a:t>Sherbert</a:t>
            </a:r>
            <a:r>
              <a:rPr lang="en-US" dirty="0"/>
              <a:t>-Yoder and Adoption of the Smith Test</a:t>
            </a:r>
          </a:p>
          <a:p>
            <a:r>
              <a:rPr lang="en-US" dirty="0"/>
              <a:t>Goldman v. Weinberger (1986).</a:t>
            </a:r>
          </a:p>
          <a:p>
            <a:r>
              <a:rPr lang="en-US" dirty="0"/>
              <a:t>Bowen v. Roy (1986).</a:t>
            </a:r>
          </a:p>
          <a:p>
            <a:r>
              <a:rPr lang="en-US" dirty="0"/>
              <a:t>Department of Human Resources of Oregon v. Smith (1990).</a:t>
            </a:r>
          </a:p>
          <a:p>
            <a:r>
              <a:rPr lang="en-US" dirty="0"/>
              <a:t>Church of </a:t>
            </a:r>
            <a:r>
              <a:rPr lang="en-US" dirty="0" err="1"/>
              <a:t>Lukumi</a:t>
            </a:r>
            <a:r>
              <a:rPr lang="en-US" dirty="0"/>
              <a:t> </a:t>
            </a:r>
            <a:r>
              <a:rPr lang="en-US" dirty="0" err="1"/>
              <a:t>Babalu</a:t>
            </a:r>
            <a:r>
              <a:rPr lang="en-US" dirty="0"/>
              <a:t> v. City of Hialeah (1993).</a:t>
            </a:r>
          </a:p>
        </p:txBody>
      </p:sp>
      <p:sp>
        <p:nvSpPr>
          <p:cNvPr id="5" name="Slide Number Placeholder 4">
            <a:extLst>
              <a:ext uri="{FF2B5EF4-FFF2-40B4-BE49-F238E27FC236}">
                <a16:creationId xmlns:a16="http://schemas.microsoft.com/office/drawing/2014/main" id="{F2C6D966-4E7B-1EBF-9A87-BA8DD9BA88D1}"/>
              </a:ext>
            </a:extLst>
          </p:cNvPr>
          <p:cNvSpPr>
            <a:spLocks noGrp="1"/>
          </p:cNvSpPr>
          <p:nvPr>
            <p:ph type="sldNum" sz="quarter" idx="12"/>
          </p:nvPr>
        </p:nvSpPr>
        <p:spPr/>
        <p:txBody>
          <a:bodyPr/>
          <a:lstStyle/>
          <a:p>
            <a:fld id="{B6F15528-21DE-4FAA-801E-634DDDAF4B2B}" type="slidenum">
              <a:rPr lang="en-US" smtClean="0"/>
              <a:pPr/>
              <a:t>8</a:t>
            </a:fld>
            <a:endParaRPr lang="en-US"/>
          </a:p>
        </p:txBody>
      </p:sp>
    </p:spTree>
    <p:extLst>
      <p:ext uri="{BB962C8B-B14F-4D97-AF65-F5344CB8AC3E}">
        <p14:creationId xmlns:p14="http://schemas.microsoft.com/office/powerpoint/2010/main" val="416359758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FB553FEB-9B11-4EF2-31E6-1481482288A7}"/>
              </a:ext>
            </a:extLst>
          </p:cNvPr>
          <p:cNvSpPr>
            <a:spLocks noGrp="1"/>
          </p:cNvSpPr>
          <p:nvPr>
            <p:ph type="ftr" sz="quarter" idx="11"/>
          </p:nvPr>
        </p:nvSpPr>
        <p:spPr/>
        <p:txBody>
          <a:bodyPr/>
          <a:lstStyle/>
          <a:p>
            <a:r>
              <a:rPr lang="en-US" dirty="0"/>
              <a:t>Epstein, Constitutional Law for a Changing America, 12e. © 2025 SAGE Publishing.</a:t>
            </a:r>
          </a:p>
        </p:txBody>
      </p:sp>
      <p:sp>
        <p:nvSpPr>
          <p:cNvPr id="3" name="Title 2">
            <a:extLst>
              <a:ext uri="{FF2B5EF4-FFF2-40B4-BE49-F238E27FC236}">
                <a16:creationId xmlns:a16="http://schemas.microsoft.com/office/drawing/2014/main" id="{7BD8EE45-F47B-826F-2C8F-FE6E52A9CDC0}"/>
              </a:ext>
            </a:extLst>
          </p:cNvPr>
          <p:cNvSpPr>
            <a:spLocks noGrp="1"/>
          </p:cNvSpPr>
          <p:nvPr>
            <p:ph type="title"/>
          </p:nvPr>
        </p:nvSpPr>
        <p:spPr/>
        <p:txBody>
          <a:bodyPr>
            <a:normAutofit/>
          </a:bodyPr>
          <a:lstStyle/>
          <a:p>
            <a:r>
              <a:rPr lang="en-US" sz="4000" dirty="0"/>
              <a:t>Religious Establishment </a:t>
            </a:r>
            <a:r>
              <a:rPr lang="en-US" sz="2400" dirty="0"/>
              <a:t>(1 of 6)</a:t>
            </a:r>
          </a:p>
        </p:txBody>
      </p:sp>
      <p:sp>
        <p:nvSpPr>
          <p:cNvPr id="4" name="Content Placeholder 3">
            <a:extLst>
              <a:ext uri="{FF2B5EF4-FFF2-40B4-BE49-F238E27FC236}">
                <a16:creationId xmlns:a16="http://schemas.microsoft.com/office/drawing/2014/main" id="{FE43B0A1-A42A-27E1-89B4-0E174435C0E5}"/>
              </a:ext>
            </a:extLst>
          </p:cNvPr>
          <p:cNvSpPr>
            <a:spLocks noGrp="1"/>
          </p:cNvSpPr>
          <p:nvPr>
            <p:ph idx="1"/>
          </p:nvPr>
        </p:nvSpPr>
        <p:spPr/>
        <p:txBody>
          <a:bodyPr/>
          <a:lstStyle/>
          <a:p>
            <a:r>
              <a:rPr lang="en-US" dirty="0"/>
              <a:t>Strict separation.</a:t>
            </a:r>
          </a:p>
          <a:p>
            <a:r>
              <a:rPr lang="en-US" dirty="0"/>
              <a:t>Neutrality.</a:t>
            </a:r>
          </a:p>
          <a:p>
            <a:r>
              <a:rPr lang="en-US" dirty="0"/>
              <a:t>Accommodation.</a:t>
            </a:r>
          </a:p>
          <a:p>
            <a:r>
              <a:rPr lang="en-US" dirty="0"/>
              <a:t>Bradfield v. Roberts (1899).</a:t>
            </a:r>
          </a:p>
          <a:p>
            <a:endParaRPr lang="en-US" dirty="0"/>
          </a:p>
        </p:txBody>
      </p:sp>
      <p:sp>
        <p:nvSpPr>
          <p:cNvPr id="5" name="Slide Number Placeholder 4">
            <a:extLst>
              <a:ext uri="{FF2B5EF4-FFF2-40B4-BE49-F238E27FC236}">
                <a16:creationId xmlns:a16="http://schemas.microsoft.com/office/drawing/2014/main" id="{9EF549C4-D8B4-68DD-2999-19413C555C86}"/>
              </a:ext>
            </a:extLst>
          </p:cNvPr>
          <p:cNvSpPr>
            <a:spLocks noGrp="1"/>
          </p:cNvSpPr>
          <p:nvPr>
            <p:ph type="sldNum" sz="quarter" idx="12"/>
          </p:nvPr>
        </p:nvSpPr>
        <p:spPr/>
        <p:txBody>
          <a:bodyPr/>
          <a:lstStyle/>
          <a:p>
            <a:fld id="{B6F15528-21DE-4FAA-801E-634DDDAF4B2B}" type="slidenum">
              <a:rPr lang="en-US" smtClean="0"/>
              <a:pPr/>
              <a:t>9</a:t>
            </a:fld>
            <a:endParaRPr lang="en-US"/>
          </a:p>
        </p:txBody>
      </p:sp>
    </p:spTree>
    <p:extLst>
      <p:ext uri="{BB962C8B-B14F-4D97-AF65-F5344CB8AC3E}">
        <p14:creationId xmlns:p14="http://schemas.microsoft.com/office/powerpoint/2010/main" val="387872750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1575</TotalTime>
  <Words>5651</Words>
  <Application>Microsoft Office PowerPoint</Application>
  <PresentationFormat>On-screen Show (4:3)</PresentationFormat>
  <Paragraphs>353</Paragraphs>
  <Slides>15</Slides>
  <Notes>14</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15</vt:i4>
      </vt:variant>
    </vt:vector>
  </HeadingPairs>
  <TitlesOfParts>
    <vt:vector size="18" baseType="lpstr">
      <vt:lpstr>Arial</vt:lpstr>
      <vt:lpstr>Calibri</vt:lpstr>
      <vt:lpstr>Office Theme</vt:lpstr>
      <vt:lpstr>Epstein, Constitutional Law for a Changing America, Edition 12 Chapter 4: Religion: Exercise and Establishment</vt:lpstr>
      <vt:lpstr>Defining Religion</vt:lpstr>
      <vt:lpstr>Free Exercise of Religion (1 of 6)</vt:lpstr>
      <vt:lpstr>Free Exercise of Religion (2 of 6)</vt:lpstr>
      <vt:lpstr>Free Exercise of Religion (3 of 6)</vt:lpstr>
      <vt:lpstr>Free Exercise of Religion (4 of 6)</vt:lpstr>
      <vt:lpstr>Free Exercise of Religion (5 of 6)</vt:lpstr>
      <vt:lpstr>Free Exercise of Religion (6 of 6)</vt:lpstr>
      <vt:lpstr>Religious Establishment (1 of 6)</vt:lpstr>
      <vt:lpstr>Religious Establishment (2 of 6)</vt:lpstr>
      <vt:lpstr>Religious Establishment (3 of 6)</vt:lpstr>
      <vt:lpstr>Religious Establishment (4 of 6)</vt:lpstr>
      <vt:lpstr>Religious Establishment (5 of 6)</vt:lpstr>
      <vt:lpstr>Religious Establishment (6 of 6)</vt:lpstr>
      <vt:lpstr>The Future of the Establishment Clause</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Epstein 12e Chapter 4 PowerPoints</dc:title>
  <dc:creator>Ancheta, Katie</dc:creator>
  <cp:lastModifiedBy>Daria Terry</cp:lastModifiedBy>
  <cp:revision>29</cp:revision>
  <dcterms:created xsi:type="dcterms:W3CDTF">2006-08-16T00:00:00Z</dcterms:created>
  <dcterms:modified xsi:type="dcterms:W3CDTF">2025-01-02T16:12:14Z</dcterms:modified>
</cp:coreProperties>
</file>