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268" r:id="rId3"/>
    <p:sldId id="269" r:id="rId4"/>
    <p:sldId id="284" r:id="rId5"/>
    <p:sldId id="270" r:id="rId6"/>
    <p:sldId id="312" r:id="rId7"/>
    <p:sldId id="271" r:id="rId8"/>
    <p:sldId id="272" r:id="rId9"/>
    <p:sldId id="288" r:id="rId10"/>
    <p:sldId id="290" r:id="rId11"/>
    <p:sldId id="292" r:id="rId12"/>
    <p:sldId id="273" r:id="rId13"/>
    <p:sldId id="274" r:id="rId14"/>
    <p:sldId id="275" r:id="rId15"/>
    <p:sldId id="282" r:id="rId16"/>
    <p:sldId id="277" r:id="rId17"/>
    <p:sldId id="278" r:id="rId18"/>
    <p:sldId id="481" r:id="rId19"/>
    <p:sldId id="50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0C8023B-F0C7-3A9F-0182-CA757DA9D791}" name="GW Editor" initials="GWED" userId="GW Editor" providerId="None"/>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99"/>
    <p:restoredTop sz="63960" autoAdjust="0"/>
  </p:normalViewPr>
  <p:slideViewPr>
    <p:cSldViewPr>
      <p:cViewPr varScale="1">
        <p:scale>
          <a:sx n="40" d="100"/>
          <a:sy n="40" d="100"/>
        </p:scale>
        <p:origin x="2100"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ley Witterholt" userId="751a7b9b-00b1-48dd-a161-0e21ced1130f" providerId="ADAL" clId="{FB5E91E1-5086-4417-B72B-CF59ADE209A1}"/>
    <pc:docChg chg="modSld">
      <pc:chgData name="Bailey Witterholt" userId="751a7b9b-00b1-48dd-a161-0e21ced1130f" providerId="ADAL" clId="{FB5E91E1-5086-4417-B72B-CF59ADE209A1}" dt="2024-07-17T16:53:49.721" v="40"/>
      <pc:docMkLst>
        <pc:docMk/>
      </pc:docMkLst>
      <pc:sldChg chg="modSp mod">
        <pc:chgData name="Bailey Witterholt" userId="751a7b9b-00b1-48dd-a161-0e21ced1130f" providerId="ADAL" clId="{FB5E91E1-5086-4417-B72B-CF59ADE209A1}" dt="2024-07-17T16:48:30.789" v="39" actId="207"/>
        <pc:sldMkLst>
          <pc:docMk/>
          <pc:sldMk cId="1806360934" sldId="286"/>
        </pc:sldMkLst>
        <pc:spChg chg="mod">
          <ac:chgData name="Bailey Witterholt" userId="751a7b9b-00b1-48dd-a161-0e21ced1130f" providerId="ADAL" clId="{FB5E91E1-5086-4417-B72B-CF59ADE209A1}" dt="2024-07-17T16:48:30.789" v="39" actId="207"/>
          <ac:spMkLst>
            <pc:docMk/>
            <pc:sldMk cId="1806360934" sldId="286"/>
            <ac:spMk id="4" creationId="{0908E2B7-7828-71DF-F427-D7EE59BAB121}"/>
          </ac:spMkLst>
        </pc:spChg>
      </pc:sldChg>
      <pc:sldChg chg="delCm">
        <pc:chgData name="Bailey Witterholt" userId="751a7b9b-00b1-48dd-a161-0e21ced1130f" providerId="ADAL" clId="{FB5E91E1-5086-4417-B72B-CF59ADE209A1}" dt="2024-07-17T16:53:49.721" v="40"/>
        <pc:sldMkLst>
          <pc:docMk/>
          <pc:sldMk cId="1908056866" sldId="288"/>
        </pc:sldMkLst>
        <pc:extLst>
          <p:ext xmlns:p="http://schemas.openxmlformats.org/presentationml/2006/main" uri="{D6D511B9-2390-475A-947B-AFAB55BFBCF1}">
            <pc226:cmChg xmlns:pc226="http://schemas.microsoft.com/office/powerpoint/2022/06/main/command" chg="del">
              <pc226:chgData name="Bailey Witterholt" userId="751a7b9b-00b1-48dd-a161-0e21ced1130f" providerId="ADAL" clId="{FB5E91E1-5086-4417-B72B-CF59ADE209A1}" dt="2024-07-17T16:53:49.721" v="40"/>
              <pc2:cmMkLst xmlns:pc2="http://schemas.microsoft.com/office/powerpoint/2019/9/main/command">
                <pc:docMk/>
                <pc:sldMk cId="1908056866" sldId="288"/>
                <pc2:cmMk id="{089E6EF1-04B9-634F-9884-E648FD2823BD}"/>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t>1</a:t>
            </a:fld>
            <a:endParaRPr lang="en-US" dirty="0"/>
          </a:p>
        </p:txBody>
      </p:sp>
    </p:spTree>
    <p:extLst>
      <p:ext uri="{BB962C8B-B14F-4D97-AF65-F5344CB8AC3E}">
        <p14:creationId xmlns:p14="http://schemas.microsoft.com/office/powerpoint/2010/main" val="226857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800" dirty="0">
                <a:effectLst/>
                <a:latin typeface="Times New Roman" panose="02020603050405020304" pitchFamily="18" charset="0"/>
                <a:ea typeface="Times New Roman" panose="02020603050405020304" pitchFamily="18" charset="0"/>
              </a:rPr>
              <a:t>KEY: Justices whose names appear in boldface voted with the majority to support </a:t>
            </a:r>
            <a:r>
              <a:rPr lang="en-US" sz="1800" i="1" dirty="0">
                <a:effectLst/>
                <a:latin typeface="Times New Roman" panose="02020603050405020304" pitchFamily="18" charset="0"/>
                <a:ea typeface="Times New Roman" panose="02020603050405020304" pitchFamily="18" charset="0"/>
              </a:rPr>
              <a:t>Roe</a:t>
            </a:r>
            <a:r>
              <a:rPr lang="en-US" sz="1800" dirty="0">
                <a:effectLst/>
                <a:latin typeface="Times New Roman" panose="02020603050405020304" pitchFamily="18" charset="0"/>
                <a:ea typeface="Times New Roman" panose="02020603050405020304" pitchFamily="18" charset="0"/>
              </a:rPr>
              <a:t> (or at least its central holding) and/or invalidate one or more restrictions on abortion; justices whose names appear in italics dissented, either voicing concerns about </a:t>
            </a:r>
            <a:r>
              <a:rPr lang="en-US" sz="1800" i="1" dirty="0">
                <a:effectLst/>
                <a:latin typeface="Times New Roman" panose="02020603050405020304" pitchFamily="18" charset="0"/>
                <a:ea typeface="Times New Roman" panose="02020603050405020304" pitchFamily="18" charset="0"/>
              </a:rPr>
              <a:t>Roe</a:t>
            </a:r>
            <a:r>
              <a:rPr lang="en-US" sz="1800" dirty="0">
                <a:effectLst/>
                <a:latin typeface="Times New Roman" panose="02020603050405020304" pitchFamily="18" charset="0"/>
                <a:ea typeface="Times New Roman" panose="02020603050405020304" pitchFamily="18" charset="0"/>
              </a:rPr>
              <a:t> or voting to uphold restrictions on abortion.</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2216642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800" dirty="0">
                <a:effectLst/>
                <a:latin typeface="Times New Roman" panose="02020603050405020304" pitchFamily="18" charset="0"/>
                <a:ea typeface="Times New Roman" panose="02020603050405020304" pitchFamily="18" charset="0"/>
              </a:rPr>
              <a:t>KEY: Justices whose names appear in boldface voted with the majority to support </a:t>
            </a:r>
            <a:r>
              <a:rPr lang="en-US" sz="1800" i="1" dirty="0">
                <a:effectLst/>
                <a:latin typeface="Times New Roman" panose="02020603050405020304" pitchFamily="18" charset="0"/>
                <a:ea typeface="Times New Roman" panose="02020603050405020304" pitchFamily="18" charset="0"/>
              </a:rPr>
              <a:t>Roe</a:t>
            </a:r>
            <a:r>
              <a:rPr lang="en-US" sz="1800" dirty="0">
                <a:effectLst/>
                <a:latin typeface="Times New Roman" panose="02020603050405020304" pitchFamily="18" charset="0"/>
                <a:ea typeface="Times New Roman" panose="02020603050405020304" pitchFamily="18" charset="0"/>
              </a:rPr>
              <a:t> (or at least its central holding) and/or invalidate one or more restrictions on abortion; justices whose names appear in italics dissented, either voicing concerns about </a:t>
            </a:r>
            <a:r>
              <a:rPr lang="en-US" sz="1800" i="1" dirty="0">
                <a:effectLst/>
                <a:latin typeface="Times New Roman" panose="02020603050405020304" pitchFamily="18" charset="0"/>
                <a:ea typeface="Times New Roman" panose="02020603050405020304" pitchFamily="18" charset="0"/>
              </a:rPr>
              <a:t>Roe</a:t>
            </a:r>
            <a:r>
              <a:rPr lang="en-US" sz="1800" dirty="0">
                <a:effectLst/>
                <a:latin typeface="Times New Roman" panose="02020603050405020304" pitchFamily="18" charset="0"/>
                <a:ea typeface="Times New Roman" panose="02020603050405020304" pitchFamily="18" charset="0"/>
              </a:rPr>
              <a:t> or voting to uphold restrictions on abortion.</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12026993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Overruling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June Medical Services v. Russo (2020)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a requirement that doctors performing abortions obtain admitting privileges at a hospital within 30 miles of the abortion facility.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the requirement on the ground that the requirement posed a “substantial obstacle” to women seeking an abortion without “significant health-related benefits.”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Dobbs v. Jackson Women’s Health Organization (2022)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Alito’s opinion for the Court was crystal clear: “The Constitution does not confer a right to abortion; Roe and Casey are overruled; and the authority to regulate abortion is returned to the people and their elected representatives.”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Alito’s majority opinion tries to distinguish these rights from the abortion right: “… we emphasize that our decision concerns the constitutional right to abortion and no other right. Nothing in this opinion should be understood to cast doubt on precedents that do not concern abortion.”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dissenters strongly disagree: “The majority could write just as long an opinion showing, for example, that until the mid-20th century, ‘there was no support in American law for a constitutional right to obtain [contraceptives].’ So one of two things must be true. Either the majority does not really believe in its own reasoning. Or if it does, all rights that have no history stretching back to the mid-19th century are insecure.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2707169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Overruling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Roe</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Private Sexual Activity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Bowers v. Hardwick (1986)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dispute began in 1982 when an Atlanta police officer arrived at Michael Hardwick’s home to serve him with an arrest warrant for failure to keep a court date.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officer arrested Hardwick for violating a Georgia law that prohibited the practice of oral or anal sex.</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Hardwick and his ACLU attorneys challenged the law, asserting that it violated the fundamental right to privacy as articulated in Griswold and should be subject to strict constitutional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Splitting 5–4, the Court upheld the Georgia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state needed to show only that the law had reasonable relation to a legitimate interest, in this case, that of morality.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Lawrence v. Texas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not only overruled prior precedent but also made the even rarer move of admitting that the Court had made a mistake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Bowers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overruling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Bowers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Court did not necessarily treat the right to same-sex sodomy as a fundamental right.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did suggest that there was a significant liberty interest at stake—an interest grounded in privacy, dignity, and freedom from stigma.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13047214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Overruling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Roe</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Same-Sex Marriage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Goodridge v. Department of Public Health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highest court in Massachusetts held that state laws allowing only heterosexual couples to marry discriminated against gay persons in violation of the state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 decade following the Goodridge ruling, countries throughout the world moved to legalize same-sex marriage, as did thirty-seven states and the District of Columbia.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Hollingsworth v. Perry (2013)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due process and equal protection challenge to an amendment to the California constitution banning same-sex marriage.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Although the Court dismissed the case for lack of standing, the majority’s opinion, by not overturning the lower court’s decision that the ban was unconstitutional, had the effect of allowing same-sex marriage in California.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United States v. Windsor (2013)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a section of the federal Defense of Marriage Act, which defined marriage as a legally recognized relationship between one man and one woman for purposes of the more than one thousand federal laws that address marital or spousal status.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Kennedy held that the due process clause of the Fifth Amendment precludes the federal government from refusing to recognize a same-sex marriage valid under state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1360399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Overruling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Roe</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Same-Sex Marriage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Obergefell v. Hodges (2015)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it provided a definitive answer to the question of whether states can ban same-sex marriage, Obergefell is a landmark decision.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 it—not to mention the strenuous dissents of four of the Court’s five Republican appointees—raises even more questions.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light of the majority opinion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Dobbs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will the Court reconsider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Obergefell</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What will happen when claims of equality based on sexual orientation collide with claims of religious freedom?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Masterpiece Cakeshop v. Colorado Civil Rights Commission (2018)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ruled quite narrowly, holding only that states must treat neutrally, not with hostility, claims of religious freedom while ensuring the dignity of gays.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3583505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Overruling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Roe</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Right to Die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Cruzan v. Director, Missouri Department of Health (1990)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the time the Court took the case, rules that permitted patients and their families to end treatment had garnered public support.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August 1990, two months after the Court’s decision, the Cruzans petitioned a Missouri court for a new hearing.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Despite protests from pro-life groups, a state court judge ruled on that the Cruzans could have Nancy’s feeding tube removed.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Washington v. Glucksberg (1997) and Vacco v. Quill (1997)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Both involving state laws making it a crime to assist another person to die by suicide.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By 9–0 votes, the justices held that terminally ill patients do not have a fundamental right to the assistance of a physician to hasten death because there is no deeply rooted traditions supporting “suicide.”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As a result, the Court subjected the laws to a rational basis analysis and found that the bans were reasonably related to states’ legitimate interests.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Gonzales v. Oregon (2006)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took up Oregon’s Death with Dignity Act, which permits state-licensed physicians to dispense or prescribe a lethal dose of drugs upon the request of a terminally ill patient.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Attorney General John Ashcroft issued a rule asserting that the statute was unlawful, claiming that the Controlled Substances Act (CSA) of 1970, enacted by Congress to regulate the legitimate and illegitimate trafficking of drugs, criminalizes the use of controlled substances to assist suicide.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 6–3 decision, the Supreme Court expressed its firm disagreement with the Gonzales/Ashcroft rule.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7979600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4"/>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Overruling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Roe</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6"/>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Drug Testing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Chandler v. Miller (1997)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a Georgia law requiring drug screening of all candidates for public office went too far, that it “diminishes personal privacy for a symbol’s sake.”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Ferguson v. City of Charleston (2001)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struck down a state hospital’s policy of conducting drug tests on obstetrical patients and turning the results, if positive, over to law enforcement agents.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Board of Education of Pottawatomie County v. Earls (2002)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a school policy requiring students to consent to urinalysis testing for drugs in order to participate in any extracurricular activity was insufficiently intrusive to violate the students’ expectation of privacy.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Vernonia School Dist. 47J v. Acton (1995)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school system required that students wishing to play sports sign a form giving consent to drug testing.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6–3, that the requirement does not violate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12420612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Right to Privacy: Foundations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Olmstead v. United States (1928)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involved the ability of federal agents to wiretap telephones without warrants.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ruled that neither the Fifth Amendment’s protection against self-incrimination nor the Fourth Amendment’s search and seizure provision protected individuals against wiretaps.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the early 1900s, the Supreme Court began making use of a doctrine known as substantive due process.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stresses the word liberty in the due process clauses to prevent governments from enacting certain kinds of laws.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Litigants argue that the word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liberty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in the due process clause implies the existence of a right that is not enumerated in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then must determine if the right exists and, if so, whether it is a “fundamental” right.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Lochner v. New York (1905)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reviewed an 1897 New York law that prohibited employees of bakeries from working more than ten hours per day and sixty hours per week.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owner of a bakery argued that the due process clause’s guarantee of liberty implies the right of employers and employees to enter into contracts specifying the number of hours employees could work.</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Five of the nine justices agreed with the bakery owner.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1963033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Right to Privacy: Foundations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Meyer v. Nebraska (1923)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considered a state law, enacted after World War I, that forbade schools from teaching German and other foreign languages to students below the eighth grade.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They invoked a substantive due process approach to strike down the law, reasoning that the word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liberty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in the Fourteenth Amendment protects more than the right to contract.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Poe v. Ullman (1961)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issue was the constitutionality of an 1879 Connecticut law prohibiting the use of birth control, even by married couples.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physician challenged the act on behalf of two women who wanted to use contraceptives for health reasons.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of the Court voted to dismiss the case on procedural 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his dissent, Harlan sought to demonstrate that the concepts of liberty and privacy were constitutionally bound together, that the word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liberty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as used in the due process clauses, “embraced” a right to privacy.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Griswold v. Connecticut (1965)</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dramatic change took place when the justices suddenly altered their views.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agreed that the right to privacy existed, even if they disagreed over where it resides in the Constitution.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found a right to privacy in the Constitution and deemed that right fundamental.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Governments may place limits on the right to privacy only if those limits survive “strict” constitutional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2066379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492058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Reproductive Freedom and the Right to Privacy: Abortion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Prior to the decision in Roe, abortion was not as salient a political issue as it is today.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During the 1960s, a growing pro-choice movement sought to persuade states to legalize the procedure fully—that is, allow abortion on demand.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Attorneys and leaders of the pro-choice movement supplemented their legislative lobbying with litigation, challenging restrictive abortion laws on several grounds.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Roe v. Wade (1973)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was challenge to a Texas law representing the most restrictive abortion laws.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Justice Blackmun’s opinion concludes that the right to privacy “is broad enough to encompass a woman’s decision whether or not to terminate a pregnancy.”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while not rejecting a Ninth Amendment theory of privacy, preferred to locate the right in the Fourteenth Amendment’s due process clause.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the Court held that women have a fundamental right to abortion, it would use a strict scrutiny/a compelling interest test to assess the constitutionality of restrictions on that right.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4148500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Aftermath of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public was split over its support for the Court’s ruling, with about 50 percent of Americans supporting it and the rest either opposing it or offering no opinion.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may not have changed public opinion on abortion; it had the important effect of mobilizing the movement to oppose it.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100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Pro-life groups began to lobby legislatures to enact restrictions on the right to an abortion.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3234262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3"/>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Aftermath of </a:t>
            </a:r>
            <a:r>
              <a:rPr lang="en-US" sz="1200" i="1" dirty="0">
                <a:effectLst/>
                <a:latin typeface="Arial" panose="020B0604020202020204" pitchFamily="34" charset="0"/>
                <a:ea typeface="Times New Roman" panose="02020603050405020304" pitchFamily="18" charset="0"/>
                <a:cs typeface="Times New Roman" panose="02020603050405020304" pitchFamily="18" charset="0"/>
              </a:rPr>
              <a:t>Roe</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pro-life movement’s short-term goals were to persuade state legislatures to enact restrictions and then convince the Supreme Court to uphold them.</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longer-term objective was the explicit overruling of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by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Planned Parenthood v. Casey (1992)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replaced Roe’s trimester framework and compelling interest analysis with an undue burden standard.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100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Casey</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permitted states to regulate abortion throughout the pregnancy so long as their restrictions did not unduly burden the right to terminate a pregnancy.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3250935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b="1" dirty="0"/>
              <a:t>Definition</a:t>
            </a:r>
            <a:r>
              <a:rPr lang="en-US" dirty="0"/>
              <a: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00000"/>
                </a:solidFill>
                <a:effectLst/>
                <a:latin typeface="+mn-lt"/>
                <a:ea typeface="Times New Roman" panose="02020603050405020304" pitchFamily="18" charset="0"/>
              </a:rPr>
              <a:t>Strict scrutiny: </a:t>
            </a:r>
            <a:r>
              <a:rPr lang="en-US" sz="1800" dirty="0">
                <a:effectLst/>
                <a:latin typeface="Times New Roman" panose="02020603050405020304" pitchFamily="18" charset="0"/>
                <a:ea typeface="Times New Roman" panose="02020603050405020304" pitchFamily="18" charset="0"/>
              </a:rPr>
              <a:t>The right to abortion is fundamental. So, laws restricting that right must be the least restrictive means available to achieve a compelling state interest. In the abortion context, a state’s interest grows more compelling as the pregnancy moves from the first (no compelling interest) to second (interests related to maternal health) to third (post-viability) trimesters (interests in the potentiality of human life). States are free to prohibit post-viability abortions except where necessary for the preservation of the life or health of the mother.</a:t>
            </a:r>
            <a:r>
              <a:rPr lang="en-US" dirty="0">
                <a:effectLst/>
              </a:rPr>
              <a:t> </a:t>
            </a:r>
            <a:endParaRPr lang="en-US" sz="1200" dirty="0">
              <a:solidFill>
                <a:srgbClr val="000000"/>
              </a:solidFill>
              <a:effectLst/>
              <a:latin typeface="+mn-lt"/>
              <a:ea typeface="Times New Roman" panose="02020603050405020304" pitchFamily="18" charset="0"/>
            </a:endParaRP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00000"/>
                </a:solidFill>
                <a:effectLst/>
                <a:latin typeface="+mn-lt"/>
                <a:ea typeface="Times New Roman" panose="02020603050405020304" pitchFamily="18" charset="0"/>
              </a:rPr>
              <a:t>Undue burden: </a:t>
            </a:r>
            <a:r>
              <a:rPr lang="en-GB" sz="1800" dirty="0">
                <a:solidFill>
                  <a:srgbClr val="000000"/>
                </a:solidFill>
                <a:effectLst/>
                <a:latin typeface="Times New Roman" panose="02020603050405020304" pitchFamily="18" charset="0"/>
                <a:ea typeface="Times New Roman" panose="02020603050405020304" pitchFamily="18" charset="0"/>
              </a:rPr>
              <a:t>The right to abortion exists, but it is no longer fundamental.  States may regulate abortion throughout the pregnancy (including pre-viability) as long as their restrictions did not place an undue burden—a substantial obstacle—on the right to terminate a pregnancy.</a:t>
            </a:r>
            <a:endParaRPr lang="en-US" sz="1800" dirty="0">
              <a:solidFill>
                <a:srgbClr val="0000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effectLst/>
              <a:latin typeface="+mn-lt"/>
              <a:ea typeface="Times New Roman" panose="02020603050405020304" pitchFamily="18"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00000"/>
                </a:solidFill>
                <a:effectLst/>
                <a:latin typeface="+mn-lt"/>
                <a:ea typeface="Times New Roman" panose="02020603050405020304" pitchFamily="18" charset="0"/>
              </a:rPr>
              <a:t>Rational basis: </a:t>
            </a:r>
            <a:r>
              <a:rPr lang="en-US" sz="1800" dirty="0">
                <a:effectLst/>
                <a:latin typeface="Times New Roman" panose="02020603050405020304" pitchFamily="18" charset="0"/>
                <a:ea typeface="Times New Roman" panose="02020603050405020304" pitchFamily="18" charset="0"/>
              </a:rPr>
              <a:t>The Constitution does not explicitly guarantee a right to abortion, nor is the right “deeply rooted” in the Nation’s history. For these reasons, laws regulating abortion are no different from most other health and welfare laws, and so when challenged, courts will uphold the restrictions as long as they are reasonable measures designed to achieve a legitimate state interests.</a:t>
            </a:r>
            <a:r>
              <a:rPr lang="en-US" dirty="0">
                <a:effectLst/>
              </a:rPr>
              <a:t> </a:t>
            </a:r>
            <a:endParaRPr lang="en-US" sz="1200" dirty="0">
              <a:solidFill>
                <a:srgbClr val="000000"/>
              </a:solidFill>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1464438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3584632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slide" Target="slide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Epstein, </a:t>
            </a:r>
            <a:r>
              <a:rPr lang="en-US" i="1" dirty="0"/>
              <a:t>Constitutional Law for a Changing America</a:t>
            </a:r>
            <a:r>
              <a:rPr lang="en-US" dirty="0"/>
              <a:t>, Edition 12</a:t>
            </a:r>
            <a:br>
              <a:rPr lang="en-US" dirty="0"/>
            </a:br>
            <a:r>
              <a:rPr lang="en-US" dirty="0"/>
              <a:t>Chapter 10: Privacy and Personal Liberty</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Overruling Roe </a:t>
            </a:r>
            <a:r>
              <a:rPr lang="en-US" sz="2400" dirty="0"/>
              <a:t>(1 of 8)</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10.3: Votes in Key Abortion Cases, from Roe to Dobbs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B68FF1DB-14D9-022C-6251-0B2097362191}"/>
              </a:ext>
            </a:extLst>
          </p:cNvPr>
          <p:cNvGraphicFramePr>
            <a:graphicFrameLocks noGrp="1"/>
          </p:cNvGraphicFramePr>
          <p:nvPr>
            <p:extLst>
              <p:ext uri="{D42A27DB-BD31-4B8C-83A1-F6EECF244321}">
                <p14:modId xmlns:p14="http://schemas.microsoft.com/office/powerpoint/2010/main" val="3023885590"/>
              </p:ext>
            </p:extLst>
          </p:nvPr>
        </p:nvGraphicFramePr>
        <p:xfrm>
          <a:off x="457200" y="2529840"/>
          <a:ext cx="8001000" cy="3489960"/>
        </p:xfrm>
        <a:graphic>
          <a:graphicData uri="http://schemas.openxmlformats.org/drawingml/2006/table">
            <a:tbl>
              <a:tblPr firstRow="1" bandRow="1">
                <a:tableStyleId>{5C22544A-7EE6-4342-B048-85BDC9FD1C3A}</a:tableStyleId>
              </a:tblPr>
              <a:tblGrid>
                <a:gridCol w="2000250">
                  <a:extLst>
                    <a:ext uri="{9D8B030D-6E8A-4147-A177-3AD203B41FA5}">
                      <a16:colId xmlns:a16="http://schemas.microsoft.com/office/drawing/2014/main" val="2169012590"/>
                    </a:ext>
                  </a:extLst>
                </a:gridCol>
                <a:gridCol w="2000250">
                  <a:extLst>
                    <a:ext uri="{9D8B030D-6E8A-4147-A177-3AD203B41FA5}">
                      <a16:colId xmlns:a16="http://schemas.microsoft.com/office/drawing/2014/main" val="2902121047"/>
                    </a:ext>
                  </a:extLst>
                </a:gridCol>
                <a:gridCol w="2000250">
                  <a:extLst>
                    <a:ext uri="{9D8B030D-6E8A-4147-A177-3AD203B41FA5}">
                      <a16:colId xmlns:a16="http://schemas.microsoft.com/office/drawing/2014/main" val="2076244082"/>
                    </a:ext>
                  </a:extLst>
                </a:gridCol>
                <a:gridCol w="2000250">
                  <a:extLst>
                    <a:ext uri="{9D8B030D-6E8A-4147-A177-3AD203B41FA5}">
                      <a16:colId xmlns:a16="http://schemas.microsoft.com/office/drawing/2014/main" val="2595649826"/>
                    </a:ext>
                  </a:extLst>
                </a:gridCol>
              </a:tblGrid>
              <a:tr h="370840">
                <a:tc>
                  <a:txBody>
                    <a:bodyPr/>
                    <a:lstStyle/>
                    <a:p>
                      <a:pPr marL="0" marR="0">
                        <a:lnSpc>
                          <a:spcPct val="150000"/>
                        </a:lnSpc>
                        <a:spcBef>
                          <a:spcPts val="0"/>
                        </a:spcBef>
                        <a:spcAft>
                          <a:spcPts val="0"/>
                        </a:spcAft>
                      </a:pPr>
                      <a:r>
                        <a:rPr lang="en-US" sz="1800" b="1" i="1" dirty="0">
                          <a:solidFill>
                            <a:schemeClr val="bg1"/>
                          </a:solidFill>
                          <a:effectLst/>
                          <a:latin typeface="+mn-lt"/>
                          <a:ea typeface="Times New Roman" panose="02020603050405020304" pitchFamily="18" charset="0"/>
                        </a:rPr>
                        <a:t>Roe v. Wade</a:t>
                      </a:r>
                      <a:r>
                        <a:rPr lang="en-US" sz="1800" b="1" dirty="0">
                          <a:solidFill>
                            <a:schemeClr val="bg1"/>
                          </a:solidFill>
                          <a:effectLst/>
                          <a:latin typeface="+mn-lt"/>
                          <a:ea typeface="Times New Roman" panose="02020603050405020304" pitchFamily="18" charset="0"/>
                        </a:rPr>
                        <a:t> (1973)</a:t>
                      </a:r>
                    </a:p>
                  </a:txBody>
                  <a:tcPr marL="68580" marR="68580" marT="0" marB="0"/>
                </a:tc>
                <a:tc>
                  <a:txBody>
                    <a:bodyPr/>
                    <a:lstStyle/>
                    <a:p>
                      <a:pPr marL="0" marR="0">
                        <a:lnSpc>
                          <a:spcPct val="150000"/>
                        </a:lnSpc>
                        <a:spcBef>
                          <a:spcPts val="0"/>
                        </a:spcBef>
                        <a:spcAft>
                          <a:spcPts val="0"/>
                        </a:spcAft>
                      </a:pPr>
                      <a:r>
                        <a:rPr lang="en-US" sz="1800" b="1" i="1" dirty="0">
                          <a:solidFill>
                            <a:schemeClr val="bg1"/>
                          </a:solidFill>
                          <a:effectLst/>
                          <a:latin typeface="+mn-lt"/>
                          <a:ea typeface="Times New Roman" panose="02020603050405020304" pitchFamily="18" charset="0"/>
                        </a:rPr>
                        <a:t>Planned Parenthood v. Casey</a:t>
                      </a:r>
                      <a:r>
                        <a:rPr lang="en-US" sz="1800" b="1" dirty="0">
                          <a:solidFill>
                            <a:schemeClr val="bg1"/>
                          </a:solidFill>
                          <a:effectLst/>
                          <a:latin typeface="+mn-lt"/>
                          <a:ea typeface="Times New Roman" panose="02020603050405020304" pitchFamily="18" charset="0"/>
                        </a:rPr>
                        <a:t> (1992)</a:t>
                      </a:r>
                    </a:p>
                  </a:txBody>
                  <a:tcPr marL="68580" marR="68580" marT="0" marB="0"/>
                </a:tc>
                <a:tc>
                  <a:txBody>
                    <a:bodyPr/>
                    <a:lstStyle/>
                    <a:p>
                      <a:pPr marL="0" marR="0">
                        <a:lnSpc>
                          <a:spcPct val="150000"/>
                        </a:lnSpc>
                        <a:spcBef>
                          <a:spcPts val="0"/>
                        </a:spcBef>
                        <a:spcAft>
                          <a:spcPts val="0"/>
                        </a:spcAft>
                      </a:pPr>
                      <a:r>
                        <a:rPr lang="en-US" sz="1800" b="1" i="1" dirty="0">
                          <a:solidFill>
                            <a:schemeClr val="bg1"/>
                          </a:solidFill>
                          <a:effectLst/>
                          <a:latin typeface="+mn-lt"/>
                          <a:ea typeface="Times New Roman" panose="02020603050405020304" pitchFamily="18" charset="0"/>
                        </a:rPr>
                        <a:t>June Medical Services v. Russo</a:t>
                      </a:r>
                      <a:r>
                        <a:rPr lang="en-US" sz="1800" b="1" dirty="0">
                          <a:solidFill>
                            <a:schemeClr val="bg1"/>
                          </a:solidFill>
                          <a:effectLst/>
                          <a:latin typeface="+mn-lt"/>
                          <a:ea typeface="Times New Roman" panose="02020603050405020304" pitchFamily="18" charset="0"/>
                        </a:rPr>
                        <a:t> (2020)</a:t>
                      </a:r>
                    </a:p>
                  </a:txBody>
                  <a:tcPr marL="68580" marR="68580" marT="0" marB="0"/>
                </a:tc>
                <a:tc>
                  <a:txBody>
                    <a:bodyPr/>
                    <a:lstStyle/>
                    <a:p>
                      <a:pPr marL="0" marR="0">
                        <a:lnSpc>
                          <a:spcPct val="150000"/>
                        </a:lnSpc>
                        <a:spcBef>
                          <a:spcPts val="0"/>
                        </a:spcBef>
                        <a:spcAft>
                          <a:spcPts val="0"/>
                        </a:spcAft>
                      </a:pPr>
                      <a:r>
                        <a:rPr lang="en-US" sz="1800" b="1" i="1" dirty="0">
                          <a:solidFill>
                            <a:schemeClr val="bg1"/>
                          </a:solidFill>
                          <a:effectLst/>
                          <a:latin typeface="+mn-lt"/>
                          <a:ea typeface="Times New Roman" panose="02020603050405020304" pitchFamily="18" charset="0"/>
                        </a:rPr>
                        <a:t>Dobbs v. Jackson Women's Health Organization </a:t>
                      </a:r>
                      <a:r>
                        <a:rPr lang="en-US" sz="1800" b="1" dirty="0">
                          <a:solidFill>
                            <a:schemeClr val="bg1"/>
                          </a:solidFill>
                          <a:effectLst/>
                          <a:latin typeface="+mn-lt"/>
                          <a:ea typeface="Times New Roman" panose="02020603050405020304" pitchFamily="18" charset="0"/>
                        </a:rPr>
                        <a:t>(2022)</a:t>
                      </a:r>
                    </a:p>
                  </a:txBody>
                  <a:tcPr marL="68580" marR="68580" marT="0" marB="0"/>
                </a:tc>
                <a:extLst>
                  <a:ext uri="{0D108BD9-81ED-4DB2-BD59-A6C34878D82A}">
                    <a16:rowId xmlns:a16="http://schemas.microsoft.com/office/drawing/2014/main" val="1269768768"/>
                  </a:ext>
                </a:extLst>
              </a:tr>
              <a:tr h="370840">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Blackmun</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Blackmun</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Breyer</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Breyer</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593539707"/>
                  </a:ext>
                </a:extLst>
              </a:tr>
              <a:tr h="370840">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Brennan</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Souter</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Sotomayor</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Sotomayor</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296149156"/>
                  </a:ext>
                </a:extLst>
              </a:tr>
              <a:tr h="370840">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Burger</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Rehnquist</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Roberts</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Roberts</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721211447"/>
                  </a:ext>
                </a:extLst>
              </a:tr>
              <a:tr h="370840">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Douglas</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Stevens</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Kagan</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Kagan</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3335449440"/>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4232926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Overruling Roe </a:t>
            </a:r>
            <a:r>
              <a:rPr lang="en-US" sz="2400" dirty="0"/>
              <a:t>(2 of 8)</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10.3: Votes in Key Abortion Cases, from Roe to Dobbs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B68FF1DB-14D9-022C-6251-0B2097362191}"/>
              </a:ext>
            </a:extLst>
          </p:cNvPr>
          <p:cNvGraphicFramePr>
            <a:graphicFrameLocks noGrp="1"/>
          </p:cNvGraphicFramePr>
          <p:nvPr>
            <p:extLst>
              <p:ext uri="{D42A27DB-BD31-4B8C-83A1-F6EECF244321}">
                <p14:modId xmlns:p14="http://schemas.microsoft.com/office/powerpoint/2010/main" val="3080545830"/>
              </p:ext>
            </p:extLst>
          </p:nvPr>
        </p:nvGraphicFramePr>
        <p:xfrm>
          <a:off x="457200" y="2529840"/>
          <a:ext cx="7924800" cy="3810000"/>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2169012590"/>
                    </a:ext>
                  </a:extLst>
                </a:gridCol>
                <a:gridCol w="1981200">
                  <a:extLst>
                    <a:ext uri="{9D8B030D-6E8A-4147-A177-3AD203B41FA5}">
                      <a16:colId xmlns:a16="http://schemas.microsoft.com/office/drawing/2014/main" val="2902121047"/>
                    </a:ext>
                  </a:extLst>
                </a:gridCol>
                <a:gridCol w="1981200">
                  <a:extLst>
                    <a:ext uri="{9D8B030D-6E8A-4147-A177-3AD203B41FA5}">
                      <a16:colId xmlns:a16="http://schemas.microsoft.com/office/drawing/2014/main" val="2076244082"/>
                    </a:ext>
                  </a:extLst>
                </a:gridCol>
                <a:gridCol w="1981200">
                  <a:extLst>
                    <a:ext uri="{9D8B030D-6E8A-4147-A177-3AD203B41FA5}">
                      <a16:colId xmlns:a16="http://schemas.microsoft.com/office/drawing/2014/main" val="2595649826"/>
                    </a:ext>
                  </a:extLst>
                </a:gridCol>
              </a:tblGrid>
              <a:tr h="1948349">
                <a:tc>
                  <a:txBody>
                    <a:bodyPr/>
                    <a:lstStyle/>
                    <a:p>
                      <a:pPr marL="0" marR="0">
                        <a:lnSpc>
                          <a:spcPct val="150000"/>
                        </a:lnSpc>
                        <a:spcBef>
                          <a:spcPts val="0"/>
                        </a:spcBef>
                        <a:spcAft>
                          <a:spcPts val="0"/>
                        </a:spcAft>
                      </a:pPr>
                      <a:r>
                        <a:rPr lang="en-US" sz="1800" b="1" i="1" dirty="0">
                          <a:solidFill>
                            <a:schemeClr val="bg1"/>
                          </a:solidFill>
                          <a:effectLst/>
                          <a:latin typeface="+mn-lt"/>
                          <a:ea typeface="Times New Roman" panose="02020603050405020304" pitchFamily="18" charset="0"/>
                        </a:rPr>
                        <a:t>Roe v. Wade</a:t>
                      </a:r>
                      <a:r>
                        <a:rPr lang="en-US" sz="1800" b="1" dirty="0">
                          <a:solidFill>
                            <a:schemeClr val="bg1"/>
                          </a:solidFill>
                          <a:effectLst/>
                          <a:latin typeface="+mn-lt"/>
                          <a:ea typeface="Times New Roman" panose="02020603050405020304" pitchFamily="18" charset="0"/>
                        </a:rPr>
                        <a:t> (1973)</a:t>
                      </a:r>
                    </a:p>
                  </a:txBody>
                  <a:tcPr marL="68580" marR="68580" marT="0" marB="0"/>
                </a:tc>
                <a:tc>
                  <a:txBody>
                    <a:bodyPr/>
                    <a:lstStyle/>
                    <a:p>
                      <a:pPr marL="0" marR="0">
                        <a:lnSpc>
                          <a:spcPct val="150000"/>
                        </a:lnSpc>
                        <a:spcBef>
                          <a:spcPts val="0"/>
                        </a:spcBef>
                        <a:spcAft>
                          <a:spcPts val="0"/>
                        </a:spcAft>
                      </a:pPr>
                      <a:r>
                        <a:rPr lang="en-US" sz="1800" b="1" i="1" dirty="0">
                          <a:solidFill>
                            <a:schemeClr val="bg1"/>
                          </a:solidFill>
                          <a:effectLst/>
                          <a:latin typeface="+mn-lt"/>
                          <a:ea typeface="Times New Roman" panose="02020603050405020304" pitchFamily="18" charset="0"/>
                        </a:rPr>
                        <a:t>Planned Parenthood v. Casey</a:t>
                      </a:r>
                      <a:r>
                        <a:rPr lang="en-US" sz="1800" b="1" dirty="0">
                          <a:solidFill>
                            <a:schemeClr val="bg1"/>
                          </a:solidFill>
                          <a:effectLst/>
                          <a:latin typeface="+mn-lt"/>
                          <a:ea typeface="Times New Roman" panose="02020603050405020304" pitchFamily="18" charset="0"/>
                        </a:rPr>
                        <a:t> (1992)</a:t>
                      </a:r>
                    </a:p>
                  </a:txBody>
                  <a:tcPr marL="68580" marR="68580" marT="0" marB="0"/>
                </a:tc>
                <a:tc>
                  <a:txBody>
                    <a:bodyPr/>
                    <a:lstStyle/>
                    <a:p>
                      <a:pPr marL="0" marR="0">
                        <a:lnSpc>
                          <a:spcPct val="150000"/>
                        </a:lnSpc>
                        <a:spcBef>
                          <a:spcPts val="0"/>
                        </a:spcBef>
                        <a:spcAft>
                          <a:spcPts val="0"/>
                        </a:spcAft>
                      </a:pPr>
                      <a:r>
                        <a:rPr lang="en-US" sz="1800" b="1" i="1" dirty="0">
                          <a:solidFill>
                            <a:schemeClr val="bg1"/>
                          </a:solidFill>
                          <a:effectLst/>
                          <a:latin typeface="+mn-lt"/>
                          <a:ea typeface="Times New Roman" panose="02020603050405020304" pitchFamily="18" charset="0"/>
                        </a:rPr>
                        <a:t>June Medical Services v. Russo</a:t>
                      </a:r>
                      <a:r>
                        <a:rPr lang="en-US" sz="1800" b="1" dirty="0">
                          <a:solidFill>
                            <a:schemeClr val="bg1"/>
                          </a:solidFill>
                          <a:effectLst/>
                          <a:latin typeface="+mn-lt"/>
                          <a:ea typeface="Times New Roman" panose="02020603050405020304" pitchFamily="18" charset="0"/>
                        </a:rPr>
                        <a:t> (2020)</a:t>
                      </a:r>
                    </a:p>
                  </a:txBody>
                  <a:tcPr marL="68580" marR="68580" marT="0" marB="0"/>
                </a:tc>
                <a:tc>
                  <a:txBody>
                    <a:bodyPr/>
                    <a:lstStyle/>
                    <a:p>
                      <a:pPr marL="0" marR="0">
                        <a:lnSpc>
                          <a:spcPct val="150000"/>
                        </a:lnSpc>
                        <a:spcBef>
                          <a:spcPts val="0"/>
                        </a:spcBef>
                        <a:spcAft>
                          <a:spcPts val="0"/>
                        </a:spcAft>
                      </a:pPr>
                      <a:r>
                        <a:rPr lang="en-US" sz="1800" b="1" i="1" dirty="0">
                          <a:solidFill>
                            <a:schemeClr val="bg1"/>
                          </a:solidFill>
                          <a:effectLst/>
                          <a:latin typeface="+mn-lt"/>
                          <a:ea typeface="Times New Roman" panose="02020603050405020304" pitchFamily="18" charset="0"/>
                        </a:rPr>
                        <a:t>Dobbs v. Jackson Women's Health Organization </a:t>
                      </a:r>
                      <a:r>
                        <a:rPr lang="en-US" sz="1800" b="1" dirty="0">
                          <a:solidFill>
                            <a:schemeClr val="bg1"/>
                          </a:solidFill>
                          <a:effectLst/>
                          <a:latin typeface="+mn-lt"/>
                          <a:ea typeface="Times New Roman" panose="02020603050405020304" pitchFamily="18" charset="0"/>
                        </a:rPr>
                        <a:t>(2022)</a:t>
                      </a:r>
                    </a:p>
                  </a:txBody>
                  <a:tcPr marL="68580" marR="68580" marT="0" marB="0"/>
                </a:tc>
                <a:extLst>
                  <a:ext uri="{0D108BD9-81ED-4DB2-BD59-A6C34878D82A}">
                    <a16:rowId xmlns:a16="http://schemas.microsoft.com/office/drawing/2014/main" val="1269768768"/>
                  </a:ext>
                </a:extLst>
              </a:tr>
              <a:tr h="360075">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Marshall</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Thomas</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Thomas</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Thomas</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593539707"/>
                  </a:ext>
                </a:extLst>
              </a:tr>
              <a:tr h="360075">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Powell</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Kennedy</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Kavanaugh</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Kavanaugh</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296149156"/>
                  </a:ext>
                </a:extLst>
              </a:tr>
              <a:tr h="360075">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Rehnquist</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Scalia</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Gorsuch</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Gorsuch</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721211447"/>
                  </a:ext>
                </a:extLst>
              </a:tr>
              <a:tr h="360075">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Stewart</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O’Connor</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Alito</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Alito</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3335449440"/>
                  </a:ext>
                </a:extLst>
              </a:tr>
              <a:tr h="360075">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White</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White</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dirty="0">
                          <a:solidFill>
                            <a:srgbClr val="000000"/>
                          </a:solidFill>
                          <a:effectLst/>
                          <a:latin typeface="+mn-lt"/>
                          <a:ea typeface="Times New Roman" panose="02020603050405020304" pitchFamily="18" charset="0"/>
                        </a:rPr>
                        <a:t>Ginsburg</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1" i="1" dirty="0">
                          <a:solidFill>
                            <a:srgbClr val="000000"/>
                          </a:solidFill>
                          <a:effectLst/>
                          <a:latin typeface="+mn-lt"/>
                          <a:ea typeface="Times New Roman" panose="02020603050405020304" pitchFamily="18" charset="0"/>
                        </a:rPr>
                        <a:t>Barrett</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234606447"/>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87526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66CE17-C6C5-B64D-96FC-B90E9DE1F11F}"/>
              </a:ext>
            </a:extLst>
          </p:cNvPr>
          <p:cNvSpPr>
            <a:spLocks noGrp="1"/>
          </p:cNvSpPr>
          <p:nvPr>
            <p:ph type="title"/>
          </p:nvPr>
        </p:nvSpPr>
        <p:spPr/>
        <p:txBody>
          <a:bodyPr>
            <a:normAutofit/>
          </a:bodyPr>
          <a:lstStyle/>
          <a:p>
            <a:r>
              <a:rPr lang="en-US" sz="4000" dirty="0"/>
              <a:t>Overruling Roe </a:t>
            </a:r>
            <a:r>
              <a:rPr lang="en-US" sz="2400" dirty="0"/>
              <a:t>(3 of 8)</a:t>
            </a:r>
          </a:p>
        </p:txBody>
      </p:sp>
      <p:sp>
        <p:nvSpPr>
          <p:cNvPr id="4" name="Content Placeholder 3">
            <a:extLst>
              <a:ext uri="{FF2B5EF4-FFF2-40B4-BE49-F238E27FC236}">
                <a16:creationId xmlns:a16="http://schemas.microsoft.com/office/drawing/2014/main" id="{62100146-1AA7-026D-0C19-66A539ED18B4}"/>
              </a:ext>
            </a:extLst>
          </p:cNvPr>
          <p:cNvSpPr>
            <a:spLocks noGrp="1"/>
          </p:cNvSpPr>
          <p:nvPr>
            <p:ph idx="1"/>
          </p:nvPr>
        </p:nvSpPr>
        <p:spPr/>
        <p:txBody>
          <a:bodyPr/>
          <a:lstStyle/>
          <a:p>
            <a:r>
              <a:rPr lang="en-US" dirty="0"/>
              <a:t>June Medical Services v. Russo (2020).</a:t>
            </a:r>
          </a:p>
          <a:p>
            <a:r>
              <a:rPr lang="en-US" dirty="0"/>
              <a:t>Dobbs v. Jackson Women’s Health Organization (2022).</a:t>
            </a:r>
          </a:p>
        </p:txBody>
      </p:sp>
      <p:sp>
        <p:nvSpPr>
          <p:cNvPr id="2" name="Footer Placeholder 1">
            <a:extLst>
              <a:ext uri="{FF2B5EF4-FFF2-40B4-BE49-F238E27FC236}">
                <a16:creationId xmlns:a16="http://schemas.microsoft.com/office/drawing/2014/main" id="{707DFA0F-570F-CF32-4514-AABCF8059C7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4684BB4-838B-A952-8816-1764234144FB}"/>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728442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49F82F-9305-8280-ED46-88C3D6EA4601}"/>
              </a:ext>
            </a:extLst>
          </p:cNvPr>
          <p:cNvSpPr>
            <a:spLocks noGrp="1"/>
          </p:cNvSpPr>
          <p:nvPr>
            <p:ph type="title"/>
          </p:nvPr>
        </p:nvSpPr>
        <p:spPr/>
        <p:txBody>
          <a:bodyPr>
            <a:normAutofit/>
          </a:bodyPr>
          <a:lstStyle/>
          <a:p>
            <a:r>
              <a:rPr lang="en-US" sz="4000" dirty="0"/>
              <a:t>Overruling Roe </a:t>
            </a:r>
            <a:r>
              <a:rPr lang="en-US" sz="2400" dirty="0"/>
              <a:t>(4 of 8)</a:t>
            </a:r>
            <a:endParaRPr lang="en-US" sz="4000" dirty="0"/>
          </a:p>
        </p:txBody>
      </p:sp>
      <p:sp>
        <p:nvSpPr>
          <p:cNvPr id="4" name="Content Placeholder 3">
            <a:extLst>
              <a:ext uri="{FF2B5EF4-FFF2-40B4-BE49-F238E27FC236}">
                <a16:creationId xmlns:a16="http://schemas.microsoft.com/office/drawing/2014/main" id="{2BAD9BBA-1924-B5C3-1F3F-D4170E5CFE72}"/>
              </a:ext>
            </a:extLst>
          </p:cNvPr>
          <p:cNvSpPr>
            <a:spLocks noGrp="1"/>
          </p:cNvSpPr>
          <p:nvPr>
            <p:ph idx="1"/>
          </p:nvPr>
        </p:nvSpPr>
        <p:spPr/>
        <p:txBody>
          <a:bodyPr/>
          <a:lstStyle/>
          <a:p>
            <a:pPr marL="0" indent="0">
              <a:buNone/>
            </a:pPr>
            <a:r>
              <a:rPr lang="en-US" dirty="0"/>
              <a:t>Private Sexual Activity</a:t>
            </a:r>
          </a:p>
          <a:p>
            <a:r>
              <a:rPr lang="en-US" dirty="0"/>
              <a:t>Bowers v. Hardwick (1986).</a:t>
            </a:r>
          </a:p>
          <a:p>
            <a:r>
              <a:rPr lang="en-US" dirty="0"/>
              <a:t>Lawrence v. Texas (2003).</a:t>
            </a:r>
          </a:p>
        </p:txBody>
      </p:sp>
      <p:sp>
        <p:nvSpPr>
          <p:cNvPr id="2" name="Footer Placeholder 1">
            <a:extLst>
              <a:ext uri="{FF2B5EF4-FFF2-40B4-BE49-F238E27FC236}">
                <a16:creationId xmlns:a16="http://schemas.microsoft.com/office/drawing/2014/main" id="{07A06D46-2C30-CE17-47DD-A1998D6FBFCB}"/>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5CFC368D-6ED8-D761-5837-AB1C3825B211}"/>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1857512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5CCE13-BE2E-DCF8-1AD2-C2D4A49280AE}"/>
              </a:ext>
            </a:extLst>
          </p:cNvPr>
          <p:cNvSpPr>
            <a:spLocks noGrp="1"/>
          </p:cNvSpPr>
          <p:nvPr>
            <p:ph type="title"/>
          </p:nvPr>
        </p:nvSpPr>
        <p:spPr/>
        <p:txBody>
          <a:bodyPr>
            <a:normAutofit/>
          </a:bodyPr>
          <a:lstStyle/>
          <a:p>
            <a:r>
              <a:rPr lang="en-US" sz="4000" dirty="0"/>
              <a:t>Overruling Roe </a:t>
            </a:r>
            <a:r>
              <a:rPr lang="en-US" sz="2400" dirty="0"/>
              <a:t>(5 of 8)</a:t>
            </a:r>
            <a:endParaRPr lang="en-US" sz="4000" dirty="0"/>
          </a:p>
        </p:txBody>
      </p:sp>
      <p:sp>
        <p:nvSpPr>
          <p:cNvPr id="4" name="Content Placeholder 3">
            <a:extLst>
              <a:ext uri="{FF2B5EF4-FFF2-40B4-BE49-F238E27FC236}">
                <a16:creationId xmlns:a16="http://schemas.microsoft.com/office/drawing/2014/main" id="{6E8238F0-3D93-8940-CF2E-39AC8922FD92}"/>
              </a:ext>
            </a:extLst>
          </p:cNvPr>
          <p:cNvSpPr>
            <a:spLocks noGrp="1"/>
          </p:cNvSpPr>
          <p:nvPr>
            <p:ph idx="1"/>
          </p:nvPr>
        </p:nvSpPr>
        <p:spPr/>
        <p:txBody>
          <a:bodyPr/>
          <a:lstStyle/>
          <a:p>
            <a:pPr marL="0" indent="0">
              <a:buNone/>
            </a:pPr>
            <a:r>
              <a:rPr lang="en-US" dirty="0"/>
              <a:t>Same-Sex Marriage</a:t>
            </a:r>
          </a:p>
          <a:p>
            <a:r>
              <a:rPr lang="en-US" dirty="0"/>
              <a:t>Goodridge v. Department of Public Health (2003).</a:t>
            </a:r>
          </a:p>
          <a:p>
            <a:r>
              <a:rPr lang="en-US" dirty="0"/>
              <a:t>Hollingsworth v. Perry (2013).</a:t>
            </a:r>
          </a:p>
          <a:p>
            <a:r>
              <a:rPr lang="en-US" dirty="0"/>
              <a:t>United States v. Windsor (2013).</a:t>
            </a:r>
          </a:p>
        </p:txBody>
      </p:sp>
      <p:sp>
        <p:nvSpPr>
          <p:cNvPr id="2" name="Footer Placeholder 1">
            <a:extLst>
              <a:ext uri="{FF2B5EF4-FFF2-40B4-BE49-F238E27FC236}">
                <a16:creationId xmlns:a16="http://schemas.microsoft.com/office/drawing/2014/main" id="{F112D4CD-F186-A2A0-63BB-41F20137D20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20C2DC4-E161-2A53-F05B-4E0EEB8AA356}"/>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762594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5CCE13-BE2E-DCF8-1AD2-C2D4A49280AE}"/>
              </a:ext>
            </a:extLst>
          </p:cNvPr>
          <p:cNvSpPr>
            <a:spLocks noGrp="1"/>
          </p:cNvSpPr>
          <p:nvPr>
            <p:ph type="title"/>
          </p:nvPr>
        </p:nvSpPr>
        <p:spPr/>
        <p:txBody>
          <a:bodyPr>
            <a:normAutofit/>
          </a:bodyPr>
          <a:lstStyle/>
          <a:p>
            <a:r>
              <a:rPr lang="en-US" sz="4000" dirty="0"/>
              <a:t>Overruling Roe </a:t>
            </a:r>
            <a:r>
              <a:rPr lang="en-US" sz="2400" dirty="0"/>
              <a:t>(6 of 8)</a:t>
            </a:r>
            <a:endParaRPr lang="en-US" sz="4000" dirty="0"/>
          </a:p>
        </p:txBody>
      </p:sp>
      <p:sp>
        <p:nvSpPr>
          <p:cNvPr id="4" name="Content Placeholder 3">
            <a:extLst>
              <a:ext uri="{FF2B5EF4-FFF2-40B4-BE49-F238E27FC236}">
                <a16:creationId xmlns:a16="http://schemas.microsoft.com/office/drawing/2014/main" id="{6E8238F0-3D93-8940-CF2E-39AC8922FD92}"/>
              </a:ext>
            </a:extLst>
          </p:cNvPr>
          <p:cNvSpPr>
            <a:spLocks noGrp="1"/>
          </p:cNvSpPr>
          <p:nvPr>
            <p:ph idx="1"/>
          </p:nvPr>
        </p:nvSpPr>
        <p:spPr/>
        <p:txBody>
          <a:bodyPr/>
          <a:lstStyle/>
          <a:p>
            <a:pPr marL="0" indent="0">
              <a:buNone/>
            </a:pPr>
            <a:r>
              <a:rPr lang="en-US" dirty="0"/>
              <a:t>Same-Sex Marriage</a:t>
            </a:r>
          </a:p>
          <a:p>
            <a:r>
              <a:rPr lang="en-US" dirty="0"/>
              <a:t>Obergefell v. Hodges (2015).</a:t>
            </a:r>
          </a:p>
          <a:p>
            <a:r>
              <a:rPr lang="en-US" dirty="0"/>
              <a:t>Masterpiece Cakeshop v. Colorado Civil Rights Commission (2018).</a:t>
            </a:r>
          </a:p>
        </p:txBody>
      </p:sp>
      <p:sp>
        <p:nvSpPr>
          <p:cNvPr id="2" name="Footer Placeholder 1">
            <a:extLst>
              <a:ext uri="{FF2B5EF4-FFF2-40B4-BE49-F238E27FC236}">
                <a16:creationId xmlns:a16="http://schemas.microsoft.com/office/drawing/2014/main" id="{F112D4CD-F186-A2A0-63BB-41F20137D20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A20C2DC4-E161-2A53-F05B-4E0EEB8AA356}"/>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103684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788B99-3A98-67FC-0B08-7844885B0DB4}"/>
              </a:ext>
            </a:extLst>
          </p:cNvPr>
          <p:cNvSpPr>
            <a:spLocks noGrp="1"/>
          </p:cNvSpPr>
          <p:nvPr>
            <p:ph type="title"/>
          </p:nvPr>
        </p:nvSpPr>
        <p:spPr/>
        <p:txBody>
          <a:bodyPr>
            <a:normAutofit/>
          </a:bodyPr>
          <a:lstStyle/>
          <a:p>
            <a:r>
              <a:rPr lang="en-US" sz="4000" dirty="0"/>
              <a:t>Overruling Roe </a:t>
            </a:r>
            <a:r>
              <a:rPr lang="en-US" sz="2400" dirty="0"/>
              <a:t>(7 of 8)</a:t>
            </a:r>
            <a:endParaRPr lang="en-US" sz="4000" dirty="0"/>
          </a:p>
        </p:txBody>
      </p:sp>
      <p:sp>
        <p:nvSpPr>
          <p:cNvPr id="4" name="Content Placeholder 3">
            <a:extLst>
              <a:ext uri="{FF2B5EF4-FFF2-40B4-BE49-F238E27FC236}">
                <a16:creationId xmlns:a16="http://schemas.microsoft.com/office/drawing/2014/main" id="{D490ACB0-DE4B-FEEE-2813-5D51373398A7}"/>
              </a:ext>
            </a:extLst>
          </p:cNvPr>
          <p:cNvSpPr>
            <a:spLocks noGrp="1"/>
          </p:cNvSpPr>
          <p:nvPr>
            <p:ph idx="1"/>
          </p:nvPr>
        </p:nvSpPr>
        <p:spPr/>
        <p:txBody>
          <a:bodyPr/>
          <a:lstStyle/>
          <a:p>
            <a:pPr marL="0" indent="0">
              <a:buNone/>
            </a:pPr>
            <a:r>
              <a:rPr lang="en-US" dirty="0"/>
              <a:t>The Right to Die</a:t>
            </a:r>
          </a:p>
          <a:p>
            <a:r>
              <a:rPr lang="en-US" dirty="0"/>
              <a:t>Cruzan v. Director, Missouri Department of Health (1990).</a:t>
            </a:r>
          </a:p>
          <a:p>
            <a:r>
              <a:rPr lang="en-US" dirty="0"/>
              <a:t>Washington v. Glucksberg (1997) and Vacco v. Quill (1997).</a:t>
            </a:r>
          </a:p>
          <a:p>
            <a:r>
              <a:rPr lang="en-US" dirty="0"/>
              <a:t>Gonzales v. Oregon (2006).</a:t>
            </a:r>
          </a:p>
        </p:txBody>
      </p:sp>
      <p:sp>
        <p:nvSpPr>
          <p:cNvPr id="2" name="Footer Placeholder 1">
            <a:extLst>
              <a:ext uri="{FF2B5EF4-FFF2-40B4-BE49-F238E27FC236}">
                <a16:creationId xmlns:a16="http://schemas.microsoft.com/office/drawing/2014/main" id="{6C3C1456-B065-A628-5EE7-F9DF0C66736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D4CC6185-EAA5-0A2C-1E6E-1FFC2D53113F}"/>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39788687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022B59-5FDB-A669-BA08-6B1B7D149EC2}"/>
              </a:ext>
            </a:extLst>
          </p:cNvPr>
          <p:cNvSpPr>
            <a:spLocks noGrp="1"/>
          </p:cNvSpPr>
          <p:nvPr>
            <p:ph type="title"/>
          </p:nvPr>
        </p:nvSpPr>
        <p:spPr/>
        <p:txBody>
          <a:bodyPr>
            <a:normAutofit/>
          </a:bodyPr>
          <a:lstStyle/>
          <a:p>
            <a:r>
              <a:rPr lang="en-US" sz="4000" dirty="0"/>
              <a:t>Overruling Roe </a:t>
            </a:r>
            <a:r>
              <a:rPr lang="en-US" sz="2400" dirty="0"/>
              <a:t>(8 of 8)</a:t>
            </a:r>
            <a:endParaRPr lang="en-US" sz="4000" dirty="0"/>
          </a:p>
        </p:txBody>
      </p:sp>
      <p:sp>
        <p:nvSpPr>
          <p:cNvPr id="4" name="Content Placeholder 3">
            <a:extLst>
              <a:ext uri="{FF2B5EF4-FFF2-40B4-BE49-F238E27FC236}">
                <a16:creationId xmlns:a16="http://schemas.microsoft.com/office/drawing/2014/main" id="{45D13485-4082-73D0-9E0A-AB2986E58598}"/>
              </a:ext>
            </a:extLst>
          </p:cNvPr>
          <p:cNvSpPr>
            <a:spLocks noGrp="1"/>
          </p:cNvSpPr>
          <p:nvPr>
            <p:ph idx="1"/>
          </p:nvPr>
        </p:nvSpPr>
        <p:spPr/>
        <p:txBody>
          <a:bodyPr/>
          <a:lstStyle/>
          <a:p>
            <a:pPr marL="0" indent="0">
              <a:buNone/>
            </a:pPr>
            <a:r>
              <a:rPr lang="en-US" dirty="0"/>
              <a:t>Drug Testing</a:t>
            </a:r>
          </a:p>
          <a:p>
            <a:r>
              <a:rPr lang="en-US" dirty="0"/>
              <a:t>Chandler v. Miller (1997).</a:t>
            </a:r>
          </a:p>
          <a:p>
            <a:r>
              <a:rPr lang="en-US" dirty="0"/>
              <a:t>Ferguson v. City of Charleston (2001).</a:t>
            </a:r>
          </a:p>
          <a:p>
            <a:r>
              <a:rPr lang="en-US" dirty="0"/>
              <a:t>Board of Education of Pottawatomie County v. Earls (2002).</a:t>
            </a:r>
          </a:p>
          <a:p>
            <a:r>
              <a:rPr lang="en-US" dirty="0"/>
              <a:t>Vernonia School Dist. 47J v. Acton (1995).</a:t>
            </a:r>
          </a:p>
        </p:txBody>
      </p:sp>
      <p:sp>
        <p:nvSpPr>
          <p:cNvPr id="2" name="Footer Placeholder 1">
            <a:extLst>
              <a:ext uri="{FF2B5EF4-FFF2-40B4-BE49-F238E27FC236}">
                <a16:creationId xmlns:a16="http://schemas.microsoft.com/office/drawing/2014/main" id="{49940E6D-47E9-FAE3-6447-7627E200608F}"/>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43E832D-A041-8C60-3F04-2DC80ED9508A}"/>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446383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noProof="0"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noProof="0"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838200"/>
            <a:ext cx="8229600" cy="768517"/>
          </a:xfrm>
        </p:spPr>
        <p:txBody>
          <a:bodyPr>
            <a:normAutofit/>
          </a:bodyPr>
          <a:lstStyle/>
          <a:p>
            <a:r>
              <a:rPr lang="en-US" sz="4400" noProof="0" dirty="0">
                <a:solidFill>
                  <a:schemeClr val="tx1"/>
                </a:solidFill>
              </a:rPr>
              <a:t>Figure 10.1: Long </a:t>
            </a:r>
            <a:r>
              <a:rPr lang="en-US" dirty="0"/>
              <a:t>Description</a:t>
            </a:r>
            <a:endParaRPr lang="en-US" sz="2200" noProof="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719904"/>
            <a:ext cx="8229600" cy="3838680"/>
          </a:xfrm>
        </p:spPr>
        <p:txBody>
          <a:bodyPr anchor="ctr">
            <a:spAutoFit/>
          </a:bodyPr>
          <a:lstStyle/>
          <a:p>
            <a:pPr marL="0" indent="0">
              <a:lnSpc>
                <a:spcPct val="107000"/>
              </a:lnSpc>
              <a:spcBef>
                <a:spcPts val="200"/>
              </a:spcBef>
              <a:buNone/>
            </a:pPr>
            <a:r>
              <a:rPr lang="en-US" sz="1600" dirty="0">
                <a:latin typeface="Arial" panose="020B0604020202020204" pitchFamily="34" charset="0"/>
                <a:ea typeface="Aptos" panose="020B0004020202020204" pitchFamily="34" charset="0"/>
                <a:cs typeface="Arial" panose="020B0604020202020204" pitchFamily="34" charset="0"/>
              </a:rPr>
              <a:t>Details of the legend are as follows:</a:t>
            </a:r>
          </a:p>
          <a:p>
            <a:pPr marL="0" indent="0">
              <a:lnSpc>
                <a:spcPct val="107000"/>
              </a:lnSpc>
              <a:spcBef>
                <a:spcPts val="200"/>
              </a:spcBef>
              <a:buNone/>
            </a:pPr>
            <a:r>
              <a:rPr lang="en-US" sz="1600" dirty="0">
                <a:latin typeface="Arial" panose="020B0604020202020204" pitchFamily="34" charset="0"/>
                <a:ea typeface="Aptos" panose="020B0004020202020204" pitchFamily="34" charset="0"/>
                <a:cs typeface="Arial" panose="020B0604020202020204" pitchFamily="34" charset="0"/>
              </a:rPr>
              <a:t>States in white: Retained existing law, which generally permitted abortions to save the life of the mother only. The states are Arizona, Texas, Oklahoma, Louisiana, Nevada, Utah, Idaho, Montana, Wyoming, North Dakota, South Dakota, Nebraska, Minnesota, Iowa, Missouri, Indiana, Illinois, Michigan, Wisconsin, Ohio, Kentucky, Tennessee, Alabama, West Virginia, Pennsylvania, Maine, Vermont, New Hampshire, Massachusetts, and Rhode Island.</a:t>
            </a:r>
          </a:p>
          <a:p>
            <a:pPr marL="0" indent="0">
              <a:lnSpc>
                <a:spcPct val="107000"/>
              </a:lnSpc>
              <a:spcBef>
                <a:spcPts val="200"/>
              </a:spcBef>
              <a:buNone/>
            </a:pPr>
            <a:r>
              <a:rPr lang="en-US" sz="1600" dirty="0">
                <a:latin typeface="Arial" panose="020B0604020202020204" pitchFamily="34" charset="0"/>
                <a:ea typeface="Aptos" panose="020B0004020202020204" pitchFamily="34" charset="0"/>
                <a:cs typeface="Arial" panose="020B0604020202020204" pitchFamily="34" charset="0"/>
              </a:rPr>
              <a:t>States in gray: Altered existing abortion law, between 1966 and 1970, to permit abortion under certain circumstances, such as pregnancies resulting from rape or incest. The states are Oregon, California, New Mexico, Colorado, Kansas, Arkansas, Mississippi, Florida, Georgia, South Carolina, North Carolina, Virginia, Maryland, Delaware, New Jersey, Washington D.C., and Connecticut.</a:t>
            </a:r>
          </a:p>
          <a:p>
            <a:pPr marL="0" indent="0">
              <a:lnSpc>
                <a:spcPct val="107000"/>
              </a:lnSpc>
              <a:spcBef>
                <a:spcPts val="200"/>
              </a:spcBef>
              <a:buNone/>
            </a:pPr>
            <a:r>
              <a:rPr lang="en-US" sz="1600" dirty="0">
                <a:latin typeface="Arial" panose="020B0604020202020204" pitchFamily="34" charset="0"/>
                <a:ea typeface="Aptos" panose="020B0004020202020204" pitchFamily="34" charset="0"/>
                <a:cs typeface="Arial" panose="020B0604020202020204" pitchFamily="34" charset="0"/>
              </a:rPr>
              <a:t>States in black: Repealed existing abortion law to allow for some form of abortion on demand. The states are Washington, Alaska, Hawaii, and New York.</a:t>
            </a:r>
          </a:p>
        </p:txBody>
      </p:sp>
      <p:sp>
        <p:nvSpPr>
          <p:cNvPr id="6" name="Content Placeholder 8">
            <a:hlinkClick r:id="rId3" action="ppaction://hlinksldjump"/>
            <a:extLst>
              <a:ext uri="{FF2B5EF4-FFF2-40B4-BE49-F238E27FC236}">
                <a16:creationId xmlns:a16="http://schemas.microsoft.com/office/drawing/2014/main" id="{2D9B0CB2-B0EE-4CD2-A76D-3919D8C7B2D5}"/>
              </a:ext>
            </a:extLst>
          </p:cNvPr>
          <p:cNvSpPr txBox="1">
            <a:spLocks/>
          </p:cNvSpPr>
          <p:nvPr/>
        </p:nvSpPr>
        <p:spPr>
          <a:xfrm>
            <a:off x="3505200" y="6144220"/>
            <a:ext cx="2133600" cy="233337"/>
          </a:xfrm>
          <a:prstGeom prst="rect">
            <a:avLst/>
          </a:prstGeom>
        </p:spPr>
        <p:txBody>
          <a:bodyPr vert="horz" lIns="91440" tIns="45720" rIns="91440" bIns="45720" rtlCol="0" anchor="ct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FontTx/>
              <a:buNone/>
              <a:defRPr/>
            </a:pPr>
            <a:r>
              <a:rPr lang="en-US" sz="1000" dirty="0">
                <a:solidFill>
                  <a:prstClr val="black"/>
                </a:solidFill>
                <a:latin typeface="Arial"/>
                <a:hlinkClick r:id="rId3" action="ppaction://hlinksldjump"/>
              </a:rPr>
              <a:t>Access the corresponding image.</a:t>
            </a:r>
            <a:endParaRPr lang="en-US" sz="1000" dirty="0">
              <a:solidFill>
                <a:prstClr val="black"/>
              </a:solidFill>
              <a:latin typeface="Arial"/>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1867263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C794BD-79CA-4133-AEB6-0786C191CE22}"/>
              </a:ext>
            </a:extLst>
          </p:cNvPr>
          <p:cNvSpPr>
            <a:spLocks noGrp="1"/>
          </p:cNvSpPr>
          <p:nvPr>
            <p:ph type="title"/>
          </p:nvPr>
        </p:nvSpPr>
        <p:spPr/>
        <p:txBody>
          <a:bodyPr>
            <a:normAutofit fontScale="90000"/>
          </a:bodyPr>
          <a:lstStyle/>
          <a:p>
            <a:r>
              <a:rPr lang="en-US" dirty="0"/>
              <a:t>The Right to Privacy: Foundations </a:t>
            </a:r>
            <a:r>
              <a:rPr lang="en-US" sz="2700" dirty="0"/>
              <a:t>(1 of 3)</a:t>
            </a:r>
          </a:p>
        </p:txBody>
      </p:sp>
      <p:sp>
        <p:nvSpPr>
          <p:cNvPr id="4" name="Content Placeholder 3">
            <a:extLst>
              <a:ext uri="{FF2B5EF4-FFF2-40B4-BE49-F238E27FC236}">
                <a16:creationId xmlns:a16="http://schemas.microsoft.com/office/drawing/2014/main" id="{552C91C2-1E97-FF2B-7D2A-3C1B10FDD1AF}"/>
              </a:ext>
            </a:extLst>
          </p:cNvPr>
          <p:cNvSpPr>
            <a:spLocks noGrp="1"/>
          </p:cNvSpPr>
          <p:nvPr>
            <p:ph idx="1"/>
          </p:nvPr>
        </p:nvSpPr>
        <p:spPr/>
        <p:txBody>
          <a:bodyPr/>
          <a:lstStyle/>
          <a:p>
            <a:r>
              <a:rPr lang="en-US" dirty="0"/>
              <a:t>Olmstead v. United States (1928).</a:t>
            </a:r>
          </a:p>
          <a:p>
            <a:r>
              <a:rPr lang="en-US" dirty="0"/>
              <a:t>Substantive due process.</a:t>
            </a:r>
          </a:p>
          <a:p>
            <a:r>
              <a:rPr lang="en-US" dirty="0"/>
              <a:t>Lochner v. New York (1905).</a:t>
            </a:r>
          </a:p>
        </p:txBody>
      </p:sp>
      <p:sp>
        <p:nvSpPr>
          <p:cNvPr id="2" name="Footer Placeholder 1">
            <a:extLst>
              <a:ext uri="{FF2B5EF4-FFF2-40B4-BE49-F238E27FC236}">
                <a16:creationId xmlns:a16="http://schemas.microsoft.com/office/drawing/2014/main" id="{388BBD2B-0AB0-8574-A211-041FD53C43A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6CD57EC-B94F-2537-25EF-A03653ED76B0}"/>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376208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917C8A-2350-B155-4A9A-69A0BFEE26A4}"/>
              </a:ext>
            </a:extLst>
          </p:cNvPr>
          <p:cNvSpPr>
            <a:spLocks noGrp="1"/>
          </p:cNvSpPr>
          <p:nvPr>
            <p:ph type="title"/>
          </p:nvPr>
        </p:nvSpPr>
        <p:spPr/>
        <p:txBody>
          <a:bodyPr>
            <a:normAutofit fontScale="90000"/>
          </a:bodyPr>
          <a:lstStyle/>
          <a:p>
            <a:r>
              <a:rPr lang="en-US" dirty="0"/>
              <a:t>The Right to Privacy: Foundations </a:t>
            </a:r>
            <a:r>
              <a:rPr lang="en-US" sz="2700" dirty="0"/>
              <a:t>(2 of 3)</a:t>
            </a:r>
            <a:endParaRPr lang="en-US" dirty="0"/>
          </a:p>
        </p:txBody>
      </p:sp>
      <p:sp>
        <p:nvSpPr>
          <p:cNvPr id="4" name="Content Placeholder 3">
            <a:extLst>
              <a:ext uri="{FF2B5EF4-FFF2-40B4-BE49-F238E27FC236}">
                <a16:creationId xmlns:a16="http://schemas.microsoft.com/office/drawing/2014/main" id="{B97B90ED-A869-B79F-7297-EF9E3C85A39B}"/>
              </a:ext>
            </a:extLst>
          </p:cNvPr>
          <p:cNvSpPr>
            <a:spLocks noGrp="1"/>
          </p:cNvSpPr>
          <p:nvPr>
            <p:ph idx="1"/>
          </p:nvPr>
        </p:nvSpPr>
        <p:spPr/>
        <p:txBody>
          <a:bodyPr/>
          <a:lstStyle/>
          <a:p>
            <a:r>
              <a:rPr lang="en-US" dirty="0"/>
              <a:t>Meyer v. Nebraska (1923).</a:t>
            </a:r>
          </a:p>
          <a:p>
            <a:r>
              <a:rPr lang="en-US" dirty="0"/>
              <a:t>Poe v. Ullman (1961).</a:t>
            </a:r>
          </a:p>
          <a:p>
            <a:r>
              <a:rPr lang="en-US" dirty="0"/>
              <a:t>Griswold v. Connecticut (1965).</a:t>
            </a:r>
          </a:p>
        </p:txBody>
      </p:sp>
      <p:sp>
        <p:nvSpPr>
          <p:cNvPr id="2" name="Footer Placeholder 1">
            <a:extLst>
              <a:ext uri="{FF2B5EF4-FFF2-40B4-BE49-F238E27FC236}">
                <a16:creationId xmlns:a16="http://schemas.microsoft.com/office/drawing/2014/main" id="{05535A7D-3359-4411-1D03-6EBEF98F8FB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8D98642-92E7-D978-734D-4D75BD7F26F8}"/>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137823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The Right to Privacy: Foundations </a:t>
            </a:r>
            <a:r>
              <a:rPr lang="en-US" sz="2700" dirty="0"/>
              <a:t>(3 of 3)</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10.1: Where Is the Right to Privacy Located in the Constitution? The Splits in Griswold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36AD74B4-FB32-93AF-68FF-69A4FAE3F597}"/>
              </a:ext>
            </a:extLst>
          </p:cNvPr>
          <p:cNvGraphicFramePr>
            <a:graphicFrameLocks noGrp="1"/>
          </p:cNvGraphicFramePr>
          <p:nvPr>
            <p:extLst>
              <p:ext uri="{D42A27DB-BD31-4B8C-83A1-F6EECF244321}">
                <p14:modId xmlns:p14="http://schemas.microsoft.com/office/powerpoint/2010/main" val="1508953972"/>
              </p:ext>
            </p:extLst>
          </p:nvPr>
        </p:nvGraphicFramePr>
        <p:xfrm>
          <a:off x="457200" y="2982212"/>
          <a:ext cx="8014952" cy="3037840"/>
        </p:xfrm>
        <a:graphic>
          <a:graphicData uri="http://schemas.openxmlformats.org/drawingml/2006/table">
            <a:tbl>
              <a:tblPr firstRow="1" bandRow="1">
                <a:tableStyleId>{5C22544A-7EE6-4342-B048-85BDC9FD1C3A}</a:tableStyleId>
              </a:tblPr>
              <a:tblGrid>
                <a:gridCol w="4007476">
                  <a:extLst>
                    <a:ext uri="{9D8B030D-6E8A-4147-A177-3AD203B41FA5}">
                      <a16:colId xmlns:a16="http://schemas.microsoft.com/office/drawing/2014/main" val="4223604503"/>
                    </a:ext>
                  </a:extLst>
                </a:gridCol>
                <a:gridCol w="4007476">
                  <a:extLst>
                    <a:ext uri="{9D8B030D-6E8A-4147-A177-3AD203B41FA5}">
                      <a16:colId xmlns:a16="http://schemas.microsoft.com/office/drawing/2014/main" val="4118029079"/>
                    </a:ext>
                  </a:extLst>
                </a:gridCol>
              </a:tblGrid>
              <a:tr h="304945">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rPr>
                        <a:t>Location of the Privacy Right</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rPr>
                        <a:t>Justices</a:t>
                      </a:r>
                    </a:p>
                  </a:txBody>
                  <a:tcPr marL="68580" marR="68580" marT="0" marB="0"/>
                </a:tc>
                <a:extLst>
                  <a:ext uri="{0D108BD9-81ED-4DB2-BD59-A6C34878D82A}">
                    <a16:rowId xmlns:a16="http://schemas.microsoft.com/office/drawing/2014/main" val="2947952650"/>
                  </a:ext>
                </a:extLst>
              </a:tr>
              <a:tr h="634903">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First, Third, Fourth, Fifth, and Ninth Amendments</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Douglas, Clark</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037294118"/>
                  </a:ext>
                </a:extLst>
              </a:tr>
              <a:tr h="304945">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Ninth Amendment</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Goldberg, Brennan, Warren</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910409255"/>
                  </a:ext>
                </a:extLst>
              </a:tr>
              <a:tr h="634903">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Fourteenth Amendment (due process clause)</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Harlan, White</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1128632259"/>
                  </a:ext>
                </a:extLst>
              </a:tr>
              <a:tr h="634903">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No general right to privacy in the Constitution</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Black, Stewart</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1813241399"/>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859301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71A700B-6CDA-E471-D452-05DFED2E9FEA}"/>
              </a:ext>
            </a:extLst>
          </p:cNvPr>
          <p:cNvSpPr>
            <a:spLocks noGrp="1"/>
          </p:cNvSpPr>
          <p:nvPr>
            <p:ph type="title"/>
          </p:nvPr>
        </p:nvSpPr>
        <p:spPr/>
        <p:txBody>
          <a:bodyPr>
            <a:normAutofit fontScale="90000"/>
          </a:bodyPr>
          <a:lstStyle/>
          <a:p>
            <a:r>
              <a:rPr lang="en-US" dirty="0"/>
              <a:t>Reproductive Freedom and the Right to Privacy: Abortion </a:t>
            </a:r>
            <a:r>
              <a:rPr lang="en-US" sz="2700" dirty="0"/>
              <a:t>(1 of 2)</a:t>
            </a:r>
          </a:p>
        </p:txBody>
      </p:sp>
      <p:sp>
        <p:nvSpPr>
          <p:cNvPr id="4" name="Content Placeholder 3">
            <a:extLst>
              <a:ext uri="{FF2B5EF4-FFF2-40B4-BE49-F238E27FC236}">
                <a16:creationId xmlns:a16="http://schemas.microsoft.com/office/drawing/2014/main" id="{11F05EF0-8DFF-2B92-6EF2-DBBD298BCE04}"/>
              </a:ext>
            </a:extLst>
          </p:cNvPr>
          <p:cNvSpPr>
            <a:spLocks noGrp="1"/>
          </p:cNvSpPr>
          <p:nvPr>
            <p:ph idx="1"/>
          </p:nvPr>
        </p:nvSpPr>
        <p:spPr/>
        <p:txBody>
          <a:bodyPr/>
          <a:lstStyle/>
          <a:p>
            <a:r>
              <a:rPr lang="en-US" dirty="0"/>
              <a:t>Abortion prior to Roe decision.</a:t>
            </a:r>
          </a:p>
          <a:p>
            <a:r>
              <a:rPr lang="en-US" dirty="0"/>
              <a:t>Pro-choice movement in 1960s.</a:t>
            </a:r>
          </a:p>
          <a:p>
            <a:r>
              <a:rPr lang="en-US" dirty="0"/>
              <a:t>Attorneys challenging restrictive abortion laws.</a:t>
            </a:r>
          </a:p>
          <a:p>
            <a:r>
              <a:rPr lang="en-US" dirty="0"/>
              <a:t>Roe v. Wade (1973).</a:t>
            </a:r>
          </a:p>
        </p:txBody>
      </p:sp>
      <p:sp>
        <p:nvSpPr>
          <p:cNvPr id="2" name="Footer Placeholder 1">
            <a:extLst>
              <a:ext uri="{FF2B5EF4-FFF2-40B4-BE49-F238E27FC236}">
                <a16:creationId xmlns:a16="http://schemas.microsoft.com/office/drawing/2014/main" id="{C345EF11-38FB-D213-2165-CBB85A631245}"/>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41163AD-DD5D-3CEC-4EE4-1A6A91CD819B}"/>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995274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786378"/>
            <a:ext cx="8229600" cy="1198858"/>
          </a:xfrm>
        </p:spPr>
        <p:txBody>
          <a:bodyPr>
            <a:normAutofit fontScale="90000"/>
          </a:bodyPr>
          <a:lstStyle/>
          <a:p>
            <a:r>
              <a:rPr lang="en-US" dirty="0"/>
              <a:t>Reproductive Freedom and the Right to Privacy: Abortion </a:t>
            </a:r>
            <a:r>
              <a:rPr lang="en-US" sz="2700" dirty="0"/>
              <a:t>(2 of 2)</a:t>
            </a:r>
            <a:endParaRPr lang="en-US" noProof="0" dirty="0"/>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072326"/>
            <a:ext cx="8229600" cy="609601"/>
          </a:xfrm>
        </p:spPr>
        <p:txBody>
          <a:bodyPr anchor="ctr">
            <a:noAutofit/>
          </a:bodyPr>
          <a:lstStyle/>
          <a:p>
            <a:pPr marL="0" indent="0">
              <a:buNone/>
            </a:pPr>
            <a:r>
              <a:rPr lang="en-US" sz="2400" b="1" noProof="0" dirty="0"/>
              <a:t>Figure 10.1</a:t>
            </a:r>
            <a:r>
              <a:rPr lang="en-US" sz="2400" noProof="0" dirty="0"/>
              <a:t> </a:t>
            </a:r>
            <a:r>
              <a:rPr lang="en-US" sz="2400" dirty="0"/>
              <a:t>Abortion in the States Before Roe</a:t>
            </a:r>
            <a:endParaRPr lang="en-US" sz="2400" noProof="0" dirty="0"/>
          </a:p>
        </p:txBody>
      </p:sp>
      <p:pic>
        <p:nvPicPr>
          <p:cNvPr id="10" name="Content Placeholder 9" descr="A political map of USA showing abortion in the states before Roe. It is divided into states that retained existing law, that altered existing abortion law, and that repealed existing abortion law.">
            <a:extLst>
              <a:ext uri="{FF2B5EF4-FFF2-40B4-BE49-F238E27FC236}">
                <a16:creationId xmlns:a16="http://schemas.microsoft.com/office/drawing/2014/main" id="{AE3614DD-5614-48F8-A41B-6257C858AB0E}"/>
              </a:ext>
            </a:extLst>
          </p:cNvPr>
          <p:cNvPicPr>
            <a:picLocks noGrp="1" noChangeAspect="1"/>
          </p:cNvPicPr>
          <p:nvPr>
            <p:ph sz="quarter" idx="13"/>
          </p:nvPr>
        </p:nvPicPr>
        <p:blipFill>
          <a:blip r:embed="rId3"/>
          <a:stretch>
            <a:fillRect/>
          </a:stretch>
        </p:blipFill>
        <p:spPr>
          <a:xfrm>
            <a:off x="2295152" y="2822403"/>
            <a:ext cx="4553696" cy="3081211"/>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3314975" y="6041063"/>
            <a:ext cx="2520526" cy="257367"/>
          </a:xfrm>
        </p:spPr>
        <p:txBody>
          <a:bodyPr anchor="ctr">
            <a:normAutofit/>
          </a:bodyPr>
          <a:lstStyle/>
          <a:p>
            <a:pPr marL="0" indent="0">
              <a:buNone/>
            </a:pPr>
            <a:r>
              <a:rPr lang="en-US" sz="1000" noProof="0" dirty="0">
                <a:hlinkClick r:id="rId4" action="ppaction://hlinksldjump"/>
              </a:rPr>
              <a:t>Access the long description for image.</a:t>
            </a:r>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44D61C-34AB-C61B-1F42-E99245E247AF}"/>
              </a:ext>
            </a:extLst>
          </p:cNvPr>
          <p:cNvSpPr>
            <a:spLocks noGrp="1"/>
          </p:cNvSpPr>
          <p:nvPr>
            <p:ph type="title"/>
          </p:nvPr>
        </p:nvSpPr>
        <p:spPr/>
        <p:txBody>
          <a:bodyPr>
            <a:normAutofit/>
          </a:bodyPr>
          <a:lstStyle/>
          <a:p>
            <a:r>
              <a:rPr lang="en-US" sz="4000" dirty="0"/>
              <a:t>The Aftermath of Roe </a:t>
            </a:r>
            <a:r>
              <a:rPr lang="en-US" sz="2400" dirty="0"/>
              <a:t>(1 of 3)</a:t>
            </a:r>
          </a:p>
        </p:txBody>
      </p:sp>
      <p:sp>
        <p:nvSpPr>
          <p:cNvPr id="4" name="Content Placeholder 3">
            <a:extLst>
              <a:ext uri="{FF2B5EF4-FFF2-40B4-BE49-F238E27FC236}">
                <a16:creationId xmlns:a16="http://schemas.microsoft.com/office/drawing/2014/main" id="{8D07D0DA-EA1E-5D63-1DD9-6CAE323C44FC}"/>
              </a:ext>
            </a:extLst>
          </p:cNvPr>
          <p:cNvSpPr>
            <a:spLocks noGrp="1"/>
          </p:cNvSpPr>
          <p:nvPr>
            <p:ph idx="1"/>
          </p:nvPr>
        </p:nvSpPr>
        <p:spPr/>
        <p:txBody>
          <a:bodyPr/>
          <a:lstStyle/>
          <a:p>
            <a:r>
              <a:rPr lang="en-US" dirty="0"/>
              <a:t>Support for Roe was split.</a:t>
            </a:r>
          </a:p>
          <a:p>
            <a:r>
              <a:rPr lang="en-US" dirty="0"/>
              <a:t>Roe mobilized movement of opposition.</a:t>
            </a:r>
          </a:p>
          <a:p>
            <a:r>
              <a:rPr lang="en-US" dirty="0"/>
              <a:t>Pro-life groups began lobbying.</a:t>
            </a:r>
          </a:p>
          <a:p>
            <a:endParaRPr lang="en-US" dirty="0"/>
          </a:p>
        </p:txBody>
      </p:sp>
      <p:sp>
        <p:nvSpPr>
          <p:cNvPr id="2" name="Footer Placeholder 1">
            <a:extLst>
              <a:ext uri="{FF2B5EF4-FFF2-40B4-BE49-F238E27FC236}">
                <a16:creationId xmlns:a16="http://schemas.microsoft.com/office/drawing/2014/main" id="{0A05D4CF-183A-0406-019B-302DD943BDBA}"/>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344C4FF4-33D3-B2DD-BA74-2650854AB592}"/>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567264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F5AD9-3BD7-C16B-1808-3A19C521BD15}"/>
              </a:ext>
            </a:extLst>
          </p:cNvPr>
          <p:cNvSpPr>
            <a:spLocks noGrp="1"/>
          </p:cNvSpPr>
          <p:nvPr>
            <p:ph type="title"/>
          </p:nvPr>
        </p:nvSpPr>
        <p:spPr/>
        <p:txBody>
          <a:bodyPr>
            <a:normAutofit/>
          </a:bodyPr>
          <a:lstStyle/>
          <a:p>
            <a:r>
              <a:rPr lang="en-US" sz="4000" dirty="0"/>
              <a:t>The Aftermath of Roe </a:t>
            </a:r>
            <a:r>
              <a:rPr lang="en-US" sz="2400" dirty="0"/>
              <a:t>(2 of 3)</a:t>
            </a:r>
            <a:endParaRPr lang="en-US" sz="4000" dirty="0"/>
          </a:p>
        </p:txBody>
      </p:sp>
      <p:sp>
        <p:nvSpPr>
          <p:cNvPr id="4" name="Content Placeholder 3">
            <a:extLst>
              <a:ext uri="{FF2B5EF4-FFF2-40B4-BE49-F238E27FC236}">
                <a16:creationId xmlns:a16="http://schemas.microsoft.com/office/drawing/2014/main" id="{E1712A2D-E9B0-0D6A-FBB1-D14B5B352DB8}"/>
              </a:ext>
            </a:extLst>
          </p:cNvPr>
          <p:cNvSpPr>
            <a:spLocks noGrp="1"/>
          </p:cNvSpPr>
          <p:nvPr>
            <p:ph idx="1"/>
          </p:nvPr>
        </p:nvSpPr>
        <p:spPr/>
        <p:txBody>
          <a:bodyPr/>
          <a:lstStyle/>
          <a:p>
            <a:r>
              <a:rPr lang="en-US" dirty="0"/>
              <a:t>Pro-life’s short-term goals.</a:t>
            </a:r>
          </a:p>
          <a:p>
            <a:r>
              <a:rPr lang="en-US" dirty="0"/>
              <a:t>Pro-life’s longer-term goal.</a:t>
            </a:r>
          </a:p>
          <a:p>
            <a:r>
              <a:rPr lang="en-US" dirty="0"/>
              <a:t>Planned Parenthood v. Casey (1992).</a:t>
            </a:r>
          </a:p>
          <a:p>
            <a:endParaRPr lang="en-US" dirty="0"/>
          </a:p>
        </p:txBody>
      </p:sp>
      <p:sp>
        <p:nvSpPr>
          <p:cNvPr id="2" name="Footer Placeholder 1">
            <a:extLst>
              <a:ext uri="{FF2B5EF4-FFF2-40B4-BE49-F238E27FC236}">
                <a16:creationId xmlns:a16="http://schemas.microsoft.com/office/drawing/2014/main" id="{0EF084DA-F02C-F40D-8172-12F942356F93}"/>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4621E599-9453-03A1-96B0-7618291D3E7E}"/>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070065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The Aftermath of Roe </a:t>
            </a:r>
            <a:r>
              <a:rPr lang="en-US" sz="2400" dirty="0"/>
              <a:t>(3 of 3)</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10.2: Approaches to Laws that Restrict Abortion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86B1D89D-881A-9895-F943-551CF5F488EE}"/>
              </a:ext>
            </a:extLst>
          </p:cNvPr>
          <p:cNvGraphicFramePr>
            <a:graphicFrameLocks noGrp="1"/>
          </p:cNvGraphicFramePr>
          <p:nvPr>
            <p:extLst>
              <p:ext uri="{D42A27DB-BD31-4B8C-83A1-F6EECF244321}">
                <p14:modId xmlns:p14="http://schemas.microsoft.com/office/powerpoint/2010/main" val="2552597159"/>
              </p:ext>
            </p:extLst>
          </p:nvPr>
        </p:nvGraphicFramePr>
        <p:xfrm>
          <a:off x="533400" y="2590800"/>
          <a:ext cx="7467600" cy="3276599"/>
        </p:xfrm>
        <a:graphic>
          <a:graphicData uri="http://schemas.openxmlformats.org/drawingml/2006/table">
            <a:tbl>
              <a:tblPr firstRow="1" bandRow="1">
                <a:tableStyleId>{5C22544A-7EE6-4342-B048-85BDC9FD1C3A}</a:tableStyleId>
              </a:tblPr>
              <a:tblGrid>
                <a:gridCol w="3733800">
                  <a:extLst>
                    <a:ext uri="{9D8B030D-6E8A-4147-A177-3AD203B41FA5}">
                      <a16:colId xmlns:a16="http://schemas.microsoft.com/office/drawing/2014/main" val="3435926696"/>
                    </a:ext>
                  </a:extLst>
                </a:gridCol>
                <a:gridCol w="3733800">
                  <a:extLst>
                    <a:ext uri="{9D8B030D-6E8A-4147-A177-3AD203B41FA5}">
                      <a16:colId xmlns:a16="http://schemas.microsoft.com/office/drawing/2014/main" val="3398858141"/>
                    </a:ext>
                  </a:extLst>
                </a:gridCol>
              </a:tblGrid>
              <a:tr h="450476">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rPr>
                        <a:t>Approach</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mn-lt"/>
                          <a:ea typeface="Times New Roman" panose="02020603050405020304" pitchFamily="18" charset="0"/>
                        </a:rPr>
                        <a:t>Exemplary Cases/ Opinions</a:t>
                      </a:r>
                    </a:p>
                  </a:txBody>
                  <a:tcPr marL="68580" marR="68580" marT="0" marB="0"/>
                </a:tc>
                <a:extLst>
                  <a:ext uri="{0D108BD9-81ED-4DB2-BD59-A6C34878D82A}">
                    <a16:rowId xmlns:a16="http://schemas.microsoft.com/office/drawing/2014/main" val="4203802274"/>
                  </a:ext>
                </a:extLst>
              </a:tr>
              <a:tr h="450476">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Strict scrutiny</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i="1" dirty="0">
                          <a:solidFill>
                            <a:srgbClr val="000000"/>
                          </a:solidFill>
                          <a:effectLst/>
                          <a:latin typeface="+mn-lt"/>
                          <a:ea typeface="Times New Roman" panose="02020603050405020304" pitchFamily="18" charset="0"/>
                        </a:rPr>
                        <a:t>Roe v. Wade</a:t>
                      </a:r>
                      <a:r>
                        <a:rPr lang="en-GB" sz="1800" dirty="0">
                          <a:solidFill>
                            <a:srgbClr val="000000"/>
                          </a:solidFill>
                          <a:effectLst/>
                          <a:latin typeface="+mn-lt"/>
                          <a:ea typeface="Times New Roman" panose="02020603050405020304" pitchFamily="18" charset="0"/>
                        </a:rPr>
                        <a:t> (1973)</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4179710726"/>
                  </a:ext>
                </a:extLst>
              </a:tr>
              <a:tr h="937902">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Undue burden</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i="1" dirty="0">
                          <a:solidFill>
                            <a:srgbClr val="000000"/>
                          </a:solidFill>
                          <a:effectLst/>
                          <a:latin typeface="+mn-lt"/>
                          <a:ea typeface="Times New Roman" panose="02020603050405020304" pitchFamily="18" charset="0"/>
                        </a:rPr>
                        <a:t>Planned Parenthood v. Casey </a:t>
                      </a:r>
                      <a:r>
                        <a:rPr lang="en-GB" sz="1800" dirty="0">
                          <a:solidFill>
                            <a:srgbClr val="000000"/>
                          </a:solidFill>
                          <a:effectLst/>
                          <a:latin typeface="+mn-lt"/>
                          <a:ea typeface="Times New Roman" panose="02020603050405020304" pitchFamily="18" charset="0"/>
                        </a:rPr>
                        <a:t> (1992)</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927871282"/>
                  </a:ext>
                </a:extLst>
              </a:tr>
              <a:tr h="1437745">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Rational basis</a:t>
                      </a:r>
                      <a:endParaRPr lang="en-US" sz="1800" dirty="0">
                        <a:solidFill>
                          <a:srgbClr val="000000"/>
                        </a:solidFill>
                        <a:effectLst/>
                        <a:latin typeface="+mn-lt"/>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mn-lt"/>
                          <a:ea typeface="Times New Roman" panose="02020603050405020304" pitchFamily="18" charset="0"/>
                        </a:rPr>
                        <a:t>Rehnquist in dissent in </a:t>
                      </a:r>
                      <a:r>
                        <a:rPr lang="en-GB" sz="1800" i="1" dirty="0">
                          <a:solidFill>
                            <a:srgbClr val="000000"/>
                          </a:solidFill>
                          <a:effectLst/>
                          <a:latin typeface="+mn-lt"/>
                          <a:ea typeface="Times New Roman" panose="02020603050405020304" pitchFamily="18" charset="0"/>
                        </a:rPr>
                        <a:t>Roe;</a:t>
                      </a:r>
                      <a:r>
                        <a:rPr lang="en-GB" sz="1800" dirty="0">
                          <a:solidFill>
                            <a:srgbClr val="000000"/>
                          </a:solidFill>
                          <a:effectLst/>
                          <a:latin typeface="+mn-lt"/>
                          <a:ea typeface="Times New Roman" panose="02020603050405020304" pitchFamily="18" charset="0"/>
                        </a:rPr>
                        <a:t> </a:t>
                      </a:r>
                      <a:r>
                        <a:rPr lang="en-GB" sz="1800" i="1" dirty="0">
                          <a:solidFill>
                            <a:srgbClr val="000000"/>
                          </a:solidFill>
                          <a:effectLst/>
                          <a:latin typeface="+mn-lt"/>
                          <a:ea typeface="Times New Roman" panose="02020603050405020304" pitchFamily="18" charset="0"/>
                        </a:rPr>
                        <a:t>Dobbs v. Jackson Health Organization </a:t>
                      </a:r>
                      <a:r>
                        <a:rPr lang="en-GB" sz="1800" dirty="0">
                          <a:solidFill>
                            <a:srgbClr val="000000"/>
                          </a:solidFill>
                          <a:effectLst/>
                          <a:latin typeface="+mn-lt"/>
                          <a:ea typeface="Times New Roman" panose="02020603050405020304" pitchFamily="18" charset="0"/>
                        </a:rPr>
                        <a:t>(2022)</a:t>
                      </a:r>
                      <a:endParaRPr lang="en-US" sz="1800" dirty="0">
                        <a:solidFill>
                          <a:srgbClr val="00000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3325759244"/>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19080568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502</TotalTime>
  <Words>3644</Words>
  <Application>Microsoft Office PowerPoint</Application>
  <PresentationFormat>On-screen Show (4:3)</PresentationFormat>
  <Paragraphs>349</Paragraphs>
  <Slides>19</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Times New Roman</vt:lpstr>
      <vt:lpstr>Office Theme</vt:lpstr>
      <vt:lpstr>Epstein, Constitutional Law for a Changing America, Edition 12 Chapter 10: Privacy and Personal Liberty</vt:lpstr>
      <vt:lpstr>The Right to Privacy: Foundations (1 of 3)</vt:lpstr>
      <vt:lpstr>The Right to Privacy: Foundations (2 of 3)</vt:lpstr>
      <vt:lpstr>The Right to Privacy: Foundations (3 of 3)</vt:lpstr>
      <vt:lpstr>Reproductive Freedom and the Right to Privacy: Abortion (1 of 2)</vt:lpstr>
      <vt:lpstr>Reproductive Freedom and the Right to Privacy: Abortion (2 of 2)</vt:lpstr>
      <vt:lpstr>The Aftermath of Roe (1 of 3)</vt:lpstr>
      <vt:lpstr>The Aftermath of Roe (2 of 3)</vt:lpstr>
      <vt:lpstr>The Aftermath of Roe (3 of 3)</vt:lpstr>
      <vt:lpstr>Overruling Roe (1 of 8)</vt:lpstr>
      <vt:lpstr>Overruling Roe (2 of 8)</vt:lpstr>
      <vt:lpstr>Overruling Roe (3 of 8)</vt:lpstr>
      <vt:lpstr>Overruling Roe (4 of 8)</vt:lpstr>
      <vt:lpstr>Overruling Roe (5 of 8)</vt:lpstr>
      <vt:lpstr>Overruling Roe (6 of 8)</vt:lpstr>
      <vt:lpstr>Overruling Roe (7 of 8)</vt:lpstr>
      <vt:lpstr>Overruling Roe (8 of 8)</vt:lpstr>
      <vt:lpstr>Appendix: Accessibility Content, Long Descriptions for Images</vt:lpstr>
      <vt:lpstr>Figure 10.1: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10 PowerPoints</dc:title>
  <dc:subject/>
  <dc:creator>Tominia, Madilyn</dc:creator>
  <cp:keywords/>
  <dc:description/>
  <cp:lastModifiedBy>Daria Terry</cp:lastModifiedBy>
  <cp:revision>39</cp:revision>
  <dcterms:created xsi:type="dcterms:W3CDTF">2006-08-16T00:00:00Z</dcterms:created>
  <dcterms:modified xsi:type="dcterms:W3CDTF">2025-01-02T16:45:06Z</dcterms:modified>
  <cp:category/>
</cp:coreProperties>
</file>