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83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 autoAdjust="0"/>
    <p:restoredTop sz="94666"/>
  </p:normalViewPr>
  <p:slideViewPr>
    <p:cSldViewPr snapToGrid="0" snapToObjects="1">
      <p:cViewPr>
        <p:scale>
          <a:sx n="59" d="100"/>
          <a:sy n="59" d="100"/>
        </p:scale>
        <p:origin x="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7BCA-DCF0-F946-8233-A7ABE3BAD1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1FFE-FF2A-9C45-BFDE-1592D97A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B42CB-6A0F-7241-912B-5D2F7B9CB09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0658-7FED-A04E-B5AC-33B8213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9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D1247-FBA1-5F4B-B603-6583FE4B814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034C7-93C2-EA46-AEC6-E38CC81E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AA3C-72F7-084A-B9EA-5CE8450D50C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2C6BE8-D76C-3744-810A-AAA4FB7A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2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45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98356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64234" y="5127626"/>
            <a:ext cx="7727266" cy="93027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000" dirty="0" smtClean="0">
                <a:solidFill>
                  <a:srgbClr val="E85C2D"/>
                </a:solidFill>
                <a:latin typeface="Helvetica Neue" panose="02000503000000000000" pitchFamily="2" charset="0"/>
              </a:rPr>
              <a:t>How can I improve my English?</a:t>
            </a:r>
            <a:r>
              <a:rPr lang="en-US" sz="2400" dirty="0" smtClean="0">
                <a:solidFill>
                  <a:srgbClr val="E85C2D"/>
                </a:solidFill>
                <a:latin typeface="Helvetica Neue" panose="02000503000000000000" pitchFamily="2" charset="0"/>
              </a:rPr>
              <a:t/>
            </a:r>
            <a:br>
              <a:rPr lang="en-US" sz="2400" dirty="0" smtClean="0">
                <a:solidFill>
                  <a:srgbClr val="E85C2D"/>
                </a:solidFill>
                <a:latin typeface="Helvetica Neue" panose="02000503000000000000" pitchFamily="2" charset="0"/>
              </a:rPr>
            </a:br>
            <a:r>
              <a:rPr lang="en-US" sz="2400" dirty="0" smtClean="0">
                <a:solidFill>
                  <a:srgbClr val="E85C2D"/>
                </a:solidFill>
                <a:latin typeface="Helvetica Neue" panose="02000503000000000000" pitchFamily="2" charset="0"/>
                <a:cs typeface="Times New Roman" panose="02020603050405020304" pitchFamily="18" charset="0"/>
              </a:rPr>
              <a:t>Seven </a:t>
            </a:r>
            <a:r>
              <a:rPr lang="en-US" sz="2400" dirty="0">
                <a:solidFill>
                  <a:srgbClr val="E85C2D"/>
                </a:solidFill>
                <a:latin typeface="Helvetica Neue" panose="02000503000000000000" pitchFamily="2" charset="0"/>
                <a:cs typeface="Times New Roman" panose="02020603050405020304" pitchFamily="18" charset="0"/>
              </a:rPr>
              <a:t>Mantras for Assured Success</a:t>
            </a:r>
          </a:p>
        </p:txBody>
      </p:sp>
    </p:spTree>
    <p:extLst>
      <p:ext uri="{BB962C8B-B14F-4D97-AF65-F5344CB8AC3E}">
        <p14:creationId xmlns:p14="http://schemas.microsoft.com/office/powerpoint/2010/main" val="30607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use English or any language, we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34671"/>
              </p:ext>
            </p:extLst>
          </p:nvPr>
        </p:nvGraphicFramePr>
        <p:xfrm>
          <a:off x="746761" y="3029950"/>
          <a:ext cx="6400800" cy="126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9009607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10460213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93834174"/>
                    </a:ext>
                  </a:extLst>
                </a:gridCol>
              </a:tblGrid>
              <a:tr h="56415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Script" panose="020B0504020000000003" pitchFamily="34" charset="0"/>
                        </a:rPr>
                        <a:t>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Script" panose="020B0504020000000003" pitchFamily="34" charset="0"/>
                        </a:rPr>
                        <a:t>Write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03973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Script" panose="020B0504020000000003" pitchFamily="34" charset="0"/>
                        </a:rPr>
                        <a:t>Listen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Script" panose="020B0504020000000003" pitchFamily="34" charset="0"/>
                        </a:rPr>
                        <a:t>Speak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89184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63600" y="4578506"/>
            <a:ext cx="2984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learn or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through these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0" y="4578506"/>
            <a:ext cx="2931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these we tell people what we think, that is, we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3247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400"/>
              </a:spcBef>
            </a:pPr>
            <a:r>
              <a:rPr lang="en-US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Reading helps you to write</a:t>
            </a:r>
            <a:r>
              <a:rPr lang="en-US" sz="20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</a:p>
          <a:p>
            <a:pPr marL="0" lvl="1" algn="ctr">
              <a:spcBef>
                <a:spcPts val="2400"/>
              </a:spcBef>
            </a:pPr>
            <a:r>
              <a:rPr lang="en-US" sz="2000" b="1" dirty="0">
                <a:latin typeface="Segoe Script" panose="020B0504020000000003" pitchFamily="34" charset="0"/>
              </a:rPr>
              <a:t>Listening helps you speak</a:t>
            </a:r>
            <a:r>
              <a:rPr lang="en-US" sz="2000" b="1" dirty="0" smtClean="0">
                <a:latin typeface="Segoe Script" panose="020B0504020000000003" pitchFamily="34" charset="0"/>
              </a:rPr>
              <a:t>.</a:t>
            </a:r>
            <a:endParaRPr lang="en-US" sz="20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777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helps you to write.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helps you speak.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453" y="3315149"/>
            <a:ext cx="6691747" cy="2901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  <a:latin typeface="Segoe Script" panose="020B0504020000000003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 Reading</a:t>
            </a:r>
            <a:r>
              <a:rPr lang="en-US" sz="1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 								        </a:t>
            </a:r>
            <a:r>
              <a:rPr lang="en-US" sz="1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Writing</a:t>
            </a:r>
          </a:p>
          <a:p>
            <a:endParaRPr lang="en-US" sz="18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>
              <a:tabLst>
                <a:tab pos="631825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 Listening</a:t>
            </a:r>
            <a:r>
              <a:rPr lang="en-US" sz="1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     			           			          </a:t>
            </a:r>
            <a:r>
              <a:rPr lang="en-US" sz="1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Speaking</a:t>
            </a:r>
          </a:p>
          <a:p>
            <a:endParaRPr lang="en-US" sz="18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>
              <a:spcBef>
                <a:spcPts val="2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how does it happen?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automatic?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1908" y="3338288"/>
            <a:ext cx="1696733" cy="1733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98414" y="3866925"/>
            <a:ext cx="833162" cy="1953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45918" y="3817311"/>
            <a:ext cx="759596" cy="250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46427" y="4325490"/>
            <a:ext cx="770416" cy="141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98414" y="4367397"/>
            <a:ext cx="816746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E60E40E-A880-4DFA-BADE-6CCEE0DC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4" y="5402084"/>
            <a:ext cx="909867" cy="12110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6E5348-D60E-40E4-878C-1067C19667E9}"/>
              </a:ext>
            </a:extLst>
          </p:cNvPr>
          <p:cNvSpPr txBox="1"/>
          <p:nvPr/>
        </p:nvSpPr>
        <p:spPr>
          <a:xfrm>
            <a:off x="1604921" y="6305297"/>
            <a:ext cx="548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… before 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move on to the next </a:t>
            </a:r>
            <a:r>
              <a:rPr lang="en-I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3D33A9-FDFF-4DC4-974A-7D2DD4C18D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07" y="5888279"/>
            <a:ext cx="656093" cy="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138" y="3877742"/>
            <a:ext cx="777240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lvl="1" algn="ctr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make it happen!</a:t>
            </a:r>
          </a:p>
          <a:p>
            <a:pPr marL="0" lvl="1" algn="ctr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learn to speak and 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English.</a:t>
            </a:r>
          </a:p>
          <a:p>
            <a:pPr marL="0" lvl="1" algn="ctr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 takes time, but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trust me!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4" y="2051012"/>
            <a:ext cx="3156666" cy="16437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818959" y="5696792"/>
            <a:ext cx="2938509" cy="7509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risten ITC" panose="03050502040202030202" pitchFamily="66" charset="0"/>
              </a:rPr>
              <a:t>Let’s begin</a:t>
            </a:r>
            <a:endParaRPr lang="en-US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218372"/>
            <a:ext cx="77724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watch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TV/read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newspaper, you look for information or entertainment.</a:t>
            </a:r>
          </a:p>
          <a:p>
            <a:pPr marL="0" lvl="1">
              <a:spcBef>
                <a:spcPts val="60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on,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language too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</a:t>
            </a:r>
          </a:p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listener and reader.</a:t>
            </a:r>
          </a:p>
          <a:p>
            <a:pPr marL="0" lvl="1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r">
              <a:spcBef>
                <a:spcPts val="600"/>
              </a:spcBef>
            </a:pP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[Photo: http://web.archive.org/web/20071226081329/teachpol.tcnj.edu/amer_pol_hist/thumbnail427.html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Read/listen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accurate English every day!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in a special way!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9" y="3997928"/>
            <a:ext cx="2766309" cy="23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focus on useful words, expressions, and pronunciations that are new to them.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brings us to the second mantra:</a:t>
            </a:r>
          </a:p>
          <a:p>
            <a:pPr marL="0" lvl="1"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She got off the train at a wrong station.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So she got home late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an active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listener/reader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4291" y="3948545"/>
            <a:ext cx="7370618" cy="789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Mantra # 2: Focus on </a:t>
            </a:r>
            <a:r>
              <a:rPr lang="en-US" sz="2000" b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words/expressions 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you have never </a:t>
            </a:r>
            <a:r>
              <a:rPr lang="en-US" sz="2000" b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					used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, but which you may use.</a:t>
            </a:r>
          </a:p>
          <a:p>
            <a:pPr algn="ctr"/>
            <a:endParaRPr lang="en-IN" sz="2000" b="1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224596"/>
            <a:ext cx="77724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experts say: If you don’t go back to new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words/expressions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or six times, you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remember them. </a:t>
            </a:r>
          </a:p>
          <a:p>
            <a:pPr marL="0" lvl="1">
              <a:spcBef>
                <a:spcPts val="600"/>
              </a:spcBef>
            </a:pP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must note down ‘new language’ in a </a:t>
            </a:r>
          </a:p>
          <a:p>
            <a:pPr marL="0" lvl="1"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wordbook.</a:t>
            </a:r>
          </a:p>
          <a:p>
            <a:pPr marL="0"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OK, you’ve focused on new expressions, but how will you remember them?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5F126-CD50-41C5-8ABD-83E8AF84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60" y="4440314"/>
            <a:ext cx="1673082" cy="17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Jot down new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84E9B-36F4-4AC8-AD43-A05B702F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05" y="2916169"/>
            <a:ext cx="2869882" cy="2128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9E78C-5655-40E5-9D06-75DDFF883D72}"/>
              </a:ext>
            </a:extLst>
          </p:cNvPr>
          <p:cNvSpPr txBox="1"/>
          <p:nvPr/>
        </p:nvSpPr>
        <p:spPr>
          <a:xfrm>
            <a:off x="623452" y="5257420"/>
            <a:ext cx="80633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Mantra # 3: </a:t>
            </a:r>
            <a:r>
              <a:rPr lang="en-US" sz="2000" b="1" u="sng" dirty="0">
                <a:solidFill>
                  <a:schemeClr val="tx1"/>
                </a:solidFill>
                <a:latin typeface="Eras Demi ITC" panose="020B0805030504020804" pitchFamily="34" charset="0"/>
              </a:rPr>
              <a:t>Record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 new words, </a:t>
            </a:r>
            <a:r>
              <a:rPr lang="en-US" sz="2000" b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expressions 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and pronunciation in a personal workbook. </a:t>
            </a:r>
          </a:p>
        </p:txBody>
      </p:sp>
    </p:spTree>
    <p:extLst>
      <p:ext uri="{BB962C8B-B14F-4D97-AF65-F5344CB8AC3E}">
        <p14:creationId xmlns:p14="http://schemas.microsoft.com/office/powerpoint/2010/main" val="33195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253624"/>
            <a:ext cx="789401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just jot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words.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good dictionary if you wish (but not always).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note down: </a:t>
            </a:r>
          </a:p>
          <a:p>
            <a:pPr marL="80010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their meanings</a:t>
            </a:r>
          </a:p>
          <a:p>
            <a:pPr marL="80010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they are pronounced (in your own language)</a:t>
            </a:r>
          </a:p>
          <a:p>
            <a:pPr marL="80010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they are used, that is, complete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question is: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note down?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44" y="2242235"/>
            <a:ext cx="1072721" cy="169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E1DB9-32D6-496D-9729-F73DAFD2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12" y="4103260"/>
            <a:ext cx="1866653" cy="1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what the word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means. You can say: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The winner of the lottery </a:t>
            </a:r>
            <a:r>
              <a:rPr lang="en-US" sz="1600" u="sng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will get </a:t>
            </a: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a Honda bike.</a:t>
            </a:r>
          </a:p>
          <a:p>
            <a:pPr marL="0" lvl="1">
              <a:spcBef>
                <a:spcPts val="12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to speak fluently, you have to use expressions like: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sz="1600" u="sng" dirty="0">
                <a:latin typeface="Segoe Script" panose="020B0504020000000003" pitchFamily="34" charset="0"/>
                <a:cs typeface="Times New Roman" panose="02020603050405020304" pitchFamily="18" charset="0"/>
              </a:rPr>
              <a:t>got off</a:t>
            </a:r>
            <a:r>
              <a:rPr lang="en-US" sz="1600" dirty="0">
                <a:latin typeface="Segoe Script" panose="020B0504020000000003" pitchFamily="34" charset="0"/>
                <a:cs typeface="Times New Roman" panose="02020603050405020304" pitchFamily="18" charset="0"/>
              </a:rPr>
              <a:t> the train at a wrong station.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sz="1600" u="sng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got</a:t>
            </a: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home late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(More natural than ‘She reached home late’.)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Go, </a:t>
            </a:r>
            <a:r>
              <a:rPr lang="en-US" sz="1600" u="sng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get</a:t>
            </a: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a Band-Aid quick, he’s hurt!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(Bring a Band-Aid)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He </a:t>
            </a:r>
            <a:r>
              <a:rPr lang="en-US" sz="1600" u="sng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gets on</a:t>
            </a: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with his </a:t>
            </a:r>
            <a:r>
              <a:rPr lang="en-US" sz="16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colleagues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 has good relation with colleagues.)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come across something new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useful,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0034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examples: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0E5D5-BEF4-4B6E-BF6D-06BB529A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850" y="5361709"/>
            <a:ext cx="1292481" cy="1260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4E486-34AE-48C6-91DF-69D4CEA5A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0" y="2035631"/>
            <a:ext cx="1383558" cy="26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3" y="3021400"/>
            <a:ext cx="777240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be afraid to make mistakes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remember: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mistakes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learning a language. 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has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learned another language without committing errors. </a:t>
            </a:r>
          </a:p>
          <a:p>
            <a:pPr marL="0" lvl="1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we begin, here is an important point:</a:t>
            </a:r>
          </a:p>
        </p:txBody>
      </p:sp>
    </p:spTree>
    <p:extLst>
      <p:ext uri="{BB962C8B-B14F-4D97-AF65-F5344CB8AC3E}">
        <p14:creationId xmlns:p14="http://schemas.microsoft.com/office/powerpoint/2010/main" val="2819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7772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to your notes. 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day, after a week, after a fortnight, after a month …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AE491-3BD4-41F3-9B94-115C52B6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60" y="2980898"/>
            <a:ext cx="2430254" cy="209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A0D93-F94F-4346-94F3-4EC2E39D0AED}"/>
              </a:ext>
            </a:extLst>
          </p:cNvPr>
          <p:cNvSpPr txBox="1"/>
          <p:nvPr/>
        </p:nvSpPr>
        <p:spPr>
          <a:xfrm>
            <a:off x="623453" y="5369883"/>
            <a:ext cx="79386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Mantra # 4: </a:t>
            </a:r>
            <a:r>
              <a:rPr lang="en-US" sz="2000" b="1" u="sng" dirty="0">
                <a:solidFill>
                  <a:schemeClr val="tx1"/>
                </a:solidFill>
                <a:latin typeface="Eras Demi ITC" panose="020B0805030504020804" pitchFamily="34" charset="0"/>
              </a:rPr>
              <a:t>Review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 the new language your have recorded, if possible, every day. </a:t>
            </a:r>
          </a:p>
        </p:txBody>
      </p:sp>
    </p:spTree>
    <p:extLst>
      <p:ext uri="{BB962C8B-B14F-4D97-AF65-F5344CB8AC3E}">
        <p14:creationId xmlns:p14="http://schemas.microsoft.com/office/powerpoint/2010/main" val="11486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168" y="3759667"/>
            <a:ext cx="77724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that, you have to: 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situations when you can use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language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using the language.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them in your head.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452" y="2242235"/>
            <a:ext cx="7772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review your wordbook,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remember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words/expressions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you may not be able to use them.</a:t>
            </a:r>
          </a:p>
        </p:txBody>
      </p:sp>
    </p:spTree>
    <p:extLst>
      <p:ext uri="{BB962C8B-B14F-4D97-AF65-F5344CB8AC3E}">
        <p14:creationId xmlns:p14="http://schemas.microsoft.com/office/powerpoint/2010/main" val="2959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7772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them in real life.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expressions in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aloud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no one is around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D235D-3FD8-4248-9854-C604A7022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6" y="1972076"/>
            <a:ext cx="2794905" cy="2196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C9E31-3CDE-4FDA-A4EB-422FA7D8CF59}"/>
              </a:ext>
            </a:extLst>
          </p:cNvPr>
          <p:cNvSpPr txBox="1"/>
          <p:nvPr/>
        </p:nvSpPr>
        <p:spPr>
          <a:xfrm>
            <a:off x="623453" y="4168871"/>
            <a:ext cx="7536874" cy="7078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Mantra # 5: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Think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: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roll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 around the new language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in your 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401AE-DBEF-435B-A137-CC7F710A1203}"/>
              </a:ext>
            </a:extLst>
          </p:cNvPr>
          <p:cNvSpPr txBox="1"/>
          <p:nvPr/>
        </p:nvSpPr>
        <p:spPr>
          <a:xfrm>
            <a:off x="623453" y="5172917"/>
            <a:ext cx="7536874" cy="7078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Mantra # 6: Look for / Create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opportunities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 to speak / write English</a:t>
            </a:r>
          </a:p>
        </p:txBody>
      </p:sp>
    </p:spTree>
    <p:extLst>
      <p:ext uri="{BB962C8B-B14F-4D97-AF65-F5344CB8AC3E}">
        <p14:creationId xmlns:p14="http://schemas.microsoft.com/office/powerpoint/2010/main" val="42409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242235"/>
            <a:ext cx="4131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use them in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life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99BAE-494C-4B1B-8DAA-AA15CF40F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9" y="4189615"/>
            <a:ext cx="1449922" cy="178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E2DC0-B3EA-41A5-8279-74EE19A7C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4" y="2242235"/>
            <a:ext cx="2722271" cy="1947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35A78-368F-4CDE-8B76-CA175D8331C1}"/>
              </a:ext>
            </a:extLst>
          </p:cNvPr>
          <p:cNvSpPr txBox="1"/>
          <p:nvPr/>
        </p:nvSpPr>
        <p:spPr>
          <a:xfrm>
            <a:off x="1645921" y="4841332"/>
            <a:ext cx="689956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Mantra # 7: Write sentences, paragraphs, </a:t>
            </a:r>
            <a:r>
              <a:rPr lang="en-US" sz="2000" b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letters or anything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. Write and speak English as much as you </a:t>
            </a:r>
            <a:r>
              <a:rPr lang="en-US" sz="2000" b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can.</a:t>
            </a:r>
            <a:endParaRPr lang="en-US" sz="2000" b="1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people who too wish to learn English. Make friends.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someone. 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 elderly uncle, aunt or grandparent who is free, talk to them in English!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social media extensively—write comments, exchange ideas, argue or start a blog—share your thoughts with the world.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someone who used to ring up toll-free numbers and discussed imaginary problems with telephone attendants!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you may not have anyone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7983F-219D-4F93-A173-174860DE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40" y="4798300"/>
            <a:ext cx="752571" cy="10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good English every day.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new language, particularly what you might use at your college or office.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words, expressions, and pronunciation in a personal wordbook.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new language, if possible, every day.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new language in your head.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for/create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speak/write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and write English as much as you can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sum up: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452" y="3021400"/>
            <a:ext cx="7772402" cy="30469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</a:t>
            </a:r>
          </a:p>
          <a:p>
            <a:pPr marL="0" lvl="1" algn="ctr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 and </a:t>
            </a:r>
          </a:p>
          <a:p>
            <a:pPr marL="0" lvl="1" algn="ctr"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practice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ways to improve your English:</a:t>
            </a:r>
          </a:p>
        </p:txBody>
      </p:sp>
    </p:spTree>
    <p:extLst>
      <p:ext uri="{BB962C8B-B14F-4D97-AF65-F5344CB8AC3E}">
        <p14:creationId xmlns:p14="http://schemas.microsoft.com/office/powerpoint/2010/main" val="1090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49772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do remember: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first learn the rules of grammar and vocabulary, and then speak or write.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other way round. Learn from authentic sources, use a book on grammar and vocabulary if you have a question. Grammar helps.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a grammar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58A89-9356-4498-9D3F-B16ABEF9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3" y="3928974"/>
            <a:ext cx="1831113" cy="2378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0BEAA-E85B-4AE3-BDB6-9E1132E7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390">
            <a:off x="5281717" y="1607808"/>
            <a:ext cx="1608515" cy="2276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78D7C-C4E6-4A34-8832-81A32A627E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006">
            <a:off x="6862359" y="2323108"/>
            <a:ext cx="1662969" cy="19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2" y="2734677"/>
            <a:ext cx="7772402" cy="31393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for going through this.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next 30 minutes,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what you would like to do to improve YOUR English.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All the clip art images used in this presentation are from https://publicdomainvectors.org/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slide, you will see two sentences.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have to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remember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in 15 seconds.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55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3" y="2407289"/>
            <a:ext cx="83376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next slide when the time is up.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Smoking is injurious to health.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sz="2000" dirty="0">
                <a:latin typeface="Segoe Script" panose="020B0504020000000003" pitchFamily="34" charset="0"/>
                <a:cs typeface="Times New Roman" panose="02020603050405020304" pitchFamily="18" charset="0"/>
              </a:rPr>
              <a:t>got off the train at a wrong station</a:t>
            </a:r>
            <a:r>
              <a:rPr lang="en-US" sz="20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</a:p>
          <a:p>
            <a:pPr lvl="1" indent="-457200"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spcBef>
                <a:spcPts val="6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F1D89-C0EB-4444-93A3-E092D491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73" y="4215057"/>
            <a:ext cx="2211185" cy="12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604"/>
          </a:xfrm>
        </p:spPr>
        <p:txBody>
          <a:bodyPr/>
          <a:lstStyle/>
          <a:p>
            <a:pPr lvl="1" indent="-457200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recall them? </a:t>
            </a:r>
          </a:p>
          <a:p>
            <a:pPr lvl="1" indent="-457200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them down and check with the original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sentences.</a:t>
            </a:r>
          </a:p>
          <a:p>
            <a:pPr lvl="1" indent="-457200">
              <a:spcBef>
                <a:spcPts val="6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sentences with the ones that I gave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Smoking is injurious to health.</a:t>
            </a:r>
          </a:p>
          <a:p>
            <a:pPr marL="1085850" lvl="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She got off the train at a wrong station. </a:t>
            </a:r>
          </a:p>
          <a:p>
            <a:pPr marL="171450" lvl="2" indent="0"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 you have written the first one correctly. But for the second, most non-native speakers would say:</a:t>
            </a:r>
          </a:p>
          <a:p>
            <a:pPr marL="1085850"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u="sng" dirty="0">
                <a:latin typeface="Segoe Script" panose="020B0504020000000003" pitchFamily="34" charset="0"/>
                <a:cs typeface="Times New Roman" panose="02020603050405020304" pitchFamily="18" charset="0"/>
              </a:rPr>
              <a:t>got down from</a:t>
            </a: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 the train at a wrong </a:t>
            </a: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station.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584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453" y="2348300"/>
            <a:ext cx="7772401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u="sng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got down from</a:t>
            </a: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the train at a wrong station. </a:t>
            </a:r>
          </a:p>
          <a:p>
            <a:pPr marL="0"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English…a native English speaker won’t use this sentence. But the following sentences are fine: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Smoking </a:t>
            </a: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is injurious to health.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She </a:t>
            </a:r>
            <a:r>
              <a:rPr lang="en-US" u="sng" dirty="0">
                <a:latin typeface="Segoe Script" panose="020B0504020000000003" pitchFamily="34" charset="0"/>
                <a:cs typeface="Times New Roman" panose="02020603050405020304" pitchFamily="18" charset="0"/>
              </a:rPr>
              <a:t>got off </a:t>
            </a: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the train at a wrong station. </a:t>
            </a:r>
          </a:p>
          <a:p>
            <a:pPr marL="0" lvl="1">
              <a:spcBef>
                <a:spcPts val="12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have a problem with the first sentence although ‘injurious’ is not a common word. But you may have a problem with the second.</a:t>
            </a:r>
          </a:p>
          <a:p>
            <a:pPr marL="0" lvl="1" algn="ctr">
              <a:spcBef>
                <a:spcPts val="24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</a:p>
          <a:p>
            <a:pPr marL="0" lvl="1" indent="1028700">
              <a:spcBef>
                <a:spcPts val="2000"/>
              </a:spcBef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…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you move on to the next slide.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EE8DF-0392-4368-BB77-363F775F63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2" y="5240612"/>
            <a:ext cx="759738" cy="1012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1EEF1-8B9B-4D72-86AD-1F123AF190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4" y="5565062"/>
            <a:ext cx="656093" cy="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heard/read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>
              <a:spcBef>
                <a:spcPts val="1200"/>
              </a:spcBef>
            </a:pPr>
            <a:r>
              <a:rPr lang="en-US" dirty="0">
                <a:latin typeface="Segoe Script" panose="020B0504020000000003" pitchFamily="34" charset="0"/>
                <a:cs typeface="Times New Roman" panose="02020603050405020304" pitchFamily="18" charset="0"/>
              </a:rPr>
              <a:t>‘Smoking is injurious to health’</a:t>
            </a:r>
          </a:p>
          <a:p>
            <a:pPr marL="0" lvl="1">
              <a:spcBef>
                <a:spcPts val="600"/>
              </a:spcBef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times. </a:t>
            </a:r>
          </a:p>
          <a:p>
            <a:pPr marL="0" lvl="1">
              <a:spcBef>
                <a:spcPts val="12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you use this sentence without any difficulty. </a:t>
            </a:r>
          </a:p>
          <a:p>
            <a:pPr marL="0"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we learn a foreign language by </a:t>
            </a:r>
          </a:p>
          <a:p>
            <a:pPr marL="0" lvl="1"/>
            <a:r>
              <a:rPr 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listening to </a:t>
            </a:r>
            <a:r>
              <a:rPr 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repeatedly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1" algn="ctr">
              <a:spcBef>
                <a:spcPts val="1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have a problem with the first because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2" y="5565686"/>
            <a:ext cx="75922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Mantra # 1: </a:t>
            </a:r>
            <a:r>
              <a:rPr lang="en-US" sz="2000" b="1" u="sng" dirty="0">
                <a:solidFill>
                  <a:schemeClr val="tx1"/>
                </a:solidFill>
                <a:latin typeface="Eras Demi ITC" panose="020B0805030504020804" pitchFamily="34" charset="0"/>
              </a:rPr>
              <a:t>Read and listen to</a:t>
            </a:r>
            <a:r>
              <a:rPr lang="en-US" sz="2000" b="1" dirty="0">
                <a:solidFill>
                  <a:schemeClr val="tx1"/>
                </a:solidFill>
                <a:latin typeface="Eras Demi ITC" panose="020B0805030504020804" pitchFamily="34" charset="0"/>
              </a:rPr>
              <a:t> good English every day</a:t>
            </a:r>
          </a:p>
        </p:txBody>
      </p:sp>
    </p:spTree>
    <p:extLst>
      <p:ext uri="{BB962C8B-B14F-4D97-AF65-F5344CB8AC3E}">
        <p14:creationId xmlns:p14="http://schemas.microsoft.com/office/powerpoint/2010/main" val="3523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399"/>
            <a:ext cx="78775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much as you can, but</a:t>
            </a:r>
          </a:p>
          <a:p>
            <a:pPr marL="0" lvl="1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listen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to/read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try to learn English from: 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Signboards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Leaflets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Carton and bottle labels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Notices in hotels, cash machines, etc.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Non-standard newspapers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shows where people shout at each other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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listen to and read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93" y="2419091"/>
            <a:ext cx="2770307" cy="685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56" y="3344765"/>
            <a:ext cx="2613780" cy="763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434662">
            <a:off x="5572369" y="4214264"/>
            <a:ext cx="3098519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Unknown origin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medicine bottle: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Adults: 1 tablet 3 times a day until passing away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361">
            <a:off x="6951822" y="5435939"/>
            <a:ext cx="1526551" cy="9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3" y="3021400"/>
            <a:ext cx="777240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read and listen to: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writers/speakers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you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speakers on the Internet like in 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talks </a:t>
            </a:r>
            <a:r>
              <a:rPr lang="en-US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Age-old books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newspapers and magazines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editions of newspapers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TV channels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films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Podcasts from authentic sources </a:t>
            </a:r>
            <a:r>
              <a:rPr 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videos of famous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US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2" y="2242235"/>
            <a:ext cx="777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listen to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English.</a:t>
            </a:r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5036"/>
          <a:stretch>
            <a:fillRect/>
          </a:stretch>
        </p:blipFill>
        <p:spPr>
          <a:xfrm>
            <a:off x="5395206" y="2703900"/>
            <a:ext cx="846013" cy="890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957">
            <a:off x="7479086" y="2549930"/>
            <a:ext cx="1355520" cy="59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1" y="3371087"/>
            <a:ext cx="1290910" cy="26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34" y="2448838"/>
            <a:ext cx="840905" cy="1303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758">
            <a:off x="5514306" y="4073320"/>
            <a:ext cx="1140830" cy="638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370">
            <a:off x="6845499" y="3939717"/>
            <a:ext cx="802978" cy="673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270">
            <a:off x="7658776" y="4678013"/>
            <a:ext cx="1308441" cy="439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10" y="5066009"/>
            <a:ext cx="887410" cy="1209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7" y="5286709"/>
            <a:ext cx="834714" cy="1156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9" y="5184588"/>
            <a:ext cx="1035195" cy="1035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B0FC5-8B64-4D8A-A9D0-F43619858F1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05" y="3841119"/>
            <a:ext cx="1040196" cy="5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1292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Eras Demi ITC</vt:lpstr>
      <vt:lpstr>Helvetica Neue</vt:lpstr>
      <vt:lpstr>Kristen ITC</vt:lpstr>
      <vt:lpstr>Segoe Script</vt:lpstr>
      <vt:lpstr>Times New Roman</vt:lpstr>
      <vt:lpstr>Wingdings</vt:lpstr>
      <vt:lpstr>Office Theme</vt:lpstr>
      <vt:lpstr>Custom Design</vt:lpstr>
      <vt:lpstr>How can I improve my English? Seven Mantras for Assured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Sudeshna Nandy</cp:lastModifiedBy>
  <cp:revision>93</cp:revision>
  <dcterms:created xsi:type="dcterms:W3CDTF">2016-03-11T09:55:25Z</dcterms:created>
  <dcterms:modified xsi:type="dcterms:W3CDTF">2019-01-23T09:27:54Z</dcterms:modified>
</cp:coreProperties>
</file>