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2"/>
  </p:notesMasterIdLst>
  <p:sldIdLst>
    <p:sldId id="278" r:id="rId2"/>
    <p:sldId id="312" r:id="rId3"/>
    <p:sldId id="427" r:id="rId4"/>
    <p:sldId id="257" r:id="rId5"/>
    <p:sldId id="431" r:id="rId6"/>
    <p:sldId id="432" r:id="rId7"/>
    <p:sldId id="433" r:id="rId8"/>
    <p:sldId id="258" r:id="rId9"/>
    <p:sldId id="259" r:id="rId10"/>
    <p:sldId id="260" r:id="rId11"/>
    <p:sldId id="428" r:id="rId12"/>
    <p:sldId id="434" r:id="rId13"/>
    <p:sldId id="271" r:id="rId14"/>
    <p:sldId id="429" r:id="rId15"/>
    <p:sldId id="270" r:id="rId16"/>
    <p:sldId id="435" r:id="rId17"/>
    <p:sldId id="269" r:id="rId18"/>
    <p:sldId id="268" r:id="rId19"/>
    <p:sldId id="436" r:id="rId20"/>
    <p:sldId id="26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10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26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Roome" userId="2b02b4ca-cf7c-4f23-b1a8-49058152160d" providerId="ADAL" clId="{3B7786A2-AD95-49AE-8C9B-88DB4B832876}"/>
    <pc:docChg chg="modSld">
      <pc:chgData name="Imogen Roome" userId="2b02b4ca-cf7c-4f23-b1a8-49058152160d" providerId="ADAL" clId="{3B7786A2-AD95-49AE-8C9B-88DB4B832876}" dt="2024-09-23T10:44:14.586" v="2" actId="20577"/>
      <pc:docMkLst>
        <pc:docMk/>
      </pc:docMkLst>
      <pc:sldChg chg="modSp mod">
        <pc:chgData name="Imogen Roome" userId="2b02b4ca-cf7c-4f23-b1a8-49058152160d" providerId="ADAL" clId="{3B7786A2-AD95-49AE-8C9B-88DB4B832876}" dt="2024-09-23T10:44:14.586" v="2" actId="20577"/>
        <pc:sldMkLst>
          <pc:docMk/>
          <pc:sldMk cId="0" sldId="278"/>
        </pc:sldMkLst>
        <pc:spChg chg="mod">
          <ac:chgData name="Imogen Roome" userId="2b02b4ca-cf7c-4f23-b1a8-49058152160d" providerId="ADAL" clId="{3B7786A2-AD95-49AE-8C9B-88DB4B832876}" dt="2024-09-23T10:44:14.586" v="2" actId="20577"/>
          <ac:spMkLst>
            <pc:docMk/>
            <pc:sldMk cId="0" sldId="278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BCDB9-8DDC-4ED2-A055-AE983B079B99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7BBD4-8A3A-4C7C-8054-54B5155333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645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82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</a:t>
            </a:r>
            <a:r>
              <a:rPr lang="en-US" sz="2000">
                <a:solidFill>
                  <a:schemeClr val="bg1">
                    <a:lumMod val="65000"/>
                  </a:schemeClr>
                </a:solidFill>
              </a:rPr>
              <a:t>John M. Zelenski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on the big five traits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big five is the consensus model of personality traits, and there have been countless studies using this model.</a:t>
            </a:r>
          </a:p>
          <a:p>
            <a:r>
              <a:rPr lang="en-US" dirty="0"/>
              <a:t>The taxonomy of these traits is understood across diverse cultures, and questionnaires produce similar correlations in many places.</a:t>
            </a:r>
          </a:p>
          <a:p>
            <a:r>
              <a:rPr lang="en-US" dirty="0"/>
              <a:t>A sixth broad trait of honestly and humility has been proposed and works across diverse languages and cultures as well.</a:t>
            </a:r>
          </a:p>
          <a:p>
            <a:r>
              <a:rPr lang="en-US" dirty="0"/>
              <a:t>The big five traits are moderately heritable.</a:t>
            </a:r>
          </a:p>
          <a:p>
            <a:r>
              <a:rPr lang="en-US" dirty="0"/>
              <a:t>Trait scores tend to be highly stable over time, as seen in longitudinal studies.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71D497-86F4-B820-32EE-15047AAC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205F0D-A7E5-A24C-8AFF-60C839D33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Traits as personality processes: What makes someone extraverted?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Big five traits have been linked to differences in the size or activity of brain structures.</a:t>
            </a:r>
          </a:p>
          <a:p>
            <a:r>
              <a:rPr lang="en-US" dirty="0"/>
              <a:t>Researchers have explored what makes someone extraverted.</a:t>
            </a:r>
          </a:p>
          <a:p>
            <a:r>
              <a:rPr lang="en-US" dirty="0"/>
              <a:t>May result from stronger sensitivity to rewards in the environment, which produces more assertive, friendly and other </a:t>
            </a:r>
            <a:r>
              <a:rPr lang="en-US" dirty="0" err="1"/>
              <a:t>behaviours</a:t>
            </a:r>
            <a:r>
              <a:rPr lang="en-US" dirty="0"/>
              <a:t>.</a:t>
            </a:r>
          </a:p>
          <a:p>
            <a:r>
              <a:rPr lang="en-US" dirty="0"/>
              <a:t>Links have been made between trait extraversion brain structures that deal with reward.</a:t>
            </a:r>
          </a:p>
          <a:p>
            <a:r>
              <a:rPr lang="en-US" dirty="0"/>
              <a:t>Extraverts more prone not only to pleasure seeking but also to risk taking.</a:t>
            </a:r>
          </a:p>
          <a:p>
            <a:r>
              <a:rPr lang="en-US" dirty="0"/>
              <a:t>Extraverts tend to make positive interpretations of ambiguity.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164437-6D20-3515-0BE4-85616F85A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316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000B9-D14B-6A45-9B3F-9367E857B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States, traits and within-person variability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State-trait distinction: traits refer to average tendencies over time; states are temporary and sensitive to context.</a:t>
            </a:r>
          </a:p>
          <a:p>
            <a:r>
              <a:rPr lang="en-US" dirty="0"/>
              <a:t>Traits are evident in the average of a person’s many states, with strong consistency demonstrated in trait averages. </a:t>
            </a:r>
          </a:p>
          <a:p>
            <a:r>
              <a:rPr lang="en-US" dirty="0"/>
              <a:t>Experience sampling method can be used to clarify the links between states and traits.</a:t>
            </a:r>
          </a:p>
          <a:p>
            <a:r>
              <a:rPr lang="en-US" dirty="0"/>
              <a:t>Most people use the whole range of ratings available to them in studies of personality states; there is much variability (see Figure 4.2).</a:t>
            </a:r>
          </a:p>
          <a:p>
            <a:r>
              <a:rPr lang="en-US" dirty="0"/>
              <a:t>Dispositions reveal themselves in long-term averages across situations even while </a:t>
            </a:r>
            <a:r>
              <a:rPr lang="en-US" dirty="0" err="1"/>
              <a:t>behaviour</a:t>
            </a:r>
            <a:r>
              <a:rPr lang="en-US" dirty="0"/>
              <a:t> varies moment-to-moment.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34901D5-39CE-1CDE-C0C1-2D5718305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284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4B70-233D-8E4A-B56C-21D4898F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differences in personality beyond traits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Traits include much thoughts, feelings, </a:t>
            </a:r>
            <a:r>
              <a:rPr lang="en-US" dirty="0" err="1"/>
              <a:t>behaviours</a:t>
            </a:r>
            <a:r>
              <a:rPr lang="en-US" dirty="0"/>
              <a:t>, and desires. </a:t>
            </a:r>
          </a:p>
          <a:p>
            <a:r>
              <a:rPr lang="en-US" dirty="0"/>
              <a:t>Other middle units of personality exist: goals, attitude, values, strengths, abilities, interests, self-evaluation, attachment styles, </a:t>
            </a:r>
            <a:r>
              <a:rPr lang="en-US" dirty="0" err="1"/>
              <a:t>primals</a:t>
            </a:r>
            <a:r>
              <a:rPr lang="en-US" dirty="0"/>
              <a:t>, needs and more.</a:t>
            </a:r>
          </a:p>
          <a:p>
            <a:r>
              <a:rPr lang="en-US" dirty="0"/>
              <a:t>These other units are usually more specific or narrowly defined.</a:t>
            </a:r>
          </a:p>
          <a:p>
            <a:r>
              <a:rPr lang="en-US" dirty="0"/>
              <a:t>For example, need for achievement connotes a particular drive for success.</a:t>
            </a:r>
          </a:p>
          <a:p>
            <a:r>
              <a:rPr lang="en-US" dirty="0"/>
              <a:t>There is overlap between the big five traits and other units of personality (e.g. need for achievement and conscientiousness).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D4B7CC-E4A6-59BB-9D8F-5304D5D22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21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05B4-E0DF-774A-9EC9-697ADE536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jingle and jangle fallacies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two terms capture the uncertainty and vastness of personality constructs.</a:t>
            </a:r>
          </a:p>
          <a:p>
            <a:r>
              <a:rPr lang="en-US" dirty="0"/>
              <a:t>The jangle fallacy is thinking that two highly similar concepts are different because they have different names.</a:t>
            </a:r>
          </a:p>
          <a:p>
            <a:r>
              <a:rPr lang="en-US" dirty="0"/>
              <a:t>For example, grit and conscientiousness.</a:t>
            </a:r>
          </a:p>
          <a:p>
            <a:r>
              <a:rPr lang="en-US" dirty="0"/>
              <a:t>The jingle fallacy is thinking that two dissimilar concepts are the same because they share a name.</a:t>
            </a:r>
          </a:p>
          <a:p>
            <a:r>
              <a:rPr lang="en-US" dirty="0"/>
              <a:t>For example, optimism, which can be measured and defined in different ways.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DA87DF-E90D-5B0C-E7E8-8FAFD986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171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Character strengths: Developing the strengths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Strengths model was designed as an alternative to mental disorders, to catalogue positive qualities rather than pathologies.</a:t>
            </a:r>
          </a:p>
          <a:p>
            <a:r>
              <a:rPr lang="en-US" dirty="0"/>
              <a:t>Intended to correct the imbalance in clinical psychology.</a:t>
            </a:r>
          </a:p>
          <a:p>
            <a:r>
              <a:rPr lang="en-US" dirty="0"/>
              <a:t>Guided by Aristotle’s eudemonia and using morally valued characteristics.</a:t>
            </a:r>
          </a:p>
          <a:p>
            <a:r>
              <a:rPr lang="en-US" dirty="0"/>
              <a:t>The list of virtues and strengths were derived from philosophers, literature, pop culture, etc., across many cultures.</a:t>
            </a:r>
          </a:p>
          <a:p>
            <a:r>
              <a:rPr lang="en-US" dirty="0"/>
              <a:t>Criteria for strengths include universally valued, </a:t>
            </a:r>
            <a:r>
              <a:rPr lang="en-CA" dirty="0"/>
              <a:t>contribute to fulfilment and not diminishing other people.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503C32-BCDA-2AC1-8760-C55E503BD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E9CD2-8C20-1845-8126-C3FE63EC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VIA classification of character strengths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Strengths summarized under six broader virtues (see Table 4.3):</a:t>
            </a:r>
          </a:p>
          <a:p>
            <a:pPr lvl="1"/>
            <a:r>
              <a:rPr lang="en-US" dirty="0"/>
              <a:t>Wisdom</a:t>
            </a:r>
          </a:p>
          <a:p>
            <a:pPr lvl="1"/>
            <a:r>
              <a:rPr lang="en-US" dirty="0"/>
              <a:t>Courage</a:t>
            </a:r>
          </a:p>
          <a:p>
            <a:pPr lvl="1"/>
            <a:r>
              <a:rPr lang="en-US" dirty="0"/>
              <a:t>Humanity</a:t>
            </a:r>
          </a:p>
          <a:p>
            <a:pPr lvl="1"/>
            <a:r>
              <a:rPr lang="en-US" dirty="0"/>
              <a:t>Justice</a:t>
            </a:r>
          </a:p>
          <a:p>
            <a:pPr lvl="1"/>
            <a:r>
              <a:rPr lang="en-US" dirty="0"/>
              <a:t>Temperance</a:t>
            </a:r>
          </a:p>
          <a:p>
            <a:pPr lvl="1"/>
            <a:r>
              <a:rPr lang="en-US" dirty="0"/>
              <a:t>Transcendence </a:t>
            </a:r>
          </a:p>
          <a:p>
            <a:r>
              <a:rPr lang="en-US" dirty="0"/>
              <a:t>Introduced in a </a:t>
            </a:r>
            <a:r>
              <a:rPr lang="en-CA" dirty="0"/>
              <a:t>‘manual of the sanities’ that focused on the development and measurement of the strengths.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7E7F44-62D9-B7AA-D2A1-17DCD0DF9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438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strengths model vs. the big five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have much in common, having borrowed from personality psychology.</a:t>
            </a:r>
          </a:p>
          <a:p>
            <a:r>
              <a:rPr lang="en-US" dirty="0"/>
              <a:t>Strengths are trait-like, dimensional and hierarchical.</a:t>
            </a:r>
          </a:p>
          <a:p>
            <a:r>
              <a:rPr lang="en-US" dirty="0"/>
              <a:t>Both are relatively stable over time but vary in day-to-day </a:t>
            </a:r>
            <a:r>
              <a:rPr lang="en-US" dirty="0" err="1"/>
              <a:t>behaviour</a:t>
            </a:r>
            <a:r>
              <a:rPr lang="en-US" dirty="0"/>
              <a:t> depending on the situation.</a:t>
            </a:r>
          </a:p>
          <a:p>
            <a:r>
              <a:rPr lang="en-US" dirty="0"/>
              <a:t>Unlike traits, strengths are all valued aspects of personality (positive).</a:t>
            </a:r>
          </a:p>
          <a:p>
            <a:r>
              <a:rPr lang="en-US" dirty="0"/>
              <a:t>Trait models are broad and map both desirable and undesirable aspects of personality.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3F5587-184B-31D3-9EF2-78023302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884AF-0B80-A04C-A124-534C6710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Signature strengths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Strengths go beyond merely coping and feeling good, they should enhance well-being by facilitating a virtuous life (eudemonia). </a:t>
            </a:r>
          </a:p>
          <a:p>
            <a:r>
              <a:rPr lang="en-US" dirty="0"/>
              <a:t>Signature strengths are deep and intrinsic to a person; they are the strongest and most authentic strengths a person possesses.</a:t>
            </a:r>
          </a:p>
          <a:p>
            <a:r>
              <a:rPr lang="en-US" dirty="0"/>
              <a:t>Using signature strengths in new ways can boost subjective well-being.</a:t>
            </a:r>
          </a:p>
          <a:p>
            <a:r>
              <a:rPr lang="en-US" dirty="0"/>
              <a:t>Mindfulness-based strengths practice helps people become aware of how they are using signature (and other) strengths in daily life.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4CFFD5-0592-84A9-3BF4-DCA74ABAA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713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342DE-C21E-344F-8073-E2BE271B3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Critiques of the strengths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potential weakness of the strengths model is how strengths relate to their virtues. </a:t>
            </a:r>
          </a:p>
          <a:p>
            <a:r>
              <a:rPr lang="en-CA" dirty="0"/>
              <a:t>Trait models like the big five relied heavily on statistical techniques to develop questionnaires and the model, whereas the approach to strengths was more conceptual. </a:t>
            </a:r>
          </a:p>
          <a:p>
            <a:r>
              <a:rPr lang="en-CA" dirty="0"/>
              <a:t>Research suggests that three (rather than six) broad virtues fit the strengths data better, and measures are being revised.</a:t>
            </a:r>
          </a:p>
          <a:p>
            <a:r>
              <a:rPr lang="en-CA" dirty="0"/>
              <a:t>Some personality psychologists view the strengths model as a jangle fallacy, though the positive focus and terminology seem useful to positive psychologists.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E447A87-33B6-F868-8F0D-C785AF897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18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4</a:t>
            </a:r>
            <a:br>
              <a:rPr lang="en-US" sz="4400" dirty="0"/>
            </a:br>
            <a:r>
              <a:rPr lang="en-US" sz="4400" dirty="0"/>
              <a:t> Personality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Personality is broad, though much of personality research focuses on individual differences at the middle level.</a:t>
            </a:r>
          </a:p>
          <a:p>
            <a:r>
              <a:rPr lang="en-US" dirty="0"/>
              <a:t>Traits are the most common unit at the middle level</a:t>
            </a:r>
          </a:p>
          <a:p>
            <a:r>
              <a:rPr lang="en-US" dirty="0"/>
              <a:t>The most common paradigm is the big five model of traits.</a:t>
            </a:r>
          </a:p>
          <a:p>
            <a:r>
              <a:rPr lang="en-US" dirty="0"/>
              <a:t>Other middle level units include needs, values, attitudes, etc.</a:t>
            </a:r>
          </a:p>
          <a:p>
            <a:r>
              <a:rPr lang="en-US" dirty="0"/>
              <a:t>Strengths and the VIA model are another useful way to describe positive (valued) individual differences.</a:t>
            </a:r>
          </a:p>
          <a:p>
            <a:r>
              <a:rPr lang="en-US" dirty="0"/>
              <a:t>Although their organization is evolving, strengths are widely assessed.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83EC4A-C5D6-FFA2-B9AB-8BB96BA82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FAE034-7D8E-0241-A8C7-06C1D7DE6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Develop an understanding of how personality psychology relates to positive psychology.</a:t>
            </a:r>
          </a:p>
          <a:p>
            <a:r>
              <a:rPr lang="en-US" dirty="0"/>
              <a:t>Explore personality psychology broadly, with a focus on ‘middle level’ units such as the big five traits and positive elements therein.</a:t>
            </a:r>
          </a:p>
          <a:p>
            <a:r>
              <a:rPr lang="en-US" dirty="0"/>
              <a:t>Become familiar with the VIA classification of virtues and character strengths.</a:t>
            </a:r>
          </a:p>
          <a:p>
            <a:r>
              <a:rPr lang="en-US" dirty="0"/>
              <a:t>Compare the big five trait model with the character strengths model.</a:t>
            </a:r>
          </a:p>
          <a:p>
            <a:r>
              <a:rPr lang="en-US" dirty="0"/>
              <a:t>Consider critiques of strengths model.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4FFB38-FDCD-B98B-B7C7-AC3002625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25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Personality: The big picture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Personality psychology is central to positive psychology with much overlap and a history of balanced topics.</a:t>
            </a:r>
          </a:p>
          <a:p>
            <a:r>
              <a:rPr lang="en-US" dirty="0"/>
              <a:t>‘Every person is in certain respects: a) like all other people, b) like some other people, and c) like no other person’ (Kluckhohn and Murray, 1948).</a:t>
            </a:r>
          </a:p>
          <a:p>
            <a:r>
              <a:rPr lang="en-US" dirty="0"/>
              <a:t>All people share capacities and needs shaped by our evolutionary history while also developing personal idiosyncratic features.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4FB2DD-613C-8043-96AD-4F62E596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89001-8B6B-2146-89BA-28088914C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level: Universal similarity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humans share capacities and needs shaped by our evolutionary history.</a:t>
            </a:r>
          </a:p>
          <a:p>
            <a:r>
              <a:rPr lang="en-US" dirty="0"/>
              <a:t>For example, self-determination theory, created by Ryan and Deci, is important in positive psychology.</a:t>
            </a:r>
          </a:p>
          <a:p>
            <a:r>
              <a:rPr lang="en-US" dirty="0"/>
              <a:t>Assumes that all people have three basic needs:</a:t>
            </a:r>
          </a:p>
          <a:p>
            <a:pPr lvl="1"/>
            <a:r>
              <a:rPr lang="en-US" dirty="0"/>
              <a:t>Competence (to be capable and master new things).</a:t>
            </a:r>
          </a:p>
          <a:p>
            <a:pPr lvl="1"/>
            <a:r>
              <a:rPr lang="en-US" dirty="0"/>
              <a:t>Autonomy (to pursue individual, intrinsic desires freely).</a:t>
            </a:r>
          </a:p>
          <a:p>
            <a:pPr lvl="1"/>
            <a:r>
              <a:rPr lang="en-US" dirty="0"/>
              <a:t>Relatedness (to feel connected, to have good relationships with close others).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717348-4C4C-456D-EA8F-25AEDC1C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7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86327-5879-2141-ADFD-7476F355A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middle level of personality: Differences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a person is like some people and unlike others, individual differences.</a:t>
            </a:r>
          </a:p>
          <a:p>
            <a:r>
              <a:rPr lang="en-US" dirty="0"/>
              <a:t>Often focuses on traits, a natural unit of personality (e.g., extraversion-introversion, kind, sloppy, boastful).</a:t>
            </a:r>
          </a:p>
          <a:p>
            <a:r>
              <a:rPr lang="en-US" dirty="0"/>
              <a:t>Can see dimensions of differences in personality that apply across many people.</a:t>
            </a:r>
          </a:p>
          <a:p>
            <a:r>
              <a:rPr lang="en-US" dirty="0"/>
              <a:t>In addition, it includes other dimensions of difference, such as gender, values, attitudes, attachment styles and interests.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B8A026-6E80-FB52-FD58-A45BD6B32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93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F3D72-9357-8749-B152-27035EE41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third level of personality: Uniqueness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Focus is on individual uniqueness.</a:t>
            </a:r>
          </a:p>
          <a:p>
            <a:r>
              <a:rPr lang="en-US" dirty="0"/>
              <a:t>Every person has idiosyncratic characteristics or quirks.</a:t>
            </a:r>
          </a:p>
          <a:p>
            <a:r>
              <a:rPr lang="en-US" dirty="0"/>
              <a:t>Can be understood as the unique combination of an individual’s many middle-level units (traits, attitudes, </a:t>
            </a:r>
            <a:r>
              <a:rPr lang="en-US" dirty="0" err="1"/>
              <a:t>behaviours</a:t>
            </a:r>
            <a:r>
              <a:rPr lang="en-US" dirty="0"/>
              <a:t>, etc.). </a:t>
            </a:r>
          </a:p>
          <a:p>
            <a:r>
              <a:rPr lang="en-US" dirty="0"/>
              <a:t>Other concepts at this level are life stories and personal projects:</a:t>
            </a:r>
          </a:p>
          <a:p>
            <a:pPr lvl="1"/>
            <a:r>
              <a:rPr lang="en-US" dirty="0"/>
              <a:t>Life stories are an individual’s entire collection of </a:t>
            </a:r>
            <a:r>
              <a:rPr lang="en-CA" dirty="0"/>
              <a:t>experiences.</a:t>
            </a:r>
            <a:endParaRPr lang="en-US" dirty="0"/>
          </a:p>
          <a:p>
            <a:pPr lvl="1"/>
            <a:r>
              <a:rPr lang="en-US" dirty="0"/>
              <a:t>Personal projects are unique tasks an individual is working on.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C8AAE-F3B2-C76F-A7D7-DE8AA9E8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723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personalities develop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Begins with genes and how they have evolved over millions of years.</a:t>
            </a:r>
          </a:p>
          <a:p>
            <a:r>
              <a:rPr lang="en-US" dirty="0"/>
              <a:t>Babies are born with distinct temperamental features through the interaction of genes and the pre-natal environment.</a:t>
            </a:r>
          </a:p>
          <a:p>
            <a:r>
              <a:rPr lang="en-US" dirty="0"/>
              <a:t>Normally there is continuity in personality from childhood to adulthood. </a:t>
            </a:r>
          </a:p>
          <a:p>
            <a:r>
              <a:rPr lang="en-US" dirty="0"/>
              <a:t>Dramatic change is possible, as personal experiences can reinforce or change characteristics.</a:t>
            </a:r>
          </a:p>
          <a:p>
            <a:r>
              <a:rPr lang="en-US" dirty="0"/>
              <a:t>Maturation and the accompanying development of self-concept are important to personality development across the lifespan.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6298CA-508C-B78F-F0A6-80143D25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Traits and the big five model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Traits are descriptive labels referring to regularities in thought, feelings and </a:t>
            </a:r>
            <a:r>
              <a:rPr lang="en-US" dirty="0" err="1"/>
              <a:t>behaviour</a:t>
            </a:r>
            <a:r>
              <a:rPr lang="en-US" dirty="0"/>
              <a:t>.</a:t>
            </a:r>
          </a:p>
          <a:p>
            <a:r>
              <a:rPr lang="en-US" dirty="0"/>
              <a:t>Traits differentiate among people.</a:t>
            </a:r>
          </a:p>
          <a:p>
            <a:r>
              <a:rPr lang="en-US" dirty="0"/>
              <a:t>The big five traits are extraversion, neuroticism, agreeableness, conscientiousness and openness.</a:t>
            </a:r>
          </a:p>
          <a:p>
            <a:r>
              <a:rPr lang="en-US" dirty="0"/>
              <a:t>The five traits are broad and capture much of the variation in human personality with a few dimensions (cf. primary </a:t>
            </a:r>
            <a:r>
              <a:rPr lang="en-US" dirty="0" err="1"/>
              <a:t>colours</a:t>
            </a:r>
            <a:r>
              <a:rPr lang="en-US" dirty="0"/>
              <a:t>).</a:t>
            </a:r>
          </a:p>
          <a:p>
            <a:r>
              <a:rPr lang="en-US" dirty="0"/>
              <a:t>‘Big’ refers to the breadth of each trait.</a:t>
            </a:r>
          </a:p>
          <a:p>
            <a:r>
              <a:rPr lang="en-US" dirty="0"/>
              <a:t>See Table 4.1 for a list of the narrower facets of each trait.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5B99B4-C84E-737D-5246-1293457AB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4502</TotalTime>
  <Words>1489</Words>
  <Application>Microsoft Office PowerPoint</Application>
  <PresentationFormat>On-screen Show (4:3)</PresentationFormat>
  <Paragraphs>133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CDC PPT master theme</vt:lpstr>
      <vt:lpstr>PowerPoint Presentation</vt:lpstr>
      <vt:lpstr>Chapter 4  Personality</vt:lpstr>
      <vt:lpstr>Learning objectives</vt:lpstr>
      <vt:lpstr>Personality: The big picture</vt:lpstr>
      <vt:lpstr>Basic level: Universal similarity</vt:lpstr>
      <vt:lpstr>The middle level of personality: Differences</vt:lpstr>
      <vt:lpstr>The third level of personality: Uniqueness</vt:lpstr>
      <vt:lpstr>How personalities develop</vt:lpstr>
      <vt:lpstr>Traits and the big five model</vt:lpstr>
      <vt:lpstr>Research on the big five traits</vt:lpstr>
      <vt:lpstr>Traits as personality processes: What makes someone extraverted?</vt:lpstr>
      <vt:lpstr>States, traits and within-person variability</vt:lpstr>
      <vt:lpstr>Individual differences in personality beyond traits</vt:lpstr>
      <vt:lpstr>The jingle and jangle fallacies</vt:lpstr>
      <vt:lpstr>Character strengths: Developing the strengths model</vt:lpstr>
      <vt:lpstr>VIA classification of character strengths</vt:lpstr>
      <vt:lpstr>The strengths model vs. the big five model</vt:lpstr>
      <vt:lpstr>Signature strengths</vt:lpstr>
      <vt:lpstr>Critiques of the strengths model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77</cp:revision>
  <dcterms:created xsi:type="dcterms:W3CDTF">2021-07-22T07:18:44Z</dcterms:created>
  <dcterms:modified xsi:type="dcterms:W3CDTF">2024-09-23T10:44:20Z</dcterms:modified>
</cp:coreProperties>
</file>