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6"/>
  </p:notesMasterIdLst>
  <p:sldIdLst>
    <p:sldId id="278" r:id="rId2"/>
    <p:sldId id="312" r:id="rId3"/>
    <p:sldId id="429" r:id="rId4"/>
    <p:sldId id="428" r:id="rId5"/>
    <p:sldId id="257" r:id="rId6"/>
    <p:sldId id="258" r:id="rId7"/>
    <p:sldId id="259" r:id="rId8"/>
    <p:sldId id="427" r:id="rId9"/>
    <p:sldId id="260" r:id="rId10"/>
    <p:sldId id="271" r:id="rId11"/>
    <p:sldId id="270" r:id="rId12"/>
    <p:sldId id="269" r:id="rId13"/>
    <p:sldId id="267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28" autoAdjust="0"/>
    <p:restoredTop sz="94671"/>
  </p:normalViewPr>
  <p:slideViewPr>
    <p:cSldViewPr snapToGrid="0" snapToObjects="1">
      <p:cViewPr varScale="1">
        <p:scale>
          <a:sx n="111" d="100"/>
          <a:sy n="111" d="100"/>
        </p:scale>
        <p:origin x="57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mogen Roome" userId="2b02b4ca-cf7c-4f23-b1a8-49058152160d" providerId="ADAL" clId="{5CC53BC8-E9A9-4121-A750-2B7DFC374671}"/>
    <pc:docChg chg="modSld">
      <pc:chgData name="Imogen Roome" userId="2b02b4ca-cf7c-4f23-b1a8-49058152160d" providerId="ADAL" clId="{5CC53BC8-E9A9-4121-A750-2B7DFC374671}" dt="2024-09-23T10:40:08.888" v="2" actId="20577"/>
      <pc:docMkLst>
        <pc:docMk/>
      </pc:docMkLst>
      <pc:sldChg chg="modSp mod">
        <pc:chgData name="Imogen Roome" userId="2b02b4ca-cf7c-4f23-b1a8-49058152160d" providerId="ADAL" clId="{5CC53BC8-E9A9-4121-A750-2B7DFC374671}" dt="2024-09-23T10:40:08.888" v="2" actId="20577"/>
        <pc:sldMkLst>
          <pc:docMk/>
          <pc:sldMk cId="0" sldId="278"/>
        </pc:sldMkLst>
        <pc:spChg chg="mod">
          <ac:chgData name="Imogen Roome" userId="2b02b4ca-cf7c-4f23-b1a8-49058152160d" providerId="ADAL" clId="{5CC53BC8-E9A9-4121-A750-2B7DFC374671}" dt="2024-09-23T10:40:08.888" v="2" actId="20577"/>
          <ac:spMkLst>
            <pc:docMk/>
            <pc:sldMk cId="0" sldId="278"/>
            <ac:spMk id="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D24D0C-06AE-4B91-B04D-35D655278345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CFE7CF-2F9B-48CC-90F7-923400410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890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desig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4524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no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100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732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297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178122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78121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049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6581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10240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937341"/>
            <a:ext cx="3868340" cy="34064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102398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937329"/>
            <a:ext cx="3887391" cy="3406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43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911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95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C686B-8071-4C26-8690-34C56671B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0EB49-51FD-4BF5-8417-6D73B7715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C80C4-E90C-4AA2-8128-4C3A8213A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6C9D3-95C6-4C1E-865C-4211F47BC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685DF9-3CD0-4CD2-B8FC-825158FB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Effective Instructional Strategies: From Theory to Practice 3rd Edition © 2012 SAGE Publications, Inc.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7D6F2C-966A-4C2C-A7D5-497C12A18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AAB62-32E8-4B98-B261-29EF66DB7EA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98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2714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020388"/>
            <a:ext cx="7886700" cy="4152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7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5938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279400" algn="l" defTabSz="914400" rtl="0" eaLnBrk="1" latinLnBrk="0" hangingPunct="1">
        <a:lnSpc>
          <a:spcPct val="100000"/>
        </a:lnSpc>
        <a:spcBef>
          <a:spcPts val="500"/>
        </a:spcBef>
        <a:buFont typeface="Courier New" panose="02070309020205020404" pitchFamily="49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663" indent="-3476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860032" y="1523206"/>
            <a:ext cx="3445768" cy="3811588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>
                    <a:lumMod val="65000"/>
                  </a:schemeClr>
                </a:solidFill>
              </a:rPr>
              <a:t>Positive Psychology: The Science of Well-Being, 2e</a:t>
            </a:r>
          </a:p>
          <a:p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© John M. Zelenski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2C29554-528D-0920-CC14-06B012B29B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9485" y="992188"/>
            <a:ext cx="3907793" cy="487362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6F4B70-233D-8E4A-B56C-21D4898FC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Positive psychology compared to humanistic psychology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Similar movements and sub-disciplines, such as humanists Maslow and Rogers.</a:t>
            </a:r>
          </a:p>
          <a:p>
            <a:r>
              <a:rPr lang="en-US" dirty="0"/>
              <a:t>Some have argued positive psychology has re-branded humanistic psychology.</a:t>
            </a:r>
          </a:p>
          <a:p>
            <a:r>
              <a:rPr lang="en-US" dirty="0"/>
              <a:t>However, the philosophical background, methods and the research questions tend to differ when approaching similar topics.</a:t>
            </a:r>
          </a:p>
          <a:p>
            <a:r>
              <a:rPr lang="en-US" dirty="0"/>
              <a:t>Humanistic psychology focuses more on individual uniqueness, whereas positive psychology focuses more on general trends.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16EF8B-79B6-BC8F-1919-7F351E112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721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E1C9D-C39E-9E4F-8AEE-ACE9E1B13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Distinguishing the science of positive psychology from pop-culture advice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Empirical core (research) of positive psychology is key to distinguishing it from self-help, advice and ‘popular psychology’.</a:t>
            </a:r>
          </a:p>
          <a:p>
            <a:r>
              <a:rPr lang="en-US" dirty="0"/>
              <a:t>Much self-help and popular psychology is not tested or supported with a scientific approach.</a:t>
            </a:r>
          </a:p>
          <a:p>
            <a:r>
              <a:rPr lang="en-US" dirty="0"/>
              <a:t>Positive psychology research follows the scientific method to generate advice and resolve disagreements.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12ADDE-703C-F88C-4C39-C9C8851F1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821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6C523-854A-9749-B239-56E67E408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correlational approach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correlational approach focuses on determining whether, and how strongly, two thing are linked.</a:t>
            </a:r>
          </a:p>
          <a:p>
            <a:r>
              <a:rPr lang="en-US" dirty="0"/>
              <a:t>This is typically represented as a correlation coefficient (</a:t>
            </a:r>
            <a:r>
              <a:rPr lang="en-US" i="1" dirty="0"/>
              <a:t>r</a:t>
            </a:r>
            <a:r>
              <a:rPr lang="en-US" dirty="0"/>
              <a:t>).</a:t>
            </a:r>
          </a:p>
          <a:p>
            <a:r>
              <a:rPr lang="en-US" dirty="0"/>
              <a:t>It gives naturalistic estimates, but more ambiguous about causality.</a:t>
            </a:r>
          </a:p>
          <a:p>
            <a:r>
              <a:rPr lang="en-US" dirty="0"/>
              <a:t>The directionality problem is about ambiguity in causal direction and can be addressed by introducing time with longitudinal studies.</a:t>
            </a:r>
          </a:p>
          <a:p>
            <a:r>
              <a:rPr lang="en-US" dirty="0"/>
              <a:t>The third variable problem is about other unknown things that may account for a correlation when no causal link actually exists.</a:t>
            </a:r>
          </a:p>
          <a:p>
            <a:r>
              <a:rPr lang="en-US" dirty="0"/>
              <a:t>Experience sampling method as example with many measurements.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A64BCC-7D5E-CE3E-AEB4-FA925965B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4766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21B9C-983A-504F-9037-68D52A4AD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experimental approach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Manipulates a variable rather than simply observing it.</a:t>
            </a:r>
          </a:p>
          <a:p>
            <a:r>
              <a:rPr lang="en-US" dirty="0"/>
              <a:t>Contrived situations and random assignment to conditions are used.</a:t>
            </a:r>
          </a:p>
          <a:p>
            <a:r>
              <a:rPr lang="en-US" dirty="0"/>
              <a:t>The independent variable is the thing being manipulated.</a:t>
            </a:r>
          </a:p>
          <a:p>
            <a:r>
              <a:rPr lang="en-US" dirty="0"/>
              <a:t>The dependent variable is the thing effected by the manipulation.</a:t>
            </a:r>
          </a:p>
          <a:p>
            <a:r>
              <a:rPr lang="en-US" dirty="0"/>
              <a:t>Addresses directionality, but third variable problem is possible.</a:t>
            </a:r>
          </a:p>
          <a:p>
            <a:pPr lvl="1"/>
            <a:r>
              <a:rPr lang="en-US" dirty="0"/>
              <a:t>Potential third variables in this approach are called confounds.</a:t>
            </a:r>
          </a:p>
          <a:p>
            <a:r>
              <a:rPr lang="en-US" dirty="0"/>
              <a:t>As with correlational, larger studies tend to yield more robust results.</a:t>
            </a:r>
          </a:p>
          <a:p>
            <a:r>
              <a:rPr lang="en-US" dirty="0"/>
              <a:t>Randomized controlled trials as an example for interventions.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70D980-A982-DD81-747B-BD9D03E08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0299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177A-799A-4844-B4C5-40242CCBD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Summing up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Positive psychology movement has been valuable in rebalancing psychology’s preoccupation with dysfunction.</a:t>
            </a:r>
          </a:p>
          <a:p>
            <a:r>
              <a:rPr lang="en-US" dirty="0"/>
              <a:t>The area of positive psychology continues to grow and gain recognition.</a:t>
            </a:r>
          </a:p>
          <a:p>
            <a:r>
              <a:rPr lang="en-US" dirty="0"/>
              <a:t>The focus on scientific method is a key feature.</a:t>
            </a:r>
          </a:p>
          <a:p>
            <a:r>
              <a:rPr lang="en-US" dirty="0"/>
              <a:t>As positive psychology matures, it has become more balanced itself and has started to integrate the potential dark sides of certain positive phenomena.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9A3C76-356F-B18E-07DC-ECA1CAFD7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1688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2362200"/>
            <a:ext cx="7696200" cy="21336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4400" dirty="0"/>
              <a:t>Chapter 1</a:t>
            </a:r>
            <a:br>
              <a:rPr lang="en-US" sz="4400" dirty="0"/>
            </a:br>
            <a:r>
              <a:rPr lang="en-US" sz="4400" dirty="0"/>
              <a:t> Describing the science of positive psychology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A502E-FB74-6943-84BB-173E7CF73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 the core concepts and foundations of positive psychology.</a:t>
            </a:r>
          </a:p>
          <a:p>
            <a:r>
              <a:rPr lang="en-US" dirty="0"/>
              <a:t>Become familiar with ways to define positive psychology.</a:t>
            </a:r>
          </a:p>
          <a:p>
            <a:r>
              <a:rPr lang="en-US" dirty="0"/>
              <a:t>Consider what makes something positive.</a:t>
            </a:r>
          </a:p>
          <a:p>
            <a:r>
              <a:rPr lang="en-US" dirty="0"/>
              <a:t>Situate positive psychology in the broader context of psychological science and examine its history.</a:t>
            </a:r>
          </a:p>
          <a:p>
            <a:r>
              <a:rPr lang="en-US" dirty="0"/>
              <a:t>Explore the strengths and weaknesses of typical research approaches.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F2E988-1EBA-F9D4-43C4-FB49B7BE9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005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502F6-52FE-3E4A-954A-CD8DB8F15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beginnings of positive psychology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Positive psychology has been growing as a sub-discipline since the early 2000s.</a:t>
            </a:r>
          </a:p>
          <a:p>
            <a:r>
              <a:rPr lang="en-US" dirty="0"/>
              <a:t>Early founders of the positive psychology movement are Martin Seligman and </a:t>
            </a:r>
            <a:r>
              <a:rPr lang="en-US" dirty="0" err="1"/>
              <a:t>Mihaly</a:t>
            </a:r>
            <a:r>
              <a:rPr lang="en-US" dirty="0"/>
              <a:t> </a:t>
            </a:r>
            <a:r>
              <a:rPr lang="en-US" dirty="0" err="1"/>
              <a:t>Csiksenztmihalyi</a:t>
            </a:r>
            <a:r>
              <a:rPr lang="en-US" dirty="0"/>
              <a:t>.</a:t>
            </a:r>
          </a:p>
          <a:p>
            <a:r>
              <a:rPr lang="en-US" dirty="0"/>
              <a:t>The movement grew with other researchers and practitioners who focused on positive topics and approaches.</a:t>
            </a:r>
          </a:p>
          <a:p>
            <a:r>
              <a:rPr lang="en-US" dirty="0"/>
              <a:t>New books, conferences, journals, funding, etc. were used to bring people together and communicate findings.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E26213-C69D-18AE-E80D-14A458149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224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2CA93-D1E3-0642-A3CE-36EA6A94A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positive psychology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Positive psychology is the parts of psychology that deal with positive experiences, dispositions, contexts and processes.</a:t>
            </a:r>
          </a:p>
          <a:p>
            <a:r>
              <a:rPr lang="en-US" dirty="0"/>
              <a:t>This applies to both individuals and groups.</a:t>
            </a:r>
          </a:p>
          <a:p>
            <a:r>
              <a:rPr lang="en-US" dirty="0"/>
              <a:t>Includes facilitation of well-being, achievement and harmony.</a:t>
            </a:r>
          </a:p>
          <a:p>
            <a:r>
              <a:rPr lang="en-US" dirty="0"/>
              <a:t>Focus can be on ordinary human strengths and virtues as well as exceptional examples.</a:t>
            </a:r>
          </a:p>
          <a:p>
            <a:r>
              <a:rPr lang="en-US" dirty="0"/>
              <a:t>There is room for unpleasant contexts, such as with resilience.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B028C3-439F-20A7-A902-5A5AB1628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160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A6565-9C66-5C45-95F2-86A30537C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‘positive’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Four possibilities for what is ‘positive’ in positive psychology:</a:t>
            </a:r>
          </a:p>
          <a:p>
            <a:r>
              <a:rPr lang="en-US" dirty="0"/>
              <a:t>Positive intentions of psychologists.</a:t>
            </a:r>
          </a:p>
          <a:p>
            <a:r>
              <a:rPr lang="en-US" dirty="0"/>
              <a:t>Positive ideology about human nature.</a:t>
            </a:r>
          </a:p>
          <a:p>
            <a:r>
              <a:rPr lang="en-US" dirty="0"/>
              <a:t>A similar but less rigid ‘appreciative stance’ on human nature.</a:t>
            </a:r>
          </a:p>
          <a:p>
            <a:r>
              <a:rPr lang="en-US" dirty="0"/>
              <a:t>A set of positive topics, targets and techniques.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EFDD89-1BE8-A9D2-AB9B-8419026E0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711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37037-F516-6443-961D-B30A8F577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Assessing positivity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do we know what is positive?</a:t>
            </a:r>
          </a:p>
          <a:p>
            <a:r>
              <a:rPr lang="en-US" dirty="0"/>
              <a:t>Choices – positivity can be inferred by people’s choices.</a:t>
            </a:r>
          </a:p>
          <a:p>
            <a:r>
              <a:rPr lang="en-US" dirty="0"/>
              <a:t>Values – considering personal or consensus social goods and logic</a:t>
            </a:r>
          </a:p>
          <a:p>
            <a:r>
              <a:rPr lang="en-US" dirty="0"/>
              <a:t>Subjective Experiences – the pleasurable nature of some experiences</a:t>
            </a:r>
          </a:p>
          <a:p>
            <a:r>
              <a:rPr lang="en-US" dirty="0"/>
              <a:t>When mixed, consider sustainability across time, people, effects and structures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81E21D-9417-3CD0-C940-BA3A92147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01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A2235-5FBC-D548-929B-413FE734A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Research-based approaches to describing positive psychology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Empirical approach to describing what positive psychology is.</a:t>
            </a:r>
          </a:p>
          <a:p>
            <a:r>
              <a:rPr lang="en-US" dirty="0"/>
              <a:t>Findings show minor variation across sources (e.g., surveys, course outlines, journal articles).</a:t>
            </a:r>
          </a:p>
          <a:p>
            <a:r>
              <a:rPr lang="en-US" dirty="0"/>
              <a:t>Most frequently associated topics were happiness and positive features of personality.</a:t>
            </a:r>
          </a:p>
          <a:p>
            <a:r>
              <a:rPr lang="en-US" dirty="0"/>
              <a:t>Less common were positive relationships, sense of meaning, personality growth and resiliency.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EB54E85-7AE1-EE17-C7D0-A8FB3EE91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642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2349C-0C65-B24A-8637-25A16FB1A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Positive psychology in context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Founders of the movement emphasized its differences from traditional psychology, while trying to define and grow their movement.</a:t>
            </a:r>
          </a:p>
          <a:p>
            <a:r>
              <a:rPr lang="en-US" dirty="0"/>
              <a:t>Positive psychology overlaps considerably with other areas of psychology.</a:t>
            </a:r>
          </a:p>
          <a:p>
            <a:r>
              <a:rPr lang="en-US" dirty="0"/>
              <a:t>This includes personality, health, cognitive, etc. (most areas)</a:t>
            </a:r>
          </a:p>
          <a:p>
            <a:r>
              <a:rPr lang="en-US" dirty="0"/>
              <a:t>Positive psychology both draws from and interacts with each sub-discipline.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FCB02C-B018-7D37-E7EF-62EEC8BF9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994238"/>
      </p:ext>
    </p:extLst>
  </p:cSld>
  <p:clrMapOvr>
    <a:masterClrMapping/>
  </p:clrMapOvr>
</p:sld>
</file>

<file path=ppt/theme/theme1.xml><?xml version="1.0" encoding="utf-8"?>
<a:theme xmlns:a="http://schemas.openxmlformats.org/drawingml/2006/main" name="CDC PPT master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C PPT master theme" id="{54717623-23ED-4358-9C73-6518671C19EC}" vid="{8348790F-27F1-4F39-885D-2376FA45C8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CW_TEMPLATE_PPTX</Template>
  <TotalTime>5870</TotalTime>
  <Words>808</Words>
  <Application>Microsoft Office PowerPoint</Application>
  <PresentationFormat>On-screen Show (4:3)</PresentationFormat>
  <Paragraphs>85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Courier New</vt:lpstr>
      <vt:lpstr>CDC PPT master theme</vt:lpstr>
      <vt:lpstr>PowerPoint Presentation</vt:lpstr>
      <vt:lpstr>Chapter 1  Describing the science of positive psychology</vt:lpstr>
      <vt:lpstr>Learning objectives</vt:lpstr>
      <vt:lpstr>The beginnings of positive psychology</vt:lpstr>
      <vt:lpstr>Defining positive psychology</vt:lpstr>
      <vt:lpstr>Understanding ‘positive’</vt:lpstr>
      <vt:lpstr>Assessing positivity</vt:lpstr>
      <vt:lpstr>Research-based approaches to describing positive psychology</vt:lpstr>
      <vt:lpstr>Positive psychology in context</vt:lpstr>
      <vt:lpstr>Positive psychology compared to humanistic psychology</vt:lpstr>
      <vt:lpstr>Distinguishing the science of positive psychology from pop-culture advice</vt:lpstr>
      <vt:lpstr>The correlational approach</vt:lpstr>
      <vt:lpstr>The experimental approach</vt:lpstr>
      <vt:lpstr>Summing 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Woodall</dc:creator>
  <cp:lastModifiedBy>Imogen Roome</cp:lastModifiedBy>
  <cp:revision>54</cp:revision>
  <dcterms:created xsi:type="dcterms:W3CDTF">2021-07-22T07:18:44Z</dcterms:created>
  <dcterms:modified xsi:type="dcterms:W3CDTF">2024-09-23T10:40:17Z</dcterms:modified>
</cp:coreProperties>
</file>