
<file path=[Content_Types].xml><?xml version="1.0" encoding="utf-8"?>
<Types xmlns="http://schemas.openxmlformats.org/package/2006/content-types"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20"/>
  </p:notesMasterIdLst>
  <p:sldIdLst>
    <p:sldId id="278" r:id="rId2"/>
    <p:sldId id="312" r:id="rId3"/>
    <p:sldId id="257" r:id="rId4"/>
    <p:sldId id="258" r:id="rId5"/>
    <p:sldId id="441" r:id="rId6"/>
    <p:sldId id="442" r:id="rId7"/>
    <p:sldId id="444" r:id="rId8"/>
    <p:sldId id="443" r:id="rId9"/>
    <p:sldId id="432" r:id="rId10"/>
    <p:sldId id="445" r:id="rId11"/>
    <p:sldId id="446" r:id="rId12"/>
    <p:sldId id="447" r:id="rId13"/>
    <p:sldId id="259" r:id="rId14"/>
    <p:sldId id="433" r:id="rId15"/>
    <p:sldId id="448" r:id="rId16"/>
    <p:sldId id="436" r:id="rId17"/>
    <p:sldId id="434" r:id="rId18"/>
    <p:sldId id="437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510" autoAdjust="0"/>
    <p:restoredTop sz="94671"/>
  </p:normalViewPr>
  <p:slideViewPr>
    <p:cSldViewPr snapToGrid="0" snapToObjects="1">
      <p:cViewPr varScale="1">
        <p:scale>
          <a:sx n="111" d="100"/>
          <a:sy n="111" d="100"/>
        </p:scale>
        <p:origin x="1566" y="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E4CFE39-6B27-4B0B-833A-3C391A2281F7}" type="datetimeFigureOut">
              <a:rPr lang="en-US" smtClean="0"/>
              <a:t>9/23/2024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EB51E94-FE92-449F-BFBB-EC1C26C6F14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7296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_design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845240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_no desig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9710012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27323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41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6"/>
            <a:ext cx="7886700" cy="1500187"/>
          </a:xfrm>
        </p:spPr>
        <p:txBody>
          <a:bodyPr/>
          <a:lstStyle>
            <a:lvl1pPr marL="0" indent="0" algn="ctr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92978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2178122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2178121"/>
            <a:ext cx="3886200" cy="416322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0494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765819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2102404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937341"/>
            <a:ext cx="3868340" cy="3406433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1" y="2102398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1" y="2937329"/>
            <a:ext cx="3887391" cy="340644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114341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0691183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3295575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C686B-8071-4C26-8690-34C56671B5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940EB49-51FD-4BF5-8417-6D73B7715C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63C80C4-E90C-4AA2-8128-4C3A8213A706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E6C9D3-95C6-4C1E-865C-4211F47BC62B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6685DF9-3CD0-4CD2-B8FC-825158FBC8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/>
              <a:t>Effective Instructional Strategies: From Theory to Practice 3rd Edition © 2012 SAGE Publications, Inc. 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47D6F2C-966A-4C2C-A7D5-497C12A180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62AAB62-32E8-4B98-B261-29EF66DB7EA1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71182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427149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2020388"/>
            <a:ext cx="7886700" cy="41529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3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3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FFF147-0238-AD4A-95FD-8AB3A50429E5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970767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515938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855663" indent="-279400" algn="l" defTabSz="914400" rtl="0" eaLnBrk="1" latinLnBrk="0" hangingPunct="1">
        <a:lnSpc>
          <a:spcPct val="100000"/>
        </a:lnSpc>
        <a:spcBef>
          <a:spcPts val="500"/>
        </a:spcBef>
        <a:buFont typeface="Courier New" panose="02070309020205020404" pitchFamily="49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87338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663" indent="-347663" algn="l" defTabSz="914400" rtl="0" eaLnBrk="1" latinLnBrk="0" hangingPunct="1">
        <a:lnSpc>
          <a:spcPct val="100000"/>
        </a:lnSpc>
        <a:spcBef>
          <a:spcPts val="500"/>
        </a:spcBef>
        <a:buFont typeface="Arial" panose="020B0604020202020204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9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/>
          <p:cNvSpPr>
            <a:spLocks noGrp="1"/>
          </p:cNvSpPr>
          <p:nvPr>
            <p:ph type="body" sz="half" idx="2"/>
          </p:nvPr>
        </p:nvSpPr>
        <p:spPr>
          <a:xfrm>
            <a:off x="4860032" y="1523206"/>
            <a:ext cx="3445768" cy="3811588"/>
          </a:xfrm>
        </p:spPr>
        <p:txBody>
          <a:bodyPr>
            <a:normAutofit/>
          </a:bodyPr>
          <a:lstStyle/>
          <a:p>
            <a:r>
              <a:rPr lang="en-US" sz="3600" b="1" dirty="0">
                <a:solidFill>
                  <a:schemeClr val="bg1">
                    <a:lumMod val="65000"/>
                  </a:schemeClr>
                </a:solidFill>
              </a:rPr>
              <a:t>Positive Psychology: The Science of Well-Being, 2e</a:t>
            </a:r>
          </a:p>
          <a:p>
            <a:endParaRPr lang="en-US" sz="2000" dirty="0">
              <a:solidFill>
                <a:schemeClr val="bg1">
                  <a:lumMod val="65000"/>
                </a:schemeClr>
              </a:solidFill>
            </a:endParaRPr>
          </a:p>
          <a:p>
            <a:r>
              <a:rPr lang="en-US" sz="2000" dirty="0">
                <a:solidFill>
                  <a:schemeClr val="bg1">
                    <a:lumMod val="65000"/>
                  </a:schemeClr>
                </a:solidFill>
              </a:rPr>
              <a:t>© John M. Zelenski</a:t>
            </a:r>
          </a:p>
        </p:txBody>
      </p:sp>
      <p:pic>
        <p:nvPicPr>
          <p:cNvPr id="6" name="Content Placeholder 5">
            <a:extLst>
              <a:ext uri="{FF2B5EF4-FFF2-40B4-BE49-F238E27FC236}">
                <a16:creationId xmlns:a16="http://schemas.microsoft.com/office/drawing/2014/main" id="{F2C29554-528D-0920-CC14-06B012B29B65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749485" y="992188"/>
            <a:ext cx="3907793" cy="4873625"/>
          </a:xfr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DA62AC-1954-6947-BB6A-8779DA6536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Individual differences in post-traumatic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57E81D-CD1D-5C4C-9DCD-6C33B9D2845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dirty="0"/>
              <a:t>The number of people who report benefits from their adversity over time is substantial, although it may take a long time.</a:t>
            </a:r>
          </a:p>
          <a:p>
            <a:r>
              <a:rPr lang="en-CA" dirty="0"/>
              <a:t>For some individuals this does not occur at all.</a:t>
            </a:r>
          </a:p>
          <a:p>
            <a:r>
              <a:rPr lang="en-CA" dirty="0"/>
              <a:t>Psychotherapy and advice often prompts people to search for meaning and personal growth following traumatic events.</a:t>
            </a:r>
          </a:p>
          <a:p>
            <a:r>
              <a:rPr lang="en-CA" dirty="0"/>
              <a:t>Research questions remain around three issues:</a:t>
            </a:r>
          </a:p>
          <a:p>
            <a:pPr lvl="1"/>
            <a:r>
              <a:rPr lang="en-CA" dirty="0"/>
              <a:t>Individual differences</a:t>
            </a:r>
          </a:p>
          <a:p>
            <a:pPr lvl="1"/>
            <a:r>
              <a:rPr lang="en-CA" dirty="0"/>
              <a:t>Whether people accurately judge changes following trauma</a:t>
            </a:r>
          </a:p>
          <a:p>
            <a:pPr lvl="1"/>
            <a:r>
              <a:rPr lang="en-CA" dirty="0"/>
              <a:t>Whether perceived growth is positively associated with well-being</a:t>
            </a:r>
          </a:p>
          <a:p>
            <a:r>
              <a:rPr lang="en-CA" dirty="0"/>
              <a:t>There are concerns that pressuring an individual to search for benefits in their adversity could have poor consequences.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72261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472E7E-4026-C845-98BC-BF2CDA86B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post-traumatic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831E32-0FB9-F846-9483-28DCCBDFB86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CA" dirty="0"/>
              <a:t>The Post-Traumatic Growth Inventory</a:t>
            </a:r>
            <a:r>
              <a:rPr lang="en-US" dirty="0"/>
              <a:t> is a tool used to measure this concept and includes items such as ‘</a:t>
            </a:r>
            <a:r>
              <a:rPr lang="en-CA" dirty="0"/>
              <a:t>I can better appreciate each day’.</a:t>
            </a:r>
            <a:endParaRPr lang="en-US" dirty="0"/>
          </a:p>
          <a:p>
            <a:r>
              <a:rPr lang="en-CA" dirty="0"/>
              <a:t>It likely captures </a:t>
            </a:r>
            <a:r>
              <a:rPr lang="en-CA" i="1" dirty="0"/>
              <a:t>perceptions</a:t>
            </a:r>
            <a:r>
              <a:rPr lang="en-CA" dirty="0"/>
              <a:t> of growth more than actual change.</a:t>
            </a:r>
          </a:p>
          <a:p>
            <a:r>
              <a:rPr lang="en-CA" dirty="0"/>
              <a:t>It can be difficult to know your level of well-being before the traumatic event.</a:t>
            </a:r>
          </a:p>
          <a:p>
            <a:r>
              <a:rPr lang="en-CA" dirty="0"/>
              <a:t>Longitudinal studies suggest that people are not accurate in assessing how much they have changed over time when recollecting it later.</a:t>
            </a:r>
          </a:p>
          <a:p>
            <a:r>
              <a:rPr lang="en-CA" dirty="0"/>
              <a:t>Debate continues to surrounds this concept and how to best study it.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9234483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898483-5557-5448-A2EE-4607519E52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Post-ecstatic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16ED99-AD3E-FE44-9B09-ECFE6F52BC1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Studies show that significant growth is found following both highly negative and highly positive circumstance.</a:t>
            </a:r>
          </a:p>
          <a:p>
            <a:r>
              <a:rPr lang="en-CA" dirty="0"/>
              <a:t>The idea of post-ecstatic growth suggests that positive events can improve relationships, mastery and self-esteem too.</a:t>
            </a:r>
          </a:p>
          <a:p>
            <a:r>
              <a:rPr lang="en-CA" dirty="0"/>
              <a:t>Differences have been identified between post-traumatic growth and post-ecstatic growth.</a:t>
            </a:r>
          </a:p>
          <a:p>
            <a:pPr lvl="1"/>
            <a:r>
              <a:rPr lang="en-CA" dirty="0"/>
              <a:t>Social relationships more likely to improve with negative events.</a:t>
            </a:r>
          </a:p>
          <a:p>
            <a:pPr lvl="1"/>
            <a:r>
              <a:rPr lang="en-CA" dirty="0"/>
              <a:t>Mastery more likely to improve with positive events.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8682640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937037-F516-6443-961D-B30A8F5777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Intentional positive change and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3D8790-25A6-A84D-AF97-848F21295D0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Can positive psychology increase well-being?</a:t>
            </a:r>
          </a:p>
          <a:p>
            <a:r>
              <a:rPr lang="en-CA" dirty="0"/>
              <a:t>Challenges to this concept include the idea of the hedonic treadmill, as well as the substantial heritability of subjective well-being.</a:t>
            </a:r>
          </a:p>
          <a:p>
            <a:r>
              <a:rPr lang="en-CA" dirty="0"/>
              <a:t>Yet, cross-national differences suggest that circumstances matter substantially too.</a:t>
            </a:r>
          </a:p>
          <a:p>
            <a:r>
              <a:rPr lang="en-CA" dirty="0"/>
              <a:t>Research suggests that major life events (e.g. marriage) can increase well-being, but what about intentional activity?</a:t>
            </a:r>
          </a:p>
          <a:p>
            <a:r>
              <a:rPr lang="en-CA" dirty="0"/>
              <a:t>Some concerns that placing too high a value on happiness (and worrying about it) might backfire.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34017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57E9-F8DC-F64B-9926-6B503607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psychology interventions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9D75A-F397-A146-9CC3-20F2B3B14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Activities designed to improve subjective well-being that are supported by research.</a:t>
            </a:r>
          </a:p>
          <a:p>
            <a:r>
              <a:rPr lang="en-CA" dirty="0"/>
              <a:t>Distinct from other forms of positive intervention such as self-help or clinical treatment.</a:t>
            </a:r>
          </a:p>
          <a:p>
            <a:r>
              <a:rPr lang="en-CA" dirty="0"/>
              <a:t>They are usually brief and self-guided, though can be more structured, such as through several psychotherapy sessions.</a:t>
            </a:r>
          </a:p>
          <a:p>
            <a:r>
              <a:rPr lang="en-CA" dirty="0"/>
              <a:t>Designed to boost happiness, rather than treat dysfunction, stress and other problems.</a:t>
            </a:r>
          </a:p>
          <a:p>
            <a:r>
              <a:rPr lang="en-CA" dirty="0"/>
              <a:t>See Table 9.1 for a list of Positive Intervention activities.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259473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1857E9-F8DC-F64B-9926-6B50360731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Do positive interventions increase happiness?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B9D75A-F397-A146-9CC3-20F2B3B14E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Many studies conclude that positive interventions can increase subjective well-being.</a:t>
            </a:r>
          </a:p>
          <a:p>
            <a:r>
              <a:rPr lang="en-CA" dirty="0"/>
              <a:t>They appear effective for clinical populations as well as non-clinical people.</a:t>
            </a:r>
          </a:p>
          <a:p>
            <a:r>
              <a:rPr lang="en-CA" dirty="0"/>
              <a:t>However, the degree of change is often relatively small. </a:t>
            </a:r>
          </a:p>
          <a:p>
            <a:r>
              <a:rPr lang="en-CA" dirty="0"/>
              <a:t>The benefits plus the low cost of most interventions mean that reliable but small effects could still be beneficial for many.</a:t>
            </a:r>
          </a:p>
          <a:p>
            <a:r>
              <a:rPr lang="en-CA" dirty="0"/>
              <a:t>More intensive interventions (such as those involving multiple live sessions) tend to produce larger and longer lasting results.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8544799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11C11-76C2-8848-B777-906CCD95DE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do positive interventions increase happiness?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15F8A8A-AEAE-1C4F-8055-C0D8B1AD83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positivity-activity model outlines how and why positive interventions boost happiness (see Figure 9.1).</a:t>
            </a:r>
          </a:p>
          <a:p>
            <a:r>
              <a:rPr lang="en-US" dirty="0"/>
              <a:t>Person-activity fit is central to this model, in which the activities are suited to the person.</a:t>
            </a:r>
          </a:p>
          <a:p>
            <a:pPr lvl="1"/>
            <a:r>
              <a:rPr lang="en-US" dirty="0"/>
              <a:t>Person features include personality and baseline affective state.</a:t>
            </a:r>
          </a:p>
          <a:p>
            <a:pPr lvl="1"/>
            <a:r>
              <a:rPr lang="en-US" dirty="0"/>
              <a:t>Activity features include timeframe, dosage and focus.</a:t>
            </a:r>
          </a:p>
          <a:p>
            <a:r>
              <a:rPr lang="en-US" dirty="0"/>
              <a:t>Variety in activities helps to maintain well-being over time.</a:t>
            </a:r>
          </a:p>
          <a:p>
            <a:r>
              <a:rPr lang="en-US" dirty="0"/>
              <a:t>Work best when both the person and activities encourage more active engagement and effort.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7809240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21B8DD1-3094-2143-8DA3-C0047E938E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Broader applications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14DC73F-257A-134A-9ACA-0E334262BD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Can be adapted to benefit environments such as schools and workplaces.</a:t>
            </a:r>
          </a:p>
          <a:p>
            <a:r>
              <a:rPr lang="en-CA" dirty="0"/>
              <a:t>Can be applied beyond happiness (e.g. hope, self-control and forgiveness).</a:t>
            </a:r>
          </a:p>
          <a:p>
            <a:r>
              <a:rPr lang="en-CA" dirty="0"/>
              <a:t>Some elements of mindfulness practice overlap with positive psychology interventions, but emphasis on acceptance differs.</a:t>
            </a:r>
          </a:p>
          <a:p>
            <a:r>
              <a:rPr lang="en-CA" dirty="0"/>
              <a:t>The positive youth development approach aims to foster strengths in children through extra-curricular activities.</a:t>
            </a:r>
          </a:p>
          <a:p>
            <a:r>
              <a:rPr lang="en-CA" dirty="0"/>
              <a:t>Resilience training can be viewed as preventive mental health care, and a positive psychology intervention.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9137919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13A0C1C-2FAE-E044-AE59-47138D602BB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Summing up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EBE6655-0346-7649-968E-9BF2050B18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Stability of well-being is common over time.</a:t>
            </a:r>
          </a:p>
          <a:p>
            <a:r>
              <a:rPr lang="en-CA" dirty="0"/>
              <a:t>Many personal characteristics and life circumstances contribute to resilience.</a:t>
            </a:r>
          </a:p>
          <a:p>
            <a:r>
              <a:rPr lang="en-CA" dirty="0"/>
              <a:t>Some people experience benefits following trauma (e.g. an increased appreciation of life or deeper spirituality).</a:t>
            </a:r>
          </a:p>
          <a:p>
            <a:r>
              <a:rPr lang="en-CA" dirty="0"/>
              <a:t>Debate surrounds the concept of post-traumatic growth, its accuracy and usefulness.</a:t>
            </a:r>
          </a:p>
          <a:p>
            <a:r>
              <a:rPr lang="en-CA" dirty="0"/>
              <a:t>Evidence shows that psychological well-being can be improved through intervention, albeit with the right circumstances.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0902837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3900" y="2362200"/>
            <a:ext cx="7696200" cy="2133600"/>
          </a:xfrm>
        </p:spPr>
        <p:txBody>
          <a:bodyPr>
            <a:noAutofit/>
          </a:bodyPr>
          <a:lstStyle/>
          <a:p>
            <a:pPr>
              <a:lnSpc>
                <a:spcPct val="150000"/>
              </a:lnSpc>
            </a:pPr>
            <a:r>
              <a:rPr lang="en-US" sz="4400" dirty="0"/>
              <a:t>Chapter 9</a:t>
            </a:r>
            <a:br>
              <a:rPr lang="en-US" sz="4400" dirty="0"/>
            </a:br>
            <a:r>
              <a:rPr lang="en-US" sz="4400" dirty="0"/>
              <a:t> Stability and change</a:t>
            </a: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82CA93-D1E3-0642-A3CE-36EA6A94A1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Learning 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D81686F-652E-6648-B117-310F2628962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Understand how psychologists define resilience.</a:t>
            </a:r>
          </a:p>
          <a:p>
            <a:r>
              <a:rPr lang="en-CA" dirty="0"/>
              <a:t>Explore the personal and environmental factors associated with resilience.</a:t>
            </a:r>
          </a:p>
          <a:p>
            <a:r>
              <a:rPr lang="en-CA" dirty="0"/>
              <a:t>Understand the concept of post-traumatic growth and the debates about its accuracy and usefulness.</a:t>
            </a:r>
          </a:p>
          <a:p>
            <a:r>
              <a:rPr lang="en-CA" dirty="0"/>
              <a:t>Learn about positive psychology interventions, how they work and how they can be applied.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11600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AA6565-9C66-5C45-95F2-86A30537CF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Resilience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2182495-B2DC-8145-917A-FB9BD6B65D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Resilience refers to well-being despite difficult circumstances.</a:t>
            </a:r>
          </a:p>
          <a:p>
            <a:r>
              <a:rPr lang="en-CA" dirty="0"/>
              <a:t>A key concept of positive psychology from the beginning.</a:t>
            </a:r>
          </a:p>
          <a:p>
            <a:r>
              <a:rPr lang="en-CA" dirty="0"/>
              <a:t>Resilience is seen when people face significant challenges (e.g. death of a loved one, assault, discrimination, illness).</a:t>
            </a:r>
          </a:p>
          <a:p>
            <a:r>
              <a:rPr lang="en-CA" dirty="0"/>
              <a:t>Often includes periods of poorer functioning, yet bouncing back and comparatively good function still shows resilience.</a:t>
            </a:r>
          </a:p>
          <a:p>
            <a:r>
              <a:rPr lang="en-CA" dirty="0"/>
              <a:t>People can also experience personal growth and improved well-being following adversity.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171195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74C9483-8471-4640-B46C-7B8BBAEBC4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Measuring resilience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A8E8954-00F0-5740-A114-7FE03FFB170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dirty="0"/>
              <a:t>Can be difficult to assess (e.g. </a:t>
            </a:r>
            <a:r>
              <a:rPr lang="en-CA" dirty="0"/>
              <a:t>how can researchers decide what qualifies as a good outcome that demonstrates resilience?).</a:t>
            </a:r>
          </a:p>
          <a:p>
            <a:r>
              <a:rPr lang="en-CA" dirty="0"/>
              <a:t>Could be seen simply as a better than average response.</a:t>
            </a:r>
          </a:p>
          <a:p>
            <a:r>
              <a:rPr lang="en-CA" dirty="0"/>
              <a:t>Longitudinal studies can be used to assess change when predictable difficult events occur (e.g. military deployment).</a:t>
            </a:r>
          </a:p>
          <a:p>
            <a:r>
              <a:rPr lang="en-CA" dirty="0"/>
              <a:t>The degree of exposure to a traumatic event is the clearest predictor of difficulty.</a:t>
            </a:r>
          </a:p>
          <a:p>
            <a:r>
              <a:rPr lang="en-CA" dirty="0"/>
              <a:t>On average, the more exposure to trauma one faces, the less resilience they experience.</a:t>
            </a:r>
          </a:p>
          <a:p>
            <a:r>
              <a:rPr lang="en-CA" dirty="0"/>
              <a:t>Despite this, studies show that experiencing resilience is common.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950490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C9F86D-58E0-D14F-B1D2-6BF4A6BF8E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Features of resilience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5AAB034-A4F6-D840-87FE-6F3F3BB911D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CA" dirty="0"/>
              <a:t>Certain personality traits and social contexts predict more resilience.</a:t>
            </a:r>
          </a:p>
          <a:p>
            <a:r>
              <a:rPr lang="en-CA" dirty="0"/>
              <a:t>Personality features of resilient people include:</a:t>
            </a:r>
          </a:p>
          <a:p>
            <a:pPr lvl="1"/>
            <a:r>
              <a:rPr lang="en-CA" dirty="0"/>
              <a:t>High emotional stability</a:t>
            </a:r>
          </a:p>
          <a:p>
            <a:pPr lvl="1"/>
            <a:r>
              <a:rPr lang="en-CA" dirty="0"/>
              <a:t>Conscientiousness</a:t>
            </a:r>
          </a:p>
          <a:p>
            <a:pPr lvl="1"/>
            <a:r>
              <a:rPr lang="en-CA" dirty="0"/>
              <a:t>Positive emotionality</a:t>
            </a:r>
          </a:p>
          <a:p>
            <a:pPr lvl="1"/>
            <a:r>
              <a:rPr lang="en-CA" dirty="0"/>
              <a:t>An internal locus of control</a:t>
            </a:r>
          </a:p>
          <a:p>
            <a:pPr lvl="1"/>
            <a:r>
              <a:rPr lang="en-CA" dirty="0"/>
              <a:t>Self-efficacy</a:t>
            </a:r>
          </a:p>
          <a:p>
            <a:pPr lvl="1"/>
            <a:r>
              <a:rPr lang="en-CA" dirty="0"/>
              <a:t>Good self-regulation</a:t>
            </a:r>
          </a:p>
          <a:p>
            <a:r>
              <a:rPr lang="en-CA" dirty="0"/>
              <a:t>Mental toughness describes individual differences related to resilience, such as self-efficacy, emotion regulation and optimism.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222465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0A4312-C62D-9D49-8DA9-FF5AE9699F5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Additional protective factors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383E3CA-C9A5-CB44-92D1-551E8B7666D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High socio-economic status is associated with resilient responses.</a:t>
            </a:r>
          </a:p>
          <a:p>
            <a:r>
              <a:rPr lang="en-CA" dirty="0"/>
              <a:t>Religiosity serves as a buffer in stressful circumstances and can promote a sense of meaning.</a:t>
            </a:r>
          </a:p>
          <a:p>
            <a:r>
              <a:rPr lang="en-CA" dirty="0"/>
              <a:t>Adaptive coping styles include avoiding rumination and being problem focused; flexibility in coping also helpful.</a:t>
            </a:r>
          </a:p>
          <a:p>
            <a:r>
              <a:rPr lang="en-CA" dirty="0"/>
              <a:t>Maintaining prior relationships and social support are typically helpful.</a:t>
            </a:r>
          </a:p>
          <a:p>
            <a:r>
              <a:rPr lang="en-CA" dirty="0"/>
              <a:t>Models of resilience increasingly look to specific contexts, cultural differences and societal systems to understand responses.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26721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2AE63FD-B416-1749-B722-9EBCF15485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Prior difficulties and resilience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D18693E-8147-A24E-A0DE-DBD71993060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Moderate previous experience with adversity can be a protective factor, but more difficult experience puts people at greater risk for future problems.</a:t>
            </a:r>
          </a:p>
          <a:p>
            <a:r>
              <a:rPr lang="en-CA" dirty="0"/>
              <a:t>Having a history of mental illness, severe abuse, stress and trauma are risk factors for poorer outcomes.</a:t>
            </a:r>
          </a:p>
          <a:p>
            <a:r>
              <a:rPr lang="en-CA" dirty="0"/>
              <a:t>These factors can lead to </a:t>
            </a:r>
            <a:r>
              <a:rPr lang="en-CA" dirty="0" err="1"/>
              <a:t>dysregulated</a:t>
            </a:r>
            <a:r>
              <a:rPr lang="en-CA" dirty="0"/>
              <a:t> coping.</a:t>
            </a:r>
          </a:p>
          <a:p>
            <a:r>
              <a:rPr lang="en-CA" dirty="0"/>
              <a:t>In these cases, more adversity is unlikely to produce strength and personal growth.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33749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CE98B49-2283-634E-87CE-C835E848A3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Post-traumatic growth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306AED-ABEE-E745-B1E0-298FDF366EA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dirty="0"/>
              <a:t>This concept describes the process in which individuals find benefits following a difficult experience.</a:t>
            </a:r>
          </a:p>
          <a:p>
            <a:r>
              <a:rPr lang="en-CA" dirty="0"/>
              <a:t>People often report an increase in their sense of meaning, personal strengths, new life priorities and stronger social relationships.</a:t>
            </a:r>
          </a:p>
          <a:p>
            <a:r>
              <a:rPr lang="en-CA" dirty="0"/>
              <a:t>Studies have shown that approximately 50% of people report some positives that came from their traumatic experiences.</a:t>
            </a:r>
          </a:p>
          <a:p>
            <a:r>
              <a:rPr lang="en-CA" dirty="0"/>
              <a:t>Occurs over time and is different for each individual.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AFFF147-0238-AD4A-95FD-8AB3A50429E5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97012820"/>
      </p:ext>
    </p:extLst>
  </p:cSld>
  <p:clrMapOvr>
    <a:masterClrMapping/>
  </p:clrMapOvr>
</p:sld>
</file>

<file path=ppt/theme/theme1.xml><?xml version="1.0" encoding="utf-8"?>
<a:theme xmlns:a="http://schemas.openxmlformats.org/drawingml/2006/main" name="CDC PPT master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Arial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DC PPT master theme" id="{54717623-23ED-4358-9C73-6518671C19EC}" vid="{8348790F-27F1-4F39-885D-2376FA45C8D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CW_TEMPLATE_PPTX</Template>
  <TotalTime>11553</TotalTime>
  <Words>1255</Words>
  <Application>Microsoft Office PowerPoint</Application>
  <PresentationFormat>On-screen Show (4:3)</PresentationFormat>
  <Paragraphs>122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2" baseType="lpstr">
      <vt:lpstr>Arial</vt:lpstr>
      <vt:lpstr>Calibri</vt:lpstr>
      <vt:lpstr>Courier New</vt:lpstr>
      <vt:lpstr>CDC PPT master theme</vt:lpstr>
      <vt:lpstr>PowerPoint Presentation</vt:lpstr>
      <vt:lpstr>Chapter 9  Stability and change</vt:lpstr>
      <vt:lpstr>Learning objectives</vt:lpstr>
      <vt:lpstr>Resilience</vt:lpstr>
      <vt:lpstr>Measuring resilience</vt:lpstr>
      <vt:lpstr>Features of resilience</vt:lpstr>
      <vt:lpstr>Additional protective factors</vt:lpstr>
      <vt:lpstr>Prior difficulties and resilience</vt:lpstr>
      <vt:lpstr>Post-traumatic growth</vt:lpstr>
      <vt:lpstr>Individual differences in post-traumatic growth</vt:lpstr>
      <vt:lpstr>Measuring post-traumatic growth</vt:lpstr>
      <vt:lpstr>Post-ecstatic growth</vt:lpstr>
      <vt:lpstr>Intentional positive change and interventions</vt:lpstr>
      <vt:lpstr>Positive psychology interventions</vt:lpstr>
      <vt:lpstr>Do positive interventions increase happiness?</vt:lpstr>
      <vt:lpstr>How do positive interventions increase happiness?</vt:lpstr>
      <vt:lpstr>Broader applications</vt:lpstr>
      <vt:lpstr>Summing up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Stephanie Woodall</dc:creator>
  <cp:lastModifiedBy>Imogen Roome</cp:lastModifiedBy>
  <cp:revision>146</cp:revision>
  <dcterms:created xsi:type="dcterms:W3CDTF">2021-07-22T07:18:44Z</dcterms:created>
  <dcterms:modified xsi:type="dcterms:W3CDTF">2024-09-23T10:46:32Z</dcterms:modified>
</cp:coreProperties>
</file>