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2"/>
  </p:notesMasterIdLst>
  <p:sldIdLst>
    <p:sldId id="278" r:id="rId2"/>
    <p:sldId id="312" r:id="rId3"/>
    <p:sldId id="257" r:id="rId4"/>
    <p:sldId id="258" r:id="rId5"/>
    <p:sldId id="435" r:id="rId6"/>
    <p:sldId id="259" r:id="rId7"/>
    <p:sldId id="433" r:id="rId8"/>
    <p:sldId id="260" r:id="rId9"/>
    <p:sldId id="436" r:id="rId10"/>
    <p:sldId id="434" r:id="rId11"/>
    <p:sldId id="441" r:id="rId12"/>
    <p:sldId id="437" r:id="rId13"/>
    <p:sldId id="270" r:id="rId14"/>
    <p:sldId id="269" r:id="rId15"/>
    <p:sldId id="439" r:id="rId16"/>
    <p:sldId id="268" r:id="rId17"/>
    <p:sldId id="440" r:id="rId18"/>
    <p:sldId id="430" r:id="rId19"/>
    <p:sldId id="267" r:id="rId20"/>
    <p:sldId id="43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54"/>
    <p:restoredTop sz="94671"/>
  </p:normalViewPr>
  <p:slideViewPr>
    <p:cSldViewPr snapToGrid="0" snapToObjects="1">
      <p:cViewPr varScale="1">
        <p:scale>
          <a:sx n="111" d="100"/>
          <a:sy n="111" d="100"/>
        </p:scale>
        <p:origin x="159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mogen Roome" userId="2b02b4ca-cf7c-4f23-b1a8-49058152160d" providerId="ADAL" clId="{C7B76E6D-CB15-4307-A945-04306BC76785}"/>
    <pc:docChg chg="modSld">
      <pc:chgData name="Imogen Roome" userId="2b02b4ca-cf7c-4f23-b1a8-49058152160d" providerId="ADAL" clId="{C7B76E6D-CB15-4307-A945-04306BC76785}" dt="2024-09-23T10:46:06.294" v="2" actId="20577"/>
      <pc:docMkLst>
        <pc:docMk/>
      </pc:docMkLst>
      <pc:sldChg chg="modSp mod">
        <pc:chgData name="Imogen Roome" userId="2b02b4ca-cf7c-4f23-b1a8-49058152160d" providerId="ADAL" clId="{C7B76E6D-CB15-4307-A945-04306BC76785}" dt="2024-09-23T10:46:06.294" v="2" actId="20577"/>
        <pc:sldMkLst>
          <pc:docMk/>
          <pc:sldMk cId="0" sldId="278"/>
        </pc:sldMkLst>
        <pc:spChg chg="mod">
          <ac:chgData name="Imogen Roome" userId="2b02b4ca-cf7c-4f23-b1a8-49058152160d" providerId="ADAL" clId="{C7B76E6D-CB15-4307-A945-04306BC76785}" dt="2024-09-23T10:46:06.294" v="2" actId="20577"/>
          <ac:spMkLst>
            <pc:docMk/>
            <pc:sldMk cId="0" sldId="278"/>
            <ac:spMk id="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B65DE-1665-4AD9-A5C9-66A8648714BA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3E828E-EB32-432A-8808-C177D8BF08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734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_design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4524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_no desig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100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732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297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178122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178121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049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76581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102404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937341"/>
            <a:ext cx="3868340" cy="34064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2102398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937329"/>
            <a:ext cx="3887391" cy="34064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434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911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955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C686B-8071-4C26-8690-34C56671B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40EB49-51FD-4BF5-8417-6D73B7715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3C80C4-E90C-4AA2-8128-4C3A8213A7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6C9D3-95C6-4C1E-865C-4211F47BC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685DF9-3CD0-4CD2-B8FC-825158FBC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Effective Instructional Strategies: From Theory to Practice 3rd Edition © 2012 SAGE Publications, Inc.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7D6F2C-966A-4C2C-A7D5-497C12A18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AAB62-32E8-4B98-B261-29EF66DB7EA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856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2714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020388"/>
            <a:ext cx="7886700" cy="41529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707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15938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279400" algn="l" defTabSz="914400" rtl="0" eaLnBrk="1" latinLnBrk="0" hangingPunct="1">
        <a:lnSpc>
          <a:spcPct val="100000"/>
        </a:lnSpc>
        <a:spcBef>
          <a:spcPts val="500"/>
        </a:spcBef>
        <a:buFont typeface="Courier New" panose="02070309020205020404" pitchFamily="49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663" indent="-347663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860032" y="1523206"/>
            <a:ext cx="3445768" cy="3811588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>
                    <a:lumMod val="65000"/>
                  </a:schemeClr>
                </a:solidFill>
              </a:rPr>
              <a:t>Positive Psychology: The Science of Well-Being, 2e</a:t>
            </a:r>
          </a:p>
          <a:p>
            <a:endParaRPr lang="en-US" sz="20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© John M. Zelenski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2C29554-528D-0920-CC14-06B012B29B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9485" y="992188"/>
            <a:ext cx="3907793" cy="4873625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B8DD1-3094-2143-8DA3-C0047E938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Individual differences: Gender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4DC73F-257A-134A-9ACA-0E334262BD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Psychologists have studied the differences in how men and woman feel and express love.</a:t>
            </a:r>
          </a:p>
          <a:p>
            <a:r>
              <a:rPr lang="en-CA" dirty="0"/>
              <a:t>Often, dramatic claims of extreme gender differences are not supported by research.</a:t>
            </a:r>
          </a:p>
          <a:p>
            <a:r>
              <a:rPr lang="en-CA" dirty="0"/>
              <a:t>Findings show more similarity than difference between men and women.</a:t>
            </a:r>
          </a:p>
          <a:p>
            <a:r>
              <a:rPr lang="en-CA" dirty="0"/>
              <a:t>Women often score slightly higher on measures of companionate love</a:t>
            </a:r>
          </a:p>
          <a:p>
            <a:r>
              <a:rPr lang="en-CA" dirty="0"/>
              <a:t>Gender differences are rarely found on measures of passionate love.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3791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A0C1C-2FAE-E044-AE59-47138D602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Individual differences: Culture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BE6655-0346-7649-968E-9BF2050B18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Findings show there are more cultural differences than gender differences.</a:t>
            </a:r>
          </a:p>
          <a:p>
            <a:pPr lvl="1"/>
            <a:r>
              <a:rPr lang="en-CA" dirty="0"/>
              <a:t>Some cultures see romantic feelings as the best reason for marriage, others are concerned with pragmatic or economic issues.</a:t>
            </a:r>
          </a:p>
          <a:p>
            <a:pPr lvl="1"/>
            <a:r>
              <a:rPr lang="en-CA" dirty="0"/>
              <a:t>People in East Asian cultures report more companionate love and less passionate love than those in Western cultures.</a:t>
            </a:r>
          </a:p>
          <a:p>
            <a:r>
              <a:rPr lang="en-CA" dirty="0"/>
              <a:t>However, both types of love are considered universal.</a:t>
            </a:r>
          </a:p>
          <a:p>
            <a:r>
              <a:rPr lang="en-CA" dirty="0"/>
              <a:t>People from a wide variety of cultures agree that the most important feature in a marriage is mutual love or attraction.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8986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A0C1C-2FAE-E044-AE59-47138D602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Romantic relationships over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BE6655-0346-7649-968E-9BF2050B18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Both passionate and companionate love are typically high early in established relationships.</a:t>
            </a:r>
          </a:p>
          <a:p>
            <a:r>
              <a:rPr lang="en-CA" dirty="0"/>
              <a:t>Both tend to decline in first 10 years, along with overall relationship satisfaction.</a:t>
            </a:r>
          </a:p>
          <a:p>
            <a:r>
              <a:rPr lang="en-CA" dirty="0"/>
              <a:t>These trends represent overall averages, with much variation across individual relationships and ups and downs over time.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0283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E1C9D-C39E-9E4F-8AEE-ACE9E1B13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Beginning close relationships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1358BB-27BD-A14B-8607-0F371B4E32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/>
              <a:t>Social psychologists found that proximity and repeated exposure to others is correlated to liking and forming relationships.</a:t>
            </a:r>
          </a:p>
          <a:p>
            <a:r>
              <a:rPr lang="en-CA" dirty="0"/>
              <a:t>Similarity in background, interests, values and personality is also conducive to liking.</a:t>
            </a:r>
          </a:p>
          <a:p>
            <a:r>
              <a:rPr lang="en-CA" dirty="0"/>
              <a:t>The saying ‘opposites attract’ is not well supported by research.</a:t>
            </a:r>
          </a:p>
          <a:p>
            <a:r>
              <a:rPr lang="en-CA" dirty="0"/>
              <a:t>Meaningful relationships develop further when people mutually share things.</a:t>
            </a:r>
          </a:p>
          <a:p>
            <a:r>
              <a:rPr lang="en-CA" dirty="0"/>
              <a:t>Intimacy is developed as individuals progressively disclose more important things about themselves and learn more about their partners.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8213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6C523-854A-9749-B239-56E67E408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role of personality 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CF0624-6738-E04C-A13B-2AD4D3BB3E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/>
              <a:t>Similarity is attractive when it comes to personality, but it becomes less important over time in relationships.</a:t>
            </a:r>
          </a:p>
          <a:p>
            <a:r>
              <a:rPr lang="en-CA" dirty="0"/>
              <a:t>Of the big five traits, agreeableness, conscientiousness and emotional stability are features that most people find attractive.</a:t>
            </a:r>
          </a:p>
          <a:p>
            <a:r>
              <a:rPr lang="en-CA" dirty="0"/>
              <a:t>Having similar traits as one’s partner is not of great importance in a relationship.</a:t>
            </a:r>
          </a:p>
          <a:p>
            <a:r>
              <a:rPr lang="en-CA" dirty="0"/>
              <a:t>Traits can predict how satisfied people are in their relationships.</a:t>
            </a:r>
          </a:p>
          <a:p>
            <a:r>
              <a:rPr lang="en-CA" dirty="0"/>
              <a:t>Partners high in desirable traits predict happier and longer-lasting relationships, especially conscientiousness and emotional stability.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4766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DF9B9-37DF-DE49-A34B-BE4BF0930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role of attachment styles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D45D26-C18E-0440-8F4B-5D12820581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/>
              <a:t>Attachment styles play a significant role in close relationships.</a:t>
            </a:r>
            <a:endParaRPr lang="en-US" dirty="0"/>
          </a:p>
          <a:p>
            <a:r>
              <a:rPr lang="en-CA" dirty="0"/>
              <a:t>Those with secure attachment styles have confidence that support will be available when needed.</a:t>
            </a:r>
          </a:p>
          <a:p>
            <a:r>
              <a:rPr lang="en-CA" dirty="0"/>
              <a:t>Three major attachment styles and their associations:</a:t>
            </a:r>
          </a:p>
          <a:p>
            <a:pPr lvl="1"/>
            <a:r>
              <a:rPr lang="en-CA" dirty="0"/>
              <a:t>Secure attachment fosters feelings of confidence in relationships and is associated with high relationship quality.</a:t>
            </a:r>
          </a:p>
          <a:p>
            <a:pPr lvl="1"/>
            <a:r>
              <a:rPr lang="en-CA" dirty="0"/>
              <a:t>Anxious attachment can create low self-esteem and fears that others will not be available in times of need, and often these beliefs can drive people away.</a:t>
            </a:r>
          </a:p>
          <a:p>
            <a:pPr lvl="1"/>
            <a:r>
              <a:rPr lang="en-CA" dirty="0"/>
              <a:t>Avoidant attachment may also result from inconsistent support and can lead to a lack of trust and extreme self-reliance.</a:t>
            </a:r>
          </a:p>
          <a:p>
            <a:r>
              <a:rPr lang="en-CA" dirty="0"/>
              <a:t>An individual’s sense of attachment can vary day-to-day and from one relationship to another.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7164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884AF-0B80-A04C-A124-534C6710D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Distinguishing positive processes in relationships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66CB11-37C0-E643-A2DD-0E4D0B62CA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/>
              <a:t>Positive psychologists are interested in the day-to-day thoughts, feelings and behaviours of flourishing relationships.</a:t>
            </a:r>
          </a:p>
          <a:p>
            <a:r>
              <a:rPr lang="en-CA" dirty="0"/>
              <a:t>Researchers suggest the analogy of a bank account for relationships.</a:t>
            </a:r>
          </a:p>
          <a:p>
            <a:pPr lvl="1"/>
            <a:r>
              <a:rPr lang="en-CA" dirty="0"/>
              <a:t>Positive behaviours are like making deposits, whereas negative behaviours are like withdrawals.</a:t>
            </a:r>
          </a:p>
          <a:p>
            <a:pPr lvl="1"/>
            <a:r>
              <a:rPr lang="en-CA" dirty="0"/>
              <a:t>People in healthy relationships have about five positive interactions for every negative one.</a:t>
            </a:r>
          </a:p>
          <a:p>
            <a:r>
              <a:rPr lang="en-CA" dirty="0"/>
              <a:t>Positive psychology approaches also suggests new ways in which things can go wrong, such as boredom or a lack of positive interactions.</a:t>
            </a:r>
          </a:p>
          <a:p>
            <a:r>
              <a:rPr lang="en-CA" dirty="0"/>
              <a:t>Relationship goals aimed at improving relationships are distinct from goals to avoid conflict.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7137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DF9B9-37DF-DE49-A34B-BE4BF0930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Capitalization and support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D45D26-C18E-0440-8F4B-5D12820581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dirty="0"/>
              <a:t>Capitalization occurs when people share good news with their partners.</a:t>
            </a:r>
          </a:p>
          <a:p>
            <a:r>
              <a:rPr lang="en-CA" dirty="0"/>
              <a:t>Psychologists study how partners respond to capitalization attempts.</a:t>
            </a:r>
          </a:p>
          <a:p>
            <a:r>
              <a:rPr lang="en-CA" dirty="0"/>
              <a:t>Four types of responses to sharing news: active-constructive, passive-constructive, active-destructive and passive-destructive.</a:t>
            </a:r>
          </a:p>
          <a:p>
            <a:r>
              <a:rPr lang="en-CA" dirty="0"/>
              <a:t>Most benefits come with active-constructive responses to capitalization attempts.</a:t>
            </a:r>
          </a:p>
          <a:p>
            <a:r>
              <a:rPr lang="en-CA" dirty="0"/>
              <a:t>Social support refers to the ways others can provide assistance.</a:t>
            </a:r>
          </a:p>
          <a:p>
            <a:r>
              <a:rPr lang="en-CA" dirty="0"/>
              <a:t>Psychologists differentiated between received support and perceived support; perceptions are often more important.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8784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10352-FFDA-6C49-9805-FA6011591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Exciting and self-expanding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C8F693-F5A7-C043-9B45-04202C235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dirty="0"/>
              <a:t>One way to enhance relationship satisfaction is by engaging in fun, novel and challenging activities with a partner.</a:t>
            </a:r>
          </a:p>
          <a:p>
            <a:r>
              <a:rPr lang="en-CA" dirty="0"/>
              <a:t> Self-expansion theory makes two key assumptions:</a:t>
            </a:r>
          </a:p>
          <a:p>
            <a:pPr lvl="1"/>
            <a:r>
              <a:rPr lang="en-CA" dirty="0"/>
              <a:t>People are motivated to grow, learn, explore and become competent.</a:t>
            </a:r>
          </a:p>
          <a:p>
            <a:pPr lvl="1"/>
            <a:r>
              <a:rPr lang="en-CA" dirty="0"/>
              <a:t>People expand the self through their romantic relationships because they take on aspects of their partners.</a:t>
            </a:r>
          </a:p>
          <a:p>
            <a:r>
              <a:rPr lang="en-CA" dirty="0"/>
              <a:t>Self-expansion happens easily at the beginning of relationships and decreases over time, on average.</a:t>
            </a:r>
          </a:p>
          <a:p>
            <a:r>
              <a:rPr lang="en-CA" dirty="0"/>
              <a:t>Engaging in more frequent novel and challenging activities enhanced positive emotions, feeling of love and led to increased sexual satisfaction.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5019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21B9C-983A-504F-9037-68D52A4AD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Positive approaches to relationship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0FCF7C-E65C-7A4D-B8CA-B64A1812FA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Psychologists are paying more attention to healthy processes in sub-optimal circumstances.</a:t>
            </a:r>
          </a:p>
          <a:p>
            <a:r>
              <a:rPr lang="en-CA" dirty="0"/>
              <a:t>Conflict is a part of close relationships as individuals’ needs and desires do not always align.</a:t>
            </a:r>
          </a:p>
          <a:p>
            <a:r>
              <a:rPr lang="en-CA" dirty="0"/>
              <a:t>Sacrificing for a close other may be difficult and unpleasant, but it can also bring personal and relationship rewards.</a:t>
            </a:r>
          </a:p>
          <a:p>
            <a:r>
              <a:rPr lang="en-CA" dirty="0"/>
              <a:t>Certain types of humour (e.g. inside jokes) can ease tension in difficult situations.</a:t>
            </a:r>
          </a:p>
          <a:p>
            <a:r>
              <a:rPr lang="en-CA" dirty="0"/>
              <a:t>Forgiveness is important in the face of relationship challenges, which involves putting aside a transgression and moving forward without resentment.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029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900" y="2362200"/>
            <a:ext cx="7696200" cy="21336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4400" dirty="0"/>
              <a:t>Chapter 8</a:t>
            </a:r>
            <a:br>
              <a:rPr lang="en-US" sz="4400" dirty="0"/>
            </a:br>
            <a:r>
              <a:rPr lang="en-US" sz="4400" dirty="0"/>
              <a:t> Close relationships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E1D8C-F81E-E742-9EF4-34441A5E0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Summing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D759FE-D798-A54C-ADD2-F8B29282B7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/>
              <a:t>Most people agree that the key elements of love include trust, caring and honesty.</a:t>
            </a:r>
          </a:p>
          <a:p>
            <a:r>
              <a:rPr lang="en-CA" dirty="0"/>
              <a:t>Psychologists distinguish between different types of love, such as companionate and passionate.</a:t>
            </a:r>
          </a:p>
          <a:p>
            <a:r>
              <a:rPr lang="en-CA" dirty="0"/>
              <a:t>Close relationships often begin when people are physically close to one another, share similar traits and values and disclose personal information.</a:t>
            </a:r>
          </a:p>
          <a:p>
            <a:r>
              <a:rPr lang="en-CA" dirty="0"/>
              <a:t>Individual differences like secure attachment style, and trait conscientiousness are positively associated with good relationships.</a:t>
            </a:r>
          </a:p>
          <a:p>
            <a:r>
              <a:rPr lang="en-CA" dirty="0"/>
              <a:t>Long-term satisfying relationships include day-to-day positive behaviours such as sharing good </a:t>
            </a:r>
            <a:r>
              <a:rPr lang="en-CA"/>
              <a:t>news and </a:t>
            </a:r>
            <a:r>
              <a:rPr lang="en-CA" dirty="0"/>
              <a:t>responding well, exciting shared activities</a:t>
            </a:r>
            <a:r>
              <a:rPr lang="en-CA"/>
              <a:t>, humour </a:t>
            </a:r>
            <a:r>
              <a:rPr lang="en-CA" dirty="0"/>
              <a:t>and forgiveness.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594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2CA93-D1E3-0642-A3CE-36EA6A94A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81686F-652E-6648-B117-310F262896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Discuss how psychologists and lay people define love.</a:t>
            </a:r>
          </a:p>
          <a:p>
            <a:r>
              <a:rPr lang="en-CA" dirty="0"/>
              <a:t>Consider who is more likely to experience different kinds of love.</a:t>
            </a:r>
          </a:p>
          <a:p>
            <a:r>
              <a:rPr lang="en-CA" dirty="0"/>
              <a:t>Consider personal factors that influence relationships such as traits and attachment styles.</a:t>
            </a:r>
          </a:p>
          <a:p>
            <a:r>
              <a:rPr lang="en-CA" dirty="0"/>
              <a:t>Explore how social support matters in good times, such as with capitalization.</a:t>
            </a:r>
          </a:p>
          <a:p>
            <a:r>
              <a:rPr lang="en-CA" dirty="0"/>
              <a:t>Consider other positive relationship behaviours, such as novelty, humour and sex.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160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A6565-9C66-5C45-95F2-86A30537C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beginnings of close relationship science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182495-B2DC-8145-917A-FB9BD6B65D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20th-century </a:t>
            </a:r>
            <a:r>
              <a:rPr lang="en-US" dirty="0" err="1"/>
              <a:t>behaviourists</a:t>
            </a:r>
            <a:r>
              <a:rPr lang="en-US" dirty="0"/>
              <a:t> viewed affection as dangerous for both the child and mother.</a:t>
            </a:r>
          </a:p>
          <a:p>
            <a:r>
              <a:rPr lang="en-US" dirty="0"/>
              <a:t>Freudian approaches also warned about displaying too much affection.</a:t>
            </a:r>
          </a:p>
          <a:p>
            <a:r>
              <a:rPr lang="en-US" dirty="0"/>
              <a:t>Harlow’s groundbreaking experiments with monkeys changed psychology’s view on love.</a:t>
            </a:r>
          </a:p>
          <a:p>
            <a:pPr lvl="1"/>
            <a:r>
              <a:rPr lang="en-US" dirty="0"/>
              <a:t>Findings suggested that baby monkeys preferred physical warmth and comfort over food, contradicting </a:t>
            </a:r>
            <a:r>
              <a:rPr lang="en-US" dirty="0" err="1"/>
              <a:t>behaviourists’</a:t>
            </a:r>
            <a:r>
              <a:rPr lang="en-US" dirty="0"/>
              <a:t> assumptions.</a:t>
            </a:r>
          </a:p>
          <a:p>
            <a:r>
              <a:rPr lang="en-US" dirty="0" err="1"/>
              <a:t>Bowlby’s</a:t>
            </a:r>
            <a:r>
              <a:rPr lang="en-US" dirty="0"/>
              <a:t> work on attachment also suggested importance of close interpersonal bonds.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711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13698-E286-2946-A63A-96691DDD2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Close relationship science today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3F9801-3208-FE48-87D3-5E6D318BEF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Today, positive psychology focuses on </a:t>
            </a:r>
            <a:r>
              <a:rPr lang="en-CA" dirty="0"/>
              <a:t>the behaviours that promote highly satisfying relationships </a:t>
            </a:r>
            <a:r>
              <a:rPr lang="en-US" dirty="0"/>
              <a:t>rather than what is wrong in intimate relationships.</a:t>
            </a:r>
          </a:p>
          <a:p>
            <a:r>
              <a:rPr lang="en-CA" dirty="0"/>
              <a:t>Good relationships help to promote thriving in other areas of life.</a:t>
            </a:r>
            <a:endParaRPr lang="en-US" dirty="0"/>
          </a:p>
          <a:p>
            <a:r>
              <a:rPr lang="en-CA" dirty="0"/>
              <a:t>Study of the very happiest people found that good social relationships stood out as the one characteristic they all had.</a:t>
            </a:r>
          </a:p>
          <a:p>
            <a:r>
              <a:rPr lang="en-CA" dirty="0"/>
              <a:t>Social support is associated with better health and well-being across ages and in many domains.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569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37037-F516-6443-961D-B30A8F577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love?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3D8790-25A6-A84D-AF97-848F21295D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Love is an emotion, as well as a longer-term subjective experience.</a:t>
            </a:r>
          </a:p>
          <a:p>
            <a:r>
              <a:rPr lang="en-CA" dirty="0"/>
              <a:t>Love includes physiological changes (e.g. feeling warm, a strong heartbeat).</a:t>
            </a:r>
          </a:p>
          <a:p>
            <a:r>
              <a:rPr lang="en-CA" dirty="0"/>
              <a:t>Love motivates people to express affection and connect with another.</a:t>
            </a:r>
          </a:p>
          <a:p>
            <a:r>
              <a:rPr lang="en-CA" dirty="0"/>
              <a:t>Love is unique in that it implies something more lasting than other emotional states.</a:t>
            </a:r>
          </a:p>
          <a:p>
            <a:r>
              <a:rPr lang="en-CA" dirty="0"/>
              <a:t>Love is central to most close relationships, such as friendships, family and romantic partners.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017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857E9-F8DC-F64B-9926-6B5036073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Defining love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9D75A-F397-A146-9CC3-20F2B3B14E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Prototype approach asks </a:t>
            </a:r>
            <a:r>
              <a:rPr lang="en-CA" dirty="0"/>
              <a:t>people to first list features of love; then, in a second step, others rate how typical those features are.</a:t>
            </a:r>
          </a:p>
          <a:p>
            <a:r>
              <a:rPr lang="en-CA" dirty="0"/>
              <a:t>Most prototypical features help researchers to understand the topic.</a:t>
            </a:r>
          </a:p>
          <a:p>
            <a:r>
              <a:rPr lang="en-CA" dirty="0"/>
              <a:t>Highest ranked features of love are trust, caring and honesty. </a:t>
            </a:r>
          </a:p>
          <a:p>
            <a:r>
              <a:rPr lang="en-CA" dirty="0"/>
              <a:t>Sexual attraction features such as passion and touching are usually rated lower.</a:t>
            </a:r>
          </a:p>
          <a:p>
            <a:pPr lvl="1"/>
            <a:r>
              <a:rPr lang="en-CA" dirty="0"/>
              <a:t>Important aspect of romantic love, but less so than other aspects (e.g. trust).</a:t>
            </a:r>
          </a:p>
          <a:p>
            <a:r>
              <a:rPr lang="en-CA" dirty="0"/>
              <a:t>See Table 8.1 for the list of prototypical aspects of love in rank order from a study of Canadian students.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594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2349C-0C65-B24A-8637-25A16FB1A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Kinds of love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7F4F52-860B-3947-94D5-E8DE4758DF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/>
              <a:t>There is not one physiological or psychological process common to all experiences of love.</a:t>
            </a:r>
          </a:p>
          <a:p>
            <a:r>
              <a:rPr lang="en-CA" dirty="0"/>
              <a:t>Although there is much agreement on the central features of love, many people feel that there are several distinct types of love.</a:t>
            </a:r>
          </a:p>
          <a:p>
            <a:r>
              <a:rPr lang="en-CA" dirty="0"/>
              <a:t>Psychologists have tried to identify the underlying features of different types of love.</a:t>
            </a:r>
          </a:p>
          <a:p>
            <a:r>
              <a:rPr lang="en-CA" dirty="0"/>
              <a:t>Evolutionary theory suggest that different types of love serve different purposes, such as sexual love (mating) vs. nurturing love (protection).</a:t>
            </a:r>
          </a:p>
          <a:p>
            <a:r>
              <a:rPr lang="en-CA" dirty="0"/>
              <a:t>In relationship science, two prominently identified types are passionate love and companionate love.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994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11C11-76C2-8848-B777-906CCD95D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Passionate vs. companionate love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5F8A8A-AEAE-1C4F-8055-C0D8B1AD83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/>
              <a:t>Passionate love occurs in romantic relationships.</a:t>
            </a:r>
          </a:p>
          <a:p>
            <a:pPr lvl="1"/>
            <a:r>
              <a:rPr lang="en-CA" dirty="0"/>
              <a:t>Primarily about intense attraction.</a:t>
            </a:r>
          </a:p>
          <a:p>
            <a:pPr lvl="1"/>
            <a:r>
              <a:rPr lang="en-CA" dirty="0"/>
              <a:t>Usually begins with liking, physical desire, and feelings of excitement.</a:t>
            </a:r>
          </a:p>
          <a:p>
            <a:pPr lvl="1"/>
            <a:r>
              <a:rPr lang="en-CA" dirty="0"/>
              <a:t>Motivates sexual relationships.</a:t>
            </a:r>
          </a:p>
          <a:p>
            <a:pPr lvl="1"/>
            <a:r>
              <a:rPr lang="en-CA" dirty="0"/>
              <a:t>Sometimes referred to with the Greek word </a:t>
            </a:r>
            <a:r>
              <a:rPr lang="en-CA" i="1" dirty="0" err="1"/>
              <a:t>eros</a:t>
            </a:r>
            <a:r>
              <a:rPr lang="en-CA" dirty="0"/>
              <a:t>.</a:t>
            </a:r>
          </a:p>
          <a:p>
            <a:r>
              <a:rPr lang="en-CA" dirty="0"/>
              <a:t>Companionate love is seen more as a strong friendship.</a:t>
            </a:r>
          </a:p>
          <a:p>
            <a:pPr lvl="1"/>
            <a:r>
              <a:rPr lang="en-CA" dirty="0"/>
              <a:t>Yet is often a core of romantic relationships too.</a:t>
            </a:r>
          </a:p>
          <a:p>
            <a:pPr lvl="1"/>
            <a:r>
              <a:rPr lang="en-CA" dirty="0"/>
              <a:t>Begins with familiarity, similarity, and seeing positive qualities in someone.</a:t>
            </a:r>
          </a:p>
          <a:p>
            <a:pPr lvl="1"/>
            <a:r>
              <a:rPr lang="en-CA" dirty="0"/>
              <a:t>Motivates spending more time together.</a:t>
            </a:r>
          </a:p>
          <a:p>
            <a:pPr lvl="1"/>
            <a:r>
              <a:rPr lang="en-CA" dirty="0"/>
              <a:t>Commonly felt with close friends and family members.</a:t>
            </a:r>
          </a:p>
          <a:p>
            <a:pPr lvl="1"/>
            <a:r>
              <a:rPr lang="en-CA" dirty="0"/>
              <a:t>Sometimes referred to with the Greek word </a:t>
            </a:r>
            <a:r>
              <a:rPr lang="en-CA" i="1" dirty="0" err="1"/>
              <a:t>storge</a:t>
            </a:r>
            <a:r>
              <a:rPr lang="en-CA" dirty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092405"/>
      </p:ext>
    </p:extLst>
  </p:cSld>
  <p:clrMapOvr>
    <a:masterClrMapping/>
  </p:clrMapOvr>
</p:sld>
</file>

<file path=ppt/theme/theme1.xml><?xml version="1.0" encoding="utf-8"?>
<a:theme xmlns:a="http://schemas.openxmlformats.org/drawingml/2006/main" name="CDC PPT master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DC PPT master theme" id="{54717623-23ED-4358-9C73-6518671C19EC}" vid="{8348790F-27F1-4F39-885D-2376FA45C8D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CW_TEMPLATE_PPTX</Template>
  <TotalTime>10741</TotalTime>
  <Words>1574</Words>
  <Application>Microsoft Office PowerPoint</Application>
  <PresentationFormat>On-screen Show (4:3)</PresentationFormat>
  <Paragraphs>139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Courier New</vt:lpstr>
      <vt:lpstr>CDC PPT master theme</vt:lpstr>
      <vt:lpstr>PowerPoint Presentation</vt:lpstr>
      <vt:lpstr>Chapter 8  Close relationships</vt:lpstr>
      <vt:lpstr>Learning objectives</vt:lpstr>
      <vt:lpstr>The beginnings of close relationship science</vt:lpstr>
      <vt:lpstr>Close relationship science today</vt:lpstr>
      <vt:lpstr>What is love?</vt:lpstr>
      <vt:lpstr>Defining love</vt:lpstr>
      <vt:lpstr>Kinds of love</vt:lpstr>
      <vt:lpstr>Passionate vs. companionate love</vt:lpstr>
      <vt:lpstr>Individual differences: Gender</vt:lpstr>
      <vt:lpstr>Individual differences: Culture</vt:lpstr>
      <vt:lpstr>Romantic relationships over time</vt:lpstr>
      <vt:lpstr>Beginning close relationships</vt:lpstr>
      <vt:lpstr>The role of personality features</vt:lpstr>
      <vt:lpstr>The role of attachment styles</vt:lpstr>
      <vt:lpstr>Distinguishing positive processes in relationships</vt:lpstr>
      <vt:lpstr>Capitalization and support</vt:lpstr>
      <vt:lpstr>Exciting and self-expanding activities</vt:lpstr>
      <vt:lpstr>Positive approaches to relationship challenges</vt:lpstr>
      <vt:lpstr>Summing 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Woodall</dc:creator>
  <cp:lastModifiedBy>Imogen Roome</cp:lastModifiedBy>
  <cp:revision>132</cp:revision>
  <dcterms:created xsi:type="dcterms:W3CDTF">2021-07-22T07:18:44Z</dcterms:created>
  <dcterms:modified xsi:type="dcterms:W3CDTF">2024-09-23T10:46:13Z</dcterms:modified>
</cp:coreProperties>
</file>