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0"/>
  </p:notesMasterIdLst>
  <p:sldIdLst>
    <p:sldId id="278" r:id="rId2"/>
    <p:sldId id="312" r:id="rId3"/>
    <p:sldId id="434" r:id="rId4"/>
    <p:sldId id="257" r:id="rId5"/>
    <p:sldId id="432" r:id="rId6"/>
    <p:sldId id="447" r:id="rId7"/>
    <p:sldId id="428" r:id="rId8"/>
    <p:sldId id="429" r:id="rId9"/>
    <p:sldId id="430" r:id="rId10"/>
    <p:sldId id="442" r:id="rId11"/>
    <p:sldId id="441" r:id="rId12"/>
    <p:sldId id="439" r:id="rId13"/>
    <p:sldId id="438" r:id="rId14"/>
    <p:sldId id="437" r:id="rId15"/>
    <p:sldId id="436" r:id="rId16"/>
    <p:sldId id="443" r:id="rId17"/>
    <p:sldId id="448" r:id="rId18"/>
    <p:sldId id="445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2"/>
    <p:restoredTop sz="94621"/>
  </p:normalViewPr>
  <p:slideViewPr>
    <p:cSldViewPr snapToGrid="0" snapToObjects="1">
      <p:cViewPr varScale="1">
        <p:scale>
          <a:sx n="111" d="100"/>
          <a:sy n="111" d="100"/>
        </p:scale>
        <p:origin x="80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5A6387-B67A-49CC-AC51-8E01526B517D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FE0BC9-9CE5-4A86-B100-F77AF0D576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4501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_design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4524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_no desig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100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D99B-B2B3-F24C-9971-25DF8E3C3F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732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D99B-B2B3-F24C-9971-25DF8E3C3F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9297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2178122"/>
            <a:ext cx="3886200" cy="416322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2178121"/>
            <a:ext cx="3886200" cy="416322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D99B-B2B3-F24C-9971-25DF8E3C3F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0049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765819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2102404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937341"/>
            <a:ext cx="3868340" cy="34064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2102398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937329"/>
            <a:ext cx="3887391" cy="34064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D99B-B2B3-F24C-9971-25DF8E3C3F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434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D99B-B2B3-F24C-9971-25DF8E3C3F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911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D99B-B2B3-F24C-9971-25DF8E3C3F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955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C686B-8071-4C26-8690-34C56671B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40EB49-51FD-4BF5-8417-6D73B7715C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3C80C4-E90C-4AA2-8128-4C3A8213A7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E6C9D3-95C6-4C1E-865C-4211F47BC6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685DF9-3CD0-4CD2-B8FC-825158FBC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Effective Instructional Strategies: From Theory to Practice 3rd Edition © 2012 SAGE Publications, Inc.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7D6F2C-966A-4C2C-A7D5-497C12A18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AAB62-32E8-4B98-B261-29EF66DB7EA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23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42714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020388"/>
            <a:ext cx="7886700" cy="41529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8FD99B-B2B3-F24C-9971-25DF8E3C3F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9707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15938" indent="-287338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855663" indent="-279400" algn="l" defTabSz="914400" rtl="0" eaLnBrk="1" latinLnBrk="0" hangingPunct="1">
        <a:lnSpc>
          <a:spcPct val="100000"/>
        </a:lnSpc>
        <a:spcBef>
          <a:spcPts val="500"/>
        </a:spcBef>
        <a:buFont typeface="Courier New" panose="02070309020205020404" pitchFamily="49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87338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663" indent="-347663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4860032" y="1523206"/>
            <a:ext cx="3445768" cy="3811588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bg1">
                    <a:lumMod val="65000"/>
                  </a:schemeClr>
                </a:solidFill>
              </a:rPr>
              <a:t>Positive Psychology: The Science of Well-Being, 2e</a:t>
            </a:r>
          </a:p>
          <a:p>
            <a:endParaRPr lang="en-US" sz="20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© John M. Zelenski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2C29554-528D-0920-CC14-06B012B29B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9485" y="992188"/>
            <a:ext cx="3907793" cy="4873625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F5F114-EABA-644D-B6F4-891BBAB0FD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Where does happiness come from?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567952-01A3-9C47-B28F-74C0379BEA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Most people state that they are above the midpoint on happiness scales.</a:t>
            </a:r>
          </a:p>
          <a:p>
            <a:r>
              <a:rPr lang="en-GB" dirty="0"/>
              <a:t>Best predictors of happiness are personality traits.</a:t>
            </a:r>
          </a:p>
          <a:p>
            <a:r>
              <a:rPr lang="en-GB" dirty="0"/>
              <a:t>Often studied in terms of ‘The Big Five’ taxonomy of traits.</a:t>
            </a:r>
          </a:p>
          <a:p>
            <a:r>
              <a:rPr lang="en-GB" dirty="0"/>
              <a:t>Extraversion and neuroticism the strongest trait predictors.</a:t>
            </a:r>
          </a:p>
          <a:p>
            <a:r>
              <a:rPr lang="en-GB" dirty="0"/>
              <a:t>Other features such as optimism and self-esteem also strongly correlate with happiness.</a:t>
            </a:r>
          </a:p>
          <a:p>
            <a:r>
              <a:rPr lang="en-GB" dirty="0"/>
              <a:t>Other important predictors exist, especially in cross-national comparisons.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C22267-5B20-E64B-A917-E0F6143EB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D99B-B2B3-F24C-9971-25DF8E3C3F96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4539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9DF586-B676-7E40-B660-64B0A49673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Happiness across the lifespan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Subjective well-being is usually stable over time, much like personality traits.</a:t>
            </a:r>
          </a:p>
          <a:p>
            <a:r>
              <a:rPr lang="en-GB" dirty="0"/>
              <a:t>Average/typical amount of change is modest.</a:t>
            </a:r>
          </a:p>
          <a:p>
            <a:r>
              <a:rPr lang="en-GB" dirty="0"/>
              <a:t>On average, 30%–50% of variation in happiness can be explained by genes (similar to traits).</a:t>
            </a:r>
          </a:p>
          <a:p>
            <a:r>
              <a:rPr lang="en-GB" dirty="0"/>
              <a:t>Remaining variation can be explained by the environment: life events, parenting and choices. </a:t>
            </a:r>
          </a:p>
          <a:p>
            <a:r>
              <a:rPr lang="en-GB" dirty="0"/>
              <a:t>Despite strong genetic component, there is room for people’s efforts to increase their subjective well-being.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BB5A626-8CBD-7F5F-089E-3C4071C9C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D99B-B2B3-F24C-9971-25DF8E3C3F96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6982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AD586E-E307-3A46-9A68-A1FF99FA45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Research case: Very happy people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/>
              <a:t>Diener</a:t>
            </a:r>
            <a:r>
              <a:rPr lang="en-GB" dirty="0"/>
              <a:t> and Seligman designed a study to identify the happiest people.</a:t>
            </a:r>
          </a:p>
          <a:p>
            <a:r>
              <a:rPr lang="en-GB" dirty="0"/>
              <a:t>Recruited 222 students and administered an extensive battery of tests to measure subjective well-being.</a:t>
            </a:r>
          </a:p>
          <a:p>
            <a:r>
              <a:rPr lang="en-GB" dirty="0"/>
              <a:t>The top 10% happiest people were identified.</a:t>
            </a:r>
          </a:p>
          <a:p>
            <a:r>
              <a:rPr lang="en-GB" dirty="0"/>
              <a:t>Most striking difference was found in social behaviour and quality of personal relationships.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31427AE-9195-EF5E-26D5-44619DBC8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D99B-B2B3-F24C-9971-25DF8E3C3F96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38651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CA0C4A-30E8-2A45-95BF-472F72F451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Beyond personality and genes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No single answer as to what accounts for happiness beyond genes, personality and upbringing. </a:t>
            </a:r>
          </a:p>
          <a:p>
            <a:r>
              <a:rPr lang="en-CA" dirty="0"/>
              <a:t>Some smaller factors identified include gender, age, health,</a:t>
            </a:r>
            <a:r>
              <a:rPr lang="en-GB" dirty="0"/>
              <a:t> education, marital status, parenthood, religion and wealth.</a:t>
            </a:r>
          </a:p>
          <a:p>
            <a:r>
              <a:rPr lang="en-GB" dirty="0"/>
              <a:t>Estimated that these demographic features make up about 10%–15% of the variation within most societies.</a:t>
            </a:r>
          </a:p>
          <a:p>
            <a:r>
              <a:rPr lang="en-GB" dirty="0"/>
              <a:t>Differences across nations are substantial; see Figure 3.1 for subjective well-being and gross domestic product by country.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FF4912C-95C9-7C5D-63A3-D4026582C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D99B-B2B3-F24C-9971-25DF8E3C3F96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93338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FEBE30-C2AB-7F4E-AC11-5E075DA754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hedonic treadmill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While emotions fluctuate, happiness is relatively stable.</a:t>
            </a:r>
          </a:p>
          <a:p>
            <a:r>
              <a:rPr lang="en-CA" dirty="0"/>
              <a:t>When faced with major negative events, people usually adapt and return to a reasonable level of happiness, though it can take years.</a:t>
            </a:r>
          </a:p>
          <a:p>
            <a:r>
              <a:rPr lang="en-CA" dirty="0"/>
              <a:t>The idea that people return to a ‘baseline’ level of happiness is referred to as the hedonic treadmill.</a:t>
            </a:r>
          </a:p>
          <a:p>
            <a:r>
              <a:rPr lang="en-CA" dirty="0"/>
              <a:t>This occurs in the face of both positive and negative changes.</a:t>
            </a:r>
            <a:endParaRPr lang="en-GB" dirty="0"/>
          </a:p>
          <a:p>
            <a:r>
              <a:rPr lang="en-GB" dirty="0"/>
              <a:t>Observed in many major life events, including marriage and unemployment.</a:t>
            </a:r>
          </a:p>
          <a:p>
            <a:r>
              <a:rPr lang="en-GB" dirty="0"/>
              <a:t>See Figure 3.2 for examples of life events and the hedonic treadmill.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9C44708-7063-B2C0-9637-961FD6FEB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D99B-B2B3-F24C-9971-25DF8E3C3F96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5365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A0297F-A6CD-8E4F-86D1-F00817D50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Happiness around the world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The Gallup World Poll began in 2005, and now surveys people in about 160 nations annually, reflecting about 98% of the world’s population.</a:t>
            </a:r>
            <a:endParaRPr lang="en-CA" dirty="0"/>
          </a:p>
          <a:p>
            <a:r>
              <a:rPr lang="en-GB" dirty="0"/>
              <a:t>Some of the happiest countries include Denmark, Australia and the UK.</a:t>
            </a:r>
          </a:p>
          <a:p>
            <a:r>
              <a:rPr lang="en-GB" dirty="0"/>
              <a:t>Some of the least happy countries include Togo, Haiti and Iraq.</a:t>
            </a:r>
          </a:p>
          <a:p>
            <a:r>
              <a:rPr lang="en-GB" dirty="0"/>
              <a:t>Living in a wealthy country contributes more to subjective well-being than one’s individual income.</a:t>
            </a:r>
          </a:p>
          <a:p>
            <a:r>
              <a:rPr lang="en-GB" dirty="0"/>
              <a:t>Cultural ideals, preferences, circumstances can also help explain national differences that co-vary with wealth.</a:t>
            </a:r>
          </a:p>
          <a:p>
            <a:r>
              <a:rPr lang="en-GB" dirty="0"/>
              <a:t>Increasingly, national governments are tracking ‘gross national happiness’.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B811293-DD9B-9C0F-F0E9-F385AAD52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D99B-B2B3-F24C-9971-25DF8E3C3F96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74442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481667-9CAA-1946-A901-A1D756F9C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Beyond satisfaction: Meaning and religion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Although wealth is clearly associated with higher satisfaction across nations, there are notable exceptions for broader well-being.</a:t>
            </a:r>
          </a:p>
          <a:p>
            <a:r>
              <a:rPr lang="en-CA" dirty="0"/>
              <a:t>Individuals in poorer countries report having more meaning in life than those in rich countries.</a:t>
            </a:r>
          </a:p>
          <a:p>
            <a:r>
              <a:rPr lang="en-CA" dirty="0"/>
              <a:t>Wealthy countries with higher religiosity (the US) report more meaning than wealthy countries with lower religiosity (like France).</a:t>
            </a:r>
          </a:p>
          <a:p>
            <a:r>
              <a:rPr lang="en-CA" dirty="0"/>
              <a:t>No one religion has been shown to have more of an impact on happiness than another.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A568358-D490-A229-ACF1-054C718D7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D99B-B2B3-F24C-9971-25DF8E3C3F96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6086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95EEF7-D4A2-1F45-B359-5B19E388D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Further considerations on happiness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Current measures of happiness may still lean towards Western conceptions.</a:t>
            </a:r>
          </a:p>
          <a:p>
            <a:r>
              <a:rPr lang="en-US" dirty="0"/>
              <a:t>Most happiness research uses self-report measures, which are subject to some biases that can often be reduced with good design.</a:t>
            </a:r>
          </a:p>
          <a:p>
            <a:r>
              <a:rPr lang="en-US" dirty="0"/>
              <a:t>Many positive things correlate with subjective well-being, such as health, income, </a:t>
            </a:r>
            <a:r>
              <a:rPr lang="en-US" dirty="0" err="1"/>
              <a:t>prosociality</a:t>
            </a:r>
            <a:r>
              <a:rPr lang="en-US" dirty="0"/>
              <a:t> and productivity.</a:t>
            </a:r>
          </a:p>
          <a:p>
            <a:r>
              <a:rPr lang="en-CA" dirty="0"/>
              <a:t>Happiness is rarely the single best predictor of a life outcome.</a:t>
            </a:r>
          </a:p>
          <a:p>
            <a:r>
              <a:rPr lang="en-CA" dirty="0"/>
              <a:t>One downside to being ‘too happy’ could be that positive moods are associated with taking mental shortcuts.</a:t>
            </a:r>
          </a:p>
          <a:p>
            <a:r>
              <a:rPr lang="en-CA" dirty="0"/>
              <a:t>All emotions, including unpleasant ones, are functional and adaptive.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32ADA84-8A5F-3AA9-4D61-ED54F1824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D99B-B2B3-F24C-9971-25DF8E3C3F96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3427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442F6-F18E-684F-B710-594DFB2457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Summing up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The term subjective well-being describes the combination of positive life evaluations and a pleasant average emotional balance. </a:t>
            </a:r>
          </a:p>
          <a:p>
            <a:r>
              <a:rPr lang="en-CA" dirty="0" err="1"/>
              <a:t>Eudaimonia</a:t>
            </a:r>
            <a:r>
              <a:rPr lang="en-CA" dirty="0"/>
              <a:t> and flourishing refer to additional aspects of well-being.</a:t>
            </a:r>
          </a:p>
          <a:p>
            <a:r>
              <a:rPr lang="en-CA" dirty="0"/>
              <a:t>Studies suggest that happiness not only feels good, it also contributes positively to personal and societal health.</a:t>
            </a:r>
          </a:p>
          <a:p>
            <a:r>
              <a:rPr lang="en-CA" dirty="0"/>
              <a:t>Both internal and external factors influence happiness.</a:t>
            </a:r>
          </a:p>
          <a:p>
            <a:r>
              <a:rPr lang="en-CA" dirty="0"/>
              <a:t>Genes, personality and outlook are among the best predictors of happiness.</a:t>
            </a:r>
          </a:p>
          <a:p>
            <a:r>
              <a:rPr lang="en-CA" dirty="0"/>
              <a:t>People’s circumstances, efforts and life choices also matter.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D1B05A8-0476-3554-AFC1-DFCE3A0BF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D99B-B2B3-F24C-9971-25DF8E3C3F96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9826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3900" y="2362200"/>
            <a:ext cx="7696200" cy="21336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4400" dirty="0"/>
              <a:t>Chapter 3</a:t>
            </a:r>
            <a:br>
              <a:rPr lang="en-US" sz="4400" dirty="0"/>
            </a:br>
            <a:r>
              <a:rPr lang="en-US" sz="4400" dirty="0"/>
              <a:t>Happiness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267454-44E4-AB4A-B45C-C8FBA2F3DB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objectives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Define happiness.</a:t>
            </a:r>
          </a:p>
          <a:p>
            <a:r>
              <a:rPr lang="en-US" dirty="0"/>
              <a:t>Understand the facets of subjective well-being and how they differ.</a:t>
            </a:r>
          </a:p>
          <a:p>
            <a:r>
              <a:rPr lang="en-US" dirty="0"/>
              <a:t>Compare, contrast and reconcile the concepts eudemonia and </a:t>
            </a:r>
            <a:r>
              <a:rPr lang="en-US" dirty="0" err="1"/>
              <a:t>hedonia</a:t>
            </a:r>
            <a:r>
              <a:rPr lang="en-US" dirty="0"/>
              <a:t> as they apply to positive psychology and happiness.</a:t>
            </a:r>
          </a:p>
          <a:p>
            <a:r>
              <a:rPr lang="en-US" dirty="0"/>
              <a:t>Examine how genetics, life events, life circumstances, culture and other factors affect subjective well-being.</a:t>
            </a:r>
          </a:p>
          <a:p>
            <a:r>
              <a:rPr lang="en-US" dirty="0"/>
              <a:t>Distinguish among some stronger and weaker predictors of happiness within societies and across them.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C6DBBC7-2855-CAD8-A192-21D3F01FD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D99B-B2B3-F24C-9971-25DF8E3C3F96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45046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82CA93-D1E3-0642-A3CE-36EA6A94A1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happiness?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Here, a more long-term characteristic rather than transient state.</a:t>
            </a:r>
          </a:p>
          <a:p>
            <a:r>
              <a:rPr lang="en-GB" dirty="0"/>
              <a:t>The nature of happiness has been debated for thousands of years.</a:t>
            </a:r>
          </a:p>
          <a:p>
            <a:r>
              <a:rPr lang="en-GB" dirty="0"/>
              <a:t>Psychologists often use the jargon term ‘subjective well-being’ to define it specifically.</a:t>
            </a:r>
          </a:p>
          <a:p>
            <a:r>
              <a:rPr lang="en-GB" dirty="0"/>
              <a:t>Subjective well-being is how a person views their own well-being.</a:t>
            </a:r>
          </a:p>
          <a:p>
            <a:r>
              <a:rPr lang="en-GB" dirty="0"/>
              <a:t>It includes average emotions over time and judgments of satisfaction </a:t>
            </a:r>
            <a:r>
              <a:rPr lang="en-CA" dirty="0"/>
              <a:t>that life has gone well.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093EB77-D0C0-9C9A-9450-3754BB2D2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D99B-B2B3-F24C-9971-25DF8E3C3F96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71857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82CA93-D1E3-0642-A3CE-36EA6A94A1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Eudaimonia and broader views of well-being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Subjective well-being may not be enough to fully capture the good life.</a:t>
            </a:r>
          </a:p>
          <a:p>
            <a:r>
              <a:rPr lang="en-GB" dirty="0"/>
              <a:t>Aristotle was the first to describe </a:t>
            </a:r>
            <a:r>
              <a:rPr lang="en-GB" dirty="0" err="1"/>
              <a:t>eudaimonia</a:t>
            </a:r>
            <a:r>
              <a:rPr lang="en-GB" dirty="0"/>
              <a:t> as a virtuous life.</a:t>
            </a:r>
          </a:p>
          <a:p>
            <a:r>
              <a:rPr lang="en-GB" dirty="0"/>
              <a:t>Eudaimonia indicated by people’s sense of purpose, meaning, authenticity and personal growth.</a:t>
            </a:r>
          </a:p>
          <a:p>
            <a:r>
              <a:rPr lang="en-GB" dirty="0"/>
              <a:t>Translates as ‘flourishing’ in contemporary positive psychology and emphasizes the idea of living well over simply feeling good.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683AD7C-CFE0-E3AC-096F-35921173B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D99B-B2B3-F24C-9971-25DF8E3C3F96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60546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636F5-38B0-6E40-A3B4-F7D0BDE6BC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Ryff’s</a:t>
            </a:r>
            <a:r>
              <a:rPr lang="en-US" dirty="0"/>
              <a:t> approach to psychological well-being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Psychologist Carol </a:t>
            </a:r>
            <a:r>
              <a:rPr lang="en-US" dirty="0" err="1"/>
              <a:t>Ryff</a:t>
            </a:r>
            <a:r>
              <a:rPr lang="en-US" dirty="0"/>
              <a:t> created this early and popular approach in positive psychology.</a:t>
            </a:r>
          </a:p>
          <a:p>
            <a:r>
              <a:rPr lang="en-US" dirty="0"/>
              <a:t>Loosely based on the concept of </a:t>
            </a:r>
            <a:r>
              <a:rPr lang="en-US" dirty="0" err="1"/>
              <a:t>eudaimonia</a:t>
            </a:r>
            <a:r>
              <a:rPr lang="en-US" dirty="0"/>
              <a:t>.</a:t>
            </a:r>
          </a:p>
          <a:p>
            <a:r>
              <a:rPr lang="en-US" dirty="0"/>
              <a:t>Includes six aspects:</a:t>
            </a:r>
          </a:p>
          <a:p>
            <a:pPr lvl="1"/>
            <a:r>
              <a:rPr lang="en-US" dirty="0"/>
              <a:t>Self-acceptance</a:t>
            </a:r>
          </a:p>
          <a:p>
            <a:pPr lvl="1"/>
            <a:r>
              <a:rPr lang="en-US" dirty="0"/>
              <a:t>Positive relations with other people</a:t>
            </a:r>
          </a:p>
          <a:p>
            <a:pPr lvl="1"/>
            <a:r>
              <a:rPr lang="en-US" dirty="0"/>
              <a:t>Autonomy</a:t>
            </a:r>
          </a:p>
          <a:p>
            <a:pPr lvl="1"/>
            <a:r>
              <a:rPr lang="en-US" dirty="0"/>
              <a:t>Environmental mastery</a:t>
            </a:r>
          </a:p>
          <a:p>
            <a:pPr lvl="1"/>
            <a:r>
              <a:rPr lang="en-US" dirty="0"/>
              <a:t>Purpose in life</a:t>
            </a:r>
          </a:p>
          <a:p>
            <a:pPr lvl="1"/>
            <a:r>
              <a:rPr lang="en-US" dirty="0"/>
              <a:t>Personal growth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4C6AB30-6914-DCD2-4523-17D89934F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D99B-B2B3-F24C-9971-25DF8E3C3F96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66155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82CA93-D1E3-0642-A3CE-36EA6A94A1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Questionnaires to assess happiness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GB" dirty="0"/>
              <a:t>Satisfaction with Life Scale.</a:t>
            </a:r>
          </a:p>
          <a:p>
            <a:pPr lvl="1"/>
            <a:r>
              <a:rPr lang="en-GB" dirty="0"/>
              <a:t>Examples include, ‘</a:t>
            </a:r>
            <a:r>
              <a:rPr lang="en-CA" dirty="0"/>
              <a:t>In most ways my life is close to my ideal and I am satisfied with my life’.</a:t>
            </a:r>
          </a:p>
          <a:p>
            <a:r>
              <a:rPr lang="en-GB" dirty="0"/>
              <a:t>Emotion adjectives (rated ‘in general’).</a:t>
            </a:r>
          </a:p>
          <a:p>
            <a:pPr lvl="1"/>
            <a:r>
              <a:rPr lang="en-GB" dirty="0"/>
              <a:t>Examples include, ‘Happy’, ‘Content’, ‘Irritated’, ‘Nervous’ (cf. Chapter 2).</a:t>
            </a:r>
          </a:p>
          <a:p>
            <a:r>
              <a:rPr lang="en-GB" dirty="0"/>
              <a:t>The Flourishing Scale.</a:t>
            </a:r>
          </a:p>
          <a:p>
            <a:pPr lvl="1"/>
            <a:r>
              <a:rPr lang="en-GB" dirty="0"/>
              <a:t>Examples include, ‘</a:t>
            </a:r>
            <a:r>
              <a:rPr lang="en-CA" dirty="0"/>
              <a:t>I lead a purposeful and meaningful life’ and ‘My social relationships are supportive and rewarding’.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67F98D6-B10B-7817-E7E3-6FAE03C49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D99B-B2B3-F24C-9971-25DF8E3C3F96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73012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82CA93-D1E3-0642-A3CE-36EA6A94A1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Nozick’s</a:t>
            </a:r>
            <a:r>
              <a:rPr lang="en-GB" dirty="0"/>
              <a:t> experience machine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Philosopher Robert </a:t>
            </a:r>
            <a:r>
              <a:rPr lang="en-GB" dirty="0" err="1"/>
              <a:t>Nozick</a:t>
            </a:r>
            <a:r>
              <a:rPr lang="en-GB" dirty="0"/>
              <a:t> created his famous thought experiment, the Experience Machine.</a:t>
            </a:r>
          </a:p>
          <a:p>
            <a:r>
              <a:rPr lang="en-GB" dirty="0"/>
              <a:t>This hypothetical machine could plug your brain into a machine and create any experience you desire.</a:t>
            </a:r>
          </a:p>
          <a:p>
            <a:r>
              <a:rPr lang="en-GB" dirty="0"/>
              <a:t>Experiences generated would be indistinguishable from reality. </a:t>
            </a:r>
          </a:p>
          <a:p>
            <a:r>
              <a:rPr lang="en-GB" dirty="0"/>
              <a:t>Most people say they would decline. </a:t>
            </a:r>
          </a:p>
          <a:p>
            <a:r>
              <a:rPr lang="en-GB" dirty="0"/>
              <a:t>Implies that people value authenticity over pleasure.</a:t>
            </a:r>
          </a:p>
          <a:p>
            <a:r>
              <a:rPr lang="en-GB" dirty="0"/>
              <a:t>May not imply that pain is better than pleasure.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D17F503-7C19-2B61-5FAC-66B2B5533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D99B-B2B3-F24C-9971-25DF8E3C3F96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9563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82CA93-D1E3-0642-A3CE-36EA6A94A1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Contemporary psychological views on Eudaimonia and </a:t>
            </a:r>
            <a:r>
              <a:rPr lang="en-GB" dirty="0" err="1"/>
              <a:t>Hedonia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Positive psychologists generally believe in the value of both concepts; pursuing both pleasure and virtue is possible.</a:t>
            </a:r>
          </a:p>
          <a:p>
            <a:r>
              <a:rPr lang="en-GB" dirty="0"/>
              <a:t>Positive psychology founder Martin Seligman proposed five key aspects of well-being, summarized by the acronym PERMA: </a:t>
            </a:r>
          </a:p>
          <a:p>
            <a:pPr lvl="1"/>
            <a:r>
              <a:rPr lang="en-GB" dirty="0"/>
              <a:t>Positive emotion (feeling good).</a:t>
            </a:r>
          </a:p>
          <a:p>
            <a:pPr lvl="1"/>
            <a:r>
              <a:rPr lang="en-GB" dirty="0"/>
              <a:t>Engagement (flow, being absorbed).</a:t>
            </a:r>
          </a:p>
          <a:p>
            <a:pPr lvl="1"/>
            <a:r>
              <a:rPr lang="en-GB" dirty="0"/>
              <a:t>Relationships (strong, healthy ones).</a:t>
            </a:r>
          </a:p>
          <a:p>
            <a:pPr lvl="1"/>
            <a:r>
              <a:rPr lang="en-GB" dirty="0"/>
              <a:t>Meaning (a sense of larger purpose, important reasons for actions).</a:t>
            </a:r>
          </a:p>
          <a:p>
            <a:pPr lvl="1"/>
            <a:r>
              <a:rPr lang="en-GB" dirty="0"/>
              <a:t>Accomplishment (achieving valued goals).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A9DEADE-355D-D3DA-99C8-827C32A97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FD99B-B2B3-F24C-9971-25DF8E3C3F96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3455346"/>
      </p:ext>
    </p:extLst>
  </p:cSld>
  <p:clrMapOvr>
    <a:masterClrMapping/>
  </p:clrMapOvr>
</p:sld>
</file>

<file path=ppt/theme/theme1.xml><?xml version="1.0" encoding="utf-8"?>
<a:theme xmlns:a="http://schemas.openxmlformats.org/drawingml/2006/main" name="CDC PPT master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DC PPT master theme" id="{54717623-23ED-4358-9C73-6518671C19EC}" vid="{8348790F-27F1-4F39-885D-2376FA45C8D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CW_TEMPLATE_PPTX</Template>
  <TotalTime>363</TotalTime>
  <Words>1260</Words>
  <Application>Microsoft Office PowerPoint</Application>
  <PresentationFormat>On-screen Show (4:3)</PresentationFormat>
  <Paragraphs>125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Courier New</vt:lpstr>
      <vt:lpstr>CDC PPT master theme</vt:lpstr>
      <vt:lpstr>PowerPoint Presentation</vt:lpstr>
      <vt:lpstr>Chapter 3 Happiness</vt:lpstr>
      <vt:lpstr>Learning objectives</vt:lpstr>
      <vt:lpstr>What is happiness?</vt:lpstr>
      <vt:lpstr>Eudaimonia and broader views of well-being</vt:lpstr>
      <vt:lpstr>Ryff’s approach to psychological well-being</vt:lpstr>
      <vt:lpstr>Questionnaires to assess happiness</vt:lpstr>
      <vt:lpstr>Nozick’s experience machine</vt:lpstr>
      <vt:lpstr>Contemporary psychological views on Eudaimonia and Hedonia</vt:lpstr>
      <vt:lpstr>Where does happiness come from?</vt:lpstr>
      <vt:lpstr>Happiness across the lifespan</vt:lpstr>
      <vt:lpstr>Research case: Very happy people</vt:lpstr>
      <vt:lpstr>Beyond personality and genes</vt:lpstr>
      <vt:lpstr>The hedonic treadmill</vt:lpstr>
      <vt:lpstr>Happiness around the world</vt:lpstr>
      <vt:lpstr>Beyond satisfaction: Meaning and religion</vt:lpstr>
      <vt:lpstr>Further considerations on happiness</vt:lpstr>
      <vt:lpstr>Summing up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Woodall</dc:creator>
  <cp:lastModifiedBy>Imogen Roome</cp:lastModifiedBy>
  <cp:revision>57</cp:revision>
  <dcterms:created xsi:type="dcterms:W3CDTF">2021-07-29T03:02:22Z</dcterms:created>
  <dcterms:modified xsi:type="dcterms:W3CDTF">2024-09-23T10:43:54Z</dcterms:modified>
</cp:coreProperties>
</file>