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8"/>
  </p:notesMasterIdLst>
  <p:sldIdLst>
    <p:sldId id="278" r:id="rId2"/>
    <p:sldId id="312" r:id="rId3"/>
    <p:sldId id="257" r:id="rId4"/>
    <p:sldId id="435" r:id="rId5"/>
    <p:sldId id="437" r:id="rId6"/>
    <p:sldId id="432" r:id="rId7"/>
    <p:sldId id="438" r:id="rId8"/>
    <p:sldId id="439" r:id="rId9"/>
    <p:sldId id="440" r:id="rId10"/>
    <p:sldId id="441" r:id="rId11"/>
    <p:sldId id="443" r:id="rId12"/>
    <p:sldId id="259" r:id="rId13"/>
    <p:sldId id="433" r:id="rId14"/>
    <p:sldId id="260" r:id="rId15"/>
    <p:sldId id="436" r:id="rId16"/>
    <p:sldId id="434" r:id="rId1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10" autoAdjust="0"/>
    <p:restoredTop sz="94671"/>
  </p:normalViewPr>
  <p:slideViewPr>
    <p:cSldViewPr snapToGrid="0" snapToObjects="1">
      <p:cViewPr varScale="1">
        <p:scale>
          <a:sx n="111" d="100"/>
          <a:sy n="111" d="100"/>
        </p:scale>
        <p:origin x="156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E29C080-888E-4173-BD37-B9AA4A49F250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081EE8-EEC8-4138-8EA6-CE02947CCF88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2226646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desig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4524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no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100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732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297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178122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78121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049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6581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10240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937341"/>
            <a:ext cx="3868340" cy="34064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102398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937329"/>
            <a:ext cx="3887391" cy="3406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43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911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95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C686B-8071-4C26-8690-34C56671B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0EB49-51FD-4BF5-8417-6D73B7715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C80C4-E90C-4AA2-8128-4C3A8213A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6C9D3-95C6-4C1E-865C-4211F47BC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685DF9-3CD0-4CD2-B8FC-825158FB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Effective Instructional Strategies: From Theory to Practice 3rd Edition © 2012 SAGE Publications, Inc.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7D6F2C-966A-4C2C-A7D5-497C12A18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AAB62-32E8-4B98-B261-29EF66DB7EA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769747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2714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020388"/>
            <a:ext cx="7886700" cy="4152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7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5938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279400" algn="l" defTabSz="914400" rtl="0" eaLnBrk="1" latinLnBrk="0" hangingPunct="1">
        <a:lnSpc>
          <a:spcPct val="100000"/>
        </a:lnSpc>
        <a:spcBef>
          <a:spcPts val="500"/>
        </a:spcBef>
        <a:buFont typeface="Courier New" panose="02070309020205020404" pitchFamily="49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663" indent="-3476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860032" y="1523206"/>
            <a:ext cx="3445768" cy="3811588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>
                    <a:lumMod val="65000"/>
                  </a:schemeClr>
                </a:solidFill>
              </a:rPr>
              <a:t>Positive Psychology: The Science of Well-Being, 2e</a:t>
            </a:r>
          </a:p>
          <a:p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© John M. </a:t>
            </a:r>
            <a:r>
              <a:rPr lang="en-US" sz="2000" dirty="0" err="1">
                <a:solidFill>
                  <a:schemeClr val="bg1">
                    <a:lumMod val="65000"/>
                  </a:schemeClr>
                </a:solidFill>
              </a:rPr>
              <a:t>Zelenski</a:t>
            </a:r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2C29554-528D-0920-CC14-06B012B29B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9485" y="992188"/>
            <a:ext cx="3907793" cy="487362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F1926-C777-B14E-AC0B-0A93FB595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goal techniques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7AE1DB6-8984-1E44-87F9-BB1D546A326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/>
              <a:t>A commitment device is a goal pursuit strategy that uses good intentions to prevent ‘giving in’ when faced with temptation.</a:t>
            </a:r>
          </a:p>
          <a:p>
            <a:r>
              <a:rPr lang="en-US" dirty="0"/>
              <a:t>Public commitment, such as telling friends and family of your goal, can provide a sense of accountability to follow through.</a:t>
            </a:r>
          </a:p>
          <a:p>
            <a:r>
              <a:rPr lang="en-US" dirty="0"/>
              <a:t>Temptation bundling can be helpful for tedious tasks such as cleaning or exercising.</a:t>
            </a:r>
          </a:p>
          <a:p>
            <a:pPr lvl="1"/>
            <a:r>
              <a:rPr lang="en-US" dirty="0"/>
              <a:t>Involves combining the undesirable task with a guilty pleasure, which can enhance enjoyment of the activity.</a:t>
            </a:r>
          </a:p>
          <a:p>
            <a:pPr lvl="1"/>
            <a:r>
              <a:rPr lang="en-US" dirty="0"/>
              <a:t>Must be done simultaneously. </a:t>
            </a:r>
          </a:p>
          <a:p>
            <a:r>
              <a:rPr lang="en-US" dirty="0"/>
              <a:t>Self-compassion is important when facing setbacks in goal pursuit.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55DC56A-04AC-F0E6-877C-EBBAEB8279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460955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0350CC-76F9-F890-494C-A2B2FE4AE4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If your goal is to pursue positive psychology…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BD61D14-98F2-7E2A-B561-6CE3E1C0D50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Positive psychologists work as counsellors, coaches, teachers, researchers, consultants, speakers and in many settings.</a:t>
            </a:r>
          </a:p>
          <a:p>
            <a:r>
              <a:rPr lang="en-US" dirty="0"/>
              <a:t>Most working positive psychologists have some training beyond an undergraduate degree.</a:t>
            </a:r>
          </a:p>
          <a:p>
            <a:r>
              <a:rPr lang="en-US" dirty="0"/>
              <a:t>Yet, the positive parts are often not part of explicit positive psychology </a:t>
            </a:r>
            <a:r>
              <a:rPr lang="en-US" dirty="0" err="1"/>
              <a:t>programmes</a:t>
            </a:r>
            <a:r>
              <a:rPr lang="en-US" dirty="0"/>
              <a:t>, rather mentors’ expertise or supplemental workshops.</a:t>
            </a:r>
          </a:p>
          <a:p>
            <a:r>
              <a:rPr lang="en-US" dirty="0"/>
              <a:t>Check local regulations for various practitioner roles.</a:t>
            </a:r>
          </a:p>
          <a:p>
            <a:r>
              <a:rPr lang="en-US" dirty="0"/>
              <a:t>Connect with professional organizations, online or at conferences.</a:t>
            </a:r>
          </a:p>
          <a:p>
            <a:r>
              <a:rPr lang="en-US" dirty="0"/>
              <a:t>Talk to working positive psychologists.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AAF75A4-9714-3EC0-26F8-59C32840777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452322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37037-F516-6443-961D-B30A8F577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Taking stock and looking forward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3D8790-25A6-A84D-AF97-848F21295D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 major recent concern in psychology (and other sciences) is the credibility revolution.</a:t>
            </a:r>
          </a:p>
          <a:p>
            <a:r>
              <a:rPr lang="en-CA" dirty="0"/>
              <a:t>Goal is to increase the confidence of research findings given some recent challenges.</a:t>
            </a:r>
          </a:p>
          <a:p>
            <a:r>
              <a:rPr lang="en-US" dirty="0"/>
              <a:t>The credibility revolution (also known as the replication crisis) points to the importance of replicating studies.</a:t>
            </a:r>
          </a:p>
          <a:p>
            <a:r>
              <a:rPr lang="en-CA" dirty="0"/>
              <a:t>Psychology is a leader in assessing replication issues and developing tools to improve research.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C3C0219-45D3-90DA-5545-30E1A4ABF7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0175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857E9-F8DC-F64B-9926-6B5036073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Replication as a key feature of science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9D75A-F397-A146-9CC3-20F2B3B14E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Replication is important to all scientific disciplines, including psychology.</a:t>
            </a:r>
          </a:p>
          <a:p>
            <a:r>
              <a:rPr lang="en-US" dirty="0"/>
              <a:t>When research findings are accurate, replication studies usually produce the same results.</a:t>
            </a:r>
          </a:p>
          <a:p>
            <a:r>
              <a:rPr lang="en-US" dirty="0"/>
              <a:t>Two forms of replication:</a:t>
            </a:r>
          </a:p>
          <a:p>
            <a:pPr lvl="1"/>
            <a:r>
              <a:rPr lang="en-US" dirty="0"/>
              <a:t>Direct replication is when a new study attempts to repeat procedures of an original study as closely as possible.</a:t>
            </a:r>
          </a:p>
          <a:p>
            <a:pPr lvl="1"/>
            <a:r>
              <a:rPr lang="en-US" dirty="0"/>
              <a:t>Conceptual replication re-tests the idea of an original study but changes the procedure in a meaningful way.</a:t>
            </a:r>
          </a:p>
          <a:p>
            <a:pPr lvl="1"/>
            <a:r>
              <a:rPr lang="en-US" dirty="0"/>
              <a:t>Both are important to a cumulative science.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292ADB-2BD8-43BC-CF02-BA7C8B7A9C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59473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C2349C-0C65-B24A-8637-25A16FB1AB0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From challenge comes positive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47F4F52-860B-3947-94D5-E8DE4758DF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Many recent examples of classic findings that have failed strong attempts at replication.</a:t>
            </a:r>
          </a:p>
          <a:p>
            <a:r>
              <a:rPr lang="en-CA" dirty="0"/>
              <a:t>Misunderstandings about statistics and pressures to publish only ‘significant’ results can produce misleading findings and conclusions.</a:t>
            </a:r>
          </a:p>
          <a:p>
            <a:r>
              <a:rPr lang="en-CA" dirty="0"/>
              <a:t>Research norms are changing to:</a:t>
            </a:r>
          </a:p>
          <a:p>
            <a:pPr lvl="1"/>
            <a:r>
              <a:rPr lang="en-CA" dirty="0"/>
              <a:t>Increase transparency in the research processes.</a:t>
            </a:r>
          </a:p>
          <a:p>
            <a:pPr lvl="1"/>
            <a:r>
              <a:rPr lang="en-CA" dirty="0"/>
              <a:t>Conduct and report more replication studies.</a:t>
            </a:r>
          </a:p>
          <a:p>
            <a:pPr lvl="1"/>
            <a:r>
              <a:rPr lang="en-CA" dirty="0"/>
              <a:t>Conduct larger, more reliable studies, including across multiple locations.</a:t>
            </a:r>
          </a:p>
          <a:p>
            <a:pPr lvl="1"/>
            <a:r>
              <a:rPr lang="en-CA" dirty="0"/>
              <a:t>Pre-registering study and analysis plans before the data is collected.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675C8B-B8AF-01C9-BFF0-6C3F86C1E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2699423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11C11-76C2-8848-B777-906CCD95D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ongoing contributions of positive psychology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5F8A8A-AEAE-1C4F-8055-C0D8B1AD83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/>
              <a:t>Gallup World Poll continues to gather well-being data from samples representative of nearly the entire world population.</a:t>
            </a:r>
          </a:p>
          <a:p>
            <a:r>
              <a:rPr lang="en-CA" dirty="0"/>
              <a:t>Governments are more interested in tracking national well-being and designing policies to promote it.</a:t>
            </a:r>
          </a:p>
          <a:p>
            <a:r>
              <a:rPr lang="en-CA" dirty="0"/>
              <a:t>Social relationships, from the interpersonal to global scale, have significant consequences on both our health and the environment.</a:t>
            </a:r>
          </a:p>
          <a:p>
            <a:r>
              <a:rPr lang="en-CA" dirty="0"/>
              <a:t>Continued work on developing the strengths model, and how it relates to the big five model.</a:t>
            </a:r>
          </a:p>
          <a:p>
            <a:r>
              <a:rPr lang="en-CA" dirty="0"/>
              <a:t>Further research on incorporating negatives into the sub-discipline, as well as more complexity and attention to culture and systems.</a:t>
            </a:r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5C8EF7B-0050-504E-1EA7-FC2C1997C9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09240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B8DD1-3094-2143-8DA3-C0047E938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Summing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4DC73F-257A-134A-9ACA-0E334262B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Many individual differences contribute to successful goal pursuit (e.g. grit, self-control, self-esteem).</a:t>
            </a:r>
          </a:p>
          <a:p>
            <a:r>
              <a:rPr lang="en-CA" dirty="0"/>
              <a:t>Personally valued goals (intrinsic) are typically associated with higher motivation and accomplishment.</a:t>
            </a:r>
          </a:p>
          <a:p>
            <a:r>
              <a:rPr lang="en-CA" dirty="0"/>
              <a:t>Strategies for more extrinsic goals can be useful for accomplishment (e.g. if-then plans, temptation bundling).</a:t>
            </a:r>
          </a:p>
          <a:p>
            <a:r>
              <a:rPr lang="en-CA" dirty="0"/>
              <a:t>Credibility of findings in psychology has been scrutinized in recent years.</a:t>
            </a:r>
          </a:p>
          <a:p>
            <a:r>
              <a:rPr lang="en-CA" dirty="0"/>
              <a:t>Psychology is leading improvements in methods such as replication and increased transparency.</a:t>
            </a:r>
          </a:p>
          <a:p>
            <a:r>
              <a:rPr lang="en-CA" dirty="0"/>
              <a:t>The future of positive psychology is bright!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A1D0201-2EC6-2057-91CB-B9C05A14DF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37919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2362200"/>
            <a:ext cx="7696200" cy="2133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400" dirty="0"/>
              <a:t>Chapter 10</a:t>
            </a:r>
            <a:br>
              <a:rPr lang="en-US" sz="4400" dirty="0"/>
            </a:br>
            <a:r>
              <a:rPr lang="en-US" sz="4400" dirty="0"/>
              <a:t> Looking forward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2CA93-D1E3-0642-A3CE-36EA6A94A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1686F-652E-6648-B117-310F262896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Use research findings to understand better goal setting and strategies for successful goal pursuit.</a:t>
            </a:r>
          </a:p>
          <a:p>
            <a:r>
              <a:rPr lang="en-US" dirty="0"/>
              <a:t>Examine the credibility revolution that raises questions about prior findings while improving current practices.</a:t>
            </a:r>
          </a:p>
          <a:p>
            <a:r>
              <a:rPr lang="en-US" dirty="0"/>
              <a:t>Consider the ongoing contributions of positive psychology as it moves forward.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FAF182-C338-756D-0DA4-57FA1AB0F0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160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7213698-E286-2946-A63A-96691DDD2A1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Goals: Looking ahead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13F9801-3208-FE48-87D3-5E6D318BEFF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Successfully pursuing goals has been found to increase subjective well-being.</a:t>
            </a:r>
          </a:p>
          <a:p>
            <a:r>
              <a:rPr lang="en-US" dirty="0"/>
              <a:t>Grit, self-control, self-esteem and many other personal qualities predict accomplishment.</a:t>
            </a:r>
          </a:p>
          <a:p>
            <a:r>
              <a:rPr lang="en-US" dirty="0"/>
              <a:t>Yet, personality change is more difficult than teaching better goal strategies.</a:t>
            </a:r>
          </a:p>
          <a:p>
            <a:r>
              <a:rPr lang="en-US" dirty="0"/>
              <a:t>People with strong willpower depend on good strategies more than regulating desire ‘in the moment’.</a:t>
            </a:r>
          </a:p>
          <a:p>
            <a:r>
              <a:rPr lang="en-US" dirty="0"/>
              <a:t>Developing strong habits helps with setting and achieving goals.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B5ABD0F5-4C3B-D0EA-8F25-4F4F29BCF13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956962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693089-EC7E-1841-BDD7-0DF8947A1A6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Growth vs. fixed mindsets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A40F5D6-DB2B-B945-BA64-5D44CCB220E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Those with fixed mindsets believe that characteristics, including skill and ability, are stable and inborn.</a:t>
            </a:r>
          </a:p>
          <a:p>
            <a:r>
              <a:rPr lang="en-US" dirty="0"/>
              <a:t>Those with growth mindsets believe that these characteristics are changeable.</a:t>
            </a:r>
          </a:p>
          <a:p>
            <a:r>
              <a:rPr lang="en-US" dirty="0"/>
              <a:t>Individuals with growth mindsets often have more success with efforts to learn and change, compared to those with fixed mindsets.</a:t>
            </a:r>
          </a:p>
          <a:p>
            <a:r>
              <a:rPr lang="en-US" dirty="0"/>
              <a:t>Cultivating a growth mindset may help facilitate positive changes.</a:t>
            </a:r>
          </a:p>
          <a:p>
            <a:r>
              <a:rPr lang="en-US" dirty="0"/>
              <a:t>Still, this is one small part in successful goal pursuit.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97C63A40-75F7-A2AF-64E8-337EACB2EA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168033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98B49-2283-634E-87CE-C835E848A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to pursue your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306AED-ABEE-E745-B1E0-298FDF366E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Choosing the right goal is important, as they are more likely to be accomplished.</a:t>
            </a:r>
          </a:p>
          <a:p>
            <a:r>
              <a:rPr lang="en-US" dirty="0"/>
              <a:t>This includes goals that are true to oneself, enjoyable and pursued voluntarily (intrinsic goals).</a:t>
            </a:r>
          </a:p>
          <a:p>
            <a:r>
              <a:rPr lang="en-US" dirty="0"/>
              <a:t>Pursuing extrinsic goals (such as those mandated by society) are more difficult and less rewarding.</a:t>
            </a:r>
          </a:p>
          <a:p>
            <a:r>
              <a:rPr lang="en-US" dirty="0"/>
              <a:t>Goal-setting theory can be used to successfully work towards goals that are more extrinsic (e.g. work, school).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C56AED3-C4D2-37DE-BAAF-BE7670A5D8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0128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6DE49B-B536-1A4B-B4AF-1D5B69CD76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Goal-setting theory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CB8CF1D-50F4-6D4D-BDBC-5AF7BA5789F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This theory states that goals are useful in four ways:</a:t>
            </a:r>
          </a:p>
          <a:p>
            <a:pPr lvl="1"/>
            <a:r>
              <a:rPr lang="en-US" dirty="0"/>
              <a:t>Directing attention towards goal activities</a:t>
            </a:r>
          </a:p>
          <a:p>
            <a:pPr lvl="1"/>
            <a:r>
              <a:rPr lang="en-US" dirty="0"/>
              <a:t>Energizing </a:t>
            </a:r>
            <a:r>
              <a:rPr lang="en-US" dirty="0" err="1"/>
              <a:t>behaviour</a:t>
            </a:r>
            <a:r>
              <a:rPr lang="en-US" dirty="0"/>
              <a:t> and increasing effort</a:t>
            </a:r>
          </a:p>
          <a:p>
            <a:pPr lvl="1"/>
            <a:r>
              <a:rPr lang="en-US" dirty="0"/>
              <a:t>Inducing persistence while unmet</a:t>
            </a:r>
          </a:p>
          <a:p>
            <a:pPr lvl="1"/>
            <a:r>
              <a:rPr lang="en-US" dirty="0"/>
              <a:t>Prompting people to engage strategies and their knowledge to help meet goals</a:t>
            </a:r>
          </a:p>
          <a:p>
            <a:r>
              <a:rPr lang="en-US" dirty="0"/>
              <a:t>Can help to make extrinsic goals more engaging.</a:t>
            </a:r>
          </a:p>
          <a:p>
            <a:r>
              <a:rPr lang="en-US" dirty="0"/>
              <a:t>Good goals are SMART (specific, measurable, attainable, relevant &amp; time-bound)</a:t>
            </a:r>
          </a:p>
          <a:p>
            <a:r>
              <a:rPr lang="en-US" dirty="0"/>
              <a:t>Commitment to the goal is necessary.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CD8F66F-791A-D117-42F5-29D23CB6F8E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6059315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A94B49E-B2D0-9446-B90B-94E1D81FE8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Implementation intentions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90D3B1-2820-D64B-BD09-57F6AC6FA6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If-then plans that link specific circumstances to specific </a:t>
            </a:r>
            <a:r>
              <a:rPr lang="en-US" dirty="0" err="1"/>
              <a:t>behaviours</a:t>
            </a:r>
            <a:r>
              <a:rPr lang="en-US" dirty="0"/>
              <a:t> in the pursuit of a larger goal.</a:t>
            </a:r>
          </a:p>
          <a:p>
            <a:r>
              <a:rPr lang="en-US" dirty="0"/>
              <a:t>Research has found implementation intentions to be effective.</a:t>
            </a:r>
          </a:p>
          <a:p>
            <a:r>
              <a:rPr lang="en-US" dirty="0"/>
              <a:t>Purpose is to remove the need for thought and to provide opportunity in key moments that contribute to the goal.</a:t>
            </a:r>
          </a:p>
          <a:p>
            <a:r>
              <a:rPr lang="en-US" dirty="0"/>
              <a:t>Also includes considering alternative actions for anticipated obstacles that may get in the way of goal pursuit.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F9FD38A-3C55-123C-84B2-E692A909384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158292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4B7B17-DE39-6F4A-BF4C-7A1E4B79CA6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Habits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6B859B-2FEE-5F43-9B18-9934E2B3CC6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process in which a cue produces an automatic </a:t>
            </a:r>
            <a:r>
              <a:rPr lang="en-US" dirty="0" err="1"/>
              <a:t>behavioural</a:t>
            </a:r>
            <a:r>
              <a:rPr lang="en-US" dirty="0"/>
              <a:t> response.</a:t>
            </a:r>
          </a:p>
          <a:p>
            <a:r>
              <a:rPr lang="en-US" dirty="0"/>
              <a:t>Some similarity to implementation intentions, but habits are more automatic once established.</a:t>
            </a:r>
          </a:p>
          <a:p>
            <a:r>
              <a:rPr lang="en-US" dirty="0"/>
              <a:t>Breaking habits and developing habits are often major goals.</a:t>
            </a:r>
          </a:p>
          <a:p>
            <a:r>
              <a:rPr lang="en-US" dirty="0"/>
              <a:t>Important to identify contextual cues when trying to change a habit.</a:t>
            </a:r>
          </a:p>
          <a:p>
            <a:r>
              <a:rPr lang="en-US" dirty="0"/>
              <a:t>Takes time and repetition to develop a habit.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EB479F4-718E-EF9D-55E9-7000685690D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47608864"/>
      </p:ext>
    </p:extLst>
  </p:cSld>
  <p:clrMapOvr>
    <a:masterClrMapping/>
  </p:clrMapOvr>
</p:sld>
</file>

<file path=ppt/theme/theme1.xml><?xml version="1.0" encoding="utf-8"?>
<a:theme xmlns:a="http://schemas.openxmlformats.org/drawingml/2006/main" name="CDC PPT master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C PPT master theme" id="{54717623-23ED-4358-9C73-6518671C19EC}" vid="{8348790F-27F1-4F39-885D-2376FA45C8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CW_TEMPLATE_PPTX</Template>
  <TotalTime>878290</TotalTime>
  <Words>1104</Words>
  <Application>Microsoft Office PowerPoint</Application>
  <PresentationFormat>On-screen Show (4:3)</PresentationFormat>
  <Paragraphs>106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Calibri</vt:lpstr>
      <vt:lpstr>Courier New</vt:lpstr>
      <vt:lpstr>CDC PPT master theme</vt:lpstr>
      <vt:lpstr>PowerPoint Presentation</vt:lpstr>
      <vt:lpstr>Chapter 10  Looking forward</vt:lpstr>
      <vt:lpstr>Learning objectives</vt:lpstr>
      <vt:lpstr>Goals: Looking ahead</vt:lpstr>
      <vt:lpstr>Growth vs. fixed mindsets</vt:lpstr>
      <vt:lpstr>How to pursue your goals</vt:lpstr>
      <vt:lpstr>Goal-setting theory</vt:lpstr>
      <vt:lpstr>Implementation intentions</vt:lpstr>
      <vt:lpstr>Habits</vt:lpstr>
      <vt:lpstr>Additional goal techniques</vt:lpstr>
      <vt:lpstr>If your goal is to pursue positive psychology…</vt:lpstr>
      <vt:lpstr>Taking stock and looking forward</vt:lpstr>
      <vt:lpstr>Replication as a key feature of science</vt:lpstr>
      <vt:lpstr>From challenge comes positive change</vt:lpstr>
      <vt:lpstr>The ongoing contributions of positive psychology</vt:lpstr>
      <vt:lpstr>Summing up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Woodall</dc:creator>
  <cp:lastModifiedBy>Imogen Roome</cp:lastModifiedBy>
  <cp:revision>138</cp:revision>
  <dcterms:created xsi:type="dcterms:W3CDTF">2021-07-22T07:18:44Z</dcterms:created>
  <dcterms:modified xsi:type="dcterms:W3CDTF">2024-09-23T10:39:32Z</dcterms:modified>
</cp:coreProperties>
</file>