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78" r:id="rId2"/>
    <p:sldId id="312" r:id="rId3"/>
    <p:sldId id="427" r:id="rId4"/>
    <p:sldId id="257" r:id="rId5"/>
    <p:sldId id="428" r:id="rId6"/>
    <p:sldId id="258" r:id="rId7"/>
    <p:sldId id="429" r:id="rId8"/>
    <p:sldId id="259" r:id="rId9"/>
    <p:sldId id="260" r:id="rId10"/>
    <p:sldId id="270" r:id="rId11"/>
    <p:sldId id="269" r:id="rId12"/>
    <p:sldId id="431" r:id="rId13"/>
    <p:sldId id="268" r:id="rId14"/>
    <p:sldId id="266" r:id="rId15"/>
    <p:sldId id="265" r:id="rId16"/>
    <p:sldId id="264" r:id="rId17"/>
    <p:sldId id="433" r:id="rId18"/>
    <p:sldId id="263" r:id="rId19"/>
    <p:sldId id="26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9A2CEC-DEC2-85B8-D48A-E37A825D6349}" name="CE0" initials="CE0" userId="CE0"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p:restoredTop sz="94671"/>
  </p:normalViewPr>
  <p:slideViewPr>
    <p:cSldViewPr snapToGrid="0" snapToObjects="1">
      <p:cViewPr varScale="1">
        <p:scale>
          <a:sx n="111" d="100"/>
          <a:sy n="111" d="100"/>
        </p:scale>
        <p:origin x="159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AD09A4-1089-44B4-8156-59CCF545980B}" type="datetimeFigureOut">
              <a:rPr lang="en-US" smtClean="0"/>
              <a:t>9/23/2024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A91CDD-6CA6-4603-A53E-BBE696A55D13}" type="slidenum">
              <a:rPr lang="en-US" smtClean="0"/>
              <a:t>‹#›</a:t>
            </a:fld>
            <a:endParaRPr lang="en-US"/>
          </a:p>
        </p:txBody>
      </p:sp>
    </p:spTree>
    <p:extLst>
      <p:ext uri="{BB962C8B-B14F-4D97-AF65-F5344CB8AC3E}">
        <p14:creationId xmlns:p14="http://schemas.microsoft.com/office/powerpoint/2010/main" val="2983999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_design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524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_no design">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697100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2362732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Chapter Slid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3779297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178122"/>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178121"/>
            <a:ext cx="3886200" cy="416322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2130049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765819"/>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2102404"/>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937341"/>
            <a:ext cx="3868340" cy="34064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2102398"/>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1" y="2937329"/>
            <a:ext cx="3887391" cy="34064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18114341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3706911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AFFF147-0238-AD4A-95FD-8AB3A50429E5}" type="slidenum">
              <a:rPr lang="en-US" smtClean="0"/>
              <a:t>‹#›</a:t>
            </a:fld>
            <a:endParaRPr lang="en-US" dirty="0"/>
          </a:p>
        </p:txBody>
      </p:sp>
    </p:spTree>
    <p:extLst>
      <p:ext uri="{BB962C8B-B14F-4D97-AF65-F5344CB8AC3E}">
        <p14:creationId xmlns:p14="http://schemas.microsoft.com/office/powerpoint/2010/main" val="10329557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686B-8071-4C26-8690-34C56671B596}"/>
              </a:ext>
            </a:extLst>
          </p:cNvPr>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940EB49-51FD-4BF5-8417-6D73B7715CAF}"/>
              </a:ext>
            </a:extLst>
          </p:cNvPr>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63C80C4-E90C-4AA2-8128-4C3A8213A706}"/>
              </a:ext>
            </a:extLst>
          </p:cNvPr>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FE6C9D3-95C6-4C1E-865C-4211F47BC62B}"/>
              </a:ext>
            </a:extLst>
          </p:cNvPr>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a:extLst>
              <a:ext uri="{FF2B5EF4-FFF2-40B4-BE49-F238E27FC236}">
                <a16:creationId xmlns:a16="http://schemas.microsoft.com/office/drawing/2014/main" id="{56685DF9-3CD0-4CD2-B8FC-825158FBC898}"/>
              </a:ext>
            </a:extLst>
          </p:cNvPr>
          <p:cNvSpPr>
            <a:spLocks noGrp="1"/>
          </p:cNvSpPr>
          <p:nvPr>
            <p:ph type="ftr" sz="quarter" idx="11"/>
          </p:nvPr>
        </p:nvSpPr>
        <p:spPr/>
        <p:txBody>
          <a:bodyPr/>
          <a:lstStyle/>
          <a:p>
            <a:r>
              <a:rPr lang="en-US" dirty="0"/>
              <a:t>Effective Instructional Strategies: From Theory to Practice 3rd Edition © 2012 SAGE Publications, Inc. </a:t>
            </a:r>
          </a:p>
        </p:txBody>
      </p:sp>
      <p:sp>
        <p:nvSpPr>
          <p:cNvPr id="7" name="Slide Number Placeholder 6">
            <a:extLst>
              <a:ext uri="{FF2B5EF4-FFF2-40B4-BE49-F238E27FC236}">
                <a16:creationId xmlns:a16="http://schemas.microsoft.com/office/drawing/2014/main" id="{247D6F2C-966A-4C2C-A7D5-497C12A180F2}"/>
              </a:ext>
            </a:extLst>
          </p:cNvPr>
          <p:cNvSpPr>
            <a:spLocks noGrp="1"/>
          </p:cNvSpPr>
          <p:nvPr>
            <p:ph type="sldNum" sz="quarter" idx="12"/>
          </p:nvPr>
        </p:nvSpPr>
        <p:spPr/>
        <p:txBody>
          <a:bodyPr/>
          <a:lstStyle/>
          <a:p>
            <a:fld id="{462AAB62-32E8-4B98-B261-29EF66DB7EA1}" type="slidenum">
              <a:rPr lang="en-US" smtClean="0"/>
              <a:pPr/>
              <a:t>‹#›</a:t>
            </a:fld>
            <a:endParaRPr lang="en-US" dirty="0"/>
          </a:p>
        </p:txBody>
      </p:sp>
    </p:spTree>
    <p:extLst>
      <p:ext uri="{BB962C8B-B14F-4D97-AF65-F5344CB8AC3E}">
        <p14:creationId xmlns:p14="http://schemas.microsoft.com/office/powerpoint/2010/main" val="3950841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27149"/>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2020388"/>
            <a:ext cx="7886700" cy="4152952"/>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FFF147-0238-AD4A-95FD-8AB3A50429E5}" type="slidenum">
              <a:rPr lang="en-US" smtClean="0"/>
              <a:t>‹#›</a:t>
            </a:fld>
            <a:endParaRPr lang="en-US" dirty="0"/>
          </a:p>
        </p:txBody>
      </p:sp>
    </p:spTree>
    <p:extLst>
      <p:ext uri="{BB962C8B-B14F-4D97-AF65-F5344CB8AC3E}">
        <p14:creationId xmlns:p14="http://schemas.microsoft.com/office/powerpoint/2010/main" val="25797076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1pPr>
      <a:lvl2pPr marL="515938"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2pPr>
      <a:lvl3pPr marL="855663" indent="-279400" algn="l" defTabSz="914400" rtl="0" eaLnBrk="1" latinLnBrk="0" hangingPunct="1">
        <a:lnSpc>
          <a:spcPct val="100000"/>
        </a:lnSpc>
        <a:spcBef>
          <a:spcPts val="500"/>
        </a:spcBef>
        <a:buFont typeface="Courier New" panose="02070309020205020404" pitchFamily="49" charset="0"/>
        <a:buChar char="o"/>
        <a:defRPr sz="2200" kern="1200">
          <a:solidFill>
            <a:schemeClr val="tx1"/>
          </a:solidFill>
          <a:latin typeface="+mn-lt"/>
          <a:ea typeface="+mn-ea"/>
          <a:cs typeface="+mn-cs"/>
        </a:defRPr>
      </a:lvl3pPr>
      <a:lvl4pPr marL="1143000" indent="-287338"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4pPr>
      <a:lvl5pPr marL="1490663" indent="-347663" algn="l" defTabSz="914400" rtl="0" eaLnBrk="1" latinLnBrk="0" hangingPunct="1">
        <a:lnSpc>
          <a:spcPct val="100000"/>
        </a:lnSpc>
        <a:spcBef>
          <a:spcPts val="500"/>
        </a:spcBef>
        <a:buFont typeface="Arial" panose="020B0604020202020204" pitchFamily="34" charset="0"/>
        <a:buChar char="•"/>
        <a:defRPr sz="2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4860032" y="1523206"/>
            <a:ext cx="3445768" cy="3811588"/>
          </a:xfrm>
        </p:spPr>
        <p:txBody>
          <a:bodyPr>
            <a:normAutofit/>
          </a:bodyPr>
          <a:lstStyle/>
          <a:p>
            <a:r>
              <a:rPr lang="en-US" sz="3600" b="1" dirty="0">
                <a:solidFill>
                  <a:schemeClr val="bg1">
                    <a:lumMod val="65000"/>
                  </a:schemeClr>
                </a:solidFill>
              </a:rPr>
              <a:t>Positive Psychology: The Science of Well-Being, 2e</a:t>
            </a:r>
          </a:p>
          <a:p>
            <a:endParaRPr lang="en-US" sz="2000" dirty="0">
              <a:solidFill>
                <a:schemeClr val="bg1">
                  <a:lumMod val="65000"/>
                </a:schemeClr>
              </a:solidFill>
            </a:endParaRPr>
          </a:p>
          <a:p>
            <a:r>
              <a:rPr lang="en-US" sz="2000" dirty="0">
                <a:solidFill>
                  <a:schemeClr val="bg1">
                    <a:lumMod val="65000"/>
                  </a:schemeClr>
                </a:solidFill>
              </a:rPr>
              <a:t>© John M. Zelenski</a:t>
            </a:r>
          </a:p>
        </p:txBody>
      </p:sp>
      <p:pic>
        <p:nvPicPr>
          <p:cNvPr id="6" name="Content Placeholder 5">
            <a:extLst>
              <a:ext uri="{FF2B5EF4-FFF2-40B4-BE49-F238E27FC236}">
                <a16:creationId xmlns:a16="http://schemas.microsoft.com/office/drawing/2014/main" id="{F2C29554-528D-0920-CC14-06B012B29B65}"/>
              </a:ext>
            </a:extLst>
          </p:cNvPr>
          <p:cNvPicPr>
            <a:picLocks noGrp="1" noChangeAspect="1"/>
          </p:cNvPicPr>
          <p:nvPr>
            <p:ph idx="1"/>
          </p:nvPr>
        </p:nvPicPr>
        <p:blipFill>
          <a:blip r:embed="rId2"/>
          <a:stretch>
            <a:fillRect/>
          </a:stretch>
        </p:blipFill>
        <p:spPr>
          <a:xfrm>
            <a:off x="749485" y="992188"/>
            <a:ext cx="3907793" cy="4873625"/>
          </a:xfr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E1C9D-C39E-9E4F-8AEE-ACE9E1B13D64}"/>
              </a:ext>
            </a:extLst>
          </p:cNvPr>
          <p:cNvSpPr>
            <a:spLocks noGrp="1"/>
          </p:cNvSpPr>
          <p:nvPr>
            <p:ph type="title"/>
          </p:nvPr>
        </p:nvSpPr>
        <p:spPr/>
        <p:txBody>
          <a:bodyPr/>
          <a:lstStyle/>
          <a:p>
            <a:r>
              <a:rPr lang="en-US" dirty="0"/>
              <a:t>Studying emotions in the brain</a:t>
            </a:r>
          </a:p>
        </p:txBody>
      </p:sp>
      <p:sp>
        <p:nvSpPr>
          <p:cNvPr id="4" name="Content Placeholder 3"/>
          <p:cNvSpPr>
            <a:spLocks noGrp="1"/>
          </p:cNvSpPr>
          <p:nvPr>
            <p:ph idx="1"/>
          </p:nvPr>
        </p:nvSpPr>
        <p:spPr/>
        <p:txBody>
          <a:bodyPr>
            <a:normAutofit lnSpcReduction="10000"/>
          </a:bodyPr>
          <a:lstStyle/>
          <a:p>
            <a:r>
              <a:rPr lang="en-US" dirty="0"/>
              <a:t>Emotions can be assessed by using the electricity generated by the brain itself using electroencephalography (EEG).</a:t>
            </a:r>
          </a:p>
          <a:p>
            <a:r>
              <a:rPr lang="en-US" dirty="0"/>
              <a:t>Electricity is recorded by a series of electrodes placed on the scalp. </a:t>
            </a:r>
          </a:p>
          <a:p>
            <a:r>
              <a:rPr lang="en-US" dirty="0"/>
              <a:t>EEG recordings have shown greater left-side activation with approach motivation, often including pleasant emotional experience.</a:t>
            </a:r>
          </a:p>
          <a:p>
            <a:r>
              <a:rPr lang="en-US" dirty="0"/>
              <a:t>Additional tools include positron emission tomography (PET) and functional magnetic resonance imaging (fMRI), which are better for deeper brain regions.</a:t>
            </a:r>
          </a:p>
          <a:p>
            <a:r>
              <a:rPr lang="en-US" dirty="0"/>
              <a:t>Individual emotion-specific brain regions are still elusive.</a:t>
            </a:r>
          </a:p>
        </p:txBody>
      </p:sp>
      <p:sp>
        <p:nvSpPr>
          <p:cNvPr id="3" name="Slide Number Placeholder 2">
            <a:extLst>
              <a:ext uri="{FF2B5EF4-FFF2-40B4-BE49-F238E27FC236}">
                <a16:creationId xmlns:a16="http://schemas.microsoft.com/office/drawing/2014/main" id="{75E7C2B7-3DF1-4035-540E-ACD3E2F5054F}"/>
              </a:ext>
            </a:extLst>
          </p:cNvPr>
          <p:cNvSpPr>
            <a:spLocks noGrp="1"/>
          </p:cNvSpPr>
          <p:nvPr>
            <p:ph type="sldNum" sz="quarter" idx="12"/>
          </p:nvPr>
        </p:nvSpPr>
        <p:spPr/>
        <p:txBody>
          <a:bodyPr/>
          <a:lstStyle/>
          <a:p>
            <a:fld id="{CAFFF147-0238-AD4A-95FD-8AB3A50429E5}" type="slidenum">
              <a:rPr lang="en-US" smtClean="0"/>
              <a:t>10</a:t>
            </a:fld>
            <a:endParaRPr lang="en-US" dirty="0"/>
          </a:p>
        </p:txBody>
      </p:sp>
    </p:spTree>
    <p:extLst>
      <p:ext uri="{BB962C8B-B14F-4D97-AF65-F5344CB8AC3E}">
        <p14:creationId xmlns:p14="http://schemas.microsoft.com/office/powerpoint/2010/main" val="1201821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6C523-854A-9749-B239-56E67E408B40}"/>
              </a:ext>
            </a:extLst>
          </p:cNvPr>
          <p:cNvSpPr>
            <a:spLocks noGrp="1"/>
          </p:cNvSpPr>
          <p:nvPr>
            <p:ph type="title"/>
          </p:nvPr>
        </p:nvSpPr>
        <p:spPr/>
        <p:txBody>
          <a:bodyPr/>
          <a:lstStyle/>
          <a:p>
            <a:r>
              <a:rPr lang="en-US"/>
              <a:t>Expressions</a:t>
            </a:r>
            <a:endParaRPr lang="en-US" dirty="0"/>
          </a:p>
        </p:txBody>
      </p:sp>
      <p:sp>
        <p:nvSpPr>
          <p:cNvPr id="4" name="Content Placeholder 3"/>
          <p:cNvSpPr>
            <a:spLocks noGrp="1"/>
          </p:cNvSpPr>
          <p:nvPr>
            <p:ph idx="1"/>
          </p:nvPr>
        </p:nvSpPr>
        <p:spPr/>
        <p:txBody>
          <a:bodyPr/>
          <a:lstStyle/>
          <a:p>
            <a:r>
              <a:rPr lang="en-US" dirty="0"/>
              <a:t>A </a:t>
            </a:r>
            <a:r>
              <a:rPr lang="en-US" dirty="0" err="1"/>
              <a:t>behavioural</a:t>
            </a:r>
            <a:r>
              <a:rPr lang="en-US" dirty="0"/>
              <a:t> component of emotions.</a:t>
            </a:r>
          </a:p>
          <a:p>
            <a:r>
              <a:rPr lang="en-US" dirty="0"/>
              <a:t>Can be seen in the face (e.g., a smile or a frown), as well as in posture, tone of voice and touch.</a:t>
            </a:r>
          </a:p>
          <a:p>
            <a:r>
              <a:rPr lang="en-US" dirty="0"/>
              <a:t>The Facial Action Coding System (FACS) is widely used to capture the nuance of facial expressions and translate to emotions.</a:t>
            </a:r>
          </a:p>
          <a:p>
            <a:r>
              <a:rPr lang="en-US" dirty="0"/>
              <a:t>Expressions communicate feelings and they can be regulated.</a:t>
            </a:r>
          </a:p>
          <a:p>
            <a:r>
              <a:rPr lang="en-US" dirty="0" err="1"/>
              <a:t>Duchenne</a:t>
            </a:r>
            <a:r>
              <a:rPr lang="en-US" dirty="0"/>
              <a:t> vs. non-</a:t>
            </a:r>
            <a:r>
              <a:rPr lang="en-US" dirty="0" err="1"/>
              <a:t>Duchenne</a:t>
            </a:r>
            <a:r>
              <a:rPr lang="en-US" dirty="0"/>
              <a:t> smiles show the subtleties involved in detecting genuine emotional expressions (see Figure 2.3).</a:t>
            </a:r>
          </a:p>
        </p:txBody>
      </p:sp>
      <p:sp>
        <p:nvSpPr>
          <p:cNvPr id="3" name="Slide Number Placeholder 2">
            <a:extLst>
              <a:ext uri="{FF2B5EF4-FFF2-40B4-BE49-F238E27FC236}">
                <a16:creationId xmlns:a16="http://schemas.microsoft.com/office/drawing/2014/main" id="{51D4FBD7-64DB-29BF-E7DB-57FBA231F9A9}"/>
              </a:ext>
            </a:extLst>
          </p:cNvPr>
          <p:cNvSpPr>
            <a:spLocks noGrp="1"/>
          </p:cNvSpPr>
          <p:nvPr>
            <p:ph type="sldNum" sz="quarter" idx="12"/>
          </p:nvPr>
        </p:nvSpPr>
        <p:spPr/>
        <p:txBody>
          <a:bodyPr/>
          <a:lstStyle/>
          <a:p>
            <a:fld id="{CAFFF147-0238-AD4A-95FD-8AB3A50429E5}" type="slidenum">
              <a:rPr lang="en-US" smtClean="0"/>
              <a:t>11</a:t>
            </a:fld>
            <a:endParaRPr lang="en-US" dirty="0"/>
          </a:p>
        </p:txBody>
      </p:sp>
    </p:spTree>
    <p:extLst>
      <p:ext uri="{BB962C8B-B14F-4D97-AF65-F5344CB8AC3E}">
        <p14:creationId xmlns:p14="http://schemas.microsoft.com/office/powerpoint/2010/main" val="15774766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BFEB9-B950-D845-9163-743199A41FE9}"/>
              </a:ext>
            </a:extLst>
          </p:cNvPr>
          <p:cNvSpPr>
            <a:spLocks noGrp="1"/>
          </p:cNvSpPr>
          <p:nvPr>
            <p:ph type="title"/>
          </p:nvPr>
        </p:nvSpPr>
        <p:spPr/>
        <p:txBody>
          <a:bodyPr/>
          <a:lstStyle/>
          <a:p>
            <a:r>
              <a:rPr lang="en-US" dirty="0"/>
              <a:t>Nuances of expressions</a:t>
            </a:r>
          </a:p>
        </p:txBody>
      </p:sp>
      <p:sp>
        <p:nvSpPr>
          <p:cNvPr id="4" name="Content Placeholder 3"/>
          <p:cNvSpPr>
            <a:spLocks noGrp="1"/>
          </p:cNvSpPr>
          <p:nvPr>
            <p:ph idx="1"/>
          </p:nvPr>
        </p:nvSpPr>
        <p:spPr/>
        <p:txBody>
          <a:bodyPr/>
          <a:lstStyle/>
          <a:p>
            <a:r>
              <a:rPr lang="en-US" dirty="0"/>
              <a:t>Cross-cultural research shows that people can often recognize facial expressions of those from other cultures.</a:t>
            </a:r>
          </a:p>
          <a:p>
            <a:r>
              <a:rPr lang="en-US" dirty="0"/>
              <a:t>However, people in the same culture do recognize one another’s expressions more easily and accurately.</a:t>
            </a:r>
          </a:p>
          <a:p>
            <a:r>
              <a:rPr lang="en-US" dirty="0"/>
              <a:t>Positive expressions are more nuanced and difficult to recognize than negative ones, both across and within cultures.</a:t>
            </a:r>
          </a:p>
          <a:p>
            <a:r>
              <a:rPr lang="en-US" dirty="0"/>
              <a:t>Looking beyond facial expressions (voice, posture, touch) helps distinguish more positive emotions.</a:t>
            </a:r>
          </a:p>
        </p:txBody>
      </p:sp>
      <p:sp>
        <p:nvSpPr>
          <p:cNvPr id="3" name="Slide Number Placeholder 2">
            <a:extLst>
              <a:ext uri="{FF2B5EF4-FFF2-40B4-BE49-F238E27FC236}">
                <a16:creationId xmlns:a16="http://schemas.microsoft.com/office/drawing/2014/main" id="{804C1D30-14E4-B8D1-1399-F7419E961F4E}"/>
              </a:ext>
            </a:extLst>
          </p:cNvPr>
          <p:cNvSpPr>
            <a:spLocks noGrp="1"/>
          </p:cNvSpPr>
          <p:nvPr>
            <p:ph type="sldNum" sz="quarter" idx="12"/>
          </p:nvPr>
        </p:nvSpPr>
        <p:spPr/>
        <p:txBody>
          <a:bodyPr/>
          <a:lstStyle/>
          <a:p>
            <a:fld id="{CAFFF147-0238-AD4A-95FD-8AB3A50429E5}" type="slidenum">
              <a:rPr lang="en-US" smtClean="0"/>
              <a:t>12</a:t>
            </a:fld>
            <a:endParaRPr lang="en-US" dirty="0"/>
          </a:p>
        </p:txBody>
      </p:sp>
    </p:spTree>
    <p:extLst>
      <p:ext uri="{BB962C8B-B14F-4D97-AF65-F5344CB8AC3E}">
        <p14:creationId xmlns:p14="http://schemas.microsoft.com/office/powerpoint/2010/main" val="6276150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884AF-0B80-A04C-A124-534C6710D12C}"/>
              </a:ext>
            </a:extLst>
          </p:cNvPr>
          <p:cNvSpPr>
            <a:spLocks noGrp="1"/>
          </p:cNvSpPr>
          <p:nvPr>
            <p:ph type="title"/>
          </p:nvPr>
        </p:nvSpPr>
        <p:spPr/>
        <p:txBody>
          <a:bodyPr/>
          <a:lstStyle/>
          <a:p>
            <a:r>
              <a:rPr lang="en-US" dirty="0"/>
              <a:t>Subjective experience</a:t>
            </a:r>
          </a:p>
        </p:txBody>
      </p:sp>
      <p:sp>
        <p:nvSpPr>
          <p:cNvPr id="4" name="Content Placeholder 3"/>
          <p:cNvSpPr>
            <a:spLocks noGrp="1"/>
          </p:cNvSpPr>
          <p:nvPr>
            <p:ph idx="1"/>
          </p:nvPr>
        </p:nvSpPr>
        <p:spPr/>
        <p:txBody>
          <a:bodyPr/>
          <a:lstStyle/>
          <a:p>
            <a:r>
              <a:rPr lang="en-US" dirty="0"/>
              <a:t>Our personal, first-person, phenomenological feelings.</a:t>
            </a:r>
          </a:p>
          <a:p>
            <a:r>
              <a:rPr lang="en-US" dirty="0"/>
              <a:t>Commonly the component of emotion that psychologists are most interested in.</a:t>
            </a:r>
          </a:p>
          <a:p>
            <a:r>
              <a:rPr lang="en-US" dirty="0"/>
              <a:t>Self-report methods often used to assess subjective experience, using quantitative scales to assess intensity of emotions.</a:t>
            </a:r>
          </a:p>
        </p:txBody>
      </p:sp>
      <p:sp>
        <p:nvSpPr>
          <p:cNvPr id="3" name="Slide Number Placeholder 2">
            <a:extLst>
              <a:ext uri="{FF2B5EF4-FFF2-40B4-BE49-F238E27FC236}">
                <a16:creationId xmlns:a16="http://schemas.microsoft.com/office/drawing/2014/main" id="{0C926523-CD08-E38E-96A3-EAF07AC46C19}"/>
              </a:ext>
            </a:extLst>
          </p:cNvPr>
          <p:cNvSpPr>
            <a:spLocks noGrp="1"/>
          </p:cNvSpPr>
          <p:nvPr>
            <p:ph type="sldNum" sz="quarter" idx="12"/>
          </p:nvPr>
        </p:nvSpPr>
        <p:spPr/>
        <p:txBody>
          <a:bodyPr/>
          <a:lstStyle/>
          <a:p>
            <a:fld id="{CAFFF147-0238-AD4A-95FD-8AB3A50429E5}" type="slidenum">
              <a:rPr lang="en-US" smtClean="0"/>
              <a:t>13</a:t>
            </a:fld>
            <a:endParaRPr lang="en-US" dirty="0"/>
          </a:p>
        </p:txBody>
      </p:sp>
    </p:spTree>
    <p:extLst>
      <p:ext uri="{BB962C8B-B14F-4D97-AF65-F5344CB8AC3E}">
        <p14:creationId xmlns:p14="http://schemas.microsoft.com/office/powerpoint/2010/main" val="3812713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1177A-799A-4844-B4C5-40242CCBD5AB}"/>
              </a:ext>
            </a:extLst>
          </p:cNvPr>
          <p:cNvSpPr>
            <a:spLocks noGrp="1"/>
          </p:cNvSpPr>
          <p:nvPr>
            <p:ph type="title"/>
          </p:nvPr>
        </p:nvSpPr>
        <p:spPr/>
        <p:txBody>
          <a:bodyPr/>
          <a:lstStyle/>
          <a:p>
            <a:r>
              <a:rPr lang="en-US" dirty="0"/>
              <a:t>Memory and reports of experience</a:t>
            </a:r>
          </a:p>
        </p:txBody>
      </p:sp>
      <p:sp>
        <p:nvSpPr>
          <p:cNvPr id="3" name="Content Placeholder 2">
            <a:extLst>
              <a:ext uri="{FF2B5EF4-FFF2-40B4-BE49-F238E27FC236}">
                <a16:creationId xmlns:a16="http://schemas.microsoft.com/office/drawing/2014/main" id="{E8A39EED-C646-7847-A425-1CC475B799D5}"/>
              </a:ext>
            </a:extLst>
          </p:cNvPr>
          <p:cNvSpPr>
            <a:spLocks noGrp="1"/>
          </p:cNvSpPr>
          <p:nvPr>
            <p:ph idx="1"/>
          </p:nvPr>
        </p:nvSpPr>
        <p:spPr/>
        <p:txBody>
          <a:bodyPr>
            <a:normAutofit lnSpcReduction="10000"/>
          </a:bodyPr>
          <a:lstStyle/>
          <a:p>
            <a:r>
              <a:rPr lang="en-US" dirty="0"/>
              <a:t>Time is important to consider when measuring subjective experience using self-reports.</a:t>
            </a:r>
          </a:p>
          <a:p>
            <a:r>
              <a:rPr lang="en-US" dirty="0"/>
              <a:t>People construct mental averages for distant or long periods of time (such as a year), rather than recalling a specific moment or date.</a:t>
            </a:r>
          </a:p>
          <a:p>
            <a:r>
              <a:rPr lang="en-US" dirty="0"/>
              <a:t>Current experience can differ systematically from recollections later.</a:t>
            </a:r>
          </a:p>
          <a:p>
            <a:r>
              <a:rPr lang="en-US" dirty="0"/>
              <a:t>For example, duration neglect describes the tendency to underweight the length of experience when recalling averages later. </a:t>
            </a:r>
          </a:p>
          <a:p>
            <a:r>
              <a:rPr lang="en-US" dirty="0" err="1"/>
              <a:t>Savouring</a:t>
            </a:r>
            <a:r>
              <a:rPr lang="en-US" dirty="0"/>
              <a:t> is a tool </a:t>
            </a:r>
            <a:r>
              <a:rPr lang="en-CA" dirty="0"/>
              <a:t>to manage positive experiences in ways that can enhance them.</a:t>
            </a:r>
            <a:endParaRPr lang="en-US" dirty="0"/>
          </a:p>
        </p:txBody>
      </p:sp>
      <p:sp>
        <p:nvSpPr>
          <p:cNvPr id="4" name="Slide Number Placeholder 3">
            <a:extLst>
              <a:ext uri="{FF2B5EF4-FFF2-40B4-BE49-F238E27FC236}">
                <a16:creationId xmlns:a16="http://schemas.microsoft.com/office/drawing/2014/main" id="{A514D6B2-914C-C219-5B1E-645D80838B6E}"/>
              </a:ext>
            </a:extLst>
          </p:cNvPr>
          <p:cNvSpPr>
            <a:spLocks noGrp="1"/>
          </p:cNvSpPr>
          <p:nvPr>
            <p:ph type="sldNum" sz="quarter" idx="12"/>
          </p:nvPr>
        </p:nvSpPr>
        <p:spPr/>
        <p:txBody>
          <a:bodyPr/>
          <a:lstStyle/>
          <a:p>
            <a:fld id="{CAFFF147-0238-AD4A-95FD-8AB3A50429E5}" type="slidenum">
              <a:rPr lang="en-US" smtClean="0"/>
              <a:t>14</a:t>
            </a:fld>
            <a:endParaRPr lang="en-US" dirty="0"/>
          </a:p>
        </p:txBody>
      </p:sp>
    </p:spTree>
    <p:extLst>
      <p:ext uri="{BB962C8B-B14F-4D97-AF65-F5344CB8AC3E}">
        <p14:creationId xmlns:p14="http://schemas.microsoft.com/office/powerpoint/2010/main" val="27316883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45EEE-D427-7841-B30E-FED404C38C95}"/>
              </a:ext>
            </a:extLst>
          </p:cNvPr>
          <p:cNvSpPr>
            <a:spLocks noGrp="1"/>
          </p:cNvSpPr>
          <p:nvPr>
            <p:ph type="title"/>
          </p:nvPr>
        </p:nvSpPr>
        <p:spPr/>
        <p:txBody>
          <a:bodyPr/>
          <a:lstStyle/>
          <a:p>
            <a:r>
              <a:rPr lang="en-US" dirty="0"/>
              <a:t>Action tendencies</a:t>
            </a:r>
          </a:p>
        </p:txBody>
      </p:sp>
      <p:sp>
        <p:nvSpPr>
          <p:cNvPr id="4" name="Content Placeholder 3"/>
          <p:cNvSpPr>
            <a:spLocks noGrp="1"/>
          </p:cNvSpPr>
          <p:nvPr>
            <p:ph idx="1"/>
          </p:nvPr>
        </p:nvSpPr>
        <p:spPr/>
        <p:txBody>
          <a:bodyPr/>
          <a:lstStyle/>
          <a:p>
            <a:r>
              <a:rPr lang="en-US" dirty="0"/>
              <a:t>Motivational part of emotions, such as wanting to do some things rather than others (e.g., flee a situation or explore).</a:t>
            </a:r>
          </a:p>
          <a:p>
            <a:r>
              <a:rPr lang="en-US" dirty="0"/>
              <a:t>Evolutionary perspective states that emotions exist to help organisms respond quickly and adaptively to circumstances.</a:t>
            </a:r>
          </a:p>
          <a:p>
            <a:r>
              <a:rPr lang="en-US" dirty="0"/>
              <a:t>While physiological arousal makes the body ready for action, action tendencies describe the ensuing motivation.</a:t>
            </a:r>
          </a:p>
          <a:p>
            <a:r>
              <a:rPr lang="en-US" dirty="0"/>
              <a:t>This component of emotions makes some behaviors more likely than others.</a:t>
            </a:r>
          </a:p>
        </p:txBody>
      </p:sp>
      <p:sp>
        <p:nvSpPr>
          <p:cNvPr id="3" name="Slide Number Placeholder 2">
            <a:extLst>
              <a:ext uri="{FF2B5EF4-FFF2-40B4-BE49-F238E27FC236}">
                <a16:creationId xmlns:a16="http://schemas.microsoft.com/office/drawing/2014/main" id="{F20A15A8-A4ED-62C1-A42D-AEAFD83C2023}"/>
              </a:ext>
            </a:extLst>
          </p:cNvPr>
          <p:cNvSpPr>
            <a:spLocks noGrp="1"/>
          </p:cNvSpPr>
          <p:nvPr>
            <p:ph type="sldNum" sz="quarter" idx="12"/>
          </p:nvPr>
        </p:nvSpPr>
        <p:spPr/>
        <p:txBody>
          <a:bodyPr/>
          <a:lstStyle/>
          <a:p>
            <a:fld id="{CAFFF147-0238-AD4A-95FD-8AB3A50429E5}" type="slidenum">
              <a:rPr lang="en-US" smtClean="0"/>
              <a:t>15</a:t>
            </a:fld>
            <a:endParaRPr lang="en-US" dirty="0"/>
          </a:p>
        </p:txBody>
      </p:sp>
    </p:spTree>
    <p:extLst>
      <p:ext uri="{BB962C8B-B14F-4D97-AF65-F5344CB8AC3E}">
        <p14:creationId xmlns:p14="http://schemas.microsoft.com/office/powerpoint/2010/main" val="2662457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5328D-1005-824B-BA96-F90821DCBCE7}"/>
              </a:ext>
            </a:extLst>
          </p:cNvPr>
          <p:cNvSpPr>
            <a:spLocks noGrp="1"/>
          </p:cNvSpPr>
          <p:nvPr>
            <p:ph type="title"/>
          </p:nvPr>
        </p:nvSpPr>
        <p:spPr/>
        <p:txBody>
          <a:bodyPr/>
          <a:lstStyle/>
          <a:p>
            <a:r>
              <a:rPr lang="en-US" dirty="0"/>
              <a:t>Broaden and build model of positive emotions</a:t>
            </a:r>
          </a:p>
        </p:txBody>
      </p:sp>
      <p:sp>
        <p:nvSpPr>
          <p:cNvPr id="4" name="Content Placeholder 3"/>
          <p:cNvSpPr>
            <a:spLocks noGrp="1"/>
          </p:cNvSpPr>
          <p:nvPr>
            <p:ph idx="1"/>
          </p:nvPr>
        </p:nvSpPr>
        <p:spPr/>
        <p:txBody>
          <a:bodyPr>
            <a:normAutofit lnSpcReduction="10000"/>
          </a:bodyPr>
          <a:lstStyle/>
          <a:p>
            <a:r>
              <a:rPr lang="en-US" dirty="0"/>
              <a:t>Barbara Fredrickson proposed the broaden and build model; it helped fill a gap in understanding the purpose of positive emotions.</a:t>
            </a:r>
          </a:p>
          <a:p>
            <a:r>
              <a:rPr lang="en-US" dirty="0"/>
              <a:t>According to this model, positive emotions widen the scope of our thoughts and </a:t>
            </a:r>
            <a:r>
              <a:rPr lang="en-US" dirty="0" err="1"/>
              <a:t>behaviours</a:t>
            </a:r>
            <a:r>
              <a:rPr lang="en-US" dirty="0"/>
              <a:t>.</a:t>
            </a:r>
          </a:p>
          <a:p>
            <a:r>
              <a:rPr lang="en-US" dirty="0"/>
              <a:t>This contrasts with specific action tendencies for negative emotions which narrow the scope of responses.</a:t>
            </a:r>
          </a:p>
          <a:p>
            <a:r>
              <a:rPr lang="en-US" dirty="0"/>
              <a:t>These positive emotions foster variety in thoughts and </a:t>
            </a:r>
            <a:r>
              <a:rPr lang="en-US" dirty="0" err="1"/>
              <a:t>behaviour</a:t>
            </a:r>
            <a:r>
              <a:rPr lang="en-US" dirty="0"/>
              <a:t>, including play, exploration, creativity and bonding.</a:t>
            </a:r>
          </a:p>
          <a:p>
            <a:r>
              <a:rPr lang="en-US" dirty="0"/>
              <a:t>These adaptive activities helped our ancestors to survive and reproduce.</a:t>
            </a:r>
          </a:p>
        </p:txBody>
      </p:sp>
      <p:sp>
        <p:nvSpPr>
          <p:cNvPr id="3" name="Slide Number Placeholder 2">
            <a:extLst>
              <a:ext uri="{FF2B5EF4-FFF2-40B4-BE49-F238E27FC236}">
                <a16:creationId xmlns:a16="http://schemas.microsoft.com/office/drawing/2014/main" id="{7BD1608A-CFC6-BE27-092F-B8621E9BB7FA}"/>
              </a:ext>
            </a:extLst>
          </p:cNvPr>
          <p:cNvSpPr>
            <a:spLocks noGrp="1"/>
          </p:cNvSpPr>
          <p:nvPr>
            <p:ph type="sldNum" sz="quarter" idx="12"/>
          </p:nvPr>
        </p:nvSpPr>
        <p:spPr/>
        <p:txBody>
          <a:bodyPr/>
          <a:lstStyle/>
          <a:p>
            <a:fld id="{CAFFF147-0238-AD4A-95FD-8AB3A50429E5}" type="slidenum">
              <a:rPr lang="en-US" smtClean="0"/>
              <a:t>16</a:t>
            </a:fld>
            <a:endParaRPr lang="en-US" dirty="0"/>
          </a:p>
        </p:txBody>
      </p:sp>
    </p:spTree>
    <p:extLst>
      <p:ext uri="{BB962C8B-B14F-4D97-AF65-F5344CB8AC3E}">
        <p14:creationId xmlns:p14="http://schemas.microsoft.com/office/powerpoint/2010/main" val="39740134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8F431-36DB-F54D-83E6-D75FBA41A2B6}"/>
              </a:ext>
            </a:extLst>
          </p:cNvPr>
          <p:cNvSpPr>
            <a:spLocks noGrp="1"/>
          </p:cNvSpPr>
          <p:nvPr>
            <p:ph type="title"/>
          </p:nvPr>
        </p:nvSpPr>
        <p:spPr/>
        <p:txBody>
          <a:bodyPr/>
          <a:lstStyle/>
          <a:p>
            <a:r>
              <a:rPr lang="en-US" dirty="0"/>
              <a:t>From broadening to building</a:t>
            </a:r>
          </a:p>
        </p:txBody>
      </p:sp>
      <p:sp>
        <p:nvSpPr>
          <p:cNvPr id="4" name="Content Placeholder 3"/>
          <p:cNvSpPr>
            <a:spLocks noGrp="1"/>
          </p:cNvSpPr>
          <p:nvPr>
            <p:ph idx="1"/>
          </p:nvPr>
        </p:nvSpPr>
        <p:spPr/>
        <p:txBody>
          <a:bodyPr>
            <a:normAutofit lnSpcReduction="10000"/>
          </a:bodyPr>
          <a:lstStyle/>
          <a:p>
            <a:r>
              <a:rPr lang="en-US" dirty="0"/>
              <a:t>Broadening effects are immediate, whereas building effects take time.</a:t>
            </a:r>
          </a:p>
          <a:p>
            <a:r>
              <a:rPr lang="en-US" dirty="0"/>
              <a:t>Much of the research on the building aspect of the model relies on correlational techniques.</a:t>
            </a:r>
          </a:p>
          <a:p>
            <a:pPr lvl="1"/>
            <a:r>
              <a:rPr lang="en-US" dirty="0"/>
              <a:t>Such as studies that measure coping skills, resilience and relationships.</a:t>
            </a:r>
          </a:p>
          <a:p>
            <a:r>
              <a:rPr lang="en-US" dirty="0"/>
              <a:t>Describe as an ‘upward spiral’ where building resources promotes more positive emotions, which in turn build physical, intellectual, and social skills, which promote healthy functioning and fulfilment, which promote more positive emotions, and on and on.</a:t>
            </a:r>
          </a:p>
          <a:p>
            <a:r>
              <a:rPr lang="en-US" dirty="0"/>
              <a:t>Positive emotions may also promote physical health.</a:t>
            </a:r>
          </a:p>
        </p:txBody>
      </p:sp>
      <p:sp>
        <p:nvSpPr>
          <p:cNvPr id="3" name="Slide Number Placeholder 2">
            <a:extLst>
              <a:ext uri="{FF2B5EF4-FFF2-40B4-BE49-F238E27FC236}">
                <a16:creationId xmlns:a16="http://schemas.microsoft.com/office/drawing/2014/main" id="{641E04DD-58C8-5871-1C6F-325B25419CED}"/>
              </a:ext>
            </a:extLst>
          </p:cNvPr>
          <p:cNvSpPr>
            <a:spLocks noGrp="1"/>
          </p:cNvSpPr>
          <p:nvPr>
            <p:ph type="sldNum" sz="quarter" idx="12"/>
          </p:nvPr>
        </p:nvSpPr>
        <p:spPr/>
        <p:txBody>
          <a:bodyPr/>
          <a:lstStyle/>
          <a:p>
            <a:fld id="{CAFFF147-0238-AD4A-95FD-8AB3A50429E5}" type="slidenum">
              <a:rPr lang="en-US" smtClean="0"/>
              <a:t>17</a:t>
            </a:fld>
            <a:endParaRPr lang="en-US" dirty="0"/>
          </a:p>
        </p:txBody>
      </p:sp>
    </p:spTree>
    <p:extLst>
      <p:ext uri="{BB962C8B-B14F-4D97-AF65-F5344CB8AC3E}">
        <p14:creationId xmlns:p14="http://schemas.microsoft.com/office/powerpoint/2010/main" val="22662644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BB7F0-9435-AF41-8017-48237385B511}"/>
              </a:ext>
            </a:extLst>
          </p:cNvPr>
          <p:cNvSpPr>
            <a:spLocks noGrp="1"/>
          </p:cNvSpPr>
          <p:nvPr>
            <p:ph type="title"/>
          </p:nvPr>
        </p:nvSpPr>
        <p:spPr/>
        <p:txBody>
          <a:bodyPr/>
          <a:lstStyle/>
          <a:p>
            <a:r>
              <a:rPr lang="en-US" dirty="0"/>
              <a:t>Limitations to the broaden and build model</a:t>
            </a:r>
          </a:p>
        </p:txBody>
      </p:sp>
      <p:sp>
        <p:nvSpPr>
          <p:cNvPr id="4" name="Content Placeholder 3"/>
          <p:cNvSpPr>
            <a:spLocks noGrp="1"/>
          </p:cNvSpPr>
          <p:nvPr>
            <p:ph idx="1"/>
          </p:nvPr>
        </p:nvSpPr>
        <p:spPr/>
        <p:txBody>
          <a:bodyPr/>
          <a:lstStyle/>
          <a:p>
            <a:r>
              <a:rPr lang="en-US" dirty="0"/>
              <a:t>Principles of the model are general; more work is needed to articulate different consequences for different kinds of positive emotions.</a:t>
            </a:r>
          </a:p>
          <a:p>
            <a:r>
              <a:rPr lang="en-US" dirty="0"/>
              <a:t>Some positive states seem to directly contradict the general trend of broadening, instead narrowing attention and </a:t>
            </a:r>
            <a:r>
              <a:rPr lang="en-US" dirty="0" err="1"/>
              <a:t>behaviour</a:t>
            </a:r>
            <a:r>
              <a:rPr lang="en-US" dirty="0"/>
              <a:t> (e.g., desire).</a:t>
            </a:r>
          </a:p>
        </p:txBody>
      </p:sp>
      <p:sp>
        <p:nvSpPr>
          <p:cNvPr id="3" name="Slide Number Placeholder 2">
            <a:extLst>
              <a:ext uri="{FF2B5EF4-FFF2-40B4-BE49-F238E27FC236}">
                <a16:creationId xmlns:a16="http://schemas.microsoft.com/office/drawing/2014/main" id="{6514BDD9-494E-8C61-96E6-6F4FA8F0929E}"/>
              </a:ext>
            </a:extLst>
          </p:cNvPr>
          <p:cNvSpPr>
            <a:spLocks noGrp="1"/>
          </p:cNvSpPr>
          <p:nvPr>
            <p:ph type="sldNum" sz="quarter" idx="12"/>
          </p:nvPr>
        </p:nvSpPr>
        <p:spPr/>
        <p:txBody>
          <a:bodyPr/>
          <a:lstStyle/>
          <a:p>
            <a:fld id="{CAFFF147-0238-AD4A-95FD-8AB3A50429E5}" type="slidenum">
              <a:rPr lang="en-US" smtClean="0"/>
              <a:t>18</a:t>
            </a:fld>
            <a:endParaRPr lang="en-US" dirty="0"/>
          </a:p>
        </p:txBody>
      </p:sp>
    </p:spTree>
    <p:extLst>
      <p:ext uri="{BB962C8B-B14F-4D97-AF65-F5344CB8AC3E}">
        <p14:creationId xmlns:p14="http://schemas.microsoft.com/office/powerpoint/2010/main" val="6396984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2C15C0-F3CF-8946-8966-29D368EA1EB2}"/>
              </a:ext>
            </a:extLst>
          </p:cNvPr>
          <p:cNvSpPr>
            <a:spLocks noGrp="1"/>
          </p:cNvSpPr>
          <p:nvPr>
            <p:ph type="title"/>
          </p:nvPr>
        </p:nvSpPr>
        <p:spPr/>
        <p:txBody>
          <a:bodyPr/>
          <a:lstStyle/>
          <a:p>
            <a:r>
              <a:rPr lang="en-US" dirty="0"/>
              <a:t>Summing up</a:t>
            </a:r>
          </a:p>
        </p:txBody>
      </p:sp>
      <p:sp>
        <p:nvSpPr>
          <p:cNvPr id="4" name="Content Placeholder 3"/>
          <p:cNvSpPr>
            <a:spLocks noGrp="1"/>
          </p:cNvSpPr>
          <p:nvPr>
            <p:ph idx="1"/>
          </p:nvPr>
        </p:nvSpPr>
        <p:spPr/>
        <p:txBody>
          <a:bodyPr/>
          <a:lstStyle/>
          <a:p>
            <a:r>
              <a:rPr lang="en-US" dirty="0"/>
              <a:t>Positive emotions are common to human experience and have become increasingly common in psychological research. </a:t>
            </a:r>
          </a:p>
          <a:p>
            <a:r>
              <a:rPr lang="en-US" dirty="0"/>
              <a:t>Bodily and psychological states come together in emotions.</a:t>
            </a:r>
          </a:p>
          <a:p>
            <a:r>
              <a:rPr lang="en-US" dirty="0"/>
              <a:t>Five components of emotions are appraisals, physiological change, expressions, subjective experience and action tendencies.</a:t>
            </a:r>
          </a:p>
          <a:p>
            <a:r>
              <a:rPr lang="en-US" dirty="0"/>
              <a:t>There are both differences and similarities between positive and negative emotions.</a:t>
            </a:r>
          </a:p>
        </p:txBody>
      </p:sp>
      <p:sp>
        <p:nvSpPr>
          <p:cNvPr id="3" name="Slide Number Placeholder 2">
            <a:extLst>
              <a:ext uri="{FF2B5EF4-FFF2-40B4-BE49-F238E27FC236}">
                <a16:creationId xmlns:a16="http://schemas.microsoft.com/office/drawing/2014/main" id="{BE586CEB-A34C-4A69-57C3-94C3D32C43EA}"/>
              </a:ext>
            </a:extLst>
          </p:cNvPr>
          <p:cNvSpPr>
            <a:spLocks noGrp="1"/>
          </p:cNvSpPr>
          <p:nvPr>
            <p:ph type="sldNum" sz="quarter" idx="12"/>
          </p:nvPr>
        </p:nvSpPr>
        <p:spPr/>
        <p:txBody>
          <a:bodyPr/>
          <a:lstStyle/>
          <a:p>
            <a:fld id="{CAFFF147-0238-AD4A-95FD-8AB3A50429E5}" type="slidenum">
              <a:rPr lang="en-US" smtClean="0"/>
              <a:t>19</a:t>
            </a:fld>
            <a:endParaRPr lang="en-US" dirty="0"/>
          </a:p>
        </p:txBody>
      </p:sp>
    </p:spTree>
    <p:extLst>
      <p:ext uri="{BB962C8B-B14F-4D97-AF65-F5344CB8AC3E}">
        <p14:creationId xmlns:p14="http://schemas.microsoft.com/office/powerpoint/2010/main" val="2654816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3900" y="2362200"/>
            <a:ext cx="7696200" cy="2133600"/>
          </a:xfrm>
        </p:spPr>
        <p:txBody>
          <a:bodyPr>
            <a:noAutofit/>
          </a:bodyPr>
          <a:lstStyle/>
          <a:p>
            <a:pPr>
              <a:lnSpc>
                <a:spcPct val="150000"/>
              </a:lnSpc>
            </a:pPr>
            <a:r>
              <a:rPr lang="en-US" sz="4400" dirty="0"/>
              <a:t>Chapter 2</a:t>
            </a:r>
            <a:br>
              <a:rPr lang="en-US" sz="4400" dirty="0"/>
            </a:br>
            <a:r>
              <a:rPr lang="en-US" sz="4400" dirty="0"/>
              <a:t> Positive emotions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B79D2-B35E-D247-B5B4-D50B94C9F54F}"/>
              </a:ext>
            </a:extLst>
          </p:cNvPr>
          <p:cNvSpPr>
            <a:spLocks noGrp="1"/>
          </p:cNvSpPr>
          <p:nvPr>
            <p:ph type="title"/>
          </p:nvPr>
        </p:nvSpPr>
        <p:spPr/>
        <p:txBody>
          <a:bodyPr/>
          <a:lstStyle/>
          <a:p>
            <a:r>
              <a:rPr lang="en-US" dirty="0"/>
              <a:t>Learning objectives</a:t>
            </a:r>
          </a:p>
        </p:txBody>
      </p:sp>
      <p:sp>
        <p:nvSpPr>
          <p:cNvPr id="4" name="Content Placeholder 3"/>
          <p:cNvSpPr>
            <a:spLocks noGrp="1"/>
          </p:cNvSpPr>
          <p:nvPr>
            <p:ph idx="1"/>
          </p:nvPr>
        </p:nvSpPr>
        <p:spPr/>
        <p:txBody>
          <a:bodyPr/>
          <a:lstStyle/>
          <a:p>
            <a:r>
              <a:rPr lang="en-US" dirty="0"/>
              <a:t>Explore the concept of emotions and other affective states.</a:t>
            </a:r>
          </a:p>
          <a:p>
            <a:r>
              <a:rPr lang="en-US" dirty="0"/>
              <a:t>Understand the difference between the basic emotion vs. dimensional and constructivist approaches.</a:t>
            </a:r>
          </a:p>
          <a:p>
            <a:r>
              <a:rPr lang="en-US" dirty="0"/>
              <a:t>Understand the components of emotions.</a:t>
            </a:r>
          </a:p>
          <a:p>
            <a:r>
              <a:rPr lang="en-US" dirty="0"/>
              <a:t>Consider how positive emotions are unique across components.</a:t>
            </a:r>
          </a:p>
          <a:p>
            <a:r>
              <a:rPr lang="en-US" dirty="0"/>
              <a:t>Learn about the broaden and build theory of positive emotions.</a:t>
            </a:r>
          </a:p>
        </p:txBody>
      </p:sp>
      <p:sp>
        <p:nvSpPr>
          <p:cNvPr id="3" name="Slide Number Placeholder 2">
            <a:extLst>
              <a:ext uri="{FF2B5EF4-FFF2-40B4-BE49-F238E27FC236}">
                <a16:creationId xmlns:a16="http://schemas.microsoft.com/office/drawing/2014/main" id="{25DBEEF6-7DCA-B9C8-974C-6A2E533A5753}"/>
              </a:ext>
            </a:extLst>
          </p:cNvPr>
          <p:cNvSpPr>
            <a:spLocks noGrp="1"/>
          </p:cNvSpPr>
          <p:nvPr>
            <p:ph type="sldNum" sz="quarter" idx="12"/>
          </p:nvPr>
        </p:nvSpPr>
        <p:spPr/>
        <p:txBody>
          <a:bodyPr/>
          <a:lstStyle/>
          <a:p>
            <a:fld id="{CAFFF147-0238-AD4A-95FD-8AB3A50429E5}" type="slidenum">
              <a:rPr lang="en-US" smtClean="0"/>
              <a:t>3</a:t>
            </a:fld>
            <a:endParaRPr lang="en-US" dirty="0"/>
          </a:p>
        </p:txBody>
      </p:sp>
    </p:spTree>
    <p:extLst>
      <p:ext uri="{BB962C8B-B14F-4D97-AF65-F5344CB8AC3E}">
        <p14:creationId xmlns:p14="http://schemas.microsoft.com/office/powerpoint/2010/main" val="850286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2CA93-D1E3-0642-A3CE-36EA6A94A1A7}"/>
              </a:ext>
            </a:extLst>
          </p:cNvPr>
          <p:cNvSpPr>
            <a:spLocks noGrp="1"/>
          </p:cNvSpPr>
          <p:nvPr>
            <p:ph type="title"/>
          </p:nvPr>
        </p:nvSpPr>
        <p:spPr/>
        <p:txBody>
          <a:bodyPr/>
          <a:lstStyle/>
          <a:p>
            <a:r>
              <a:rPr lang="en-US" dirty="0"/>
              <a:t>People are happy most of the time</a:t>
            </a:r>
          </a:p>
        </p:txBody>
      </p:sp>
      <p:sp>
        <p:nvSpPr>
          <p:cNvPr id="4" name="Content Placeholder 3"/>
          <p:cNvSpPr>
            <a:spLocks noGrp="1"/>
          </p:cNvSpPr>
          <p:nvPr>
            <p:ph idx="1"/>
          </p:nvPr>
        </p:nvSpPr>
        <p:spPr/>
        <p:txBody>
          <a:bodyPr/>
          <a:lstStyle/>
          <a:p>
            <a:r>
              <a:rPr lang="en-US" dirty="0"/>
              <a:t>Pleasant emotions are pervasive, and studies have shown happiness to be the most dominant emotion.</a:t>
            </a:r>
          </a:p>
          <a:p>
            <a:r>
              <a:rPr lang="en-US" dirty="0"/>
              <a:t>People report pleasant states most of the time.</a:t>
            </a:r>
          </a:p>
          <a:p>
            <a:r>
              <a:rPr lang="en-US" dirty="0"/>
              <a:t>People have a positivity offset, a tendency to approach the world with a pleasant affective state and positive evaluations.</a:t>
            </a:r>
          </a:p>
          <a:p>
            <a:r>
              <a:rPr lang="en-US" dirty="0"/>
              <a:t>People usually feel good even without pleasant events, which promotes creativity, exploration and sociability.</a:t>
            </a:r>
          </a:p>
          <a:p>
            <a:r>
              <a:rPr lang="en-US" dirty="0"/>
              <a:t>This contributes to healthy functioning.</a:t>
            </a:r>
          </a:p>
        </p:txBody>
      </p:sp>
      <p:sp>
        <p:nvSpPr>
          <p:cNvPr id="3" name="Slide Number Placeholder 2">
            <a:extLst>
              <a:ext uri="{FF2B5EF4-FFF2-40B4-BE49-F238E27FC236}">
                <a16:creationId xmlns:a16="http://schemas.microsoft.com/office/drawing/2014/main" id="{F9DE8B90-CE23-D399-F3F5-CC61ABA8EF70}"/>
              </a:ext>
            </a:extLst>
          </p:cNvPr>
          <p:cNvSpPr>
            <a:spLocks noGrp="1"/>
          </p:cNvSpPr>
          <p:nvPr>
            <p:ph type="sldNum" sz="quarter" idx="12"/>
          </p:nvPr>
        </p:nvSpPr>
        <p:spPr/>
        <p:txBody>
          <a:bodyPr/>
          <a:lstStyle/>
          <a:p>
            <a:fld id="{CAFFF147-0238-AD4A-95FD-8AB3A50429E5}" type="slidenum">
              <a:rPr lang="en-US" smtClean="0"/>
              <a:t>4</a:t>
            </a:fld>
            <a:endParaRPr lang="en-US" dirty="0"/>
          </a:p>
        </p:txBody>
      </p:sp>
    </p:spTree>
    <p:extLst>
      <p:ext uri="{BB962C8B-B14F-4D97-AF65-F5344CB8AC3E}">
        <p14:creationId xmlns:p14="http://schemas.microsoft.com/office/powerpoint/2010/main" val="12311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657F7-1387-5B4D-BFA0-9031D5A84581}"/>
              </a:ext>
            </a:extLst>
          </p:cNvPr>
          <p:cNvSpPr>
            <a:spLocks noGrp="1"/>
          </p:cNvSpPr>
          <p:nvPr>
            <p:ph type="title"/>
          </p:nvPr>
        </p:nvSpPr>
        <p:spPr/>
        <p:txBody>
          <a:bodyPr/>
          <a:lstStyle/>
          <a:p>
            <a:r>
              <a:rPr lang="en-US" dirty="0"/>
              <a:t>The role of negative emotions</a:t>
            </a:r>
          </a:p>
        </p:txBody>
      </p:sp>
      <p:sp>
        <p:nvSpPr>
          <p:cNvPr id="4" name="Content Placeholder 3"/>
          <p:cNvSpPr>
            <a:spLocks noGrp="1"/>
          </p:cNvSpPr>
          <p:nvPr>
            <p:ph idx="1"/>
          </p:nvPr>
        </p:nvSpPr>
        <p:spPr/>
        <p:txBody>
          <a:bodyPr/>
          <a:lstStyle/>
          <a:p>
            <a:r>
              <a:rPr lang="en-US" dirty="0"/>
              <a:t>Negative emotions such as fear and sadness are essential to healthy functioning.</a:t>
            </a:r>
          </a:p>
          <a:p>
            <a:r>
              <a:rPr lang="en-US" dirty="0"/>
              <a:t>Immediate demands tend to make negative emotions feel stronger and more urgent than positive ones.</a:t>
            </a:r>
          </a:p>
          <a:p>
            <a:r>
              <a:rPr lang="en-US" dirty="0"/>
              <a:t>Negative emotions may be more potent, but positive emotions are more pervasive.</a:t>
            </a:r>
          </a:p>
        </p:txBody>
      </p:sp>
      <p:sp>
        <p:nvSpPr>
          <p:cNvPr id="3" name="Slide Number Placeholder 2">
            <a:extLst>
              <a:ext uri="{FF2B5EF4-FFF2-40B4-BE49-F238E27FC236}">
                <a16:creationId xmlns:a16="http://schemas.microsoft.com/office/drawing/2014/main" id="{1D643CD2-71B1-0069-AC84-B09BB75922E4}"/>
              </a:ext>
            </a:extLst>
          </p:cNvPr>
          <p:cNvSpPr>
            <a:spLocks noGrp="1"/>
          </p:cNvSpPr>
          <p:nvPr>
            <p:ph type="sldNum" sz="quarter" idx="12"/>
          </p:nvPr>
        </p:nvSpPr>
        <p:spPr/>
        <p:txBody>
          <a:bodyPr/>
          <a:lstStyle/>
          <a:p>
            <a:fld id="{CAFFF147-0238-AD4A-95FD-8AB3A50429E5}" type="slidenum">
              <a:rPr lang="en-US" smtClean="0"/>
              <a:t>5</a:t>
            </a:fld>
            <a:endParaRPr lang="en-US" dirty="0"/>
          </a:p>
        </p:txBody>
      </p:sp>
    </p:spTree>
    <p:extLst>
      <p:ext uri="{BB962C8B-B14F-4D97-AF65-F5344CB8AC3E}">
        <p14:creationId xmlns:p14="http://schemas.microsoft.com/office/powerpoint/2010/main" val="30950154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A6565-9C66-5C45-95F2-86A30537CF77}"/>
              </a:ext>
            </a:extLst>
          </p:cNvPr>
          <p:cNvSpPr>
            <a:spLocks noGrp="1"/>
          </p:cNvSpPr>
          <p:nvPr>
            <p:ph type="title"/>
          </p:nvPr>
        </p:nvSpPr>
        <p:spPr/>
        <p:txBody>
          <a:bodyPr/>
          <a:lstStyle/>
          <a:p>
            <a:r>
              <a:rPr lang="en-US" dirty="0"/>
              <a:t>Defining emotions and other affective states</a:t>
            </a:r>
          </a:p>
        </p:txBody>
      </p:sp>
      <p:sp>
        <p:nvSpPr>
          <p:cNvPr id="4" name="Content Placeholder 3"/>
          <p:cNvSpPr>
            <a:spLocks noGrp="1"/>
          </p:cNvSpPr>
          <p:nvPr>
            <p:ph idx="1"/>
          </p:nvPr>
        </p:nvSpPr>
        <p:spPr/>
        <p:txBody>
          <a:bodyPr/>
          <a:lstStyle/>
          <a:p>
            <a:r>
              <a:rPr lang="en-US" dirty="0"/>
              <a:t>Emotions are easily recognized yet hard to define.</a:t>
            </a:r>
          </a:p>
          <a:p>
            <a:r>
              <a:rPr lang="en-US" dirty="0"/>
              <a:t>Emotions involve physiology, thoughts, subjective feelings, motivation, expressions and </a:t>
            </a:r>
            <a:r>
              <a:rPr lang="en-US" dirty="0" err="1"/>
              <a:t>behaviour</a:t>
            </a:r>
            <a:r>
              <a:rPr lang="en-US" dirty="0"/>
              <a:t>.</a:t>
            </a:r>
          </a:p>
          <a:p>
            <a:r>
              <a:rPr lang="en-US" dirty="0"/>
              <a:t>Emotions are brief and can be distinguished from moods by length of time, whereas moods are less intense and slower to change.</a:t>
            </a:r>
          </a:p>
          <a:p>
            <a:r>
              <a:rPr lang="en-US" dirty="0"/>
              <a:t>Emotional traits are relatively stable individual difference in emotional experiences over time.</a:t>
            </a:r>
          </a:p>
          <a:p>
            <a:r>
              <a:rPr lang="en-US" dirty="0"/>
              <a:t>Affect is a more general term to describe emotion-like phenomenon; refers to experience that differs in pleasantness.</a:t>
            </a:r>
          </a:p>
        </p:txBody>
      </p:sp>
      <p:sp>
        <p:nvSpPr>
          <p:cNvPr id="3" name="Slide Number Placeholder 2">
            <a:extLst>
              <a:ext uri="{FF2B5EF4-FFF2-40B4-BE49-F238E27FC236}">
                <a16:creationId xmlns:a16="http://schemas.microsoft.com/office/drawing/2014/main" id="{9AB5DAD0-7467-33BD-AE36-05B70A9A9C7B}"/>
              </a:ext>
            </a:extLst>
          </p:cNvPr>
          <p:cNvSpPr>
            <a:spLocks noGrp="1"/>
          </p:cNvSpPr>
          <p:nvPr>
            <p:ph type="sldNum" sz="quarter" idx="12"/>
          </p:nvPr>
        </p:nvSpPr>
        <p:spPr/>
        <p:txBody>
          <a:bodyPr/>
          <a:lstStyle/>
          <a:p>
            <a:fld id="{CAFFF147-0238-AD4A-95FD-8AB3A50429E5}" type="slidenum">
              <a:rPr lang="en-US" smtClean="0"/>
              <a:t>6</a:t>
            </a:fld>
            <a:endParaRPr lang="en-US" dirty="0"/>
          </a:p>
        </p:txBody>
      </p:sp>
    </p:spTree>
    <p:extLst>
      <p:ext uri="{BB962C8B-B14F-4D97-AF65-F5344CB8AC3E}">
        <p14:creationId xmlns:p14="http://schemas.microsoft.com/office/powerpoint/2010/main" val="3621711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202C6-031C-6043-B065-E42587AABA9B}"/>
              </a:ext>
            </a:extLst>
          </p:cNvPr>
          <p:cNvSpPr>
            <a:spLocks noGrp="1"/>
          </p:cNvSpPr>
          <p:nvPr>
            <p:ph type="title"/>
          </p:nvPr>
        </p:nvSpPr>
        <p:spPr/>
        <p:txBody>
          <a:bodyPr/>
          <a:lstStyle/>
          <a:p>
            <a:r>
              <a:rPr lang="en-US" dirty="0"/>
              <a:t>Basic emotions vs. dimensional perspective</a:t>
            </a:r>
          </a:p>
        </p:txBody>
      </p:sp>
      <p:sp>
        <p:nvSpPr>
          <p:cNvPr id="4" name="Content Placeholder 3"/>
          <p:cNvSpPr>
            <a:spLocks noGrp="1"/>
          </p:cNvSpPr>
          <p:nvPr>
            <p:ph idx="1"/>
          </p:nvPr>
        </p:nvSpPr>
        <p:spPr/>
        <p:txBody>
          <a:bodyPr>
            <a:normAutofit lnSpcReduction="10000"/>
          </a:bodyPr>
          <a:lstStyle/>
          <a:p>
            <a:r>
              <a:rPr lang="en-US" dirty="0"/>
              <a:t>Classic basic emotion lists included sadness, fear, disgust, anger, surprise and joy.</a:t>
            </a:r>
          </a:p>
          <a:p>
            <a:r>
              <a:rPr lang="en-US" dirty="0"/>
              <a:t>This list has grown over time.</a:t>
            </a:r>
          </a:p>
          <a:p>
            <a:r>
              <a:rPr lang="en-US" dirty="0"/>
              <a:t>Basic emotions are defined narrowly; they have distinct causes, are brief, with automatic consequences.</a:t>
            </a:r>
          </a:p>
          <a:p>
            <a:r>
              <a:rPr lang="en-US" dirty="0"/>
              <a:t>The dimensional perspective sees many subtle variations as opposed to distinct categories.</a:t>
            </a:r>
          </a:p>
          <a:p>
            <a:r>
              <a:rPr lang="en-US" dirty="0"/>
              <a:t>See Figure 2.2 for affect </a:t>
            </a:r>
            <a:r>
              <a:rPr lang="en-US" dirty="0" err="1"/>
              <a:t>circumplex</a:t>
            </a:r>
            <a:r>
              <a:rPr lang="en-US" dirty="0"/>
              <a:t> (a dimensional approach).</a:t>
            </a:r>
          </a:p>
          <a:p>
            <a:r>
              <a:rPr lang="en-US" dirty="0"/>
              <a:t>The constructivist approach is also dimensional, while more explicitly challenging the assumptions and reality of basic emotions.</a:t>
            </a:r>
          </a:p>
        </p:txBody>
      </p:sp>
      <p:sp>
        <p:nvSpPr>
          <p:cNvPr id="3" name="Slide Number Placeholder 2">
            <a:extLst>
              <a:ext uri="{FF2B5EF4-FFF2-40B4-BE49-F238E27FC236}">
                <a16:creationId xmlns:a16="http://schemas.microsoft.com/office/drawing/2014/main" id="{B4B99A11-1BF9-79EF-A132-C12AD3CE2032}"/>
              </a:ext>
            </a:extLst>
          </p:cNvPr>
          <p:cNvSpPr>
            <a:spLocks noGrp="1"/>
          </p:cNvSpPr>
          <p:nvPr>
            <p:ph type="sldNum" sz="quarter" idx="12"/>
          </p:nvPr>
        </p:nvSpPr>
        <p:spPr/>
        <p:txBody>
          <a:bodyPr/>
          <a:lstStyle/>
          <a:p>
            <a:fld id="{CAFFF147-0238-AD4A-95FD-8AB3A50429E5}" type="slidenum">
              <a:rPr lang="en-US" smtClean="0"/>
              <a:t>7</a:t>
            </a:fld>
            <a:endParaRPr lang="en-US" dirty="0"/>
          </a:p>
        </p:txBody>
      </p:sp>
    </p:spTree>
    <p:extLst>
      <p:ext uri="{BB962C8B-B14F-4D97-AF65-F5344CB8AC3E}">
        <p14:creationId xmlns:p14="http://schemas.microsoft.com/office/powerpoint/2010/main" val="16820588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Appraisals: The cognitive part of emotions</a:t>
            </a:r>
          </a:p>
        </p:txBody>
      </p:sp>
      <p:sp>
        <p:nvSpPr>
          <p:cNvPr id="4" name="Content Placeholder 3"/>
          <p:cNvSpPr>
            <a:spLocks noGrp="1"/>
          </p:cNvSpPr>
          <p:nvPr>
            <p:ph idx="1"/>
          </p:nvPr>
        </p:nvSpPr>
        <p:spPr/>
        <p:txBody>
          <a:bodyPr/>
          <a:lstStyle/>
          <a:p>
            <a:r>
              <a:rPr lang="en-US" dirty="0"/>
              <a:t>Individuals’ mental assessments of circumstances, where people interpret events relevant to their well-being and concerns.</a:t>
            </a:r>
          </a:p>
          <a:p>
            <a:r>
              <a:rPr lang="en-US" dirty="0"/>
              <a:t>Typically automatic, rapid and unconscious.</a:t>
            </a:r>
          </a:p>
          <a:p>
            <a:r>
              <a:rPr lang="en-US" dirty="0"/>
              <a:t>Can also be more deliberate, such as a series of thoughts leading to a feeling.</a:t>
            </a:r>
          </a:p>
          <a:p>
            <a:r>
              <a:rPr lang="en-US" dirty="0"/>
              <a:t>The mind continuously monitors the environment.</a:t>
            </a:r>
          </a:p>
          <a:p>
            <a:r>
              <a:rPr lang="en-US" dirty="0"/>
              <a:t>Appraisals are personal and idiosyncratic to individuals.</a:t>
            </a:r>
          </a:p>
          <a:p>
            <a:r>
              <a:rPr lang="en-US" dirty="0"/>
              <a:t>Particular patterns of appraisals thought to produce specific emotions.</a:t>
            </a:r>
          </a:p>
        </p:txBody>
      </p:sp>
      <p:sp>
        <p:nvSpPr>
          <p:cNvPr id="2" name="Slide Number Placeholder 1">
            <a:extLst>
              <a:ext uri="{FF2B5EF4-FFF2-40B4-BE49-F238E27FC236}">
                <a16:creationId xmlns:a16="http://schemas.microsoft.com/office/drawing/2014/main" id="{7725B309-EB83-0AD8-B09E-BF32302BCA65}"/>
              </a:ext>
            </a:extLst>
          </p:cNvPr>
          <p:cNvSpPr>
            <a:spLocks noGrp="1"/>
          </p:cNvSpPr>
          <p:nvPr>
            <p:ph type="sldNum" sz="quarter" idx="12"/>
          </p:nvPr>
        </p:nvSpPr>
        <p:spPr/>
        <p:txBody>
          <a:bodyPr/>
          <a:lstStyle/>
          <a:p>
            <a:fld id="{CAFFF147-0238-AD4A-95FD-8AB3A50429E5}" type="slidenum">
              <a:rPr lang="en-US" smtClean="0"/>
              <a:t>8</a:t>
            </a:fld>
            <a:endParaRPr lang="en-US" dirty="0"/>
          </a:p>
        </p:txBody>
      </p:sp>
    </p:spTree>
    <p:extLst>
      <p:ext uri="{BB962C8B-B14F-4D97-AF65-F5344CB8AC3E}">
        <p14:creationId xmlns:p14="http://schemas.microsoft.com/office/powerpoint/2010/main" val="383401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2349C-0C65-B24A-8637-25A16FB1AB07}"/>
              </a:ext>
            </a:extLst>
          </p:cNvPr>
          <p:cNvSpPr>
            <a:spLocks noGrp="1"/>
          </p:cNvSpPr>
          <p:nvPr>
            <p:ph type="title"/>
          </p:nvPr>
        </p:nvSpPr>
        <p:spPr/>
        <p:txBody>
          <a:bodyPr/>
          <a:lstStyle/>
          <a:p>
            <a:r>
              <a:rPr lang="en-US" dirty="0"/>
              <a:t>Physiology of emotions</a:t>
            </a:r>
          </a:p>
        </p:txBody>
      </p:sp>
      <p:sp>
        <p:nvSpPr>
          <p:cNvPr id="4" name="Content Placeholder 3"/>
          <p:cNvSpPr>
            <a:spLocks noGrp="1"/>
          </p:cNvSpPr>
          <p:nvPr>
            <p:ph idx="1"/>
          </p:nvPr>
        </p:nvSpPr>
        <p:spPr/>
        <p:txBody>
          <a:bodyPr/>
          <a:lstStyle/>
          <a:p>
            <a:r>
              <a:rPr lang="en-US" dirty="0"/>
              <a:t>Physiological responses happen in the body (e.g., sweaty palms and racing hearts) and brain.</a:t>
            </a:r>
          </a:p>
          <a:p>
            <a:r>
              <a:rPr lang="en-US" dirty="0"/>
              <a:t>These changes prepare the body to meet the needs of a situation.</a:t>
            </a:r>
          </a:p>
          <a:p>
            <a:r>
              <a:rPr lang="en-US" dirty="0"/>
              <a:t>Emotions can be viewed as rapid and adaptive responses that helped to keep our ancestors alive.</a:t>
            </a:r>
          </a:p>
          <a:p>
            <a:r>
              <a:rPr lang="en-US" dirty="0"/>
              <a:t>Early theorists viewed bodily changes as the source of emotions.</a:t>
            </a:r>
          </a:p>
          <a:p>
            <a:r>
              <a:rPr lang="en-US" dirty="0"/>
              <a:t>Psychophysiology involves measuring bodily functions like heart rate and </a:t>
            </a:r>
            <a:r>
              <a:rPr lang="en-US" dirty="0" err="1"/>
              <a:t>electrodermal</a:t>
            </a:r>
            <a:r>
              <a:rPr lang="en-US" dirty="0"/>
              <a:t> activity.</a:t>
            </a:r>
          </a:p>
        </p:txBody>
      </p:sp>
      <p:sp>
        <p:nvSpPr>
          <p:cNvPr id="3" name="Slide Number Placeholder 2">
            <a:extLst>
              <a:ext uri="{FF2B5EF4-FFF2-40B4-BE49-F238E27FC236}">
                <a16:creationId xmlns:a16="http://schemas.microsoft.com/office/drawing/2014/main" id="{83E33F0B-6C5F-5668-4B99-136AB4FAF42C}"/>
              </a:ext>
            </a:extLst>
          </p:cNvPr>
          <p:cNvSpPr>
            <a:spLocks noGrp="1"/>
          </p:cNvSpPr>
          <p:nvPr>
            <p:ph type="sldNum" sz="quarter" idx="12"/>
          </p:nvPr>
        </p:nvSpPr>
        <p:spPr/>
        <p:txBody>
          <a:bodyPr/>
          <a:lstStyle/>
          <a:p>
            <a:fld id="{CAFFF147-0238-AD4A-95FD-8AB3A50429E5}" type="slidenum">
              <a:rPr lang="en-US" smtClean="0"/>
              <a:t>9</a:t>
            </a:fld>
            <a:endParaRPr lang="en-US" dirty="0"/>
          </a:p>
        </p:txBody>
      </p:sp>
    </p:spTree>
    <p:extLst>
      <p:ext uri="{BB962C8B-B14F-4D97-AF65-F5344CB8AC3E}">
        <p14:creationId xmlns:p14="http://schemas.microsoft.com/office/powerpoint/2010/main" val="1326994238"/>
      </p:ext>
    </p:extLst>
  </p:cSld>
  <p:clrMapOvr>
    <a:masterClrMapping/>
  </p:clrMapOvr>
</p:sld>
</file>

<file path=ppt/theme/theme1.xml><?xml version="1.0" encoding="utf-8"?>
<a:theme xmlns:a="http://schemas.openxmlformats.org/drawingml/2006/main" name="CDC PPT master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DC PPT master theme" id="{54717623-23ED-4358-9C73-6518671C19EC}" vid="{8348790F-27F1-4F39-885D-2376FA45C8D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CW_TEMPLATE_PPTX</Template>
  <TotalTime>805</TotalTime>
  <Words>1283</Words>
  <Application>Microsoft Office PowerPoint</Application>
  <PresentationFormat>On-screen Show (4:3)</PresentationFormat>
  <Paragraphs>115</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Courier New</vt:lpstr>
      <vt:lpstr>CDC PPT master theme</vt:lpstr>
      <vt:lpstr>PowerPoint Presentation</vt:lpstr>
      <vt:lpstr>Chapter 2  Positive emotions</vt:lpstr>
      <vt:lpstr>Learning objectives</vt:lpstr>
      <vt:lpstr>People are happy most of the time</vt:lpstr>
      <vt:lpstr>The role of negative emotions</vt:lpstr>
      <vt:lpstr>Defining emotions and other affective states</vt:lpstr>
      <vt:lpstr>Basic emotions vs. dimensional perspective</vt:lpstr>
      <vt:lpstr>Appraisals: The cognitive part of emotions</vt:lpstr>
      <vt:lpstr>Physiology of emotions</vt:lpstr>
      <vt:lpstr>Studying emotions in the brain</vt:lpstr>
      <vt:lpstr>Expressions</vt:lpstr>
      <vt:lpstr>Nuances of expressions</vt:lpstr>
      <vt:lpstr>Subjective experience</vt:lpstr>
      <vt:lpstr>Memory and reports of experience</vt:lpstr>
      <vt:lpstr>Action tendencies</vt:lpstr>
      <vt:lpstr>Broaden and build model of positive emotions</vt:lpstr>
      <vt:lpstr>From broadening to building</vt:lpstr>
      <vt:lpstr>Limitations to the broaden and build model</vt:lpstr>
      <vt:lpstr>Summing up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 Woodall</dc:creator>
  <cp:lastModifiedBy>Imogen Roome</cp:lastModifiedBy>
  <cp:revision>82</cp:revision>
  <dcterms:created xsi:type="dcterms:W3CDTF">2021-07-22T07:18:44Z</dcterms:created>
  <dcterms:modified xsi:type="dcterms:W3CDTF">2024-09-23T10:43:21Z</dcterms:modified>
</cp:coreProperties>
</file>