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22"/>
  </p:notesMasterIdLst>
  <p:sldIdLst>
    <p:sldId id="278" r:id="rId2"/>
    <p:sldId id="312" r:id="rId3"/>
    <p:sldId id="257" r:id="rId4"/>
    <p:sldId id="258" r:id="rId5"/>
    <p:sldId id="427" r:id="rId6"/>
    <p:sldId id="259" r:id="rId7"/>
    <p:sldId id="260" r:id="rId8"/>
    <p:sldId id="271" r:id="rId9"/>
    <p:sldId id="428" r:id="rId10"/>
    <p:sldId id="433" r:id="rId11"/>
    <p:sldId id="434" r:id="rId12"/>
    <p:sldId id="270" r:id="rId13"/>
    <p:sldId id="269" r:id="rId14"/>
    <p:sldId id="429" r:id="rId15"/>
    <p:sldId id="268" r:id="rId16"/>
    <p:sldId id="430" r:id="rId17"/>
    <p:sldId id="267" r:id="rId18"/>
    <p:sldId id="266" r:id="rId19"/>
    <p:sldId id="431" r:id="rId20"/>
    <p:sldId id="265" r:id="rId2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842"/>
    <p:restoredTop sz="94671"/>
  </p:normalViewPr>
  <p:slideViewPr>
    <p:cSldViewPr snapToGrid="0" snapToObjects="1">
      <p:cViewPr varScale="1">
        <p:scale>
          <a:sx n="111" d="100"/>
          <a:sy n="111" d="100"/>
        </p:scale>
        <p:origin x="1374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Imogen Roome" userId="2b02b4ca-cf7c-4f23-b1a8-49058152160d" providerId="ADAL" clId="{EB9AB5C8-6B92-4B49-85F6-ADA268AEC56E}"/>
    <pc:docChg chg="modSld">
      <pc:chgData name="Imogen Roome" userId="2b02b4ca-cf7c-4f23-b1a8-49058152160d" providerId="ADAL" clId="{EB9AB5C8-6B92-4B49-85F6-ADA268AEC56E}" dt="2024-09-23T10:44:38.986" v="2" actId="20577"/>
      <pc:docMkLst>
        <pc:docMk/>
      </pc:docMkLst>
      <pc:sldChg chg="modSp mod">
        <pc:chgData name="Imogen Roome" userId="2b02b4ca-cf7c-4f23-b1a8-49058152160d" providerId="ADAL" clId="{EB9AB5C8-6B92-4B49-85F6-ADA268AEC56E}" dt="2024-09-23T10:44:38.986" v="2" actId="20577"/>
        <pc:sldMkLst>
          <pc:docMk/>
          <pc:sldMk cId="0" sldId="278"/>
        </pc:sldMkLst>
        <pc:spChg chg="mod">
          <ac:chgData name="Imogen Roome" userId="2b02b4ca-cf7c-4f23-b1a8-49058152160d" providerId="ADAL" clId="{EB9AB5C8-6B92-4B49-85F6-ADA268AEC56E}" dt="2024-09-23T10:44:38.986" v="2" actId="20577"/>
          <ac:spMkLst>
            <pc:docMk/>
            <pc:sldMk cId="0" sldId="278"/>
            <ac:spMk id="7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B6259A4-7289-473B-A1A1-BC517C71EAD8}" type="datetimeFigureOut">
              <a:rPr lang="en-US" smtClean="0"/>
              <a:t>9/23/2024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BA22312-4320-4140-A2E8-8BDE92E017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33956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_design 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845240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_no desig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71001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FF147-0238-AD4A-95FD-8AB3A50429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27323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41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6"/>
            <a:ext cx="7886700" cy="1500187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FF147-0238-AD4A-95FD-8AB3A50429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92978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2178122"/>
            <a:ext cx="3886200" cy="416322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2178121"/>
            <a:ext cx="3886200" cy="416322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FF147-0238-AD4A-95FD-8AB3A50429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00494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765819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2102404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937341"/>
            <a:ext cx="3868340" cy="340643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1" y="2102398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1" y="2937329"/>
            <a:ext cx="3887391" cy="340644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FF147-0238-AD4A-95FD-8AB3A50429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14341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FF147-0238-AD4A-95FD-8AB3A50429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69118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FF147-0238-AD4A-95FD-8AB3A50429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29557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DC686B-8071-4C26-8690-34C56671B5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940EB49-51FD-4BF5-8417-6D73B7715CA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63C80C4-E90C-4AA2-8128-4C3A8213A70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E6C9D3-95C6-4C1E-865C-4211F47BC62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685DF9-3CD0-4CD2-B8FC-825158FBC8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Effective Instructional Strategies: From Theory to Practice 3rd Edition © 2012 SAGE Publications, Inc. 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47D6F2C-966A-4C2C-A7D5-497C12A180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2AAB62-32E8-4B98-B261-29EF66DB7EA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3881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427149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2020388"/>
            <a:ext cx="7886700" cy="415295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3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FFF147-0238-AD4A-95FD-8AB3A50429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97076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515938" indent="-287338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–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855663" indent="-279400" algn="l" defTabSz="914400" rtl="0" eaLnBrk="1" latinLnBrk="0" hangingPunct="1">
        <a:lnSpc>
          <a:spcPct val="100000"/>
        </a:lnSpc>
        <a:spcBef>
          <a:spcPts val="500"/>
        </a:spcBef>
        <a:buFont typeface="Courier New" panose="02070309020205020404" pitchFamily="49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87338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663" indent="-347663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9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/>
          <p:cNvSpPr>
            <a:spLocks noGrp="1"/>
          </p:cNvSpPr>
          <p:nvPr>
            <p:ph type="body" sz="half" idx="2"/>
          </p:nvPr>
        </p:nvSpPr>
        <p:spPr>
          <a:xfrm>
            <a:off x="4860032" y="1523206"/>
            <a:ext cx="3445768" cy="3811588"/>
          </a:xfrm>
        </p:spPr>
        <p:txBody>
          <a:bodyPr>
            <a:normAutofit/>
          </a:bodyPr>
          <a:lstStyle/>
          <a:p>
            <a:r>
              <a:rPr lang="en-US" sz="3600" b="1" dirty="0">
                <a:solidFill>
                  <a:schemeClr val="bg1">
                    <a:lumMod val="65000"/>
                  </a:schemeClr>
                </a:solidFill>
              </a:rPr>
              <a:t>Positive Psychology: The Science of Well-Being, 2e</a:t>
            </a:r>
          </a:p>
          <a:p>
            <a:endParaRPr lang="en-US" sz="2000" dirty="0">
              <a:solidFill>
                <a:schemeClr val="bg1">
                  <a:lumMod val="65000"/>
                </a:schemeClr>
              </a:solidFill>
            </a:endParaRPr>
          </a:p>
          <a:p>
            <a:r>
              <a:rPr lang="en-US" sz="2000" dirty="0">
                <a:solidFill>
                  <a:schemeClr val="bg1">
                    <a:lumMod val="65000"/>
                  </a:schemeClr>
                </a:solidFill>
              </a:rPr>
              <a:t>© John M. Zelenski</a:t>
            </a: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F2C29554-528D-0920-CC14-06B012B29B6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49485" y="992188"/>
            <a:ext cx="3907793" cy="4873625"/>
          </a:xfr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5ACA0B-E434-5B7E-D2EF-74931DFD42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Meaning in life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 subjective </a:t>
            </a:r>
            <a:r>
              <a:rPr lang="en-US" dirty="0" err="1"/>
              <a:t>judgement</a:t>
            </a:r>
            <a:r>
              <a:rPr lang="en-US" dirty="0"/>
              <a:t> that is part of the self-concept</a:t>
            </a:r>
          </a:p>
          <a:p>
            <a:r>
              <a:rPr lang="en-US" dirty="0"/>
              <a:t>Brings to mind grand questions, yet developed in daily experience</a:t>
            </a:r>
          </a:p>
          <a:p>
            <a:r>
              <a:rPr lang="en-US" dirty="0"/>
              <a:t>Currently defined by three components</a:t>
            </a:r>
          </a:p>
          <a:p>
            <a:pPr lvl="1"/>
            <a:r>
              <a:rPr lang="en-US" dirty="0"/>
              <a:t>Purpose: a sense of personally important, long-term goals</a:t>
            </a:r>
          </a:p>
          <a:p>
            <a:pPr lvl="1"/>
            <a:r>
              <a:rPr lang="en-US" dirty="0"/>
              <a:t>Mattering: a sense that one’s life is important, significant and has value</a:t>
            </a:r>
          </a:p>
          <a:p>
            <a:pPr lvl="1"/>
            <a:r>
              <a:rPr lang="en-US" dirty="0"/>
              <a:t>Coherence: a sense that the world is understandable and sensible</a:t>
            </a:r>
          </a:p>
          <a:p>
            <a:r>
              <a:rPr lang="en-US" dirty="0"/>
              <a:t>Meaning in life is correlated with well-being and health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0F6F997-E182-98C2-053F-C7DBBB4ECF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FF147-0238-AD4A-95FD-8AB3A50429E5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440757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A7B96C-B867-192A-905C-084286A847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Finding meaning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/>
              <a:t>The components describe some sources (e.g. having purpose).</a:t>
            </a:r>
          </a:p>
          <a:p>
            <a:r>
              <a:rPr lang="en-US" dirty="0"/>
              <a:t>People experience more meaning in daily life when in good moods, working, praying, exercising, etc. – personally important activities.</a:t>
            </a:r>
          </a:p>
          <a:p>
            <a:r>
              <a:rPr lang="en-US" dirty="0"/>
              <a:t>When people list sources of meaning, family, religion, generativity, achievement and happiness are common answers.</a:t>
            </a:r>
          </a:p>
          <a:p>
            <a:r>
              <a:rPr lang="en-US" dirty="0"/>
              <a:t>Although correlated, meaning is distinct from pleasant feelings.</a:t>
            </a:r>
          </a:p>
          <a:p>
            <a:r>
              <a:rPr lang="en-US" dirty="0"/>
              <a:t>The link between searching for meaning and experiencing high meaning differs across cultures and ages.</a:t>
            </a:r>
          </a:p>
          <a:p>
            <a:r>
              <a:rPr lang="en-US" dirty="0"/>
              <a:t>Practitioners can help people find meaningful work.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9CEEF14-8C21-3E06-ED4F-0953ACBADB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FF147-0238-AD4A-95FD-8AB3A50429E5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923657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0E1C9D-C39E-9E4F-8AEE-ACE9E1B13D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Self-views: Efficacy, esteem and compassion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Three dimensions of self-views that are important in positive psychology: self-efficacy, self-esteem and self-compassion.</a:t>
            </a:r>
          </a:p>
          <a:p>
            <a:r>
              <a:rPr lang="en-US" dirty="0"/>
              <a:t>All these are aspects of the ‘Me’ (beliefs about the self).</a:t>
            </a:r>
          </a:p>
          <a:p>
            <a:r>
              <a:rPr lang="en-US" dirty="0"/>
              <a:t>Though they have important implications in everyday live for the ‘I’ (which is navigating the world).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1FCD21E-EAE1-C243-A8EC-FCB2A8EFB9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FF147-0238-AD4A-95FD-8AB3A50429E5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182139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96C523-854A-9749-B239-56E67E408B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Self-efficacy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This concept was developed as a broader social-cognitive approach in the 1970s.</a:t>
            </a:r>
          </a:p>
          <a:p>
            <a:r>
              <a:rPr lang="en-US" dirty="0"/>
              <a:t>Self-efficacy is defined as the personal belief that one can successfully enact </a:t>
            </a:r>
            <a:r>
              <a:rPr lang="en-US" dirty="0" err="1"/>
              <a:t>behaviours</a:t>
            </a:r>
            <a:r>
              <a:rPr lang="en-US" dirty="0"/>
              <a:t> that will lead to the desired outcomes.</a:t>
            </a:r>
          </a:p>
          <a:p>
            <a:r>
              <a:rPr lang="en-US" dirty="0"/>
              <a:t>Efficacy differs depending on the task or context.</a:t>
            </a:r>
          </a:p>
          <a:p>
            <a:r>
              <a:rPr lang="en-US" dirty="0"/>
              <a:t>Studies show that a sense of self-efficacy is highly correlated with engagement and success.</a:t>
            </a:r>
          </a:p>
          <a:p>
            <a:r>
              <a:rPr lang="en-US" dirty="0"/>
              <a:t>Important for predicting positive outcomes, can be increased via intervention.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CAEB8AB-B30F-EB16-44D5-1C16BCFFDF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FF147-0238-AD4A-95FD-8AB3A50429E5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747668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6168E6-F8F1-294C-B14A-9B7688826F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Health </a:t>
            </a:r>
            <a:r>
              <a:rPr lang="en-US" dirty="0" err="1"/>
              <a:t>behaviours</a:t>
            </a:r>
            <a:r>
              <a:rPr lang="en-US" dirty="0"/>
              <a:t> and self-efficacy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Self-efficacy is important to health behaviors and change (e.g., quitting smoking, exercising, healthy eating).</a:t>
            </a:r>
          </a:p>
          <a:p>
            <a:r>
              <a:rPr lang="en-US" dirty="0"/>
              <a:t>With correlational studies, causality is unclear.</a:t>
            </a:r>
          </a:p>
          <a:p>
            <a:r>
              <a:rPr lang="en-US" dirty="0"/>
              <a:t>Psychologists have designed interventions to increase self-efficacy and then infer its causal role more strongly.</a:t>
            </a:r>
          </a:p>
          <a:p>
            <a:r>
              <a:rPr lang="en-US" dirty="0"/>
              <a:t>Techniques that encourage self-efficacy are now common in therapy and other </a:t>
            </a:r>
            <a:r>
              <a:rPr lang="en-US" dirty="0" err="1"/>
              <a:t>behavioural</a:t>
            </a:r>
            <a:r>
              <a:rPr lang="en-US" dirty="0"/>
              <a:t> interventions.</a:t>
            </a:r>
          </a:p>
          <a:p>
            <a:r>
              <a:rPr lang="en-US" dirty="0"/>
              <a:t>See Figure 5.1 for results of a studies on promoting health </a:t>
            </a:r>
            <a:r>
              <a:rPr lang="en-US" dirty="0" err="1"/>
              <a:t>behaviour</a:t>
            </a:r>
            <a:r>
              <a:rPr lang="en-US" dirty="0"/>
              <a:t> and self-efficacy.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C583F5F-6084-C446-2F3B-58B83CCBBC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FF147-0238-AD4A-95FD-8AB3A50429E5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793668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2884AF-0B80-A04C-A124-534C6710D1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Self-esteem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 positive evaluation of the self; having a sense of worth, competence and personal satisfaction.</a:t>
            </a:r>
          </a:p>
          <a:p>
            <a:r>
              <a:rPr lang="en-US" dirty="0"/>
              <a:t>Tends to be stable, like personality traits.</a:t>
            </a:r>
          </a:p>
          <a:p>
            <a:r>
              <a:rPr lang="en-US" dirty="0"/>
              <a:t>It is subjective, about what one believes about themselves, rather than the objective reality.</a:t>
            </a:r>
          </a:p>
          <a:p>
            <a:r>
              <a:rPr lang="en-US" dirty="0"/>
              <a:t>Usually assessed as an overall evaluation of self, and this depends on domains that are personally most important.</a:t>
            </a:r>
          </a:p>
          <a:p>
            <a:r>
              <a:rPr lang="en-US" dirty="0"/>
              <a:t>Self-esteem is strongly associated with subjective well-being and lower rates of depression.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43C11BD-DBFE-959B-63E0-A13B71D612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FF147-0238-AD4A-95FD-8AB3A50429E5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271371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44AEF5-CFB7-9840-9A63-8EA00F7150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Can self-esteem be enhanced through psychological interventions?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Psychologists have tried to find ways to boost self-esteem.</a:t>
            </a:r>
          </a:p>
          <a:p>
            <a:r>
              <a:rPr lang="en-US" dirty="0"/>
              <a:t>Overall, it has proven difficult to increase through intervention, or results have been short-lasting.</a:t>
            </a:r>
          </a:p>
          <a:p>
            <a:r>
              <a:rPr lang="en-CA" dirty="0"/>
              <a:t>Methods of increasing self-esteem may not have the same benefits as naturally occurring high self-esteem.</a:t>
            </a:r>
          </a:p>
          <a:p>
            <a:r>
              <a:rPr lang="en-US" dirty="0"/>
              <a:t>There are concerns over increases in narcissism alongside increases in self-esteem.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3B7653B-CC13-3E23-F6CB-DDB109DD8C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FF147-0238-AD4A-95FD-8AB3A50429E5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533856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621B9C-983A-504F-9037-68D52A4ADB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Self-compassion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 positive perspective on the self.</a:t>
            </a:r>
          </a:p>
          <a:p>
            <a:r>
              <a:rPr lang="en-US" dirty="0"/>
              <a:t>Three components: kindness towards the self, awareness of common humanity and a mindful approach the self.</a:t>
            </a:r>
          </a:p>
          <a:p>
            <a:r>
              <a:rPr lang="en-US" dirty="0"/>
              <a:t>Especially important when one is facing difficult circumstances.</a:t>
            </a:r>
          </a:p>
          <a:p>
            <a:r>
              <a:rPr lang="en-US" dirty="0"/>
              <a:t>Though different, </a:t>
            </a:r>
            <a:r>
              <a:rPr lang="en-CA" dirty="0"/>
              <a:t>self-compassion and self-esteem are positively correlated.</a:t>
            </a:r>
          </a:p>
          <a:p>
            <a:r>
              <a:rPr lang="en-CA" dirty="0"/>
              <a:t>Also highly correlated with subjective well-being.</a:t>
            </a:r>
          </a:p>
          <a:p>
            <a:r>
              <a:rPr lang="en-CA" dirty="0"/>
              <a:t>Early attempts at increasing via intervention are promising.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B4AA973-9DF5-4D5A-0423-B07DFA882A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FF147-0238-AD4A-95FD-8AB3A50429E5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502995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E1177A-799A-4844-B4C5-40242CCBD5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Cultural considerations (1 of 2)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Independence vs. interdependence describes a key way  self-concepts differ across culture.</a:t>
            </a:r>
          </a:p>
          <a:p>
            <a:r>
              <a:rPr lang="en-US" dirty="0"/>
              <a:t>Cultures differ on average, though this includes much variation within cultures too.</a:t>
            </a:r>
          </a:p>
          <a:p>
            <a:r>
              <a:rPr lang="en-US" dirty="0"/>
              <a:t>Independence </a:t>
            </a:r>
            <a:r>
              <a:rPr lang="en-CA" dirty="0"/>
              <a:t>prioritizes seeing the self as unique and pursuing personal goals autonomously.</a:t>
            </a:r>
          </a:p>
          <a:p>
            <a:pPr lvl="1"/>
            <a:r>
              <a:rPr lang="en-CA" dirty="0"/>
              <a:t>North Americans and Western Europeans tend to have more independent self-concepts. </a:t>
            </a:r>
            <a:endParaRPr lang="en-US" dirty="0"/>
          </a:p>
          <a:p>
            <a:r>
              <a:rPr lang="en-CA" dirty="0"/>
              <a:t>Interdependence prioritizes social bonds, fitting into groups and social norms.</a:t>
            </a:r>
          </a:p>
          <a:p>
            <a:pPr lvl="1"/>
            <a:r>
              <a:rPr lang="en-CA" dirty="0"/>
              <a:t>East Asians tend have more interdependent self-concepts.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A38DF1E-3A5B-5820-D254-1F14E1181F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FF147-0238-AD4A-95FD-8AB3A50429E5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168833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832C61-0F59-B941-A18A-DFB4DECF0B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Cultural considerations (2 of 2)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terms in individualist and collectivist cultures are often used to describe these opposing cultural priorities.</a:t>
            </a:r>
          </a:p>
          <a:p>
            <a:r>
              <a:rPr lang="en-US" dirty="0"/>
              <a:t>Self-enhancement is the tendency to see oneself positively.</a:t>
            </a:r>
          </a:p>
          <a:p>
            <a:pPr lvl="1"/>
            <a:r>
              <a:rPr lang="en-US" dirty="0"/>
              <a:t>Often associated with Western cultures.</a:t>
            </a:r>
          </a:p>
          <a:p>
            <a:pPr lvl="1"/>
            <a:r>
              <a:rPr lang="en-US" dirty="0"/>
              <a:t>However, it may be universal, when it is tested according to cultural priorities.</a:t>
            </a:r>
          </a:p>
          <a:p>
            <a:r>
              <a:rPr lang="en-US" dirty="0"/>
              <a:t>Studies have shown that people in Western countries score higher in self-esteem compared to people in East Asian countries.</a:t>
            </a:r>
          </a:p>
          <a:p>
            <a:pPr lvl="1"/>
            <a:r>
              <a:rPr lang="en-US" dirty="0"/>
              <a:t>Can be interpreted as enhancement or culture priority in West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122D325-7DF3-3D83-3A21-1F1E8C80FD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FF147-0238-AD4A-95FD-8AB3A50429E5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12531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23900" y="2362200"/>
            <a:ext cx="7696200" cy="2133600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en-US" sz="4400" dirty="0"/>
              <a:t>Chapter 5</a:t>
            </a:r>
            <a:br>
              <a:rPr lang="en-US" sz="4400" dirty="0"/>
            </a:br>
            <a:r>
              <a:rPr lang="en-US" sz="4400" dirty="0"/>
              <a:t> The self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D45EEE-D427-7841-B30E-FED404C38C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Summing up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/>
              <a:t>The ‘I’ and the ‘Me’ are two distinct aspects of the self.</a:t>
            </a:r>
          </a:p>
          <a:p>
            <a:r>
              <a:rPr lang="en-US" dirty="0"/>
              <a:t>Self-concept is multi-faceted; however, most people believe they have one ‘true self’.</a:t>
            </a:r>
          </a:p>
          <a:p>
            <a:r>
              <a:rPr lang="en-US" dirty="0"/>
              <a:t>Self-determination theory describes authentic </a:t>
            </a:r>
            <a:r>
              <a:rPr lang="en-US" dirty="0" err="1"/>
              <a:t>behaviours</a:t>
            </a:r>
            <a:r>
              <a:rPr lang="en-US" dirty="0"/>
              <a:t> as intrinsically motivated.</a:t>
            </a:r>
          </a:p>
          <a:p>
            <a:r>
              <a:rPr lang="en-US" dirty="0"/>
              <a:t>Meaning in life stems from a sense of purpose, mattering and coherence.</a:t>
            </a:r>
          </a:p>
          <a:p>
            <a:r>
              <a:rPr lang="en-US" dirty="0"/>
              <a:t>Self-efficacy, self-esteem and self-compassion include positive self-views and have many desirable correlates. </a:t>
            </a:r>
          </a:p>
          <a:p>
            <a:r>
              <a:rPr lang="en-US" dirty="0"/>
              <a:t>Much of the research in psychology focuses on Western nations, and we should use caution when extending research findings to other cultures, especially in terms of the self-concept.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D16028D-A410-AA87-8C17-43C7B88E0A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FF147-0238-AD4A-95FD-8AB3A50429E5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24570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82CA93-D1E3-0642-A3CE-36EA6A94A1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Learning objectives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Explore the meaning of the self.</a:t>
            </a:r>
          </a:p>
          <a:p>
            <a:r>
              <a:rPr lang="en-US" dirty="0"/>
              <a:t>Understand approaches to defining and measuring the true self and authenticity.</a:t>
            </a:r>
          </a:p>
          <a:p>
            <a:r>
              <a:rPr lang="en-US" dirty="0"/>
              <a:t>Explore the components and sources of meaning in life.</a:t>
            </a:r>
          </a:p>
          <a:p>
            <a:r>
              <a:rPr lang="en-US" dirty="0"/>
              <a:t>Understand three dimensions of self-views: self-efficacy, self-esteem and self-compassion.</a:t>
            </a:r>
          </a:p>
          <a:p>
            <a:r>
              <a:rPr lang="en-US" dirty="0"/>
              <a:t>Consider cultural differences regarding the self-concept.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D96A034-CBAB-2ED2-7877-68F3EFB352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FF147-0238-AD4A-95FD-8AB3A50429E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11600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AA6565-9C66-5C45-95F2-86A30537CF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Defining the self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Two divisions of the self according to psychologist William James.</a:t>
            </a:r>
          </a:p>
          <a:p>
            <a:r>
              <a:rPr lang="en-US" dirty="0"/>
              <a:t>The ‘I’ is the ‘doing’ part of people that directs actions, thoughts and feelings, and choices moment to moment.</a:t>
            </a:r>
          </a:p>
          <a:p>
            <a:pPr lvl="1"/>
            <a:r>
              <a:rPr lang="en-US" dirty="0"/>
              <a:t>This aspect of self is connected to the idea of free will, and very hard to study.</a:t>
            </a:r>
          </a:p>
          <a:p>
            <a:r>
              <a:rPr lang="en-US" dirty="0"/>
              <a:t>The ‘Me’ is the self-concept, the mental representations we have of ourselves, including knowledge, beliefs and evaluations.</a:t>
            </a:r>
          </a:p>
          <a:p>
            <a:r>
              <a:rPr lang="en-US" dirty="0"/>
              <a:t>These two aspects of self interact and are intrinsically linked.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A0B4859-51FC-D774-C533-2735FBCA1E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FF147-0238-AD4A-95FD-8AB3A50429E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17119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F1D740-DFF3-B845-8BA9-7AE1C963E8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Self-concept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/>
              <a:t>Includes beliefs about many aspects of personality (traits and strengths), as well as physical appearance, accomplishments, roles, etc.</a:t>
            </a:r>
          </a:p>
          <a:p>
            <a:r>
              <a:rPr lang="en-US" dirty="0"/>
              <a:t>Self-concept is not objective reality, but an individual’s understanding of reality; people can have multiple possible selves (e.g. ideal, true).</a:t>
            </a:r>
          </a:p>
          <a:p>
            <a:r>
              <a:rPr lang="en-US" dirty="0"/>
              <a:t>Guides individuals’ thoughts and shapes how they process information.</a:t>
            </a:r>
          </a:p>
          <a:p>
            <a:r>
              <a:rPr lang="en-US" dirty="0"/>
              <a:t>The self-reference effect describes a phenomenon where events encoded in relation to the self are remembered easily.</a:t>
            </a:r>
          </a:p>
          <a:p>
            <a:r>
              <a:rPr lang="en-US" dirty="0"/>
              <a:t>Context of situations can alter self-concept, such as different roles (e.g. friend, employee, mother).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6621D66-F8E6-E2AD-62EE-4CC7ECE296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FF147-0238-AD4A-95FD-8AB3A50429E5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52954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937037-F516-6443-961D-B30A8F5777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true self and authenticity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Acting consistently with one’s true self is experienced as authentic.</a:t>
            </a:r>
          </a:p>
          <a:p>
            <a:r>
              <a:rPr lang="en-US" dirty="0"/>
              <a:t>Difficult to discern which elements of self are objectively ‘true’.</a:t>
            </a:r>
          </a:p>
          <a:p>
            <a:r>
              <a:rPr lang="en-US" dirty="0"/>
              <a:t>Authenticity is a core feature of </a:t>
            </a:r>
            <a:r>
              <a:rPr lang="en-US" dirty="0" err="1"/>
              <a:t>eudaimonia</a:t>
            </a:r>
            <a:r>
              <a:rPr lang="en-US" dirty="0"/>
              <a:t>.</a:t>
            </a:r>
          </a:p>
          <a:p>
            <a:r>
              <a:rPr lang="en-US" dirty="0"/>
              <a:t>Before positive psychology, similar to self-actualization by humanists such as Rogers and Maslow.</a:t>
            </a:r>
          </a:p>
          <a:p>
            <a:r>
              <a:rPr lang="en-US" dirty="0"/>
              <a:t>Essentialist view of the true self is that people have a core unchangeable essence.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351B050-E472-957B-3156-DD263662B7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FF147-0238-AD4A-95FD-8AB3A50429E5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40175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C2349C-0C65-B24A-8637-25A16FB1AB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Self-determination theory and authenticity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Self-determination </a:t>
            </a:r>
            <a:r>
              <a:rPr lang="en-CA" dirty="0"/>
              <a:t>is linked to humanistic ideas about healthy self-concepts in positive psychology.</a:t>
            </a:r>
          </a:p>
          <a:p>
            <a:r>
              <a:rPr lang="en-CA" dirty="0"/>
              <a:t>People’s sense that they are doing things that their true self endorses.</a:t>
            </a:r>
            <a:endParaRPr lang="en-US" dirty="0"/>
          </a:p>
          <a:p>
            <a:r>
              <a:rPr lang="en-US" dirty="0"/>
              <a:t>The reason people do things can be divided into two types of motivation: intrinsic and extrinsic. </a:t>
            </a:r>
          </a:p>
          <a:p>
            <a:r>
              <a:rPr lang="en-US" dirty="0"/>
              <a:t>Intrinsic motivation is generated by things that help meet basic needs.</a:t>
            </a:r>
          </a:p>
          <a:p>
            <a:r>
              <a:rPr lang="en-US" dirty="0"/>
              <a:t>This process feels authentic; we are pursuing things the self endorses at a deep level (meeting basic needs).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2652D4F-8089-4A84-EA2D-BF9F9C934C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FF147-0238-AD4A-95FD-8AB3A50429E5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699423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6F4B70-233D-8E4A-B56C-21D4898FC6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Measuring authenticity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/>
              <a:t>Disposition authenticity questionnaires assess characteristics that reflect authentic experiences.</a:t>
            </a:r>
          </a:p>
          <a:p>
            <a:r>
              <a:rPr lang="en-CA" dirty="0"/>
              <a:t>Some questionnaires also assess how and when people think they behave in authentic ways.</a:t>
            </a:r>
          </a:p>
          <a:p>
            <a:r>
              <a:rPr lang="en-CA" dirty="0"/>
              <a:t>The Authenticity Scale is one measurement tool and includes items such as ‘I always stand by what I believe in’.</a:t>
            </a:r>
          </a:p>
          <a:p>
            <a:r>
              <a:rPr lang="en-CA" dirty="0"/>
              <a:t>Measures of authenticity usually correlate with other positive characteristics, such as self-esteem and life satisfaction.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8EF3F1E-6CF8-09C5-FEBB-AA02DA8EEF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FF147-0238-AD4A-95FD-8AB3A50429E5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972115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50F428-9793-0A41-9915-2B49D5597B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Dispositional and state authenticity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Dispositional authenticity is a trait-like individual difference.</a:t>
            </a:r>
          </a:p>
          <a:p>
            <a:pPr lvl="1"/>
            <a:r>
              <a:rPr lang="en-US" dirty="0"/>
              <a:t>Understanding, feeling and behaving like one’s true self.</a:t>
            </a:r>
          </a:p>
          <a:p>
            <a:r>
              <a:rPr lang="en-US" dirty="0"/>
              <a:t>State authenticity is the perception that one is currently behaving in accordance with the true self.</a:t>
            </a:r>
          </a:p>
          <a:p>
            <a:pPr lvl="1"/>
            <a:r>
              <a:rPr lang="en-US" dirty="0"/>
              <a:t>It varies moment to moment, and depending on the situation one is in.</a:t>
            </a:r>
          </a:p>
          <a:p>
            <a:r>
              <a:rPr lang="en-US" dirty="0"/>
              <a:t>People tend to feel authentic when they feel free and are pursuing core values and goals; it correlates with positive moods.</a:t>
            </a:r>
          </a:p>
          <a:p>
            <a:r>
              <a:rPr lang="en-US" dirty="0"/>
              <a:t>People can feel authentic even when breaking habits or behaving in ways that differ from their traits.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CD70746-EB66-3698-0A28-10965E3A7B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FF147-0238-AD4A-95FD-8AB3A50429E5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3609097"/>
      </p:ext>
    </p:extLst>
  </p:cSld>
  <p:clrMapOvr>
    <a:masterClrMapping/>
  </p:clrMapOvr>
</p:sld>
</file>

<file path=ppt/theme/theme1.xml><?xml version="1.0" encoding="utf-8"?>
<a:theme xmlns:a="http://schemas.openxmlformats.org/drawingml/2006/main" name="CDC PPT master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DC PPT master theme" id="{54717623-23ED-4358-9C73-6518671C19EC}" vid="{8348790F-27F1-4F39-885D-2376FA45C8D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CW_TEMPLATE_PPTX</Template>
  <TotalTime>5687</TotalTime>
  <Words>1437</Words>
  <Application>Microsoft Office PowerPoint</Application>
  <PresentationFormat>On-screen Show (4:3)</PresentationFormat>
  <Paragraphs>134</Paragraphs>
  <Slides>20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4" baseType="lpstr">
      <vt:lpstr>Arial</vt:lpstr>
      <vt:lpstr>Calibri</vt:lpstr>
      <vt:lpstr>Courier New</vt:lpstr>
      <vt:lpstr>CDC PPT master theme</vt:lpstr>
      <vt:lpstr>PowerPoint Presentation</vt:lpstr>
      <vt:lpstr>Chapter 5  The self</vt:lpstr>
      <vt:lpstr>Learning objectives</vt:lpstr>
      <vt:lpstr>Defining the self</vt:lpstr>
      <vt:lpstr>Self-concept</vt:lpstr>
      <vt:lpstr>The true self and authenticity</vt:lpstr>
      <vt:lpstr>Self-determination theory and authenticity</vt:lpstr>
      <vt:lpstr>Measuring authenticity</vt:lpstr>
      <vt:lpstr>Dispositional and state authenticity</vt:lpstr>
      <vt:lpstr>Meaning in life</vt:lpstr>
      <vt:lpstr>Finding meaning</vt:lpstr>
      <vt:lpstr>Self-views: Efficacy, esteem and compassion</vt:lpstr>
      <vt:lpstr>Self-efficacy</vt:lpstr>
      <vt:lpstr>Health behaviours and self-efficacy</vt:lpstr>
      <vt:lpstr>Self-esteem</vt:lpstr>
      <vt:lpstr>Can self-esteem be enhanced through psychological interventions?</vt:lpstr>
      <vt:lpstr>Self-compassion</vt:lpstr>
      <vt:lpstr>Cultural considerations (1 of 2)</vt:lpstr>
      <vt:lpstr>Cultural considerations (2 of 2)</vt:lpstr>
      <vt:lpstr>Summing up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Stephanie Woodall</dc:creator>
  <cp:lastModifiedBy>Imogen Roome</cp:lastModifiedBy>
  <cp:revision>66</cp:revision>
  <dcterms:created xsi:type="dcterms:W3CDTF">2021-07-22T07:18:44Z</dcterms:created>
  <dcterms:modified xsi:type="dcterms:W3CDTF">2024-09-23T10:44:44Z</dcterms:modified>
</cp:coreProperties>
</file>