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sldIdLst>
    <p:sldId id="278" r:id="rId2"/>
    <p:sldId id="312" r:id="rId3"/>
    <p:sldId id="257" r:id="rId4"/>
    <p:sldId id="258" r:id="rId5"/>
    <p:sldId id="259" r:id="rId6"/>
    <p:sldId id="260" r:id="rId7"/>
    <p:sldId id="271" r:id="rId8"/>
    <p:sldId id="433" r:id="rId9"/>
    <p:sldId id="434" r:id="rId10"/>
    <p:sldId id="435" r:id="rId11"/>
    <p:sldId id="270" r:id="rId12"/>
    <p:sldId id="269" r:id="rId13"/>
    <p:sldId id="268" r:id="rId14"/>
    <p:sldId id="428" r:id="rId15"/>
    <p:sldId id="436" r:id="rId16"/>
    <p:sldId id="430" r:id="rId17"/>
    <p:sldId id="437" r:id="rId18"/>
    <p:sldId id="267" r:id="rId19"/>
    <p:sldId id="43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2"/>
    <p:restoredTop sz="94671"/>
  </p:normalViewPr>
  <p:slideViewPr>
    <p:cSldViewPr snapToGrid="0" snapToObjects="1">
      <p:cViewPr varScale="1">
        <p:scale>
          <a:sx n="111" d="100"/>
          <a:sy n="111" d="100"/>
        </p:scale>
        <p:origin x="161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53C032-2C00-41C2-8523-BD0A66886137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E3FDA-48AD-43A5-8B2F-07C67B9615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957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_design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4524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no 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100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732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297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178122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178121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049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6581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10240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937341"/>
            <a:ext cx="3868340" cy="34064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102398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937329"/>
            <a:ext cx="3887391" cy="34064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434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911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955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C686B-8071-4C26-8690-34C56671B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0EB49-51FD-4BF5-8417-6D73B7715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C80C4-E90C-4AA2-8128-4C3A8213A7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6C9D3-95C6-4C1E-865C-4211F47BC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685DF9-3CD0-4CD2-B8FC-825158FBC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Effective Instructional Strategies: From Theory to Practice 3rd Edition © 2012 SAGE Publications, Inc.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7D6F2C-966A-4C2C-A7D5-497C12A18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AAB62-32E8-4B98-B261-29EF66DB7EA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342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2714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020388"/>
            <a:ext cx="7886700" cy="4152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70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15938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279400" algn="l" defTabSz="914400" rtl="0" eaLnBrk="1" latinLnBrk="0" hangingPunct="1">
        <a:lnSpc>
          <a:spcPct val="100000"/>
        </a:lnSpc>
        <a:spcBef>
          <a:spcPts val="500"/>
        </a:spcBef>
        <a:buFont typeface="Courier New" panose="02070309020205020404" pitchFamily="49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663" indent="-3476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860032" y="1523206"/>
            <a:ext cx="3445768" cy="3811588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>
                    <a:lumMod val="65000"/>
                  </a:schemeClr>
                </a:solidFill>
              </a:rPr>
              <a:t>Positive Psychology: The Science of Well-Being, 2e</a:t>
            </a:r>
          </a:p>
          <a:p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© John </a:t>
            </a:r>
            <a:r>
              <a:rPr lang="en-US" sz="2000">
                <a:solidFill>
                  <a:schemeClr val="bg1">
                    <a:lumMod val="65000"/>
                  </a:schemeClr>
                </a:solidFill>
              </a:rPr>
              <a:t>M. Zelenski</a:t>
            </a:r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2C29554-528D-0920-CC14-06B012B29B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9485" y="992188"/>
            <a:ext cx="3907793" cy="4873625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1D649E-6689-8A4F-B9DC-4B847F5AC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Promoting </a:t>
            </a:r>
            <a:r>
              <a:rPr lang="en-US" dirty="0" err="1"/>
              <a:t>prosocial</a:t>
            </a:r>
            <a:r>
              <a:rPr lang="en-US" dirty="0"/>
              <a:t> </a:t>
            </a:r>
            <a:r>
              <a:rPr lang="en-US" dirty="0" err="1"/>
              <a:t>behaviours</a:t>
            </a:r>
            <a:r>
              <a:rPr lang="en-US" dirty="0"/>
              <a:t> in social dilemmas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7126F7-A31D-FF4E-8D9C-34586B8D3F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Cooperation is crucial for overcoming social dilemmas and maximizing the benefits.</a:t>
            </a:r>
          </a:p>
          <a:p>
            <a:r>
              <a:rPr lang="en-US" dirty="0"/>
              <a:t>Cooperation is higher when the dilemma is framed as ethical, seen as being owned by a community, and when people have personal experience with the dilemma.</a:t>
            </a:r>
          </a:p>
          <a:p>
            <a:r>
              <a:rPr lang="en-US" dirty="0"/>
              <a:t>Cooperation is lower when there is uncertainty about the size of resource and rate of replenishment.</a:t>
            </a:r>
          </a:p>
          <a:p>
            <a:r>
              <a:rPr lang="en-US" dirty="0"/>
              <a:t>People cooperate more with in-group members.</a:t>
            </a:r>
          </a:p>
          <a:p>
            <a:r>
              <a:rPr lang="en-US" dirty="0"/>
              <a:t>Promoting communication among groups enhances cooperation.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93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E1C9D-C39E-9E4F-8AEE-ACE9E1B13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Solving social dilemmas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1358BB-27BD-A14B-8607-0F371B4E32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Incentives can be helpful, both politically (e.g. tax incentives) or interpersonally (pleasant vs. unpleasant </a:t>
            </a:r>
            <a:r>
              <a:rPr lang="en-US" dirty="0" err="1"/>
              <a:t>behaviours</a:t>
            </a:r>
            <a:r>
              <a:rPr lang="en-US" dirty="0"/>
              <a:t>).</a:t>
            </a:r>
          </a:p>
          <a:p>
            <a:r>
              <a:rPr lang="en-CA" dirty="0"/>
              <a:t>Punishments and enforcement of social norms can help as well.</a:t>
            </a:r>
          </a:p>
          <a:p>
            <a:r>
              <a:rPr lang="en-CA" dirty="0"/>
              <a:t>Knowing that one may be punished for not cooperating makes it more likely that others will comply.</a:t>
            </a:r>
          </a:p>
          <a:p>
            <a:r>
              <a:rPr lang="en-US" dirty="0"/>
              <a:t>Increasing trust is crucial, and develops through cooperation and positive experiences, but can be difficult to maintain in large groups.</a:t>
            </a:r>
          </a:p>
          <a:p>
            <a:pPr lvl="1"/>
            <a:r>
              <a:rPr lang="en-US" dirty="0"/>
              <a:t>More frequent among people who share common identities.</a:t>
            </a:r>
          </a:p>
          <a:p>
            <a:r>
              <a:rPr lang="en-CA" dirty="0"/>
              <a:t>Inter-group competition may be harnessed towards </a:t>
            </a:r>
            <a:r>
              <a:rPr lang="en-CA" dirty="0" err="1"/>
              <a:t>prosocial</a:t>
            </a:r>
            <a:r>
              <a:rPr lang="en-CA" dirty="0"/>
              <a:t> ends.</a:t>
            </a:r>
          </a:p>
          <a:p>
            <a:pPr lvl="1"/>
            <a:r>
              <a:rPr lang="en-CA" dirty="0"/>
              <a:t>Alternatively, building towards broader common identities.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8213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6C523-854A-9749-B239-56E67E408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Intuitive </a:t>
            </a:r>
            <a:r>
              <a:rPr lang="en-US" dirty="0" err="1"/>
              <a:t>prosociality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CF0624-6738-E04C-A13B-2AD4D3BB3E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initial impulse to improve another’s well-being.</a:t>
            </a:r>
          </a:p>
          <a:p>
            <a:r>
              <a:rPr lang="en-US" dirty="0"/>
              <a:t>Research suggest that people’s impulses might be </a:t>
            </a:r>
            <a:r>
              <a:rPr lang="en-US" dirty="0" err="1"/>
              <a:t>prosocial</a:t>
            </a:r>
            <a:r>
              <a:rPr lang="en-US" dirty="0"/>
              <a:t>, not selfish, in some circumstances, e.g. heroic acts performed on impulse.</a:t>
            </a:r>
          </a:p>
          <a:p>
            <a:r>
              <a:rPr lang="en-US" dirty="0"/>
              <a:t>Decisions made without much thought are often more </a:t>
            </a:r>
            <a:r>
              <a:rPr lang="en-US" dirty="0" err="1"/>
              <a:t>prosocial</a:t>
            </a:r>
            <a:r>
              <a:rPr lang="en-US" dirty="0"/>
              <a:t> than ones that are carefully considered.</a:t>
            </a:r>
          </a:p>
          <a:p>
            <a:r>
              <a:rPr lang="en-US" dirty="0"/>
              <a:t>Neuroscience research supports the idea of intuitive </a:t>
            </a:r>
            <a:r>
              <a:rPr lang="en-US" dirty="0" err="1"/>
              <a:t>prosociality</a:t>
            </a:r>
            <a:r>
              <a:rPr lang="en-US" dirty="0"/>
              <a:t>.</a:t>
            </a:r>
          </a:p>
          <a:p>
            <a:r>
              <a:rPr lang="en-US" dirty="0"/>
              <a:t>Young children (without much self-control) display </a:t>
            </a:r>
            <a:r>
              <a:rPr lang="en-US" dirty="0" err="1"/>
              <a:t>prosocial</a:t>
            </a:r>
            <a:r>
              <a:rPr lang="en-US" dirty="0"/>
              <a:t> </a:t>
            </a:r>
            <a:r>
              <a:rPr lang="en-US" dirty="0" err="1"/>
              <a:t>behaviour</a:t>
            </a:r>
            <a:r>
              <a:rPr lang="en-US" dirty="0"/>
              <a:t>.</a:t>
            </a:r>
          </a:p>
          <a:p>
            <a:r>
              <a:rPr lang="en-US" dirty="0"/>
              <a:t>Emotions like awe and gratitude seem to prompt </a:t>
            </a:r>
            <a:r>
              <a:rPr lang="en-US" dirty="0" err="1"/>
              <a:t>prosociality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4766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884AF-0B80-A04C-A124-534C6710D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Physical environments and the responsible person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66CB11-37C0-E643-A2DD-0E4D0B62CA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physical space we are in has an impact on thoughts, feelings and </a:t>
            </a:r>
            <a:r>
              <a:rPr lang="en-US" dirty="0" err="1"/>
              <a:t>behaviour</a:t>
            </a:r>
            <a:r>
              <a:rPr lang="en-US" dirty="0"/>
              <a:t>.</a:t>
            </a:r>
          </a:p>
          <a:p>
            <a:r>
              <a:rPr lang="en-US" dirty="0"/>
              <a:t>The reasonable person model asserts that reasonable </a:t>
            </a:r>
            <a:r>
              <a:rPr lang="en-US" dirty="0" err="1"/>
              <a:t>behaviour</a:t>
            </a:r>
            <a:r>
              <a:rPr lang="en-US" dirty="0"/>
              <a:t> is encouraged by environments that meet people’s needs.</a:t>
            </a:r>
          </a:p>
          <a:p>
            <a:r>
              <a:rPr lang="en-US" dirty="0"/>
              <a:t>Environments can reduce negative feelings like irritability and fatigue.</a:t>
            </a:r>
          </a:p>
          <a:p>
            <a:r>
              <a:rPr lang="en-US" dirty="0"/>
              <a:t>Cognitive component of environments involve the amount and flow of information from the environment.</a:t>
            </a:r>
          </a:p>
          <a:p>
            <a:pPr lvl="1"/>
            <a:r>
              <a:rPr lang="en-US" dirty="0"/>
              <a:t>Natural environments often promote cognitive functioning.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7137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E726F-6733-434D-9DAC-13E8240D8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Natural environments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9B09F-07C8-6544-BC8A-5F1C0B186E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Biophilia is the notion that humans are innately attracted to other forms of life (e.g. plants and animals).</a:t>
            </a:r>
          </a:p>
          <a:p>
            <a:r>
              <a:rPr lang="en-US" dirty="0"/>
              <a:t>Humans evolved in natural environments, and evolutionarily history </a:t>
            </a:r>
            <a:r>
              <a:rPr lang="en-US" dirty="0" err="1"/>
              <a:t>favoured</a:t>
            </a:r>
            <a:r>
              <a:rPr lang="en-US" dirty="0"/>
              <a:t> people with strong attachments to healthy nature as this was good for survival and accruing resources.</a:t>
            </a:r>
          </a:p>
          <a:p>
            <a:r>
              <a:rPr lang="en-US" dirty="0"/>
              <a:t>The many benefits of spending time in nature are consistent with this idea.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6029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469A2-46EF-9A40-BC50-A7990C0FB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 of natural environments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A113F5-6D17-B94B-A4D2-1E2BEB9446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Spending time in nature is associated with positive moods, decreased stress, mental alertness and prosocial </a:t>
            </a:r>
            <a:r>
              <a:rPr lang="en-US" dirty="0" err="1"/>
              <a:t>behaviour</a:t>
            </a:r>
            <a:r>
              <a:rPr lang="en-US" dirty="0"/>
              <a:t>.</a:t>
            </a:r>
          </a:p>
          <a:p>
            <a:r>
              <a:rPr lang="en-US" dirty="0"/>
              <a:t>Research suggests that people who live near green space report more happiness and better physical health.</a:t>
            </a:r>
          </a:p>
          <a:p>
            <a:r>
              <a:rPr lang="en-US" dirty="0"/>
              <a:t>The subjective connection a person feels with the natural environment is known as nature relatedness.</a:t>
            </a:r>
          </a:p>
          <a:p>
            <a:r>
              <a:rPr lang="en-US" dirty="0"/>
              <a:t>Spending time in nature may also contribute to sustainable </a:t>
            </a:r>
            <a:r>
              <a:rPr lang="en-US" dirty="0" err="1"/>
              <a:t>behaviours</a:t>
            </a:r>
            <a:r>
              <a:rPr lang="en-US" dirty="0"/>
              <a:t> as people develop a stronger connection with nature.</a:t>
            </a:r>
          </a:p>
          <a:p>
            <a:r>
              <a:rPr lang="en-US" dirty="0"/>
              <a:t>Nature-based interventions can improve well-being.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3848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10352-FFDA-6C49-9805-FA6011591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Built environments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8F693-F5A7-C043-9B45-04202C235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people spend the majority of their time indoors (estimated to be around 90%).</a:t>
            </a:r>
          </a:p>
          <a:p>
            <a:r>
              <a:rPr lang="en-CA" dirty="0"/>
              <a:t>Elements of built spaces can contribute to human flourishing.</a:t>
            </a:r>
          </a:p>
          <a:p>
            <a:r>
              <a:rPr lang="en-CA" dirty="0"/>
              <a:t>There are strong economic arguments for healthy workplaces to promote the happiness, productivity and health of employees.</a:t>
            </a:r>
          </a:p>
          <a:p>
            <a:r>
              <a:rPr lang="en-CA" dirty="0"/>
              <a:t>The physical environment of personal residences can affect health aspects such as restoration and sleep.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5019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A4C7A-3E5D-844D-9144-260CE579D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Optimizing built environments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97E949-FA91-CD42-B8BF-93CF545637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/>
              <a:t>Creating optimal built environments includes removing pollution, adjusting levels of light and noise, as well as design.</a:t>
            </a:r>
          </a:p>
          <a:p>
            <a:pPr lvl="1"/>
            <a:r>
              <a:rPr lang="en-CA" dirty="0"/>
              <a:t>These levels change according to tasks performed in a specific workplace.</a:t>
            </a:r>
          </a:p>
          <a:p>
            <a:r>
              <a:rPr lang="en-CA" dirty="0"/>
              <a:t>No universal agreement on an optimal design, rather, capacity for personal adjustments can be helpful.</a:t>
            </a:r>
          </a:p>
          <a:p>
            <a:r>
              <a:rPr lang="en-CA" dirty="0"/>
              <a:t>Increase in social contact among workers can promote creativity (such as open-plan office), but also increase noise pollution.</a:t>
            </a:r>
          </a:p>
          <a:p>
            <a:r>
              <a:rPr lang="en-CA" dirty="0" err="1"/>
              <a:t>Biophilic</a:t>
            </a:r>
            <a:r>
              <a:rPr lang="en-CA" dirty="0"/>
              <a:t> design incorporates natural elements into built spaces, attempting to mimic nature and reap its benefits.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0580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21B9C-983A-504F-9037-68D52A4AD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Virtual environments and online </a:t>
            </a:r>
            <a:r>
              <a:rPr lang="en-US" dirty="0" err="1"/>
              <a:t>behaviour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0FCF7C-E65C-7A4D-B8CA-B64A1812FA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/>
              <a:t>People’s physical environments include phones and computers that provide portals to virtual environments, such as online gaming and social media.</a:t>
            </a:r>
          </a:p>
          <a:p>
            <a:r>
              <a:rPr lang="en-CA" dirty="0"/>
              <a:t>Researchers have studied whether virtual environments (e.g. screen time, social media) are having positive or negative effects on people’s overall well-being.</a:t>
            </a:r>
          </a:p>
          <a:p>
            <a:r>
              <a:rPr lang="en-CA" dirty="0"/>
              <a:t>Virtual environments may be much like actual social environments.</a:t>
            </a:r>
          </a:p>
          <a:p>
            <a:r>
              <a:rPr lang="en-CA" dirty="0"/>
              <a:t>Virtual environments are good when they facilitate connection and communication with friends and family.</a:t>
            </a:r>
          </a:p>
          <a:p>
            <a:r>
              <a:rPr lang="en-CA" dirty="0"/>
              <a:t>In contrast, merely browsing others’ online profiles can lead to unpleasant social comparison.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0299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E1D8C-F81E-E742-9EF4-34441A5E0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Summing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D759FE-D798-A54C-ADD2-F8B29282B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Social and physical environments play an important role in daily life; humans are incredibly interconnected.</a:t>
            </a:r>
          </a:p>
          <a:p>
            <a:r>
              <a:rPr lang="en-CA" dirty="0"/>
              <a:t>Social dilemmas happen when short-term self-interest comes in conflict with the collective interest or longer-term benefits.</a:t>
            </a:r>
          </a:p>
          <a:p>
            <a:r>
              <a:rPr lang="en-CA" dirty="0"/>
              <a:t>Trust, social norms, common identities and goals, and clarity are a few factors that tend to promote successful dilemma resolution.</a:t>
            </a:r>
          </a:p>
          <a:p>
            <a:r>
              <a:rPr lang="en-CA" dirty="0"/>
              <a:t>People have a natural impulse to cooperate in many contexts.</a:t>
            </a:r>
            <a:endParaRPr lang="en-US" dirty="0"/>
          </a:p>
          <a:p>
            <a:r>
              <a:rPr lang="en-US" dirty="0"/>
              <a:t>Inclusion of more nature in our lives, as well as in our indoor spaces, can promote well-being.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594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900" y="2362200"/>
            <a:ext cx="7696200" cy="21336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4400" dirty="0"/>
              <a:t>Chapter 7</a:t>
            </a:r>
            <a:br>
              <a:rPr lang="en-US" sz="4400" dirty="0"/>
            </a:br>
            <a:r>
              <a:rPr lang="en-US" sz="4400" dirty="0"/>
              <a:t> Social and physical environments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2CA93-D1E3-0642-A3CE-36EA6A94A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1686F-652E-6648-B117-310F262896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Understand how evolutionary theory explains cooperation, and the more immediate factors that promote or hinder it. </a:t>
            </a:r>
          </a:p>
          <a:p>
            <a:r>
              <a:rPr lang="en-US" dirty="0"/>
              <a:t>Distinguish between public goods and common pool resource dilemmas in general and as exemplified in important social issues.</a:t>
            </a:r>
          </a:p>
          <a:p>
            <a:r>
              <a:rPr lang="en-US" dirty="0"/>
              <a:t>Explore the idea of intuitive </a:t>
            </a:r>
            <a:r>
              <a:rPr lang="en-US" dirty="0" err="1"/>
              <a:t>prosociality</a:t>
            </a:r>
            <a:r>
              <a:rPr lang="en-US" dirty="0"/>
              <a:t>.</a:t>
            </a:r>
          </a:p>
          <a:p>
            <a:r>
              <a:rPr lang="en-US" dirty="0"/>
              <a:t>Consider optimal physical environments across natural, built and virtual types.</a:t>
            </a:r>
          </a:p>
          <a:p>
            <a:r>
              <a:rPr lang="en-US" dirty="0"/>
              <a:t>Explore why elements of nature seem to improve well-being.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160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A6565-9C66-5C45-95F2-86A30537C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Social environments: Human nature and cooperation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182495-B2DC-8145-917A-FB9BD6B65D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Humans are a social species.</a:t>
            </a:r>
          </a:p>
          <a:p>
            <a:r>
              <a:rPr lang="en-US" dirty="0"/>
              <a:t>Social forces influence our </a:t>
            </a:r>
            <a:r>
              <a:rPr lang="en-US" dirty="0" err="1"/>
              <a:t>behaviour</a:t>
            </a:r>
            <a:r>
              <a:rPr lang="en-US" dirty="0"/>
              <a:t> and decisions broadly.</a:t>
            </a:r>
          </a:p>
          <a:p>
            <a:r>
              <a:rPr lang="en-US" dirty="0"/>
              <a:t>People depend on cooperation for survival.</a:t>
            </a:r>
          </a:p>
          <a:p>
            <a:r>
              <a:rPr lang="en-US" dirty="0"/>
              <a:t>Competition and conflict are also common.</a:t>
            </a:r>
          </a:p>
          <a:p>
            <a:r>
              <a:rPr lang="en-US" dirty="0"/>
              <a:t>People and scholars differ in the extent to which they emphasize cooperation versus competition as the core part of human nature.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711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37037-F516-6443-961D-B30A8F577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Evolutionary perspectives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3D8790-25A6-A84D-AF97-848F21295D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Humans have dual natures; they are competitive and value victory but are also </a:t>
            </a:r>
            <a:r>
              <a:rPr lang="en-US" dirty="0" err="1"/>
              <a:t>prosocial</a:t>
            </a:r>
            <a:r>
              <a:rPr lang="en-US" dirty="0"/>
              <a:t> with cooperative impulses.</a:t>
            </a:r>
          </a:p>
          <a:p>
            <a:r>
              <a:rPr lang="en-US" dirty="0"/>
              <a:t>Evolution can be seen as responsible for human generosity, as it is also a fitness instinct that helped our ancestors survive.</a:t>
            </a:r>
          </a:p>
          <a:p>
            <a:r>
              <a:rPr lang="en-US" dirty="0"/>
              <a:t>Most kindness can be viewed as adaptive, even if benefits are indirect.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01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2349C-0C65-B24A-8637-25A16FB1A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Altruism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7F4F52-860B-3947-94D5-E8DE4758DF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Altruism is an action that benefits someone else without an obvious, immediate reward for the actor.</a:t>
            </a:r>
          </a:p>
          <a:p>
            <a:r>
              <a:rPr lang="en-US" dirty="0"/>
              <a:t>The empathy-altruism model posits that people can help without regard to personal costs and benefits (when they have empathy).</a:t>
            </a:r>
          </a:p>
          <a:p>
            <a:r>
              <a:rPr lang="en-US" dirty="0"/>
              <a:t>Kin altruism is </a:t>
            </a:r>
            <a:r>
              <a:rPr lang="en-US" dirty="0" err="1"/>
              <a:t>prosocial</a:t>
            </a:r>
            <a:r>
              <a:rPr lang="en-US" dirty="0"/>
              <a:t> </a:t>
            </a:r>
            <a:r>
              <a:rPr lang="en-US" dirty="0" err="1"/>
              <a:t>behaviour</a:t>
            </a:r>
            <a:r>
              <a:rPr lang="en-US" dirty="0"/>
              <a:t> directed towards genetic relatives.</a:t>
            </a:r>
          </a:p>
          <a:p>
            <a:r>
              <a:rPr lang="en-US" dirty="0"/>
              <a:t>Reciprocal altruism is the idea that people will help each other over time, exchanging </a:t>
            </a:r>
            <a:r>
              <a:rPr lang="en-US" dirty="0" err="1"/>
              <a:t>favours</a:t>
            </a:r>
            <a:r>
              <a:rPr lang="en-US" dirty="0"/>
              <a:t> evenly.</a:t>
            </a:r>
          </a:p>
          <a:p>
            <a:r>
              <a:rPr lang="en-US" dirty="0"/>
              <a:t>Competitive altruism describes </a:t>
            </a:r>
            <a:r>
              <a:rPr lang="en-US" dirty="0" err="1"/>
              <a:t>prosocial</a:t>
            </a:r>
            <a:r>
              <a:rPr lang="en-US" dirty="0"/>
              <a:t> acts with only indirect benefits, such as boosting one’s reputation or status.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994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F4B70-233D-8E4A-B56C-21D4898FC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Social dilemmas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4E1A3D-50C1-1A4C-957F-CFFF44B9E1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Situations where individuals must choose between maximizing immediate personal benefit or contributing to collective well-being.</a:t>
            </a:r>
          </a:p>
          <a:p>
            <a:r>
              <a:rPr lang="en-CA" dirty="0"/>
              <a:t>Solving social dilemmas can enhance relationships and contribute to human flourishing.</a:t>
            </a:r>
          </a:p>
          <a:p>
            <a:r>
              <a:rPr lang="en-CA" dirty="0"/>
              <a:t>Social scientists have identified two categories of social dilemmas: common pool resources and public goods.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721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E0C1B-5EFC-3C47-A366-5C4992FA9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Common pool resource dilemmas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1CF34D-26A2-434F-BA1F-FDBFFC45D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common pool resource dilemmas, a good already exists which people can draw from (e.g. water, oil, fish).</a:t>
            </a:r>
          </a:p>
          <a:p>
            <a:r>
              <a:rPr lang="en-US" dirty="0"/>
              <a:t>These are called ‘take some’ dilemmas.</a:t>
            </a:r>
          </a:p>
          <a:p>
            <a:r>
              <a:rPr lang="en-US" dirty="0"/>
              <a:t>If people take from the common pool at a sustainable rate, there is no problem.</a:t>
            </a:r>
          </a:p>
          <a:p>
            <a:r>
              <a:rPr lang="en-US" dirty="0"/>
              <a:t> It is individually tempting, but very damaging to all, to take more than is sustainable.</a:t>
            </a:r>
          </a:p>
          <a:p>
            <a:pPr lvl="1"/>
            <a:r>
              <a:rPr lang="en-US" dirty="0"/>
              <a:t>This can be applied to global issues (e.g. the environment)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380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3D9AE-E5FE-3F43-8DC6-F37B2EFBD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 goods dilemmas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326E69-7ECE-A94F-9495-2056510D33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contrast, public good dilemmas are about creating a benefit that does not exist yet (e.g. libraries, charities).</a:t>
            </a:r>
          </a:p>
          <a:p>
            <a:r>
              <a:rPr lang="en-US" dirty="0"/>
              <a:t>These are called ‘give some’ dilemmas.</a:t>
            </a:r>
          </a:p>
          <a:p>
            <a:r>
              <a:rPr lang="en-US" dirty="0"/>
              <a:t>Once created, they offer a benefit to society at large, usually independent of individual contribution.</a:t>
            </a:r>
          </a:p>
          <a:p>
            <a:r>
              <a:rPr lang="en-US" dirty="0"/>
              <a:t>These benefits involve a delay between contributing and seeing the results, and can be seen as uncertain, costly or unfair.</a:t>
            </a:r>
          </a:p>
          <a:p>
            <a:r>
              <a:rPr lang="en-US" dirty="0"/>
              <a:t>Can be difficult to get started, especially if many people feel this way.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006422"/>
      </p:ext>
    </p:extLst>
  </p:cSld>
  <p:clrMapOvr>
    <a:masterClrMapping/>
  </p:clrMapOvr>
</p:sld>
</file>

<file path=ppt/theme/theme1.xml><?xml version="1.0" encoding="utf-8"?>
<a:theme xmlns:a="http://schemas.openxmlformats.org/drawingml/2006/main" name="CDC PPT master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DC PPT master theme" id="{54717623-23ED-4358-9C73-6518671C19EC}" vid="{8348790F-27F1-4F39-885D-2376FA45C8D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CW_TEMPLATE_PPTX</Template>
  <TotalTime>5407</TotalTime>
  <Words>1365</Words>
  <Application>Microsoft Office PowerPoint</Application>
  <PresentationFormat>On-screen Show (4:3)</PresentationFormat>
  <Paragraphs>119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Courier New</vt:lpstr>
      <vt:lpstr>CDC PPT master theme</vt:lpstr>
      <vt:lpstr>PowerPoint Presentation</vt:lpstr>
      <vt:lpstr>Chapter 7  Social and physical environments</vt:lpstr>
      <vt:lpstr>Learning objectives</vt:lpstr>
      <vt:lpstr>Social environments: Human nature and cooperation</vt:lpstr>
      <vt:lpstr>Evolutionary perspectives</vt:lpstr>
      <vt:lpstr>Altruism</vt:lpstr>
      <vt:lpstr>Social dilemmas </vt:lpstr>
      <vt:lpstr>Common pool resource dilemmas</vt:lpstr>
      <vt:lpstr>Public goods dilemmas</vt:lpstr>
      <vt:lpstr>Promoting prosocial behaviours in social dilemmas</vt:lpstr>
      <vt:lpstr>Solving social dilemmas</vt:lpstr>
      <vt:lpstr>Intuitive prosociality</vt:lpstr>
      <vt:lpstr>Physical environments and the responsible person model</vt:lpstr>
      <vt:lpstr>Natural environments</vt:lpstr>
      <vt:lpstr>Benefits of natural environments</vt:lpstr>
      <vt:lpstr>Built environments</vt:lpstr>
      <vt:lpstr>Optimizing built environments</vt:lpstr>
      <vt:lpstr>Virtual environments and online behaviour</vt:lpstr>
      <vt:lpstr>Summing 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Woodall</dc:creator>
  <cp:lastModifiedBy>Imogen Roome</cp:lastModifiedBy>
  <cp:revision>120</cp:revision>
  <dcterms:created xsi:type="dcterms:W3CDTF">2021-07-22T07:18:44Z</dcterms:created>
  <dcterms:modified xsi:type="dcterms:W3CDTF">2024-09-23T10:45:43Z</dcterms:modified>
</cp:coreProperties>
</file>