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78" r:id="rId2"/>
    <p:sldId id="312" r:id="rId3"/>
    <p:sldId id="257" r:id="rId4"/>
    <p:sldId id="258" r:id="rId5"/>
    <p:sldId id="259" r:id="rId6"/>
    <p:sldId id="260" r:id="rId7"/>
    <p:sldId id="271" r:id="rId8"/>
    <p:sldId id="270" r:id="rId9"/>
    <p:sldId id="269" r:id="rId10"/>
    <p:sldId id="268" r:id="rId11"/>
    <p:sldId id="428" r:id="rId12"/>
    <p:sldId id="430" r:id="rId13"/>
    <p:sldId id="267" r:id="rId14"/>
    <p:sldId id="431" r:id="rId15"/>
    <p:sldId id="427" r:id="rId16"/>
    <p:sldId id="266" r:id="rId17"/>
    <p:sldId id="432" r:id="rId18"/>
    <p:sldId id="26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34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54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Roome" userId="2b02b4ca-cf7c-4f23-b1a8-49058152160d" providerId="ADAL" clId="{F5117FAA-566E-4841-B8B9-1E9EAB47CD2D}"/>
    <pc:docChg chg="modSld">
      <pc:chgData name="Imogen Roome" userId="2b02b4ca-cf7c-4f23-b1a8-49058152160d" providerId="ADAL" clId="{F5117FAA-566E-4841-B8B9-1E9EAB47CD2D}" dt="2024-09-23T10:45:12.167" v="2" actId="20577"/>
      <pc:docMkLst>
        <pc:docMk/>
      </pc:docMkLst>
      <pc:sldChg chg="modSp mod">
        <pc:chgData name="Imogen Roome" userId="2b02b4ca-cf7c-4f23-b1a8-49058152160d" providerId="ADAL" clId="{F5117FAA-566E-4841-B8B9-1E9EAB47CD2D}" dt="2024-09-23T10:45:12.167" v="2" actId="20577"/>
        <pc:sldMkLst>
          <pc:docMk/>
          <pc:sldMk cId="0" sldId="278"/>
        </pc:sldMkLst>
        <pc:spChg chg="mod">
          <ac:chgData name="Imogen Roome" userId="2b02b4ca-cf7c-4f23-b1a8-49058152160d" providerId="ADAL" clId="{F5117FAA-566E-4841-B8B9-1E9EAB47CD2D}" dt="2024-09-23T10:45:12.167" v="2" actId="20577"/>
          <ac:spMkLst>
            <pc:docMk/>
            <pc:sldMk cId="0" sldId="278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397D4-EDB3-4766-8E67-226328892721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DFE956-672A-42B1-A5D6-2BAAE6895E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08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58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Zelenski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884AF-0B80-A04C-A124-534C6710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6CB11-37C0-E643-A2DD-0E4D0B62C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tendency towards thinking in ways that include multiple perspectives and recognize uncertainty.</a:t>
            </a:r>
          </a:p>
          <a:p>
            <a:r>
              <a:rPr lang="en-US" dirty="0"/>
              <a:t>One of the six VIA virtues, but the narrower strengths of </a:t>
            </a:r>
            <a:r>
              <a:rPr lang="en-US" dirty="0" err="1"/>
              <a:t>judgement</a:t>
            </a:r>
            <a:r>
              <a:rPr lang="en-US" dirty="0"/>
              <a:t> and perspective are more specifically like wisdom as measured.</a:t>
            </a:r>
          </a:p>
          <a:p>
            <a:r>
              <a:rPr lang="en-US" dirty="0"/>
              <a:t>Practical wisdom is considered especially important – the ability to understand and balance trade-offs of conflicting values.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13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E726F-6733-434D-9DAC-13E8240D8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wisdom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9B09F-07C8-6544-BC8A-5F1C0B186E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 be easy to recognize yet difficult to define and measure.</a:t>
            </a:r>
          </a:p>
          <a:p>
            <a:r>
              <a:rPr lang="en-US" dirty="0"/>
              <a:t>The VIA strengths and virtues questionnaire is commonly used.</a:t>
            </a:r>
          </a:p>
          <a:p>
            <a:r>
              <a:rPr lang="en-US" dirty="0"/>
              <a:t>Other questionnaires exist, yet some concerns about relying on self-</a:t>
            </a:r>
            <a:r>
              <a:rPr lang="en-US" dirty="0" err="1"/>
              <a:t>judgements</a:t>
            </a:r>
            <a:r>
              <a:rPr lang="en-US" dirty="0"/>
              <a:t> of modesty.</a:t>
            </a:r>
          </a:p>
          <a:p>
            <a:r>
              <a:rPr lang="en-US" dirty="0"/>
              <a:t>Berlin wisdom paradigm presents people with scenarios and asks them to ‘think out loud’ to solve the dilemmas.</a:t>
            </a:r>
          </a:p>
          <a:p>
            <a:pPr lvl="1"/>
            <a:r>
              <a:rPr lang="en-US" dirty="0"/>
              <a:t>Wise answers include multiple perspectives, uncertainty, etc.</a:t>
            </a:r>
          </a:p>
          <a:p>
            <a:r>
              <a:rPr lang="en-US" dirty="0"/>
              <a:t>Another measure uses ratings for specific events.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02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10352-FFDA-6C49-9805-FA6011591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wisdom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8F693-F5A7-C043-9B45-04202C2356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researchers look for wisdom in examples of healthy aging.</a:t>
            </a:r>
          </a:p>
          <a:p>
            <a:r>
              <a:rPr lang="en-US" dirty="0"/>
              <a:t>However, there are not clear age differences in wisdom measures across adulthood (cf. other cognitive tasks though).</a:t>
            </a:r>
          </a:p>
          <a:p>
            <a:r>
              <a:rPr lang="en-US" dirty="0"/>
              <a:t>General intelligence is positively correlated with wisdom, though wisdom is seen as going beyond intellect.</a:t>
            </a:r>
          </a:p>
          <a:p>
            <a:r>
              <a:rPr lang="en-US" dirty="0"/>
              <a:t>Trait openness is highly correlated with wisdom; other big five traits have weaker links.</a:t>
            </a:r>
          </a:p>
          <a:p>
            <a:r>
              <a:rPr lang="en-US" dirty="0"/>
              <a:t>Wisdom linked to psychological well-being, especially personal growth.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01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1B9C-983A-504F-9037-68D52A4A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Intelligence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FCF7C-E65C-7A4D-B8CA-B64A1812F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controversial topic with a difficult history.</a:t>
            </a:r>
          </a:p>
          <a:p>
            <a:r>
              <a:rPr lang="en-US" dirty="0"/>
              <a:t>Intelligence is highly valued by society and thus important to positive psychologists.</a:t>
            </a:r>
          </a:p>
          <a:p>
            <a:r>
              <a:rPr lang="en-US" dirty="0"/>
              <a:t>There are different facets of intelligence (such as numerical and verbal), but intelligent people often score high in several areas.</a:t>
            </a:r>
          </a:p>
          <a:p>
            <a:r>
              <a:rPr lang="en-US" dirty="0"/>
              <a:t>Intelligence has a hierarchical structure (see Figure 6.1).</a:t>
            </a:r>
          </a:p>
          <a:p>
            <a:r>
              <a:rPr lang="en-US" dirty="0"/>
              <a:t>Intelligence is heritable and sensitive to environmental influences.</a:t>
            </a:r>
          </a:p>
          <a:p>
            <a:r>
              <a:rPr lang="en-US" dirty="0"/>
              <a:t>Clever research designs show that education increases intelligence.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29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E1D8C-F81E-E742-9EF4-34441A5E0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model and types of intelligence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759FE-D798-A54C-ADD2-F8B29282B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Hierarchical model of intelligence begins with general intelligence, which consists of narrower, specific abilities (see Figure 6.1).</a:t>
            </a:r>
          </a:p>
          <a:p>
            <a:r>
              <a:rPr lang="en-US" dirty="0"/>
              <a:t>Six commonly articulated abilities are spatial, numerical, memory, verbal, fluency and perceptual speed; each can be indicated by multiple specific tests.</a:t>
            </a:r>
          </a:p>
          <a:p>
            <a:r>
              <a:rPr lang="en-CA" dirty="0"/>
              <a:t>An alternative theory is that of ‘multiple intelligences’, which emphasizes the distinctiveness of different abilities over than the commonalities.</a:t>
            </a:r>
          </a:p>
          <a:p>
            <a:r>
              <a:rPr lang="en-CA" dirty="0"/>
              <a:t>There is research support for distinct abilities but very little to support the value of matching instruction techniques to individual ‘learning styles’.</a:t>
            </a:r>
          </a:p>
          <a:p>
            <a:r>
              <a:rPr lang="en-CA" dirty="0"/>
              <a:t> </a:t>
            </a:r>
            <a:r>
              <a:rPr lang="en-US" dirty="0"/>
              <a:t>Emotional intelligence </a:t>
            </a:r>
            <a:r>
              <a:rPr lang="en-CA" dirty="0"/>
              <a:t>is the ability to perceive, understand and regulate emotions adaptively.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942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44B79-1A5D-D84D-8F2F-83F354B2F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learning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77E4F-69BF-8146-8BAC-6A1F3AD58D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Research aims to help identify which learning techniques work better than others.</a:t>
            </a:r>
          </a:p>
          <a:p>
            <a:r>
              <a:rPr lang="en-CA" dirty="0"/>
              <a:t>The two best techniques have been found to be practice testing and distributed practice (repetition spaced out over different study times, as opposed to cramming).</a:t>
            </a:r>
          </a:p>
          <a:p>
            <a:r>
              <a:rPr lang="en-CA" dirty="0"/>
              <a:t>Some of the lowest rated techniques are highlighting text while reading, complete re-reading of text and writing summaries of text.</a:t>
            </a:r>
          </a:p>
          <a:p>
            <a:r>
              <a:rPr lang="en-CA" dirty="0"/>
              <a:t>Personal characteristics like grit and growth mindset predict academic achievement, yet are hard to change meaningfully via intervention.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6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77A-799A-4844-B4C5-40242CCBD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Predicting the future: Affective forecasting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39EED-C646-7847-A425-1CC475B79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Affective forecasting is a mental assessment of one’s future emotions, often happiness.</a:t>
            </a:r>
          </a:p>
          <a:p>
            <a:r>
              <a:rPr lang="en-US" dirty="0"/>
              <a:t>These forecasts help us to make decisions; we opt for things that will produce more pleasant emotions.</a:t>
            </a:r>
          </a:p>
          <a:p>
            <a:r>
              <a:rPr lang="en-US" dirty="0"/>
              <a:t>Studies show that people tend to overestimate how much influence specific events will have on future general happiness (e.g., break-ups).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88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3A780-E091-3F47-973C-BA0BB3B3F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bias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376FC7-FD1B-A74B-A9A6-2A09DD2F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jargon term to describe the prediction error about how much future happiness will be affected by events (duration and intensity).</a:t>
            </a:r>
          </a:p>
          <a:p>
            <a:r>
              <a:rPr lang="en-US" dirty="0"/>
              <a:t>A more specific form, immune neglect, describes how people fail to think about the coping that comes with negative events (thus over-estimating impact).</a:t>
            </a:r>
          </a:p>
          <a:p>
            <a:r>
              <a:rPr lang="en-US" dirty="0"/>
              <a:t>Also, the focusing illusion is the tendency to weigh a particular event or circumstance too much in </a:t>
            </a:r>
            <a:r>
              <a:rPr lang="en-US" dirty="0" err="1"/>
              <a:t>judgements</a:t>
            </a:r>
            <a:r>
              <a:rPr lang="en-US" dirty="0"/>
              <a:t> of future overall happiness.</a:t>
            </a:r>
          </a:p>
          <a:p>
            <a:r>
              <a:rPr lang="en-US" dirty="0"/>
              <a:t>These errors may lead to suboptimal decisions.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119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5EEE-D427-7841-B30E-FED404C38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B6BD3-ABE1-0B4D-8F81-374956067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creativity and wisdom can be understood better by considering the 4 Ps (personality, process, press, products)</a:t>
            </a:r>
          </a:p>
          <a:p>
            <a:r>
              <a:rPr lang="en-US" dirty="0"/>
              <a:t>Both are associated with high levels of trait openness and particular features of past and immediate environments.</a:t>
            </a:r>
          </a:p>
          <a:p>
            <a:r>
              <a:rPr lang="en-US" dirty="0"/>
              <a:t>Like subjective well-being, intelligence is highly valued, has multiple facets, and is influenced by both genes and experiences.</a:t>
            </a:r>
          </a:p>
          <a:p>
            <a:r>
              <a:rPr lang="en-US" dirty="0"/>
              <a:t>Affective forecasting errors demonstrate how thoughts about happiness can be (un)helpful.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57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6</a:t>
            </a:r>
            <a:br>
              <a:rPr lang="en-US" sz="4400" dirty="0"/>
            </a:br>
            <a:r>
              <a:rPr lang="en-US" sz="4400" dirty="0"/>
              <a:t>Thinking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686F-652E-6648-B117-310F2628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understand the 4 Ps that describe creativity.</a:t>
            </a:r>
          </a:p>
          <a:p>
            <a:r>
              <a:rPr lang="en-US" dirty="0"/>
              <a:t>Become familiar with wisdom, how it is measured and correlates.</a:t>
            </a:r>
          </a:p>
          <a:p>
            <a:r>
              <a:rPr lang="en-US" dirty="0"/>
              <a:t>Explore intelligence and its causes and consequences.</a:t>
            </a:r>
          </a:p>
          <a:p>
            <a:r>
              <a:rPr lang="en-US" dirty="0"/>
              <a:t>Examine optimal learning techniques.</a:t>
            </a:r>
          </a:p>
          <a:p>
            <a:r>
              <a:rPr lang="en-US" dirty="0"/>
              <a:t>Consider affect forecasting errors and links with well-being.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thinking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2495-B2DC-8145-917A-FB9BD6B65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complex strategies are involved in the human thinking process.</a:t>
            </a:r>
          </a:p>
          <a:p>
            <a:r>
              <a:rPr lang="en-US" dirty="0"/>
              <a:t>Maximizing </a:t>
            </a:r>
            <a:r>
              <a:rPr lang="en-CA" dirty="0"/>
              <a:t>is a decision-making strategy in which one tries to make the very best choice even if it involves a lengthy search.</a:t>
            </a:r>
          </a:p>
          <a:p>
            <a:r>
              <a:rPr lang="en-US" dirty="0"/>
              <a:t>Satisficing is a </a:t>
            </a:r>
            <a:r>
              <a:rPr lang="en-CA" dirty="0"/>
              <a:t>decision-making strategy in which one chooses a reasonably good (but not perfect) option sooner rather than later.</a:t>
            </a:r>
            <a:endParaRPr lang="en-US" dirty="0"/>
          </a:p>
          <a:p>
            <a:r>
              <a:rPr lang="en-US" dirty="0"/>
              <a:t>‘The marriage problem’ provides an example to contrast maximizing and satisficing.</a:t>
            </a:r>
          </a:p>
          <a:p>
            <a:r>
              <a:rPr lang="en-US" dirty="0"/>
              <a:t>Satisficing is associated with higher well-being.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D8790-25A6-A84D-AF97-848F21295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Creativity is defined as the combination of uniqueness and usefulness.</a:t>
            </a:r>
          </a:p>
          <a:p>
            <a:r>
              <a:rPr lang="en-US" dirty="0"/>
              <a:t>Alternative uses task is one way psychologists assess creativity (e.g., what can you do with a brick?).</a:t>
            </a:r>
          </a:p>
          <a:p>
            <a:r>
              <a:rPr lang="en-US" dirty="0"/>
              <a:t>Broader scope of creativity is seen in the four Ps: processes, products, persons and press.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 Ps: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F4F52-860B-3947-94D5-E8DE4758D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Psychologists seek cognitive explanations for the creative process.</a:t>
            </a:r>
          </a:p>
          <a:p>
            <a:r>
              <a:rPr lang="en-US" dirty="0"/>
              <a:t>A key feature of creativity is divergent thinking, a mental approach that takes many paths to finding a solution, as opposed to a single logical path.</a:t>
            </a:r>
          </a:p>
          <a:p>
            <a:r>
              <a:rPr lang="en-US" dirty="0"/>
              <a:t>Contrasts with convergent thinking, which is used to solve straightforward problems. </a:t>
            </a:r>
          </a:p>
          <a:p>
            <a:r>
              <a:rPr lang="en-US" dirty="0"/>
              <a:t>The remote associates test highlights the ‘connect the dots’ cognitive process in creativity.</a:t>
            </a:r>
          </a:p>
          <a:p>
            <a:r>
              <a:rPr lang="en-US" dirty="0"/>
              <a:t>Latent inhibition is the ability to block out unnecessary information.</a:t>
            </a:r>
          </a:p>
          <a:p>
            <a:r>
              <a:rPr lang="en-US" dirty="0"/>
              <a:t>Studies suggest that reduced latent inhibition may enhance creativity.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F4B70-233D-8E4A-B56C-21D4898F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 Ps: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E1A3D-50C1-1A4C-957F-CFFF44B9E1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Creativity measured as the products (or outcomes) themselves, across lifetime (e.g., songs, patents).</a:t>
            </a:r>
          </a:p>
          <a:p>
            <a:r>
              <a:rPr lang="en-US" dirty="0"/>
              <a:t>However, tallying the sum of products may assess productivity more than creativity.</a:t>
            </a:r>
          </a:p>
          <a:p>
            <a:r>
              <a:rPr lang="en-US" dirty="0"/>
              <a:t>Can be assessed in various ways, such as via experts’ opinions or self-report questionnaire.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1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1C9D-C39E-9E4F-8AEE-ACE9E1B1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 Ps: Personality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358BB-27BD-A14B-8607-0F371B4E32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Among the big five personality traits, openness is most strongly correlated with creativity.</a:t>
            </a:r>
          </a:p>
          <a:p>
            <a:r>
              <a:rPr lang="en-US" dirty="0"/>
              <a:t>Persons high in openness are prone to divergent thinking and reduced latent inhibition.</a:t>
            </a:r>
          </a:p>
          <a:p>
            <a:r>
              <a:rPr lang="en-US" dirty="0"/>
              <a:t>Creativity is often trait-like, like most character strengths.</a:t>
            </a:r>
          </a:p>
          <a:p>
            <a:r>
              <a:rPr lang="en-US" dirty="0"/>
              <a:t>Intelligence is also associated with creative accomplishment.</a:t>
            </a:r>
          </a:p>
          <a:p>
            <a:r>
              <a:rPr lang="en-US" dirty="0"/>
              <a:t>Expertise may be needed for creativity; however, young children have also been found to score high in measures of creativity.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21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C523-854A-9749-B239-56E67E40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4 Ps: Press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CF0624-6738-E04C-A13B-2AD4D3BB3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Refers to the external influences on a person, and how they are perceived.</a:t>
            </a:r>
          </a:p>
          <a:p>
            <a:r>
              <a:rPr lang="en-US" dirty="0"/>
              <a:t>Studies have found that contexts which create positive moods facilitate creativity.</a:t>
            </a:r>
          </a:p>
          <a:p>
            <a:r>
              <a:rPr lang="en-US" dirty="0"/>
              <a:t>Unfamiliar external environments and activities have also been shown to bolster creativity.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76686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1784</TotalTime>
  <Words>1196</Words>
  <Application>Microsoft Office PowerPoint</Application>
  <PresentationFormat>On-screen Show (4:3)</PresentationFormat>
  <Paragraphs>106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Courier New</vt:lpstr>
      <vt:lpstr>CDC PPT master theme</vt:lpstr>
      <vt:lpstr>PowerPoint Presentation</vt:lpstr>
      <vt:lpstr>Chapter 6 Thinking</vt:lpstr>
      <vt:lpstr>Learning objectives</vt:lpstr>
      <vt:lpstr>Introduction to thinking processes</vt:lpstr>
      <vt:lpstr>Creativity</vt:lpstr>
      <vt:lpstr>The 4 Ps: Process</vt:lpstr>
      <vt:lpstr>The 4 Ps: Products</vt:lpstr>
      <vt:lpstr>The 4 Ps: Personality</vt:lpstr>
      <vt:lpstr>The 4 Ps: Press</vt:lpstr>
      <vt:lpstr>Wisdom</vt:lpstr>
      <vt:lpstr>Measuring wisdom</vt:lpstr>
      <vt:lpstr>Finding wisdom</vt:lpstr>
      <vt:lpstr>Intelligence</vt:lpstr>
      <vt:lpstr>Hierarchical model and types of intelligence</vt:lpstr>
      <vt:lpstr>Optimal learning techniques</vt:lpstr>
      <vt:lpstr>Predicting the future: Affective forecasting</vt:lpstr>
      <vt:lpstr>Impact bias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67</cp:revision>
  <dcterms:created xsi:type="dcterms:W3CDTF">2021-07-22T07:18:44Z</dcterms:created>
  <dcterms:modified xsi:type="dcterms:W3CDTF">2024-09-23T10:45:15Z</dcterms:modified>
</cp:coreProperties>
</file>