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4"/>
  </p:sldMasterIdLst>
  <p:notesMasterIdLst>
    <p:notesMasterId r:id="rId26"/>
  </p:notesMasterIdLst>
  <p:sldIdLst>
    <p:sldId id="278" r:id="rId5"/>
    <p:sldId id="312" r:id="rId6"/>
    <p:sldId id="491" r:id="rId7"/>
    <p:sldId id="507" r:id="rId8"/>
    <p:sldId id="495" r:id="rId9"/>
    <p:sldId id="509" r:id="rId10"/>
    <p:sldId id="499" r:id="rId11"/>
    <p:sldId id="468" r:id="rId12"/>
    <p:sldId id="486" r:id="rId13"/>
    <p:sldId id="482" r:id="rId14"/>
    <p:sldId id="483" r:id="rId15"/>
    <p:sldId id="490" r:id="rId16"/>
    <p:sldId id="478" r:id="rId17"/>
    <p:sldId id="496" r:id="rId18"/>
    <p:sldId id="503" r:id="rId19"/>
    <p:sldId id="505" r:id="rId20"/>
    <p:sldId id="463" r:id="rId21"/>
    <p:sldId id="489" r:id="rId22"/>
    <p:sldId id="502" r:id="rId23"/>
    <p:sldId id="497" r:id="rId24"/>
    <p:sldId id="498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y Maher" initials="AM" lastIdx="2" clrIdx="0">
    <p:extLst>
      <p:ext uri="{19B8F6BF-5375-455C-9EA6-DF929625EA0E}">
        <p15:presenceInfo xmlns:p15="http://schemas.microsoft.com/office/powerpoint/2012/main" userId="S::Amy.maher@sagepub.co.uk::2fa573f4-5c65-424c-bf05-9385b84de99c" providerId="AD"/>
      </p:ext>
    </p:extLst>
  </p:cmAuthor>
  <p:cmAuthor id="2" name="Judi Burger" initials="JB" lastIdx="4" clrIdx="1">
    <p:extLst>
      <p:ext uri="{19B8F6BF-5375-455C-9EA6-DF929625EA0E}">
        <p15:presenceInfo xmlns:p15="http://schemas.microsoft.com/office/powerpoint/2012/main" userId="S::judi.burger@sagepub.co.uk::952d5f56-0e6b-468f-a574-b50126b16652" providerId="AD"/>
      </p:ext>
    </p:extLst>
  </p:cmAuthor>
  <p:cmAuthor id="3" name="Donna Goddard" initials="DG" lastIdx="3" clrIdx="2">
    <p:extLst>
      <p:ext uri="{19B8F6BF-5375-455C-9EA6-DF929625EA0E}">
        <p15:presenceInfo xmlns:p15="http://schemas.microsoft.com/office/powerpoint/2012/main" userId="S::donna.goddard@sagepub.co.uk::62acb357-9b99-42de-bbc9-efa962a9f5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6872DB-FA50-48F9-B89C-67CB0881BE51}" v="2" dt="2024-12-11T14:55:26.4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5909" autoAdjust="0"/>
  </p:normalViewPr>
  <p:slideViewPr>
    <p:cSldViewPr snapToGrid="0">
      <p:cViewPr varScale="1">
        <p:scale>
          <a:sx n="63" d="100"/>
          <a:sy n="63" d="100"/>
        </p:scale>
        <p:origin x="1408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e Prodger" userId="e4ef2e75-b60b-401b-8ebe-291bdcf405f4" providerId="ADAL" clId="{A46872DB-FA50-48F9-B89C-67CB0881BE51}"/>
    <pc:docChg chg="custSel addSld delSld modSld">
      <pc:chgData name="Caroline Prodger" userId="e4ef2e75-b60b-401b-8ebe-291bdcf405f4" providerId="ADAL" clId="{A46872DB-FA50-48F9-B89C-67CB0881BE51}" dt="2024-12-11T14:59:29" v="82" actId="20577"/>
      <pc:docMkLst>
        <pc:docMk/>
      </pc:docMkLst>
      <pc:sldChg chg="del">
        <pc:chgData name="Caroline Prodger" userId="e4ef2e75-b60b-401b-8ebe-291bdcf405f4" providerId="ADAL" clId="{A46872DB-FA50-48F9-B89C-67CB0881BE51}" dt="2024-12-11T14:55:20.603" v="1" actId="47"/>
        <pc:sldMkLst>
          <pc:docMk/>
          <pc:sldMk cId="3565525682" sldId="256"/>
        </pc:sldMkLst>
      </pc:sldChg>
      <pc:sldChg chg="modSp mod">
        <pc:chgData name="Caroline Prodger" userId="e4ef2e75-b60b-401b-8ebe-291bdcf405f4" providerId="ADAL" clId="{A46872DB-FA50-48F9-B89C-67CB0881BE51}" dt="2024-12-11T14:55:44.893" v="11" actId="113"/>
        <pc:sldMkLst>
          <pc:docMk/>
          <pc:sldMk cId="2775975181" sldId="258"/>
        </pc:sldMkLst>
        <pc:spChg chg="mod">
          <ac:chgData name="Caroline Prodger" userId="e4ef2e75-b60b-401b-8ebe-291bdcf405f4" providerId="ADAL" clId="{A46872DB-FA50-48F9-B89C-67CB0881BE51}" dt="2024-12-11T14:55:26.462" v="3" actId="27636"/>
          <ac:spMkLst>
            <pc:docMk/>
            <pc:sldMk cId="2775975181" sldId="258"/>
            <ac:spMk id="2" creationId="{298C3550-CC13-4AE1-995A-D021631CF7A5}"/>
          </ac:spMkLst>
        </pc:spChg>
        <pc:spChg chg="mod">
          <ac:chgData name="Caroline Prodger" userId="e4ef2e75-b60b-401b-8ebe-291bdcf405f4" providerId="ADAL" clId="{A46872DB-FA50-48F9-B89C-67CB0881BE51}" dt="2024-12-11T14:55:44.893" v="11" actId="113"/>
          <ac:spMkLst>
            <pc:docMk/>
            <pc:sldMk cId="2775975181" sldId="258"/>
            <ac:spMk id="3" creationId="{88738A7A-C88C-448F-935B-0264AE6CDA4E}"/>
          </ac:spMkLst>
        </pc:spChg>
      </pc:sldChg>
      <pc:sldChg chg="modSp mod">
        <pc:chgData name="Caroline Prodger" userId="e4ef2e75-b60b-401b-8ebe-291bdcf405f4" providerId="ADAL" clId="{A46872DB-FA50-48F9-B89C-67CB0881BE51}" dt="2024-12-11T14:56:54.302" v="32" actId="113"/>
        <pc:sldMkLst>
          <pc:docMk/>
          <pc:sldMk cId="0" sldId="468"/>
        </pc:sldMkLst>
        <pc:spChg chg="mod">
          <ac:chgData name="Caroline Prodger" userId="e4ef2e75-b60b-401b-8ebe-291bdcf405f4" providerId="ADAL" clId="{A46872DB-FA50-48F9-B89C-67CB0881BE51}" dt="2024-12-11T14:56:54.302" v="32" actId="113"/>
          <ac:spMkLst>
            <pc:docMk/>
            <pc:sldMk cId="0" sldId="468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A46872DB-FA50-48F9-B89C-67CB0881BE51}" dt="2024-12-11T14:57:38.785" v="42" actId="113"/>
        <pc:sldMkLst>
          <pc:docMk/>
          <pc:sldMk cId="0" sldId="478"/>
        </pc:sldMkLst>
        <pc:spChg chg="mod">
          <ac:chgData name="Caroline Prodger" userId="e4ef2e75-b60b-401b-8ebe-291bdcf405f4" providerId="ADAL" clId="{A46872DB-FA50-48F9-B89C-67CB0881BE51}" dt="2024-12-11T14:57:38.785" v="42" actId="113"/>
          <ac:spMkLst>
            <pc:docMk/>
            <pc:sldMk cId="0" sldId="478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A46872DB-FA50-48F9-B89C-67CB0881BE51}" dt="2024-12-11T14:57:01.954" v="33" actId="113"/>
        <pc:sldMkLst>
          <pc:docMk/>
          <pc:sldMk cId="0" sldId="482"/>
        </pc:sldMkLst>
        <pc:spChg chg="mod">
          <ac:chgData name="Caroline Prodger" userId="e4ef2e75-b60b-401b-8ebe-291bdcf405f4" providerId="ADAL" clId="{A46872DB-FA50-48F9-B89C-67CB0881BE51}" dt="2024-12-11T14:57:01.954" v="33" actId="113"/>
          <ac:spMkLst>
            <pc:docMk/>
            <pc:sldMk cId="0" sldId="482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A46872DB-FA50-48F9-B89C-67CB0881BE51}" dt="2024-12-11T14:57:16.022" v="36" actId="1076"/>
        <pc:sldMkLst>
          <pc:docMk/>
          <pc:sldMk cId="0" sldId="483"/>
        </pc:sldMkLst>
        <pc:picChg chg="mod">
          <ac:chgData name="Caroline Prodger" userId="e4ef2e75-b60b-401b-8ebe-291bdcf405f4" providerId="ADAL" clId="{A46872DB-FA50-48F9-B89C-67CB0881BE51}" dt="2024-12-11T14:57:16.022" v="36" actId="1076"/>
          <ac:picMkLst>
            <pc:docMk/>
            <pc:sldMk cId="0" sldId="483"/>
            <ac:picMk id="7" creationId="{605A15CD-1B9E-453C-B3D2-9C7E6A1B08B1}"/>
          </ac:picMkLst>
        </pc:picChg>
      </pc:sldChg>
      <pc:sldChg chg="modSp mod">
        <pc:chgData name="Caroline Prodger" userId="e4ef2e75-b60b-401b-8ebe-291bdcf405f4" providerId="ADAL" clId="{A46872DB-FA50-48F9-B89C-67CB0881BE51}" dt="2024-12-11T14:58:48.075" v="71" actId="20577"/>
        <pc:sldMkLst>
          <pc:docMk/>
          <pc:sldMk cId="0" sldId="489"/>
        </pc:sldMkLst>
        <pc:spChg chg="mod">
          <ac:chgData name="Caroline Prodger" userId="e4ef2e75-b60b-401b-8ebe-291bdcf405f4" providerId="ADAL" clId="{A46872DB-FA50-48F9-B89C-67CB0881BE51}" dt="2024-12-11T14:58:48.075" v="71" actId="20577"/>
          <ac:spMkLst>
            <pc:docMk/>
            <pc:sldMk cId="0" sldId="489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A46872DB-FA50-48F9-B89C-67CB0881BE51}" dt="2024-12-11T14:57:26.354" v="37" actId="1076"/>
        <pc:sldMkLst>
          <pc:docMk/>
          <pc:sldMk cId="4180674715" sldId="490"/>
        </pc:sldMkLst>
        <pc:spChg chg="mod">
          <ac:chgData name="Caroline Prodger" userId="e4ef2e75-b60b-401b-8ebe-291bdcf405f4" providerId="ADAL" clId="{A46872DB-FA50-48F9-B89C-67CB0881BE51}" dt="2024-12-11T14:57:26.354" v="37" actId="1076"/>
          <ac:spMkLst>
            <pc:docMk/>
            <pc:sldMk cId="4180674715" sldId="490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A46872DB-FA50-48F9-B89C-67CB0881BE51}" dt="2024-12-11T14:56:13.159" v="25" actId="12"/>
        <pc:sldMkLst>
          <pc:docMk/>
          <pc:sldMk cId="2162416680" sldId="491"/>
        </pc:sldMkLst>
        <pc:spChg chg="mod">
          <ac:chgData name="Caroline Prodger" userId="e4ef2e75-b60b-401b-8ebe-291bdcf405f4" providerId="ADAL" clId="{A46872DB-FA50-48F9-B89C-67CB0881BE51}" dt="2024-12-11T14:56:13.159" v="25" actId="12"/>
          <ac:spMkLst>
            <pc:docMk/>
            <pc:sldMk cId="2162416680" sldId="491"/>
            <ac:spMk id="3" creationId="{E3E702BC-1FE8-4B22-9687-A79EB56393B0}"/>
          </ac:spMkLst>
        </pc:spChg>
      </pc:sldChg>
      <pc:sldChg chg="modSp mod">
        <pc:chgData name="Caroline Prodger" userId="e4ef2e75-b60b-401b-8ebe-291bdcf405f4" providerId="ADAL" clId="{A46872DB-FA50-48F9-B89C-67CB0881BE51}" dt="2024-12-11T14:58:26.215" v="63" actId="20577"/>
        <pc:sldMkLst>
          <pc:docMk/>
          <pc:sldMk cId="172016379" sldId="496"/>
        </pc:sldMkLst>
        <pc:spChg chg="mod">
          <ac:chgData name="Caroline Prodger" userId="e4ef2e75-b60b-401b-8ebe-291bdcf405f4" providerId="ADAL" clId="{A46872DB-FA50-48F9-B89C-67CB0881BE51}" dt="2024-12-11T14:58:26.215" v="63" actId="20577"/>
          <ac:spMkLst>
            <pc:docMk/>
            <pc:sldMk cId="172016379" sldId="496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A46872DB-FA50-48F9-B89C-67CB0881BE51}" dt="2024-12-11T14:59:29" v="82" actId="20577"/>
        <pc:sldMkLst>
          <pc:docMk/>
          <pc:sldMk cId="3261009679" sldId="498"/>
        </pc:sldMkLst>
        <pc:spChg chg="mod">
          <ac:chgData name="Caroline Prodger" userId="e4ef2e75-b60b-401b-8ebe-291bdcf405f4" providerId="ADAL" clId="{A46872DB-FA50-48F9-B89C-67CB0881BE51}" dt="2024-12-11T14:59:29" v="82" actId="20577"/>
          <ac:spMkLst>
            <pc:docMk/>
            <pc:sldMk cId="3261009679" sldId="498"/>
            <ac:spMk id="3" creationId="{6BA56E46-1101-5A60-DACD-014198469983}"/>
          </ac:spMkLst>
        </pc:spChg>
      </pc:sldChg>
      <pc:sldChg chg="modSp mod">
        <pc:chgData name="Caroline Prodger" userId="e4ef2e75-b60b-401b-8ebe-291bdcf405f4" providerId="ADAL" clId="{A46872DB-FA50-48F9-B89C-67CB0881BE51}" dt="2024-12-11T14:56:46.417" v="31" actId="255"/>
        <pc:sldMkLst>
          <pc:docMk/>
          <pc:sldMk cId="555322070" sldId="499"/>
        </pc:sldMkLst>
        <pc:spChg chg="mod">
          <ac:chgData name="Caroline Prodger" userId="e4ef2e75-b60b-401b-8ebe-291bdcf405f4" providerId="ADAL" clId="{A46872DB-FA50-48F9-B89C-67CB0881BE51}" dt="2024-12-11T14:56:46.417" v="31" actId="255"/>
          <ac:spMkLst>
            <pc:docMk/>
            <pc:sldMk cId="555322070" sldId="499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A46872DB-FA50-48F9-B89C-67CB0881BE51}" dt="2024-12-11T14:58:53.532" v="75" actId="20577"/>
        <pc:sldMkLst>
          <pc:docMk/>
          <pc:sldMk cId="0" sldId="502"/>
        </pc:sldMkLst>
        <pc:spChg chg="mod">
          <ac:chgData name="Caroline Prodger" userId="e4ef2e75-b60b-401b-8ebe-291bdcf405f4" providerId="ADAL" clId="{A46872DB-FA50-48F9-B89C-67CB0881BE51}" dt="2024-12-11T14:58:53.532" v="75" actId="20577"/>
          <ac:spMkLst>
            <pc:docMk/>
            <pc:sldMk cId="0" sldId="502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A46872DB-FA50-48F9-B89C-67CB0881BE51}" dt="2024-12-11T14:58:30.525" v="65" actId="20577"/>
        <pc:sldMkLst>
          <pc:docMk/>
          <pc:sldMk cId="2407217320" sldId="503"/>
        </pc:sldMkLst>
        <pc:spChg chg="mod">
          <ac:chgData name="Caroline Prodger" userId="e4ef2e75-b60b-401b-8ebe-291bdcf405f4" providerId="ADAL" clId="{A46872DB-FA50-48F9-B89C-67CB0881BE51}" dt="2024-12-11T14:58:30.525" v="65" actId="20577"/>
          <ac:spMkLst>
            <pc:docMk/>
            <pc:sldMk cId="2407217320" sldId="503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A46872DB-FA50-48F9-B89C-67CB0881BE51}" dt="2024-12-11T14:58:35.156" v="67" actId="20577"/>
        <pc:sldMkLst>
          <pc:docMk/>
          <pc:sldMk cId="3571285935" sldId="505"/>
        </pc:sldMkLst>
        <pc:spChg chg="mod">
          <ac:chgData name="Caroline Prodger" userId="e4ef2e75-b60b-401b-8ebe-291bdcf405f4" providerId="ADAL" clId="{A46872DB-FA50-48F9-B89C-67CB0881BE51}" dt="2024-12-11T14:58:35.156" v="67" actId="20577"/>
          <ac:spMkLst>
            <pc:docMk/>
            <pc:sldMk cId="3571285935" sldId="505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A46872DB-FA50-48F9-B89C-67CB0881BE51}" dt="2024-12-11T14:56:19.332" v="26" actId="113"/>
        <pc:sldMkLst>
          <pc:docMk/>
          <pc:sldMk cId="2421989610" sldId="507"/>
        </pc:sldMkLst>
        <pc:spChg chg="mod">
          <ac:chgData name="Caroline Prodger" userId="e4ef2e75-b60b-401b-8ebe-291bdcf405f4" providerId="ADAL" clId="{A46872DB-FA50-48F9-B89C-67CB0881BE51}" dt="2024-12-11T14:56:19.332" v="26" actId="113"/>
          <ac:spMkLst>
            <pc:docMk/>
            <pc:sldMk cId="2421989610" sldId="507"/>
            <ac:spMk id="2" creationId="{26C9EDE4-1D65-D231-C9D8-E2C30C0C0CBD}"/>
          </ac:spMkLst>
        </pc:spChg>
      </pc:sldChg>
      <pc:sldChg chg="modSp mod">
        <pc:chgData name="Caroline Prodger" userId="e4ef2e75-b60b-401b-8ebe-291bdcf405f4" providerId="ADAL" clId="{A46872DB-FA50-48F9-B89C-67CB0881BE51}" dt="2024-12-11T14:56:29.472" v="30" actId="20577"/>
        <pc:sldMkLst>
          <pc:docMk/>
          <pc:sldMk cId="1957770350" sldId="509"/>
        </pc:sldMkLst>
        <pc:spChg chg="mod">
          <ac:chgData name="Caroline Prodger" userId="e4ef2e75-b60b-401b-8ebe-291bdcf405f4" providerId="ADAL" clId="{A46872DB-FA50-48F9-B89C-67CB0881BE51}" dt="2024-12-11T14:56:29.472" v="30" actId="20577"/>
          <ac:spMkLst>
            <pc:docMk/>
            <pc:sldMk cId="1957770350" sldId="509"/>
            <ac:spMk id="2" creationId="{AD948594-301E-C7F9-72CA-B61F1EFD757C}"/>
          </ac:spMkLst>
        </pc:spChg>
      </pc:sldChg>
      <pc:sldChg chg="add">
        <pc:chgData name="Caroline Prodger" userId="e4ef2e75-b60b-401b-8ebe-291bdcf405f4" providerId="ADAL" clId="{A46872DB-FA50-48F9-B89C-67CB0881BE51}" dt="2024-12-11T14:55:18.642" v="0"/>
        <pc:sldMkLst>
          <pc:docMk/>
          <pc:sldMk cId="423853862" sldId="51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B15A8-09DD-443B-A3BC-D662273257A0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800566-87A0-4F4C-8A5B-6D7C7918ED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614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desig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3593776"/>
      </p:ext>
    </p:extLst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C686B-8071-4C26-8690-34C56671B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0EB49-51FD-4BF5-8417-6D73B7715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C80C4-E90C-4AA2-8128-4C3A8213A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6C9D3-95C6-4C1E-865C-4211F47BC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685DF9-3CD0-4CD2-B8FC-825158FB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Effective Instructional Strategies: From Theory to Practice 3rd Edition © 2012 SAGE Publications, Inc.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7D6F2C-966A-4C2C-A7D5-497C12A18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AAB62-32E8-4B98-B261-29EF66DB7EA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218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no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854240"/>
      </p:ext>
    </p:extLst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Managing Events, Real Challenges, Real Outcomes, 2nd edn. | Liz Quick Author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1324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Managing Events, Real Challenges, Real Outcomes, 2nd edn. | Liz Quick Author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5331154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178122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78121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Managing Events, Real Challenges, Real Outcomes, 2nd edn. | Liz Quick Author 2025 | SAGE Publishing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4031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6581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10240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937341"/>
            <a:ext cx="3868340" cy="34064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102398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937329"/>
            <a:ext cx="3887391" cy="3406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Managing Events, Real Challenges, Real Outcomes, 2nd edn. | Liz Quick Author 2025 | SAGE Publishing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7002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Managing Events, Real Challenges, Real Outcomes, 2nd edn. | Liz Quick Author 2025 | SAGE Publishing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8414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Managing Events, Real Challenges, Real Outcomes, 2nd edn. | Liz Quick Author 2025 | SAGE Publishing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1549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665795"/>
            <a:ext cx="8229600" cy="962977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able Placeholder 4"/>
          <p:cNvSpPr>
            <a:spLocks noGrp="1"/>
          </p:cNvSpPr>
          <p:nvPr>
            <p:ph type="tbl" sz="quarter" idx="11"/>
          </p:nvPr>
        </p:nvSpPr>
        <p:spPr>
          <a:xfrm>
            <a:off x="457201" y="1808793"/>
            <a:ext cx="8229600" cy="3600450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0836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020388"/>
            <a:ext cx="7886700" cy="4152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Managing Events, Real Challenges, Real Outcomes, 2nd edn. | Liz Quick Author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0635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5938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279400" algn="l" defTabSz="914400" rtl="0" eaLnBrk="1" latinLnBrk="0" hangingPunct="1">
        <a:lnSpc>
          <a:spcPct val="100000"/>
        </a:lnSpc>
        <a:spcBef>
          <a:spcPts val="500"/>
        </a:spcBef>
        <a:buFont typeface="Courier New" panose="02070309020205020404" pitchFamily="49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663" indent="-3476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860032" y="1523206"/>
            <a:ext cx="3445768" cy="3811588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>
                    <a:lumMod val="65000"/>
                  </a:schemeClr>
                </a:solidFill>
              </a:rPr>
              <a:t>Managing Events: Real Challenges, Real Outcomes, 2e</a:t>
            </a:r>
          </a:p>
          <a:p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© Liz Quick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2FD3154-C36D-0663-FFC1-E5577EA612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46" y="992188"/>
            <a:ext cx="3743417" cy="487362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Research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Interviews</a:t>
            </a:r>
            <a:endParaRPr lang="en-GB" dirty="0"/>
          </a:p>
          <a:p>
            <a:pPr lvl="0"/>
            <a:r>
              <a:rPr lang="en-US" dirty="0"/>
              <a:t>Online surveys</a:t>
            </a:r>
            <a:endParaRPr lang="en-GB" dirty="0"/>
          </a:p>
          <a:p>
            <a:pPr lvl="0"/>
            <a:r>
              <a:rPr lang="en-US" dirty="0"/>
              <a:t>Case studies</a:t>
            </a:r>
            <a:endParaRPr lang="en-GB" dirty="0"/>
          </a:p>
          <a:p>
            <a:pPr lvl="0"/>
            <a:r>
              <a:rPr lang="en-US" dirty="0"/>
              <a:t>Observation/participation</a:t>
            </a:r>
            <a:endParaRPr lang="en-GB" dirty="0"/>
          </a:p>
          <a:p>
            <a:pPr lvl="0"/>
            <a:r>
              <a:rPr lang="en-US" dirty="0"/>
              <a:t>Focus groups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C731E-5744-E9F6-22B8-5FE5524A3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1AA289-C13E-DF07-398B-F94265441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10</a:t>
            </a:fld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Various data sources (1 of 2)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072A6B-FA10-4B83-B4A0-0C4B707C1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BEA5ED-98A6-0705-5C2A-2DC6A97160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932" y="1876161"/>
            <a:ext cx="5094136" cy="393192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E66F77-387F-521C-A70C-257977A27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11</a:t>
            </a:fld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Various data sources (2 of 2) </a:t>
            </a:r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5929624"/>
              </p:ext>
            </p:extLst>
          </p:nvPr>
        </p:nvGraphicFramePr>
        <p:xfrm>
          <a:off x="628650" y="2020888"/>
          <a:ext cx="7886699" cy="4114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40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4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5634">
                <a:tc>
                  <a:txBody>
                    <a:bodyPr/>
                    <a:lstStyle/>
                    <a:p>
                      <a:r>
                        <a:rPr lang="en-GB" sz="1800" b="0" i="1" kern="1200" dirty="0">
                          <a:solidFill>
                            <a:schemeClr val="tx1"/>
                          </a:solidFill>
                        </a:rPr>
                        <a:t>Industry</a:t>
                      </a:r>
                      <a:endParaRPr lang="en-GB" sz="18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kern="1200" dirty="0">
                          <a:solidFill>
                            <a:schemeClr val="tx1"/>
                          </a:solidFill>
                        </a:rPr>
                        <a:t>Growth or buying patterns in the industry </a:t>
                      </a:r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615">
                <a:tc>
                  <a:txBody>
                    <a:bodyPr/>
                    <a:lstStyle/>
                    <a:p>
                      <a:r>
                        <a:rPr lang="en-GB" sz="1800" b="0" i="1" kern="1200" dirty="0">
                          <a:solidFill>
                            <a:schemeClr val="tx1"/>
                          </a:solidFill>
                        </a:rPr>
                        <a:t>Government</a:t>
                      </a:r>
                      <a:endParaRPr lang="en-GB" sz="18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kern="1200" dirty="0">
                          <a:solidFill>
                            <a:schemeClr val="tx1"/>
                          </a:solidFill>
                        </a:rPr>
                        <a:t>Any impending changes to funding or policy legislation</a:t>
                      </a:r>
                      <a:endParaRPr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7358">
                <a:tc>
                  <a:txBody>
                    <a:bodyPr/>
                    <a:lstStyle/>
                    <a:p>
                      <a:r>
                        <a:rPr lang="en-GB" sz="1800" i="1" kern="1200" dirty="0">
                          <a:solidFill>
                            <a:schemeClr val="tx1"/>
                          </a:solidFill>
                        </a:rPr>
                        <a:t>Target audience</a:t>
                      </a:r>
                      <a:endParaRPr lang="en-GB" sz="1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</a:rPr>
                        <a:t>Information on local populations , such as age, employment, ethnic background and other factors to determine where to locate a facility or a business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2920">
                <a:tc>
                  <a:txBody>
                    <a:bodyPr/>
                    <a:lstStyle/>
                    <a:p>
                      <a:r>
                        <a:rPr lang="en-GB" sz="1800" i="1" kern="1200" dirty="0">
                          <a:solidFill>
                            <a:schemeClr val="tx1"/>
                          </a:solidFill>
                        </a:rPr>
                        <a:t>Customers</a:t>
                      </a:r>
                      <a:endParaRPr lang="en-GB" sz="1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</a:rPr>
                        <a:t>Measuring previous satisfaction levels, preferred activities and suggestions for improvement from past programmes, activities and previous client and supplier details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4273">
                <a:tc>
                  <a:txBody>
                    <a:bodyPr/>
                    <a:lstStyle/>
                    <a:p>
                      <a:r>
                        <a:rPr lang="en-GB" sz="2000" i="1" kern="1200" dirty="0">
                          <a:solidFill>
                            <a:schemeClr val="tx1"/>
                          </a:solidFill>
                        </a:rPr>
                        <a:t>Sponsors</a:t>
                      </a:r>
                      <a:endParaRPr lang="en-GB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</a:rPr>
                        <a:t>Sponsor information/evaluation-past satisfaction levels and intent to sponsor future events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Slide Number Placeholder 5"/>
          <p:cNvSpPr txBox="1">
            <a:spLocks/>
          </p:cNvSpPr>
          <p:nvPr/>
        </p:nvSpPr>
        <p:spPr>
          <a:xfrm>
            <a:off x="6457950" y="6401323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pPr algn="r"/>
            <a:fld id="{C439CF85-8457-400C-A4F9-DC61A400AE11}" type="slidenum">
              <a:rPr lang="en-US" sz="1200">
                <a:solidFill>
                  <a:schemeClr val="bg1">
                    <a:lumMod val="65000"/>
                  </a:schemeClr>
                </a:solidFill>
              </a:rPr>
              <a:pPr algn="r"/>
              <a:t>12</a:t>
            </a:fld>
            <a:endParaRPr lang="en-US" sz="12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A903DF-5821-DD04-6F55-D31FCF077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0674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Event impact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Political</a:t>
            </a:r>
          </a:p>
          <a:p>
            <a:r>
              <a:rPr lang="en-GB" dirty="0"/>
              <a:t>Economic</a:t>
            </a:r>
          </a:p>
          <a:p>
            <a:r>
              <a:rPr lang="en-GB" dirty="0"/>
              <a:t>Social </a:t>
            </a:r>
          </a:p>
          <a:p>
            <a:r>
              <a:rPr lang="en-GB" dirty="0"/>
              <a:t>Cultural </a:t>
            </a:r>
          </a:p>
          <a:p>
            <a:r>
              <a:rPr lang="en-GB" dirty="0"/>
              <a:t>Environmental</a:t>
            </a:r>
          </a:p>
          <a:p>
            <a:r>
              <a:rPr lang="en-GB" dirty="0"/>
              <a:t>Physical infrastructure</a:t>
            </a:r>
          </a:p>
          <a:p>
            <a:r>
              <a:rPr lang="en-GB" dirty="0"/>
              <a:t>Tourism/destination Image</a:t>
            </a:r>
          </a:p>
          <a:p>
            <a:r>
              <a:rPr lang="en-GB" dirty="0"/>
              <a:t>Urban regeneration</a:t>
            </a:r>
          </a:p>
          <a:p>
            <a:pPr lvl="0"/>
            <a:r>
              <a:rPr lang="en-GB" dirty="0"/>
              <a:t>Confidentiality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FB15AE-F46F-E594-333C-71B6AD686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2757AB-9DAB-3AFF-8B72-9D93CC97B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13</a:t>
            </a:fld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Feasibility studies (1 of 3)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Focus on the essential question of ‘should we proceed with the proposed project idea?’</a:t>
            </a:r>
          </a:p>
          <a:p>
            <a:r>
              <a:rPr lang="en-GB" dirty="0"/>
              <a:t>All activities of the study are directed towards helping answer this question </a:t>
            </a:r>
          </a:p>
          <a:p>
            <a:r>
              <a:rPr lang="en-GB" dirty="0"/>
              <a:t>Used in many ways, but primarily on proposed business ventures</a:t>
            </a:r>
          </a:p>
          <a:p>
            <a:pPr lvl="0"/>
            <a:r>
              <a:rPr lang="en-GB" dirty="0"/>
              <a:t>New opportunities can surface through the investigative process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31446D-E913-1F8A-49A3-8D098AFDA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74952D-B222-ACAD-5FF7-74D9908BA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0163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Feasibility studies (2 of 3)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Analyse the viability of a concept and the financial cost</a:t>
            </a:r>
          </a:p>
          <a:p>
            <a:r>
              <a:rPr lang="en-GB" dirty="0"/>
              <a:t>Provide focus to the project and outline alternatives</a:t>
            </a:r>
          </a:p>
          <a:p>
            <a:r>
              <a:rPr lang="en-GB" dirty="0"/>
              <a:t>Put forward a business case and can identify reasons not to proceed before committing to the bid</a:t>
            </a:r>
          </a:p>
          <a:p>
            <a:r>
              <a:rPr lang="en-GB" dirty="0"/>
              <a:t>Assess the required resources and the means to deliver the event </a:t>
            </a:r>
          </a:p>
          <a:p>
            <a:pPr lvl="0"/>
            <a:r>
              <a:rPr lang="en-GB" dirty="0"/>
              <a:t>Enhance the probability of success by addressing and mitigating factors that could affect the project early 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5396BB-CA99-BBA3-14F8-D0CD5CB37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B5600F-9294-5AE5-A8AD-8E3EB86A1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7217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Feasibility studies (3 of 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Contain quality information for decision-making </a:t>
            </a:r>
          </a:p>
          <a:p>
            <a:pPr lvl="0"/>
            <a:r>
              <a:rPr lang="en-GB" dirty="0"/>
              <a:t>Help to increase buy-in and investment from lending institutions, sponsors and other sources</a:t>
            </a:r>
          </a:p>
          <a:p>
            <a:pPr lvl="0"/>
            <a:r>
              <a:rPr lang="en-GB" dirty="0"/>
              <a:t>Provide evidence that the business venture was thoroughly investigated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D8DBD8-AC0C-C4F9-AB3F-A1A843484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15CA5B-FA12-91CB-AF6D-79B85C4DA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12859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Key questions to establish feasibility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lvl="0"/>
            <a:r>
              <a:rPr lang="en-GB" dirty="0"/>
              <a:t>What is the current position?</a:t>
            </a:r>
          </a:p>
          <a:p>
            <a:pPr lvl="0"/>
            <a:r>
              <a:rPr lang="en-GB" dirty="0"/>
              <a:t>What is the background detail and history of event, etc?</a:t>
            </a:r>
          </a:p>
          <a:p>
            <a:pPr lvl="0"/>
            <a:r>
              <a:rPr lang="en-GB" dirty="0"/>
              <a:t>What are the key sources?</a:t>
            </a:r>
          </a:p>
          <a:p>
            <a:pPr lvl="0"/>
            <a:r>
              <a:rPr lang="en-GB" dirty="0"/>
              <a:t>What are the main questions and problems?</a:t>
            </a:r>
          </a:p>
          <a:p>
            <a:pPr lvl="0"/>
            <a:r>
              <a:rPr lang="en-GB" dirty="0"/>
              <a:t>What are the major issues and debates?</a:t>
            </a:r>
          </a:p>
          <a:p>
            <a:pPr lvl="0"/>
            <a:r>
              <a:rPr lang="en-GB" dirty="0"/>
              <a:t>Is there a gap in the knowledge?</a:t>
            </a:r>
          </a:p>
          <a:p>
            <a:pPr lvl="0"/>
            <a:r>
              <a:rPr lang="en-GB" dirty="0"/>
              <a:t>Has any other market research been carried out in this area?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2B20C8-0EEC-1CC0-A22F-FD605CB88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CA8FBE-EB5A-D5E0-AAC3-B945B3212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17</a:t>
            </a:fld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Items to include in the feasibility proposal (1 of 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Executive summary/mission statement</a:t>
            </a:r>
          </a:p>
          <a:p>
            <a:pPr lvl="0"/>
            <a:r>
              <a:rPr lang="en-GB" dirty="0"/>
              <a:t>Contents page/lists of tables and figures</a:t>
            </a:r>
          </a:p>
          <a:p>
            <a:pPr lvl="0"/>
            <a:r>
              <a:rPr lang="en-GB" dirty="0"/>
              <a:t>Synopsis/understanding of the brief</a:t>
            </a:r>
          </a:p>
          <a:p>
            <a:pPr lvl="0"/>
            <a:r>
              <a:rPr lang="en-GB" dirty="0"/>
              <a:t>Company credentials/background details</a:t>
            </a:r>
          </a:p>
          <a:p>
            <a:pPr lvl="0"/>
            <a:r>
              <a:rPr lang="en-GB" dirty="0"/>
              <a:t>Existing client profile/testimonials</a:t>
            </a:r>
          </a:p>
          <a:p>
            <a:pPr lvl="0"/>
            <a:r>
              <a:rPr lang="en-GB" dirty="0"/>
              <a:t>Operational and logistical details</a:t>
            </a:r>
          </a:p>
          <a:p>
            <a:pPr lvl="0"/>
            <a:r>
              <a:rPr lang="en-GB" dirty="0"/>
              <a:t>Critical path analysis/timescales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DCB45-71E5-7483-0416-51785B938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89F2FE-7047-AB3C-2CAF-36D2F74B1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18</a:t>
            </a:fld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Items to include in the feasibility proposal (2 of 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Financial projections/management costs/projected savings</a:t>
            </a:r>
          </a:p>
          <a:p>
            <a:pPr lvl="0"/>
            <a:r>
              <a:rPr lang="en-GB" dirty="0"/>
              <a:t>Risk management plan and SWOT analysis</a:t>
            </a:r>
          </a:p>
          <a:p>
            <a:pPr lvl="0"/>
            <a:r>
              <a:rPr lang="en-GB" dirty="0"/>
              <a:t>Recommendations </a:t>
            </a:r>
          </a:p>
          <a:p>
            <a:pPr lvl="0"/>
            <a:r>
              <a:rPr lang="en-GB" dirty="0"/>
              <a:t>Business licenses/registrations, contract terms and terms and conditions</a:t>
            </a:r>
          </a:p>
          <a:p>
            <a:r>
              <a:rPr lang="en-GB" dirty="0"/>
              <a:t>Appendices, acknowledgements and report references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7EC90-45AF-0DB8-255C-52060524F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6A5072-DA8A-D9C4-3B31-4E915D46C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19</a:t>
            </a:fld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2362200"/>
            <a:ext cx="7696200" cy="21336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4400" dirty="0"/>
              <a:t>Chapter 4</a:t>
            </a:r>
            <a:br>
              <a:rPr lang="en-US" sz="4400" dirty="0"/>
            </a:br>
            <a:r>
              <a:rPr lang="en-US" sz="4400" dirty="0"/>
              <a:t> Research, feasibility and impact analysis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25C21-C9FB-F2C2-CB63-1E1E90BA5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Chapter summary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01660-9368-DA76-7983-7110E1555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Why is it important to conduct market research before launching a new event or event product?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are the 3 types of market demand that exist?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are the 5 stages of Porters (1989) five forces model?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two research methods are used to gather data in market research? 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is the difference between </a:t>
            </a:r>
            <a:r>
              <a:rPr lang="en-GB" i="1" dirty="0"/>
              <a:t>Casual</a:t>
            </a:r>
            <a:r>
              <a:rPr lang="en-GB" dirty="0"/>
              <a:t> and </a:t>
            </a:r>
            <a:r>
              <a:rPr lang="en-GB" i="1" dirty="0"/>
              <a:t>Exploratory</a:t>
            </a:r>
            <a:r>
              <a:rPr lang="en-GB" dirty="0"/>
              <a:t> research?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Why is it recommended to conduct a pilot study before sending out a survey or questionnaire to the sample population?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5E9D2-54B2-A39E-985D-17C525DEC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3C1F0B-3590-803E-3797-28D1237A6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6829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E3D4E-BCB0-F4E1-4899-0D279B6AE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56E46-1101-5A60-DACD-014198469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r>
              <a:rPr lang="en-GB" dirty="0"/>
              <a:t>Pick an event research topic and decide who might be an appropriate target audience to send a survey or conduct an interview with.</a:t>
            </a:r>
          </a:p>
          <a:p>
            <a:r>
              <a:rPr lang="en-GB" dirty="0"/>
              <a:t>Choose an event you have recently attended and analyse the costs and benefits of this event from a social perspective.</a:t>
            </a:r>
          </a:p>
          <a:p>
            <a:r>
              <a:rPr lang="en-GB" dirty="0"/>
              <a:t>Compose a brief paragraph outlining your own credentials and background details, to include in a business plan or feasibility report.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339E5-9F36-22D3-E3BA-9E555F607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B611AF-4544-F0E3-EC3E-6E0198E0F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1009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5CBC-BA6C-4CE2-BD93-6D0556602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702BC-1FE8-4B22-9687-A79EB5639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ZA" i="1" dirty="0"/>
              <a:t>To help identify and understand:</a:t>
            </a:r>
            <a:endParaRPr lang="en-GB" i="1" dirty="0"/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Researching the market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Methods of conducting research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Research tools</a:t>
            </a:r>
            <a:endParaRPr lang="en-GB" dirty="0"/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Event impact analysis</a:t>
            </a:r>
            <a:endParaRPr lang="en-GB" dirty="0"/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Feasibility studies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30C141-EDB8-5ED3-11AF-D935FEBE2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46B38C-01E5-740A-66AE-A24B63D0D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2416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9EDE4-1D65-D231-C9D8-E2C30C0C0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Researching the market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DCB64-7B45-88B1-203F-C199AD15D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Market research relates to communication with potential customers and the target market</a:t>
            </a:r>
          </a:p>
          <a:p>
            <a:r>
              <a:rPr lang="en-GB" dirty="0"/>
              <a:t>Designed to provide necessary information about the event marketplace</a:t>
            </a:r>
          </a:p>
          <a:p>
            <a:r>
              <a:rPr lang="en-GB" dirty="0"/>
              <a:t>Needed in the planning phase to develop a rationale and feasibility study for delivering the event</a:t>
            </a:r>
          </a:p>
          <a:p>
            <a:r>
              <a:rPr lang="en-GB" dirty="0"/>
              <a:t>The process of market research determines the needs, wants, aspirations and expectations of the potential target market, before launching a new product or service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74795-F9B7-D749-C213-3E40C4AB6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3FA9E-C7CA-E602-12F0-B65AFC478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1989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Reasons to research the market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T</a:t>
            </a:r>
            <a:r>
              <a:rPr lang="en-ZA" dirty="0"/>
              <a:t>o learn valuable lessons from the various stakeholder feedback</a:t>
            </a:r>
          </a:p>
          <a:p>
            <a:r>
              <a:rPr lang="en-ZA" dirty="0"/>
              <a:t>To use the data to improve future events</a:t>
            </a:r>
          </a:p>
          <a:p>
            <a:r>
              <a:rPr lang="en-ZA" dirty="0"/>
              <a:t>To enable a better understanding of the audience psychology and motivation for attending events</a:t>
            </a:r>
          </a:p>
          <a:p>
            <a:r>
              <a:rPr lang="en-GB" dirty="0"/>
              <a:t>Helps to position the product or service and to identify whether there is a gap or requirement</a:t>
            </a:r>
          </a:p>
          <a:p>
            <a:r>
              <a:rPr lang="en-GB" dirty="0"/>
              <a:t>Determines whether the existing market is already over-saturated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DE0278-90A0-50FF-E0ED-FB6749D59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7E4F92-4CE3-D777-05F9-D83ABEC60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518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48594-301E-C7F9-72CA-B61F1EFD7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Event research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C4AFEE-3540-AC92-B504-EC357C421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r>
              <a:rPr lang="en-GB" dirty="0"/>
              <a:t>What is the current position?</a:t>
            </a:r>
          </a:p>
          <a:p>
            <a:r>
              <a:rPr lang="en-GB" dirty="0"/>
              <a:t>What is the background detail and history of the event, etc.?</a:t>
            </a:r>
          </a:p>
          <a:p>
            <a:r>
              <a:rPr lang="en-GB" dirty="0"/>
              <a:t>What are the key sources?</a:t>
            </a:r>
          </a:p>
          <a:p>
            <a:r>
              <a:rPr lang="en-GB" dirty="0"/>
              <a:t>What are the main issues, problems and discussion points?</a:t>
            </a:r>
          </a:p>
          <a:p>
            <a:r>
              <a:rPr lang="en-GB" dirty="0"/>
              <a:t>Is there a gap in knowledge?</a:t>
            </a:r>
          </a:p>
          <a:p>
            <a:r>
              <a:rPr lang="en-GB" dirty="0"/>
              <a:t>Has any other market research been carried out in this area?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9BA8AC-335B-48AA-0DC6-A1DDB4BE8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E62AF1-5A18-507C-4FAC-10825199C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770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Various types of market demand</a:t>
            </a:r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1066813"/>
              </p:ext>
            </p:extLst>
          </p:nvPr>
        </p:nvGraphicFramePr>
        <p:xfrm>
          <a:off x="628650" y="2020888"/>
          <a:ext cx="7886699" cy="2926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98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168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1409">
                <a:tc>
                  <a:txBody>
                    <a:bodyPr/>
                    <a:lstStyle/>
                    <a:p>
                      <a:r>
                        <a:rPr lang="en-GB" sz="2000" b="1" kern="1200" dirty="0">
                          <a:solidFill>
                            <a:schemeClr val="tx1"/>
                          </a:solidFill>
                        </a:rPr>
                        <a:t>Current Demand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kern="1200" dirty="0">
                          <a:solidFill>
                            <a:schemeClr val="tx1"/>
                          </a:solidFill>
                        </a:rPr>
                        <a:t>Events identified as being needed at present</a:t>
                      </a:r>
                      <a:endParaRPr lang="en-GB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44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kern="1200" dirty="0">
                          <a:solidFill>
                            <a:schemeClr val="tx1"/>
                          </a:solidFill>
                        </a:rPr>
                        <a:t>Latent Demand</a:t>
                      </a:r>
                      <a:endParaRPr lang="en-GB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1200" dirty="0">
                          <a:solidFill>
                            <a:schemeClr val="tx1"/>
                          </a:solidFill>
                        </a:rPr>
                        <a:t>There is a potential untapped market</a:t>
                      </a:r>
                      <a:endParaRPr lang="en-GB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0198">
                <a:tc>
                  <a:txBody>
                    <a:bodyPr/>
                    <a:lstStyle/>
                    <a:p>
                      <a:r>
                        <a:rPr lang="en-GB" sz="2000" b="1" kern="1200" dirty="0">
                          <a:solidFill>
                            <a:schemeClr val="tx1"/>
                          </a:solidFill>
                        </a:rPr>
                        <a:t>Suppressed Demand</a:t>
                      </a:r>
                      <a:endParaRPr lang="en-GB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kern="1200" dirty="0">
                          <a:solidFill>
                            <a:schemeClr val="tx1"/>
                          </a:solidFill>
                        </a:rPr>
                        <a:t>The need is there but may be unfulfilled, for example, due to logistical problems or budgetary problems</a:t>
                      </a:r>
                      <a:endParaRPr lang="en-GB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BE4B1F-6E93-A195-D0CB-7B642E879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0880A71A-E167-8DBA-92DC-BDC4953D1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5322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pPr lvl="0"/>
            <a:r>
              <a:rPr lang="en-GB" dirty="0"/>
              <a:t>Methods of conducting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Group meetings and discussions </a:t>
            </a:r>
          </a:p>
          <a:p>
            <a:pPr lvl="0"/>
            <a:r>
              <a:rPr lang="en-GB" dirty="0"/>
              <a:t>Meetings with key people and champions within the community</a:t>
            </a:r>
          </a:p>
          <a:p>
            <a:pPr lvl="0"/>
            <a:r>
              <a:rPr lang="en-GB" dirty="0"/>
              <a:t>Previous written material and other documentation</a:t>
            </a:r>
          </a:p>
          <a:p>
            <a:pPr lvl="0"/>
            <a:r>
              <a:rPr lang="en-GB" dirty="0"/>
              <a:t>Observing the dynamics of the setting, venue or location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E7BE74-04EA-584C-E4D5-56E1284B2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2ECFCF-14E1-1C8B-BF18-4C9491479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8</a:t>
            </a:fld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Consideration for data collection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lvl="0"/>
            <a:r>
              <a:rPr lang="en-US" dirty="0"/>
              <a:t>Formatting of questions</a:t>
            </a:r>
            <a:endParaRPr lang="en-GB" dirty="0"/>
          </a:p>
          <a:p>
            <a:pPr lvl="0"/>
            <a:r>
              <a:rPr lang="en-US" dirty="0"/>
              <a:t>Phrasing of questions</a:t>
            </a:r>
            <a:endParaRPr lang="en-GB" dirty="0"/>
          </a:p>
          <a:p>
            <a:pPr lvl="0"/>
            <a:r>
              <a:rPr lang="en-US" dirty="0"/>
              <a:t>Sequence of questions</a:t>
            </a:r>
            <a:endParaRPr lang="en-GB" dirty="0"/>
          </a:p>
          <a:p>
            <a:pPr lvl="0"/>
            <a:r>
              <a:rPr lang="en-US" dirty="0"/>
              <a:t>Categories of questions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B9F3D-5330-4AB5-45F2-D1DE5DDE9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C97A3A-FC28-3593-DEA5-C72DAA0C2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9</a:t>
            </a:fld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DC PPT master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C PPT master theme" id="{54717623-23ED-4358-9C73-6518671C19EC}" vid="{8348790F-27F1-4F39-885D-2376FA45C8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est xmlns="60f17f7a-2bae-41ec-b25f-3cbd5b1fab1c">A template for authors to create PPT decks</Test>
    <Category xmlns="60f17f7a-2bae-41ec-b25f-3cbd5b1fab1c">Template</Category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381C8C7F96984CBC391382C5888313" ma:contentTypeVersion="9" ma:contentTypeDescription="Create a new document." ma:contentTypeScope="" ma:versionID="e36cef1a70797179ef58b631769f4433">
  <xsd:schema xmlns:xsd="http://www.w3.org/2001/XMLSchema" xmlns:xs="http://www.w3.org/2001/XMLSchema" xmlns:p="http://schemas.microsoft.com/office/2006/metadata/properties" xmlns:ns2="60f17f7a-2bae-41ec-b25f-3cbd5b1fab1c" xmlns:ns3="3d228d34-b089-48ac-a65a-4fd6545ee7de" targetNamespace="http://schemas.microsoft.com/office/2006/metadata/properties" ma:root="true" ma:fieldsID="100e8bf08b040cd22ec7b350ed7a081c" ns2:_="" ns3:_="">
    <xsd:import namespace="60f17f7a-2bae-41ec-b25f-3cbd5b1fab1c"/>
    <xsd:import namespace="3d228d34-b089-48ac-a65a-4fd6545ee7d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Test" minOccurs="0"/>
                <xsd:element ref="ns2:Category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f17f7a-2bae-41ec-b25f-3cbd5b1fab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Test" ma:index="10" nillable="true" ma:displayName="Description" ma:format="Dropdown" ma:internalName="Test">
      <xsd:simpleType>
        <xsd:restriction base="dms:Note">
          <xsd:maxLength value="255"/>
        </xsd:restriction>
      </xsd:simpleType>
    </xsd:element>
    <xsd:element name="Category" ma:index="11" nillable="true" ma:displayName="Category" ma:format="Dropdown" ma:internalName="Category">
      <xsd:simpleType>
        <xsd:restriction base="dms:Text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228d34-b089-48ac-a65a-4fd6545ee7d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5A5713B-6BBA-4723-BB0D-65300729C9C0}">
  <ds:schemaRefs>
    <ds:schemaRef ds:uri="http://schemas.microsoft.com/office/2006/metadata/properties"/>
    <ds:schemaRef ds:uri="http://schemas.microsoft.com/office/infopath/2007/PartnerControls"/>
    <ds:schemaRef ds:uri="60f17f7a-2bae-41ec-b25f-3cbd5b1fab1c"/>
  </ds:schemaRefs>
</ds:datastoreItem>
</file>

<file path=customXml/itemProps2.xml><?xml version="1.0" encoding="utf-8"?>
<ds:datastoreItem xmlns:ds="http://schemas.openxmlformats.org/officeDocument/2006/customXml" ds:itemID="{BE51617D-E643-439E-AB19-5DFDEF8A08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f17f7a-2bae-41ec-b25f-3cbd5b1fab1c"/>
    <ds:schemaRef ds:uri="3d228d34-b089-48ac-a65a-4fd6545ee7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3DAAAEC-DF27-48DC-89A0-17676F34F1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CW_TEMPLATE_PPTX</Template>
  <TotalTime>20</TotalTime>
  <Words>1305</Words>
  <Application>Microsoft Office PowerPoint</Application>
  <PresentationFormat>On-screen Show (4:3)</PresentationFormat>
  <Paragraphs>160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ＭＳ Ｐゴシック</vt:lpstr>
      <vt:lpstr>Arial</vt:lpstr>
      <vt:lpstr>Calibri</vt:lpstr>
      <vt:lpstr>Courier New</vt:lpstr>
      <vt:lpstr>CDC PPT master theme</vt:lpstr>
      <vt:lpstr>PowerPoint Presentation</vt:lpstr>
      <vt:lpstr>Chapter 4  Research, feasibility and impact analysis</vt:lpstr>
      <vt:lpstr>Learning objectives</vt:lpstr>
      <vt:lpstr>Researching the market</vt:lpstr>
      <vt:lpstr>Reasons to research the market </vt:lpstr>
      <vt:lpstr>Event research questions</vt:lpstr>
      <vt:lpstr>Various types of market demand</vt:lpstr>
      <vt:lpstr>Methods of conducting research</vt:lpstr>
      <vt:lpstr>Consideration for data collection</vt:lpstr>
      <vt:lpstr>Research tools</vt:lpstr>
      <vt:lpstr>Various data sources (1 of 2) </vt:lpstr>
      <vt:lpstr>Various data sources (2 of 2) </vt:lpstr>
      <vt:lpstr>Event impact analysis</vt:lpstr>
      <vt:lpstr>Feasibility studies (1 of 3) </vt:lpstr>
      <vt:lpstr>Feasibility studies (2 of 3) </vt:lpstr>
      <vt:lpstr>Feasibility studies (3 of 3)</vt:lpstr>
      <vt:lpstr>Key questions to establish feasibility</vt:lpstr>
      <vt:lpstr>Items to include in the feasibility proposal (1 of 2)</vt:lpstr>
      <vt:lpstr>Items to include in the feasibility proposal (2 of 2)</vt:lpstr>
      <vt:lpstr>Chapter summary questions</vt:lpstr>
      <vt:lpstr>Activities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Day of Class slide in Chapter 1</dc:title>
  <dc:creator>Judi Burger</dc:creator>
  <cp:lastModifiedBy>Gimmy</cp:lastModifiedBy>
  <cp:revision>101</cp:revision>
  <dcterms:created xsi:type="dcterms:W3CDTF">2021-01-19T14:50:48Z</dcterms:created>
  <dcterms:modified xsi:type="dcterms:W3CDTF">2025-01-28T09:52:03Z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0x01010020381C8C7F96984CBC391382C5888313</vt:lpwstr>
  </property>
</Properties>
</file>