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8"/>
  </p:notesMasterIdLst>
  <p:sldIdLst>
    <p:sldId id="278" r:id="rId5"/>
    <p:sldId id="312" r:id="rId6"/>
    <p:sldId id="510" r:id="rId7"/>
    <p:sldId id="507" r:id="rId8"/>
    <p:sldId id="534" r:id="rId9"/>
    <p:sldId id="459" r:id="rId10"/>
    <p:sldId id="491" r:id="rId11"/>
    <p:sldId id="464" r:id="rId12"/>
    <p:sldId id="468" r:id="rId13"/>
    <p:sldId id="471" r:id="rId14"/>
    <p:sldId id="492" r:id="rId15"/>
    <p:sldId id="493" r:id="rId16"/>
    <p:sldId id="462" r:id="rId17"/>
    <p:sldId id="466" r:id="rId18"/>
    <p:sldId id="525" r:id="rId19"/>
    <p:sldId id="483" r:id="rId20"/>
    <p:sldId id="535" r:id="rId21"/>
    <p:sldId id="537" r:id="rId22"/>
    <p:sldId id="536" r:id="rId23"/>
    <p:sldId id="528" r:id="rId24"/>
    <p:sldId id="487" r:id="rId25"/>
    <p:sldId id="531" r:id="rId26"/>
    <p:sldId id="53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104732-393D-4F8B-8C43-9CAD56290F28}" v="3" dt="2024-12-11T15:11:24.0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A5104732-393D-4F8B-8C43-9CAD56290F28}"/>
    <pc:docChg chg="addSld delSld modSld">
      <pc:chgData name="Caroline Prodger" userId="e4ef2e75-b60b-401b-8ebe-291bdcf405f4" providerId="ADAL" clId="{A5104732-393D-4F8B-8C43-9CAD56290F28}" dt="2024-12-11T15:15:48.560" v="118" actId="20577"/>
      <pc:docMkLst>
        <pc:docMk/>
      </pc:docMkLst>
      <pc:sldChg chg="del">
        <pc:chgData name="Caroline Prodger" userId="e4ef2e75-b60b-401b-8ebe-291bdcf405f4" providerId="ADAL" clId="{A5104732-393D-4F8B-8C43-9CAD56290F28}" dt="2024-12-11T15:10:57.869" v="1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A5104732-393D-4F8B-8C43-9CAD56290F28}" dt="2024-12-11T15:11:51.744" v="36" actId="113"/>
        <pc:sldMkLst>
          <pc:docMk/>
          <pc:sldMk cId="2775975181" sldId="258"/>
        </pc:sldMkLst>
        <pc:spChg chg="mod">
          <ac:chgData name="Caroline Prodger" userId="e4ef2e75-b60b-401b-8ebe-291bdcf405f4" providerId="ADAL" clId="{A5104732-393D-4F8B-8C43-9CAD56290F28}" dt="2024-12-11T15:11:51.744" v="36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A5104732-393D-4F8B-8C43-9CAD56290F28}" dt="2024-12-11T15:14:00.340" v="89" actId="20577"/>
        <pc:sldMkLst>
          <pc:docMk/>
          <pc:sldMk cId="1907064554" sldId="462"/>
        </pc:sldMkLst>
        <pc:spChg chg="mod">
          <ac:chgData name="Caroline Prodger" userId="e4ef2e75-b60b-401b-8ebe-291bdcf405f4" providerId="ADAL" clId="{A5104732-393D-4F8B-8C43-9CAD56290F28}" dt="2024-12-11T15:14:00.340" v="89" actId="20577"/>
          <ac:spMkLst>
            <pc:docMk/>
            <pc:sldMk cId="1907064554" sldId="462"/>
            <ac:spMk id="2" creationId="{424DC9C1-15BE-4073-B0D9-93B3ABE4470E}"/>
          </ac:spMkLst>
        </pc:spChg>
      </pc:sldChg>
      <pc:sldChg chg="modSp mod">
        <pc:chgData name="Caroline Prodger" userId="e4ef2e75-b60b-401b-8ebe-291bdcf405f4" providerId="ADAL" clId="{A5104732-393D-4F8B-8C43-9CAD56290F28}" dt="2024-12-11T15:12:59.986" v="67" actId="1076"/>
        <pc:sldMkLst>
          <pc:docMk/>
          <pc:sldMk cId="3756656616" sldId="464"/>
        </pc:sldMkLst>
        <pc:picChg chg="mod">
          <ac:chgData name="Caroline Prodger" userId="e4ef2e75-b60b-401b-8ebe-291bdcf405f4" providerId="ADAL" clId="{A5104732-393D-4F8B-8C43-9CAD56290F28}" dt="2024-12-11T15:12:59.986" v="67" actId="1076"/>
          <ac:picMkLst>
            <pc:docMk/>
            <pc:sldMk cId="3756656616" sldId="464"/>
            <ac:picMk id="7" creationId="{78167709-A6AA-42F1-A30E-FA56F0A09609}"/>
          </ac:picMkLst>
        </pc:picChg>
      </pc:sldChg>
      <pc:sldChg chg="modSp mod">
        <pc:chgData name="Caroline Prodger" userId="e4ef2e75-b60b-401b-8ebe-291bdcf405f4" providerId="ADAL" clId="{A5104732-393D-4F8B-8C43-9CAD56290F28}" dt="2024-12-11T15:13:09.439" v="68" actId="1076"/>
        <pc:sldMkLst>
          <pc:docMk/>
          <pc:sldMk cId="881532335" sldId="468"/>
        </pc:sldMkLst>
        <pc:picChg chg="mod">
          <ac:chgData name="Caroline Prodger" userId="e4ef2e75-b60b-401b-8ebe-291bdcf405f4" providerId="ADAL" clId="{A5104732-393D-4F8B-8C43-9CAD56290F28}" dt="2024-12-11T15:13:09.439" v="68" actId="1076"/>
          <ac:picMkLst>
            <pc:docMk/>
            <pc:sldMk cId="881532335" sldId="468"/>
            <ac:picMk id="7" creationId="{D4D6E251-E47A-4C7F-BED5-40C3F9501FFD}"/>
          </ac:picMkLst>
        </pc:picChg>
      </pc:sldChg>
      <pc:sldChg chg="modSp mod">
        <pc:chgData name="Caroline Prodger" userId="e4ef2e75-b60b-401b-8ebe-291bdcf405f4" providerId="ADAL" clId="{A5104732-393D-4F8B-8C43-9CAD56290F28}" dt="2024-12-11T15:14:28.063" v="94" actId="1076"/>
        <pc:sldMkLst>
          <pc:docMk/>
          <pc:sldMk cId="4221078795" sldId="483"/>
        </pc:sldMkLst>
        <pc:spChg chg="mod">
          <ac:chgData name="Caroline Prodger" userId="e4ef2e75-b60b-401b-8ebe-291bdcf405f4" providerId="ADAL" clId="{A5104732-393D-4F8B-8C43-9CAD56290F28}" dt="2024-12-11T15:14:21.156" v="93" actId="2711"/>
          <ac:spMkLst>
            <pc:docMk/>
            <pc:sldMk cId="4221078795" sldId="483"/>
            <ac:spMk id="2" creationId="{F00EEC1E-5770-41DA-828A-2E196C44088B}"/>
          </ac:spMkLst>
        </pc:spChg>
        <pc:spChg chg="mod">
          <ac:chgData name="Caroline Prodger" userId="e4ef2e75-b60b-401b-8ebe-291bdcf405f4" providerId="ADAL" clId="{A5104732-393D-4F8B-8C43-9CAD56290F28}" dt="2024-12-11T15:14:28.063" v="94" actId="1076"/>
          <ac:spMkLst>
            <pc:docMk/>
            <pc:sldMk cId="4221078795" sldId="483"/>
            <ac:spMk id="3" creationId="{360988A9-6AA8-4921-B2F4-D646424A420E}"/>
          </ac:spMkLst>
        </pc:spChg>
      </pc:sldChg>
      <pc:sldChg chg="modSp mod">
        <pc:chgData name="Caroline Prodger" userId="e4ef2e75-b60b-401b-8ebe-291bdcf405f4" providerId="ADAL" clId="{A5104732-393D-4F8B-8C43-9CAD56290F28}" dt="2024-12-11T15:15:48.560" v="118" actId="20577"/>
        <pc:sldMkLst>
          <pc:docMk/>
          <pc:sldMk cId="643344931" sldId="487"/>
        </pc:sldMkLst>
        <pc:spChg chg="mod">
          <ac:chgData name="Caroline Prodger" userId="e4ef2e75-b60b-401b-8ebe-291bdcf405f4" providerId="ADAL" clId="{A5104732-393D-4F8B-8C43-9CAD56290F28}" dt="2024-12-11T15:15:48.560" v="118" actId="20577"/>
          <ac:spMkLst>
            <pc:docMk/>
            <pc:sldMk cId="643344931" sldId="487"/>
            <ac:spMk id="2" creationId="{96A5A748-7118-4CAD-A09E-B4A11D9A4EC3}"/>
          </ac:spMkLst>
        </pc:spChg>
      </pc:sldChg>
      <pc:sldChg chg="modSp mod">
        <pc:chgData name="Caroline Prodger" userId="e4ef2e75-b60b-401b-8ebe-291bdcf405f4" providerId="ADAL" clId="{A5104732-393D-4F8B-8C43-9CAD56290F28}" dt="2024-12-11T15:12:49.990" v="66" actId="20577"/>
        <pc:sldMkLst>
          <pc:docMk/>
          <pc:sldMk cId="3990059705" sldId="491"/>
        </pc:sldMkLst>
        <pc:spChg chg="mod">
          <ac:chgData name="Caroline Prodger" userId="e4ef2e75-b60b-401b-8ebe-291bdcf405f4" providerId="ADAL" clId="{A5104732-393D-4F8B-8C43-9CAD56290F28}" dt="2024-12-11T15:12:49.990" v="66" actId="20577"/>
          <ac:spMkLst>
            <pc:docMk/>
            <pc:sldMk cId="3990059705" sldId="491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5104732-393D-4F8B-8C43-9CAD56290F28}" dt="2024-12-11T15:13:49.182" v="84" actId="20577"/>
        <pc:sldMkLst>
          <pc:docMk/>
          <pc:sldMk cId="2826443900" sldId="492"/>
        </pc:sldMkLst>
        <pc:spChg chg="mod">
          <ac:chgData name="Caroline Prodger" userId="e4ef2e75-b60b-401b-8ebe-291bdcf405f4" providerId="ADAL" clId="{A5104732-393D-4F8B-8C43-9CAD56290F28}" dt="2024-12-11T15:13:49.182" v="84" actId="20577"/>
          <ac:spMkLst>
            <pc:docMk/>
            <pc:sldMk cId="2826443900" sldId="492"/>
            <ac:spMk id="2" creationId="{8C5FEC94-6D51-4D04-B7AE-0D2B7A6D3139}"/>
          </ac:spMkLst>
        </pc:spChg>
      </pc:sldChg>
      <pc:sldChg chg="modSp mod">
        <pc:chgData name="Caroline Prodger" userId="e4ef2e75-b60b-401b-8ebe-291bdcf405f4" providerId="ADAL" clId="{A5104732-393D-4F8B-8C43-9CAD56290F28}" dt="2024-12-11T15:13:44.596" v="82" actId="20577"/>
        <pc:sldMkLst>
          <pc:docMk/>
          <pc:sldMk cId="3393484546" sldId="493"/>
        </pc:sldMkLst>
        <pc:spChg chg="mod">
          <ac:chgData name="Caroline Prodger" userId="e4ef2e75-b60b-401b-8ebe-291bdcf405f4" providerId="ADAL" clId="{A5104732-393D-4F8B-8C43-9CAD56290F28}" dt="2024-12-11T15:13:44.596" v="82" actId="20577"/>
          <ac:spMkLst>
            <pc:docMk/>
            <pc:sldMk cId="3393484546" sldId="493"/>
            <ac:spMk id="2" creationId="{763D8264-1DAF-4A44-A4A2-64E09B1BD4E1}"/>
          </ac:spMkLst>
        </pc:spChg>
      </pc:sldChg>
      <pc:sldChg chg="modSp mod">
        <pc:chgData name="Caroline Prodger" userId="e4ef2e75-b60b-401b-8ebe-291bdcf405f4" providerId="ADAL" clId="{A5104732-393D-4F8B-8C43-9CAD56290F28}" dt="2024-12-11T15:12:30.447" v="63" actId="20577"/>
        <pc:sldMkLst>
          <pc:docMk/>
          <pc:sldMk cId="2421989610" sldId="507"/>
        </pc:sldMkLst>
        <pc:spChg chg="mod">
          <ac:chgData name="Caroline Prodger" userId="e4ef2e75-b60b-401b-8ebe-291bdcf405f4" providerId="ADAL" clId="{A5104732-393D-4F8B-8C43-9CAD56290F28}" dt="2024-12-11T15:12:30.447" v="63" actId="20577"/>
          <ac:spMkLst>
            <pc:docMk/>
            <pc:sldMk cId="2421989610" sldId="507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A5104732-393D-4F8B-8C43-9CAD56290F28}" dt="2024-12-11T15:12:10.917" v="53" actId="20577"/>
        <pc:sldMkLst>
          <pc:docMk/>
          <pc:sldMk cId="1929306575" sldId="510"/>
        </pc:sldMkLst>
        <pc:spChg chg="mod">
          <ac:chgData name="Caroline Prodger" userId="e4ef2e75-b60b-401b-8ebe-291bdcf405f4" providerId="ADAL" clId="{A5104732-393D-4F8B-8C43-9CAD56290F28}" dt="2024-12-11T15:12:10.917" v="53" actId="20577"/>
          <ac:spMkLst>
            <pc:docMk/>
            <pc:sldMk cId="1929306575" sldId="510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A5104732-393D-4F8B-8C43-9CAD56290F28}" dt="2024-12-11T15:14:14.091" v="92" actId="2711"/>
        <pc:sldMkLst>
          <pc:docMk/>
          <pc:sldMk cId="503738668" sldId="525"/>
        </pc:sldMkLst>
        <pc:spChg chg="mod">
          <ac:chgData name="Caroline Prodger" userId="e4ef2e75-b60b-401b-8ebe-291bdcf405f4" providerId="ADAL" clId="{A5104732-393D-4F8B-8C43-9CAD56290F28}" dt="2024-12-11T15:14:14.091" v="92" actId="2711"/>
          <ac:spMkLst>
            <pc:docMk/>
            <pc:sldMk cId="503738668" sldId="525"/>
            <ac:spMk id="2" creationId="{EFA55809-0957-4B40-9B0A-136A026B8455}"/>
          </ac:spMkLst>
        </pc:spChg>
      </pc:sldChg>
      <pc:sldChg chg="modSp mod">
        <pc:chgData name="Caroline Prodger" userId="e4ef2e75-b60b-401b-8ebe-291bdcf405f4" providerId="ADAL" clId="{A5104732-393D-4F8B-8C43-9CAD56290F28}" dt="2024-12-11T15:15:38.295" v="115" actId="20577"/>
        <pc:sldMkLst>
          <pc:docMk/>
          <pc:sldMk cId="2649116795" sldId="528"/>
        </pc:sldMkLst>
        <pc:spChg chg="mod">
          <ac:chgData name="Caroline Prodger" userId="e4ef2e75-b60b-401b-8ebe-291bdcf405f4" providerId="ADAL" clId="{A5104732-393D-4F8B-8C43-9CAD56290F28}" dt="2024-12-11T15:15:38.295" v="115" actId="20577"/>
          <ac:spMkLst>
            <pc:docMk/>
            <pc:sldMk cId="2649116795" sldId="528"/>
            <ac:spMk id="2" creationId="{00EAD8F0-758C-4D98-A12B-AD178C4BD05B}"/>
          </ac:spMkLst>
        </pc:spChg>
      </pc:sldChg>
      <pc:sldChg chg="modSp mod">
        <pc:chgData name="Caroline Prodger" userId="e4ef2e75-b60b-401b-8ebe-291bdcf405f4" providerId="ADAL" clId="{A5104732-393D-4F8B-8C43-9CAD56290F28}" dt="2024-12-11T15:12:25.794" v="59" actId="20577"/>
        <pc:sldMkLst>
          <pc:docMk/>
          <pc:sldMk cId="2499221448" sldId="534"/>
        </pc:sldMkLst>
        <pc:spChg chg="mod">
          <ac:chgData name="Caroline Prodger" userId="e4ef2e75-b60b-401b-8ebe-291bdcf405f4" providerId="ADAL" clId="{A5104732-393D-4F8B-8C43-9CAD56290F28}" dt="2024-12-11T15:12:25.794" v="59" actId="20577"/>
          <ac:spMkLst>
            <pc:docMk/>
            <pc:sldMk cId="2499221448" sldId="534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A5104732-393D-4F8B-8C43-9CAD56290F28}" dt="2024-12-11T15:14:46.744" v="99" actId="20577"/>
        <pc:sldMkLst>
          <pc:docMk/>
          <pc:sldMk cId="2706221685" sldId="535"/>
        </pc:sldMkLst>
        <pc:spChg chg="mod">
          <ac:chgData name="Caroline Prodger" userId="e4ef2e75-b60b-401b-8ebe-291bdcf405f4" providerId="ADAL" clId="{A5104732-393D-4F8B-8C43-9CAD56290F28}" dt="2024-12-11T15:14:46.744" v="99" actId="20577"/>
          <ac:spMkLst>
            <pc:docMk/>
            <pc:sldMk cId="2706221685" sldId="535"/>
            <ac:spMk id="2" creationId="{C53500B0-B5DB-4037-5418-F17657677AE6}"/>
          </ac:spMkLst>
        </pc:spChg>
      </pc:sldChg>
      <pc:sldChg chg="modSp mod">
        <pc:chgData name="Caroline Prodger" userId="e4ef2e75-b60b-401b-8ebe-291bdcf405f4" providerId="ADAL" clId="{A5104732-393D-4F8B-8C43-9CAD56290F28}" dt="2024-12-11T15:15:14.690" v="106" actId="12"/>
        <pc:sldMkLst>
          <pc:docMk/>
          <pc:sldMk cId="2940516084" sldId="536"/>
        </pc:sldMkLst>
        <pc:spChg chg="mod">
          <ac:chgData name="Caroline Prodger" userId="e4ef2e75-b60b-401b-8ebe-291bdcf405f4" providerId="ADAL" clId="{A5104732-393D-4F8B-8C43-9CAD56290F28}" dt="2024-12-11T15:15:14.690" v="106" actId="12"/>
          <ac:spMkLst>
            <pc:docMk/>
            <pc:sldMk cId="2940516084" sldId="536"/>
            <ac:spMk id="3" creationId="{44EF085A-2184-5534-A95E-F2FC4574C4E3}"/>
          </ac:spMkLst>
        </pc:spChg>
      </pc:sldChg>
      <pc:sldChg chg="modSp mod">
        <pc:chgData name="Caroline Prodger" userId="e4ef2e75-b60b-401b-8ebe-291bdcf405f4" providerId="ADAL" clId="{A5104732-393D-4F8B-8C43-9CAD56290F28}" dt="2024-12-11T15:14:56.045" v="104" actId="20577"/>
        <pc:sldMkLst>
          <pc:docMk/>
          <pc:sldMk cId="2175748037" sldId="537"/>
        </pc:sldMkLst>
        <pc:spChg chg="mod">
          <ac:chgData name="Caroline Prodger" userId="e4ef2e75-b60b-401b-8ebe-291bdcf405f4" providerId="ADAL" clId="{A5104732-393D-4F8B-8C43-9CAD56290F28}" dt="2024-12-11T15:14:56.045" v="104" actId="20577"/>
          <ac:spMkLst>
            <pc:docMk/>
            <pc:sldMk cId="2175748037" sldId="537"/>
            <ac:spMk id="2" creationId="{E791C963-22C8-19D3-9458-217195EB5196}"/>
          </ac:spMkLst>
        </pc:spChg>
      </pc:sldChg>
      <pc:sldChg chg="add">
        <pc:chgData name="Caroline Prodger" userId="e4ef2e75-b60b-401b-8ebe-291bdcf405f4" providerId="ADAL" clId="{A5104732-393D-4F8B-8C43-9CAD56290F28}" dt="2024-12-11T15:10:56.249" v="0"/>
        <pc:sldMkLst>
          <pc:docMk/>
          <pc:sldMk cId="423853862" sldId="53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29/01/2025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506888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0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9311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337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0419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05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5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65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34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65795"/>
            <a:ext cx="8229600" cy="962977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457201" y="1808793"/>
            <a:ext cx="8229600" cy="360045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58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92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AD446-25DC-450F-9AAB-EB960853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Budgeting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E61CC-94A8-44DB-9346-A82623E1E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What type of event is it?</a:t>
            </a:r>
          </a:p>
          <a:p>
            <a:pPr lvl="0"/>
            <a:r>
              <a:rPr lang="en-GB" dirty="0"/>
              <a:t>Is the aim to make a profit or is it a not-for-profit?</a:t>
            </a:r>
          </a:p>
          <a:p>
            <a:pPr lvl="0"/>
            <a:r>
              <a:rPr lang="en-GB" dirty="0"/>
              <a:t>Where is the starting capital coming from? </a:t>
            </a:r>
          </a:p>
          <a:p>
            <a:pPr lvl="0"/>
            <a:r>
              <a:rPr lang="en-GB" dirty="0"/>
              <a:t>Will the delegates pay to attend?</a:t>
            </a:r>
          </a:p>
          <a:p>
            <a:pPr lvl="0"/>
            <a:r>
              <a:rPr lang="en-GB" dirty="0"/>
              <a:t>How else could additional income be raised, that is, through ticket sales, merchandising, sponsorship packages, donations, venue commissions or negotiated discounts and savings?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92466E-8BF8-8EFD-E965-7C96C117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69D6D6-3B61-620B-90A2-EA877C7B8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128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EC94-6D51-4D04-B7AE-0D2B7A6D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Budgeting and financial aspects (1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448B0-E3BC-4818-9A49-E06DB4BBD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/>
          </a:bodyPr>
          <a:lstStyle/>
          <a:p>
            <a:r>
              <a:rPr lang="en-GB" dirty="0"/>
              <a:t>Determine </a:t>
            </a:r>
            <a:r>
              <a:rPr lang="en-ZA" dirty="0"/>
              <a:t>whether the aim is to make profit, or other factors to take into consideration</a:t>
            </a:r>
          </a:p>
          <a:p>
            <a:r>
              <a:rPr lang="en-ZA" dirty="0"/>
              <a:t>An </a:t>
            </a:r>
            <a:r>
              <a:rPr lang="en-GB" dirty="0"/>
              <a:t>event might not always make a profit, particularly in the initial set-up stages</a:t>
            </a:r>
          </a:p>
          <a:p>
            <a:r>
              <a:rPr lang="en-GB" dirty="0"/>
              <a:t>The budget should take into consideration all anticipated costs and show a </a:t>
            </a:r>
            <a:r>
              <a:rPr lang="en-GB" i="1" dirty="0"/>
              <a:t>bottom-line figure </a:t>
            </a:r>
            <a:r>
              <a:rPr lang="en-GB" dirty="0"/>
              <a:t>after all expenses have been deducted from revenues</a:t>
            </a:r>
          </a:p>
          <a:p>
            <a:r>
              <a:rPr lang="en-GB" dirty="0"/>
              <a:t>The financial process varies greatly depending on the event type i.e. a corporate event is generally financed from a central budget</a:t>
            </a:r>
          </a:p>
          <a:p>
            <a:r>
              <a:rPr lang="en-GB" dirty="0"/>
              <a:t>Delegates working for the company are generally expected to attend, but would not expect to cover the cost of attending themselves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6E2210-DBD5-275B-EA3F-B951D748C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8C175-4ACC-6C19-384E-A9AB82503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443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D8264-1DAF-4A44-A4A2-64E09B1BD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Budgeting and financial aspects (2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6474F-3E06-4B62-A42B-A3A29C976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 </a:t>
            </a:r>
            <a:r>
              <a:rPr lang="en-GB" i="1" dirty="0"/>
              <a:t>user conference</a:t>
            </a:r>
            <a:r>
              <a:rPr lang="en-GB" dirty="0"/>
              <a:t> is where delegates or users pay their own fees to attend</a:t>
            </a:r>
          </a:p>
          <a:p>
            <a:r>
              <a:rPr lang="en-GB" dirty="0"/>
              <a:t>Delegates are required to pay a fee to attend and recharge costs to their company afterwards</a:t>
            </a:r>
          </a:p>
          <a:p>
            <a:r>
              <a:rPr lang="en-GB" dirty="0"/>
              <a:t>For sporting and entertainment events, ticket sales will be the main source of revenue</a:t>
            </a:r>
          </a:p>
          <a:p>
            <a:r>
              <a:rPr lang="en-ZA" dirty="0"/>
              <a:t>The aim of a fundraising or charitable event is to generate maximum funds for the cause</a:t>
            </a:r>
          </a:p>
          <a:p>
            <a:r>
              <a:rPr lang="en-ZA" dirty="0"/>
              <a:t>Speakers, volunteers and other suppliers will often donate their services for free</a:t>
            </a:r>
            <a:endParaRPr lang="en-GB" dirty="0"/>
          </a:p>
          <a:p>
            <a:r>
              <a:rPr lang="en-ZA" dirty="0"/>
              <a:t>Other sources of revenue may include raffles, an auction, selling of merchandise, donations and ticket sales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7BCA8-D2D8-38ED-B9F4-F9052841B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22D766-2F2F-D952-02E6-CE3F0BE63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484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DC9C1-15BE-4073-B0D9-93B3ABE44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Budgeting and financial aspects (3 of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3C10B-E542-4730-8CD2-2D7D13CFB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Costs can be estimated if not known until confirmed or revised costs come in from suppliers</a:t>
            </a:r>
          </a:p>
          <a:p>
            <a:r>
              <a:rPr lang="en-GB" dirty="0"/>
              <a:t>The budget spreadsheet should be amended accordingly throughout the event cycle</a:t>
            </a:r>
          </a:p>
          <a:p>
            <a:r>
              <a:rPr lang="en-GB" dirty="0"/>
              <a:t>Headings can be used in spreadsheet to record each amount, that is, accommodation costs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734CE4-C643-84E8-4C07-4C7453D2E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50537-B293-2BD9-062B-CB77DAE4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064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9E7E2-4E03-43C1-8970-BB7D5211A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Tips for effective budgeting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D990B-2003-4101-9C35-FE6DFDF53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Allow for currency fluctuations and programme changes </a:t>
            </a:r>
          </a:p>
          <a:p>
            <a:pPr lvl="0"/>
            <a:r>
              <a:rPr lang="en-GB" dirty="0"/>
              <a:t>Watch miscellaneous expenses and install a robust monitoring and authorisation system</a:t>
            </a:r>
          </a:p>
          <a:p>
            <a:pPr lvl="0"/>
            <a:r>
              <a:rPr lang="en-GB" dirty="0"/>
              <a:t>Allow for staff expenses in the budget</a:t>
            </a:r>
          </a:p>
          <a:p>
            <a:pPr lvl="0"/>
            <a:r>
              <a:rPr lang="en-GB" dirty="0"/>
              <a:t>Ensure suppliers send their invoices in as quickly as possible</a:t>
            </a:r>
          </a:p>
          <a:p>
            <a:pPr lvl="0"/>
            <a:r>
              <a:rPr lang="en-GB" dirty="0"/>
              <a:t>Agree a deadline date for completion in advance and attempt to reconcile the budget within a few weeks, wherever possible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F041B8-C992-F9E7-568C-EA54BAD00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BFF0A5-55DC-8F4E-3789-60F2A05FF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447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Negotiation, cost saving and added value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Research published rates before beginning to negotiate with suppliers</a:t>
            </a:r>
          </a:p>
          <a:p>
            <a:pPr lvl="0"/>
            <a:r>
              <a:rPr lang="en-GB" dirty="0"/>
              <a:t>Be clear exactly what is included in the rate</a:t>
            </a:r>
          </a:p>
          <a:p>
            <a:pPr lvl="0"/>
            <a:r>
              <a:rPr lang="en-GB" dirty="0"/>
              <a:t>Let the supplier know your budget at the outset (whether real or not)</a:t>
            </a:r>
          </a:p>
          <a:p>
            <a:pPr lvl="0"/>
            <a:r>
              <a:rPr lang="en-GB" dirty="0"/>
              <a:t>Negotiation should always be a win/win situation on both sides</a:t>
            </a:r>
          </a:p>
          <a:p>
            <a:pPr lvl="0"/>
            <a:r>
              <a:rPr lang="en-GB" dirty="0"/>
              <a:t>Planners should only negotiate rates with decision-makers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D61D9-5C94-35A6-0902-A47650C7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F78F01-447D-3B5A-B1CF-B68E7E9FD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38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EEC1E-5770-41DA-828A-2E196C440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Negotiation, cost saving and added value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988A9-6AA8-4921-B2F4-D646424A4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/>
              <a:t>Try to provide the suppliers with as much information and background detail on your client and proposed event as possible</a:t>
            </a:r>
          </a:p>
          <a:p>
            <a:pPr lvl="0"/>
            <a:r>
              <a:rPr lang="en-GB" dirty="0"/>
              <a:t>Flexibility with dates might help ensure favourable rates</a:t>
            </a:r>
          </a:p>
          <a:p>
            <a:pPr lvl="0"/>
            <a:r>
              <a:rPr lang="en-GB" dirty="0"/>
              <a:t>Seasonal adjustment and delegate numbers can affect rates, so be prepared to consider holding the event at quieter off-peak times</a:t>
            </a:r>
          </a:p>
          <a:p>
            <a:pPr lvl="0"/>
            <a:r>
              <a:rPr lang="en-GB" dirty="0"/>
              <a:t>Negotiate for other benefits beside rates, that is, free conference office, room upgrades, welcome drinks on arrival, when the supplier refused to move any further on the rate</a:t>
            </a:r>
          </a:p>
          <a:p>
            <a:pPr lvl="0"/>
            <a:r>
              <a:rPr lang="en-GB" dirty="0"/>
              <a:t>Check whether it is cheaper to get a packaged day delegate or 24-hour delegate rate, or separate item costs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09BAC8-55A7-A637-E63B-BC6ABAFA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1F86C-C4E0-BC77-D651-5DFBD4597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1078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500B0-B5DB-4037-5418-F17657677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Payment schedules and contracts (1 of 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F04D0-901F-BB76-3F53-4F3C39B3C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Contracts, payment schedules and agreements need to be drawn up</a:t>
            </a:r>
          </a:p>
          <a:p>
            <a:r>
              <a:rPr lang="en-GB" dirty="0"/>
              <a:t>A contract is a written document that outlines in precise detail what has been agreed and promised between various stakeholders</a:t>
            </a:r>
          </a:p>
          <a:p>
            <a:r>
              <a:rPr lang="en-GB" dirty="0"/>
              <a:t>It clearly states the terms of the agreed deliverable products and services that have been booked or hired</a:t>
            </a:r>
          </a:p>
          <a:p>
            <a:r>
              <a:rPr lang="en-GB" dirty="0"/>
              <a:t>If the organiser is uncertain about what to include in a contract, it would be advisable to seek professional help, or to outsource to a contract specialist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ECCC5-7340-AC95-6BC5-69E255958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308D0-236F-6AEE-B740-11A49E29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221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1C963-22C8-19D3-9458-217195EB5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Payment schedules and contracts (2 of 2)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6C84C-F14B-8CBF-5500-0F39D49D1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Will vary dependent on the nature, size and scale of the event, the number of stakeholders and country of operation</a:t>
            </a:r>
          </a:p>
          <a:p>
            <a:r>
              <a:rPr lang="en-GB" dirty="0"/>
              <a:t>Include contact details for all concerned parties, and event specifics, which may include venue details and services and insurance details </a:t>
            </a:r>
          </a:p>
          <a:p>
            <a:r>
              <a:rPr lang="en-GB" dirty="0"/>
              <a:t>Written confirmation of compliance with relevant regulations and standards;</a:t>
            </a:r>
          </a:p>
          <a:p>
            <a:r>
              <a:rPr lang="en-GB" dirty="0"/>
              <a:t>Specify financial details, including fees, compensation, costs, VAT and payment terms; any rider information</a:t>
            </a:r>
          </a:p>
          <a:p>
            <a:r>
              <a:rPr lang="en-GB" dirty="0"/>
              <a:t>Any specific clauses, such as cancellation schedule, termination of contract, limited liability or force majeure and full Terms and Conditions (Ts &amp; Cs).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E742A-E028-F309-DFCB-A8884737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A0C37-63AD-111D-2FB5-41F522FD1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5748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35DFB-00CC-69DD-10CB-CB05CCCD0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Supplier contracts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F085A-2184-5534-A95E-F2FC4574C4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Venue</a:t>
            </a:r>
          </a:p>
          <a:p>
            <a:r>
              <a:rPr lang="en-GB" dirty="0"/>
              <a:t>Entertainment providers</a:t>
            </a:r>
          </a:p>
          <a:p>
            <a:r>
              <a:rPr lang="en-GB" dirty="0"/>
              <a:t>Technical support</a:t>
            </a:r>
          </a:p>
          <a:p>
            <a:r>
              <a:rPr lang="en-GB" dirty="0"/>
              <a:t>Activity providers</a:t>
            </a:r>
          </a:p>
          <a:p>
            <a:r>
              <a:rPr lang="en-GB" dirty="0"/>
              <a:t>Marketing and promotions agencies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CCA26-71D6-004E-2957-9BA497C7A1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Suppliers of equipment</a:t>
            </a:r>
          </a:p>
          <a:p>
            <a:r>
              <a:rPr lang="en-US" dirty="0"/>
              <a:t>Catering including drink providers</a:t>
            </a:r>
          </a:p>
          <a:p>
            <a:r>
              <a:rPr lang="en-US" dirty="0"/>
              <a:t>Security services and stewards</a:t>
            </a:r>
          </a:p>
          <a:p>
            <a:r>
              <a:rPr lang="en-US" dirty="0"/>
              <a:t>Staff and/or crew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D4D500-7717-87B4-6FA8-D71D56359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EE032D-576E-1E07-AE64-43BA5FD02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51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001716"/>
            <a:ext cx="7696200" cy="28545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7</a:t>
            </a:r>
            <a:br>
              <a:rPr lang="en-US" sz="4400" dirty="0"/>
            </a:br>
            <a:r>
              <a:rPr lang="en-US" sz="4400" dirty="0"/>
              <a:t> Finance and budgeting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AD8F0-758C-4D98-A12B-AD178C4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Financial management tools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777E-5686-45DD-89A8-E4150ABE5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 simple document can be set up in the planning phase, using an Excel spreadsheet to show the estimated budget</a:t>
            </a:r>
          </a:p>
          <a:p>
            <a:r>
              <a:rPr lang="en-GB" dirty="0"/>
              <a:t>This makes the process easier, as the formats set up in advance allow for any cost updates and reformatting</a:t>
            </a:r>
          </a:p>
          <a:p>
            <a:r>
              <a:rPr lang="en-GB" dirty="0"/>
              <a:t>There are many conference management systems on the market today that can be tailored to suit a company’s specific financial management needs</a:t>
            </a:r>
          </a:p>
          <a:p>
            <a:r>
              <a:rPr lang="en-ZA" dirty="0"/>
              <a:t>Cashless payment technology is increasingly being demanded to meet consumer demands and expectations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C1AB66-7250-E0FA-54BE-9330A44F1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B55E8-772B-7366-A813-AD774CC2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116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5A748-7118-4CAD-A09E-B4A11D9A4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Financial management tools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C4974-B363-41BC-84D1-61CD80FBC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dirty="0"/>
              <a:t>Festival attendees are much more likely to just carry cards, rather than cash</a:t>
            </a:r>
            <a:endParaRPr lang="en-GB" dirty="0"/>
          </a:p>
          <a:p>
            <a:r>
              <a:rPr lang="en-ZA" dirty="0"/>
              <a:t>Contactless payment, including credit and debit cards, key fobs, smart cards, wearable tech or other devices, that use radio-frequency identification (RFID) or near field communication (NFC), used to make secure payments</a:t>
            </a:r>
          </a:p>
          <a:p>
            <a:r>
              <a:rPr lang="en-ZA" dirty="0"/>
              <a:t>This allows organisers access to their target audience’s details and to track their movements and preferred zones on-site</a:t>
            </a:r>
          </a:p>
          <a:p>
            <a:r>
              <a:rPr lang="en-ZA" dirty="0"/>
              <a:t>It is estimated that customers spend up to 20% more when using cards, rather than hard cash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39D3A8-AC23-3EC8-2C41-4AE2EC71C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ADFEED-DCCA-09FA-8221-12CDF1F3F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344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F9E02-5F3B-ED60-30B4-F72E230A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2E214-8066-2192-DCC8-CDAF6468A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What are the economic benefits of event sponsorship?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How would you measure the economic impact of a mega event?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When might an event break even or even make a financial loss?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typical income streams for a fundraising event?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might you list under miscellaneous expenses in a budget?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Who might you send a pro-forma invoice to and why?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ED1693-39DD-84BB-338E-5B3C2FCF8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D95CB-9B99-E163-DB5D-6CD457BD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963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057F1-F0D1-9DCF-E960-53E262B2A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0DDCE-1FA8-D728-88E4-4F6D621A7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Put </a:t>
            </a:r>
            <a:r>
              <a:rPr lang="en-US" dirty="0"/>
              <a:t>together an 8-hour conference package to promote a venue to event agencies to entice them to place business at your venue. </a:t>
            </a:r>
            <a:endParaRPr lang="en-GB" dirty="0"/>
          </a:p>
          <a:p>
            <a:r>
              <a:rPr lang="en-US" dirty="0"/>
              <a:t>Plan a financial breakdown, showing income and expenditure and profit and loss forecasts for 3, 5 and 10 years, as part of a business </a:t>
            </a:r>
            <a:r>
              <a:rPr lang="en-GB" dirty="0"/>
              <a:t>plan, to</a:t>
            </a:r>
            <a:r>
              <a:rPr lang="en-US" dirty="0"/>
              <a:t> persuade a bank or other lender to lend you the required funds for </a:t>
            </a:r>
            <a:r>
              <a:rPr lang="en-US"/>
              <a:t>an event-related start-up </a:t>
            </a:r>
            <a:r>
              <a:rPr lang="en-US" dirty="0"/>
              <a:t>project.</a:t>
            </a:r>
            <a:endParaRPr lang="en-GB" dirty="0"/>
          </a:p>
          <a:p>
            <a:r>
              <a:rPr lang="en-US" dirty="0"/>
              <a:t>Draw up a calendar outlining what seasonal business an exhibition/concert hall might generate throughout the year and how much predicted monthly revenue this would bring to the venue.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AA4FD-4190-7520-B152-84258EAFB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00324-400E-9A9E-5F32-B033128E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07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The value of events 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Budgeting and financial aspects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Negotiation, cost saving and added value	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Payment schedules and contracts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Financial management tools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D5CBF-B60A-80CA-9851-3723430C6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0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value of events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Events play an important role in the economic development of international communities</a:t>
            </a:r>
          </a:p>
          <a:p>
            <a:r>
              <a:rPr lang="en-GB" dirty="0"/>
              <a:t>Recent economic growth is often due to renewed emphasis on regional development and destination marketing by governments and tourism marketing organisations</a:t>
            </a:r>
          </a:p>
          <a:p>
            <a:r>
              <a:rPr lang="en-GB" dirty="0"/>
              <a:t>Special events increase the opportunities for new expenditure within a host region by attracting visitors to the area.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F6538-690A-2B1D-914C-3DE066D9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89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value of events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Business activity is stimulated, creating income and jobs and longer term-related investment</a:t>
            </a:r>
          </a:p>
          <a:p>
            <a:r>
              <a:rPr lang="en-GB" dirty="0"/>
              <a:t>Government funding available to provide the required facilities and infrastructure at the outset</a:t>
            </a:r>
          </a:p>
          <a:p>
            <a:r>
              <a:rPr lang="en-GB" dirty="0"/>
              <a:t>Important to be able to predict realistic financial forecasts, or </a:t>
            </a:r>
            <a:r>
              <a:rPr lang="en-GB" i="1" dirty="0"/>
              <a:t>net economic benefits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2040C-A26F-B608-91D4-10113E11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22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FAFD4-44ED-4B79-8CE5-3F1CA3D03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ZA" dirty="0"/>
              <a:t>The value of meetings to the global economy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9DD88-2B0B-4A10-80B9-0CEAE6525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Meetings are generally a ‘clean’ industry and promote environmental stewardship</a:t>
            </a:r>
          </a:p>
          <a:p>
            <a:pPr lvl="0"/>
            <a:r>
              <a:rPr lang="en-GB" dirty="0"/>
              <a:t>They represent ‘high-end’ visitor spend</a:t>
            </a:r>
          </a:p>
          <a:p>
            <a:pPr lvl="0"/>
            <a:r>
              <a:rPr lang="en-GB" dirty="0"/>
              <a:t>They can attract global expertise and awareness</a:t>
            </a:r>
          </a:p>
          <a:p>
            <a:pPr lvl="0"/>
            <a:r>
              <a:rPr lang="en-GB" dirty="0"/>
              <a:t>They can be used to create and spread knowledge worldwide</a:t>
            </a:r>
          </a:p>
          <a:p>
            <a:pPr lvl="0"/>
            <a:r>
              <a:rPr lang="en-GB" dirty="0"/>
              <a:t>Meetings can be used to promote global understanding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AA1596-7096-AE3E-5D7F-EE18C9F67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F79C4-0AAD-868F-7765-CE3AD9E2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976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Ways to measure an event’s worth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71729"/>
              </p:ext>
            </p:extLst>
          </p:nvPr>
        </p:nvGraphicFramePr>
        <p:xfrm>
          <a:off x="628650" y="2020888"/>
          <a:ext cx="7886699" cy="31653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3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3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3532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</a:rPr>
                        <a:t>Sponsorship potential</a:t>
                      </a:r>
                      <a:endParaRPr lang="en-G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</a:rPr>
                        <a:t>The value of events to sponsors, as properties for investment or branding, or by paying for benefits in-kind</a:t>
                      </a:r>
                      <a:endParaRPr lang="en-GB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423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</a:rPr>
                        <a:t>Media 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The value of the media coverage and advertising opportunities this affords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3532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</a:rPr>
                        <a:t>Psychological benefits </a:t>
                      </a:r>
                      <a:endParaRPr lang="en-G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The desirability of this event to the host community, which might be equal to the monetary costs 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472">
                <a:tc>
                  <a:txBody>
                    <a:bodyPr/>
                    <a:lstStyle/>
                    <a:p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</a:rPr>
                        <a:t>Multiple perspectives on 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An analysis of a multi-stakeholder approach</a:t>
                      </a:r>
                      <a:endParaRPr lang="en-GB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1092CEE2-9395-B0E1-DDF4-A8120435E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4EE22-E2F8-52EB-7B5C-FC73528B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059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12E29-A068-4AB9-955E-422CEF506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stakeholder perspectives on hosting events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49831E-2530-8FBD-34F7-74355246D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26A0E-465F-EA4C-408E-36E8A418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B32169-C051-E308-B00B-8933B49C7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093" y="2545773"/>
            <a:ext cx="6139815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56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03AEA-FF92-4266-93B5-D7A83F0B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Budgeting objectives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5942C1-01EB-565E-1C0D-4E4890357D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35" y="2408613"/>
            <a:ext cx="8118531" cy="329184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9D955B-8DAC-3D36-40E4-C46BD8B4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F76E6-6430-8D70-E6E3-9CF98C1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532335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2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47</TotalTime>
  <Words>1861</Words>
  <Application>Microsoft Office PowerPoint</Application>
  <PresentationFormat>On-screen Show (4:3)</PresentationFormat>
  <Paragraphs>161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Arial</vt:lpstr>
      <vt:lpstr>Calibri</vt:lpstr>
      <vt:lpstr>Courier New</vt:lpstr>
      <vt:lpstr>Times New Roman</vt:lpstr>
      <vt:lpstr>CDC PPT master theme</vt:lpstr>
      <vt:lpstr>PowerPoint Presentation</vt:lpstr>
      <vt:lpstr>Chapter 7  Finance and budgeting</vt:lpstr>
      <vt:lpstr>Learning objectives</vt:lpstr>
      <vt:lpstr>The value of events (1 of 2)</vt:lpstr>
      <vt:lpstr>The value of events (2 of 2)</vt:lpstr>
      <vt:lpstr>The value of meetings to the global economy</vt:lpstr>
      <vt:lpstr>Ways to measure an event’s worth</vt:lpstr>
      <vt:lpstr>Multiple stakeholder perspectives on hosting events </vt:lpstr>
      <vt:lpstr>Budgeting objectives </vt:lpstr>
      <vt:lpstr>Budgeting questions</vt:lpstr>
      <vt:lpstr>Budgeting and financial aspects (1 of 3)</vt:lpstr>
      <vt:lpstr>Budgeting and financial aspects (2 of 3)</vt:lpstr>
      <vt:lpstr>Budgeting and financial aspects (3 of 3)</vt:lpstr>
      <vt:lpstr>Tips for effective budgeting</vt:lpstr>
      <vt:lpstr>Negotiation, cost saving and added value (1 of 2)</vt:lpstr>
      <vt:lpstr>Negotiation, cost saving and added value (2 of 2)</vt:lpstr>
      <vt:lpstr>Payment schedules and contracts (1 of 2) </vt:lpstr>
      <vt:lpstr>Payment schedules and contracts (2 of 2) </vt:lpstr>
      <vt:lpstr>Supplier contracts</vt:lpstr>
      <vt:lpstr>Financial management tools (1 of 2)</vt:lpstr>
      <vt:lpstr>Financial management tools (2 of 2)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128</cp:revision>
  <dcterms:created xsi:type="dcterms:W3CDTF">2021-01-19T14:50:48Z</dcterms:created>
  <dcterms:modified xsi:type="dcterms:W3CDTF">2025-01-29T01:13:21Z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