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8"/>
  </p:notesMasterIdLst>
  <p:sldIdLst>
    <p:sldId id="278" r:id="rId5"/>
    <p:sldId id="312" r:id="rId6"/>
    <p:sldId id="510" r:id="rId7"/>
    <p:sldId id="507" r:id="rId8"/>
    <p:sldId id="553" r:id="rId9"/>
    <p:sldId id="480" r:id="rId10"/>
    <p:sldId id="469" r:id="rId11"/>
    <p:sldId id="547" r:id="rId12"/>
    <p:sldId id="502" r:id="rId13"/>
    <p:sldId id="484" r:id="rId14"/>
    <p:sldId id="514" r:id="rId15"/>
    <p:sldId id="486" r:id="rId16"/>
    <p:sldId id="257" r:id="rId17"/>
    <p:sldId id="331" r:id="rId18"/>
    <p:sldId id="525" r:id="rId19"/>
    <p:sldId id="554" r:id="rId20"/>
    <p:sldId id="436" r:id="rId21"/>
    <p:sldId id="362" r:id="rId22"/>
    <p:sldId id="504" r:id="rId23"/>
    <p:sldId id="478" r:id="rId24"/>
    <p:sldId id="499" r:id="rId25"/>
    <p:sldId id="551" r:id="rId26"/>
    <p:sldId id="55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2DEA5D-52B1-4BCA-8223-50116D88A70F}" v="3" dt="2024-12-11T16:04:36.3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412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172DEA5D-52B1-4BCA-8223-50116D88A70F}"/>
    <pc:docChg chg="custSel addSld delSld modSld">
      <pc:chgData name="Caroline Prodger" userId="e4ef2e75-b60b-401b-8ebe-291bdcf405f4" providerId="ADAL" clId="{172DEA5D-52B1-4BCA-8223-50116D88A70F}" dt="2024-12-11T16:04:16.337" v="133" actId="20577"/>
      <pc:docMkLst>
        <pc:docMk/>
      </pc:docMkLst>
      <pc:sldChg chg="del">
        <pc:chgData name="Caroline Prodger" userId="e4ef2e75-b60b-401b-8ebe-291bdcf405f4" providerId="ADAL" clId="{172DEA5D-52B1-4BCA-8223-50116D88A70F}" dt="2024-12-11T15:38:49.695" v="1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172DEA5D-52B1-4BCA-8223-50116D88A70F}" dt="2024-12-11T15:39:23.366" v="14" actId="1076"/>
        <pc:sldMkLst>
          <pc:docMk/>
          <pc:sldMk cId="2775975181" sldId="258"/>
        </pc:sldMkLst>
        <pc:spChg chg="mod">
          <ac:chgData name="Caroline Prodger" userId="e4ef2e75-b60b-401b-8ebe-291bdcf405f4" providerId="ADAL" clId="{172DEA5D-52B1-4BCA-8223-50116D88A70F}" dt="2024-12-11T15:39:23.366" v="14" actId="107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172DEA5D-52B1-4BCA-8223-50116D88A70F}" dt="2024-12-11T15:39:15.721" v="13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172DEA5D-52B1-4BCA-8223-50116D88A70F}" dt="2024-12-11T15:41:20.542" v="47" actId="313"/>
        <pc:sldMkLst>
          <pc:docMk/>
          <pc:sldMk cId="0" sldId="331"/>
        </pc:sldMkLst>
        <pc:spChg chg="mod">
          <ac:chgData name="Caroline Prodger" userId="e4ef2e75-b60b-401b-8ebe-291bdcf405f4" providerId="ADAL" clId="{172DEA5D-52B1-4BCA-8223-50116D88A70F}" dt="2024-12-11T15:41:20.542" v="47" actId="313"/>
          <ac:spMkLst>
            <pc:docMk/>
            <pc:sldMk cId="0" sldId="331"/>
            <ac:spMk id="2" creationId="{FF4E22F0-18AD-4323-87C8-8F4C7E5A0812}"/>
          </ac:spMkLst>
        </pc:spChg>
      </pc:sldChg>
      <pc:sldChg chg="modSp mod">
        <pc:chgData name="Caroline Prodger" userId="e4ef2e75-b60b-401b-8ebe-291bdcf405f4" providerId="ADAL" clId="{172DEA5D-52B1-4BCA-8223-50116D88A70F}" dt="2024-12-11T15:43:40.517" v="83" actId="20577"/>
        <pc:sldMkLst>
          <pc:docMk/>
          <pc:sldMk cId="0" sldId="362"/>
        </pc:sldMkLst>
        <pc:spChg chg="mod">
          <ac:chgData name="Caroline Prodger" userId="e4ef2e75-b60b-401b-8ebe-291bdcf405f4" providerId="ADAL" clId="{172DEA5D-52B1-4BCA-8223-50116D88A70F}" dt="2024-12-11T15:43:40.517" v="83" actId="20577"/>
          <ac:spMkLst>
            <pc:docMk/>
            <pc:sldMk cId="0" sldId="362"/>
            <ac:spMk id="3" creationId="{00000000-0000-0000-0000-000000000000}"/>
          </ac:spMkLst>
        </pc:spChg>
      </pc:sldChg>
      <pc:sldChg chg="modSp mod">
        <pc:chgData name="Caroline Prodger" userId="e4ef2e75-b60b-401b-8ebe-291bdcf405f4" providerId="ADAL" clId="{172DEA5D-52B1-4BCA-8223-50116D88A70F}" dt="2024-12-11T15:42:25.167" v="61" actId="14734"/>
        <pc:sldMkLst>
          <pc:docMk/>
          <pc:sldMk cId="1222312663" sldId="436"/>
        </pc:sldMkLst>
        <pc:spChg chg="mod">
          <ac:chgData name="Caroline Prodger" userId="e4ef2e75-b60b-401b-8ebe-291bdcf405f4" providerId="ADAL" clId="{172DEA5D-52B1-4BCA-8223-50116D88A70F}" dt="2024-12-11T15:42:12.595" v="59" actId="255"/>
          <ac:spMkLst>
            <pc:docMk/>
            <pc:sldMk cId="1222312663" sldId="436"/>
            <ac:spMk id="2" creationId="{00000000-0000-0000-0000-000000000000}"/>
          </ac:spMkLst>
        </pc:spChg>
        <pc:graphicFrameChg chg="mod modGraphic">
          <ac:chgData name="Caroline Prodger" userId="e4ef2e75-b60b-401b-8ebe-291bdcf405f4" providerId="ADAL" clId="{172DEA5D-52B1-4BCA-8223-50116D88A70F}" dt="2024-12-11T15:42:25.167" v="61" actId="14734"/>
          <ac:graphicFrameMkLst>
            <pc:docMk/>
            <pc:sldMk cId="1222312663" sldId="436"/>
            <ac:graphicFrameMk id="4" creationId="{00000000-0000-0000-0000-000000000000}"/>
          </ac:graphicFrameMkLst>
        </pc:graphicFrameChg>
      </pc:sldChg>
      <pc:sldChg chg="modSp mod">
        <pc:chgData name="Caroline Prodger" userId="e4ef2e75-b60b-401b-8ebe-291bdcf405f4" providerId="ADAL" clId="{172DEA5D-52B1-4BCA-8223-50116D88A70F}" dt="2024-12-11T15:44:33.947" v="88" actId="2711"/>
        <pc:sldMkLst>
          <pc:docMk/>
          <pc:sldMk cId="0" sldId="478"/>
        </pc:sldMkLst>
        <pc:spChg chg="mod">
          <ac:chgData name="Caroline Prodger" userId="e4ef2e75-b60b-401b-8ebe-291bdcf405f4" providerId="ADAL" clId="{172DEA5D-52B1-4BCA-8223-50116D88A70F}" dt="2024-12-11T15:44:33.947" v="88" actId="2711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172DEA5D-52B1-4BCA-8223-50116D88A70F}" dt="2024-12-11T15:40:09.700" v="30" actId="1076"/>
        <pc:sldMkLst>
          <pc:docMk/>
          <pc:sldMk cId="0" sldId="480"/>
        </pc:sldMkLst>
        <pc:graphicFrameChg chg="mod">
          <ac:chgData name="Caroline Prodger" userId="e4ef2e75-b60b-401b-8ebe-291bdcf405f4" providerId="ADAL" clId="{172DEA5D-52B1-4BCA-8223-50116D88A70F}" dt="2024-12-11T15:40:09.700" v="30" actId="1076"/>
          <ac:graphicFrameMkLst>
            <pc:docMk/>
            <pc:sldMk cId="0" sldId="480"/>
            <ac:graphicFrameMk id="4" creationId="{2F4AF2B3-4567-4D13-8BFC-6FF422496706}"/>
          </ac:graphicFrameMkLst>
        </pc:graphicFrameChg>
      </pc:sldChg>
      <pc:sldChg chg="modSp mod">
        <pc:chgData name="Caroline Prodger" userId="e4ef2e75-b60b-401b-8ebe-291bdcf405f4" providerId="ADAL" clId="{172DEA5D-52B1-4BCA-8223-50116D88A70F}" dt="2024-12-11T15:40:39.021" v="46" actId="20577"/>
        <pc:sldMkLst>
          <pc:docMk/>
          <pc:sldMk cId="3750414307" sldId="502"/>
        </pc:sldMkLst>
        <pc:spChg chg="mod">
          <ac:chgData name="Caroline Prodger" userId="e4ef2e75-b60b-401b-8ebe-291bdcf405f4" providerId="ADAL" clId="{172DEA5D-52B1-4BCA-8223-50116D88A70F}" dt="2024-12-11T15:40:39.021" v="46" actId="20577"/>
          <ac:spMkLst>
            <pc:docMk/>
            <pc:sldMk cId="3750414307" sldId="502"/>
            <ac:spMk id="2" creationId="{317CBA65-C78B-403F-8870-9233EA91A117}"/>
          </ac:spMkLst>
        </pc:spChg>
      </pc:sldChg>
      <pc:sldChg chg="modSp mod">
        <pc:chgData name="Caroline Prodger" userId="e4ef2e75-b60b-401b-8ebe-291bdcf405f4" providerId="ADAL" clId="{172DEA5D-52B1-4BCA-8223-50116D88A70F}" dt="2024-12-11T15:44:19.791" v="85" actId="20577"/>
        <pc:sldMkLst>
          <pc:docMk/>
          <pc:sldMk cId="3395065387" sldId="504"/>
        </pc:sldMkLst>
        <pc:spChg chg="mod">
          <ac:chgData name="Caroline Prodger" userId="e4ef2e75-b60b-401b-8ebe-291bdcf405f4" providerId="ADAL" clId="{172DEA5D-52B1-4BCA-8223-50116D88A70F}" dt="2024-12-11T15:44:19.791" v="85" actId="20577"/>
          <ac:spMkLst>
            <pc:docMk/>
            <pc:sldMk cId="3395065387" sldId="504"/>
            <ac:spMk id="2" creationId="{84109D14-BF51-4D30-8600-AF2563900A81}"/>
          </ac:spMkLst>
        </pc:spChg>
      </pc:sldChg>
      <pc:sldChg chg="modSp mod">
        <pc:chgData name="Caroline Prodger" userId="e4ef2e75-b60b-401b-8ebe-291bdcf405f4" providerId="ADAL" clId="{172DEA5D-52B1-4BCA-8223-50116D88A70F}" dt="2024-12-11T15:39:58.323" v="29" actId="20577"/>
        <pc:sldMkLst>
          <pc:docMk/>
          <pc:sldMk cId="2421989610" sldId="507"/>
        </pc:sldMkLst>
        <pc:spChg chg="mod">
          <ac:chgData name="Caroline Prodger" userId="e4ef2e75-b60b-401b-8ebe-291bdcf405f4" providerId="ADAL" clId="{172DEA5D-52B1-4BCA-8223-50116D88A70F}" dt="2024-12-11T15:39:58.323" v="29" actId="20577"/>
          <ac:spMkLst>
            <pc:docMk/>
            <pc:sldMk cId="2421989610" sldId="507"/>
            <ac:spMk id="2" creationId="{26C9EDE4-1D65-D231-C9D8-E2C30C0C0CBD}"/>
          </ac:spMkLst>
        </pc:spChg>
      </pc:sldChg>
      <pc:sldChg chg="modSp mod">
        <pc:chgData name="Caroline Prodger" userId="e4ef2e75-b60b-401b-8ebe-291bdcf405f4" providerId="ADAL" clId="{172DEA5D-52B1-4BCA-8223-50116D88A70F}" dt="2024-12-11T15:39:29.030" v="15" actId="20577"/>
        <pc:sldMkLst>
          <pc:docMk/>
          <pc:sldMk cId="1929306575" sldId="510"/>
        </pc:sldMkLst>
        <pc:spChg chg="mod">
          <ac:chgData name="Caroline Prodger" userId="e4ef2e75-b60b-401b-8ebe-291bdcf405f4" providerId="ADAL" clId="{172DEA5D-52B1-4BCA-8223-50116D88A70F}" dt="2024-12-11T15:39:29.030" v="15" actId="20577"/>
          <ac:spMkLst>
            <pc:docMk/>
            <pc:sldMk cId="1929306575" sldId="510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172DEA5D-52B1-4BCA-8223-50116D88A70F}" dt="2024-12-11T15:43:20.095" v="66" actId="255"/>
        <pc:sldMkLst>
          <pc:docMk/>
          <pc:sldMk cId="3984585069" sldId="515"/>
        </pc:sldMkLst>
        <pc:spChg chg="mod">
          <ac:chgData name="Caroline Prodger" userId="e4ef2e75-b60b-401b-8ebe-291bdcf405f4" providerId="ADAL" clId="{172DEA5D-52B1-4BCA-8223-50116D88A70F}" dt="2024-12-11T15:43:20.095" v="66" actId="255"/>
          <ac:spMkLst>
            <pc:docMk/>
            <pc:sldMk cId="3984585069" sldId="515"/>
            <ac:spMk id="2" creationId="{00000000-0000-0000-0000-000000000000}"/>
          </ac:spMkLst>
        </pc:spChg>
        <pc:graphicFrameChg chg="modGraphic">
          <ac:chgData name="Caroline Prodger" userId="e4ef2e75-b60b-401b-8ebe-291bdcf405f4" providerId="ADAL" clId="{172DEA5D-52B1-4BCA-8223-50116D88A70F}" dt="2024-12-11T15:42:45.508" v="63" actId="14734"/>
          <ac:graphicFrameMkLst>
            <pc:docMk/>
            <pc:sldMk cId="3984585069" sldId="515"/>
            <ac:graphicFrameMk id="4" creationId="{00000000-0000-0000-0000-000000000000}"/>
          </ac:graphicFrameMkLst>
        </pc:graphicFrameChg>
      </pc:sldChg>
      <pc:sldChg chg="modSp mod">
        <pc:chgData name="Caroline Prodger" userId="e4ef2e75-b60b-401b-8ebe-291bdcf405f4" providerId="ADAL" clId="{172DEA5D-52B1-4BCA-8223-50116D88A70F}" dt="2024-12-11T15:41:42.274" v="53" actId="20577"/>
        <pc:sldMkLst>
          <pc:docMk/>
          <pc:sldMk cId="503738668" sldId="525"/>
        </pc:sldMkLst>
        <pc:spChg chg="mod">
          <ac:chgData name="Caroline Prodger" userId="e4ef2e75-b60b-401b-8ebe-291bdcf405f4" providerId="ADAL" clId="{172DEA5D-52B1-4BCA-8223-50116D88A70F}" dt="2024-12-11T15:41:42.274" v="53" actId="20577"/>
          <ac:spMkLst>
            <pc:docMk/>
            <pc:sldMk cId="503738668" sldId="525"/>
            <ac:spMk id="2" creationId="{EFA55809-0957-4B40-9B0A-136A026B8455}"/>
          </ac:spMkLst>
        </pc:spChg>
      </pc:sldChg>
      <pc:sldChg chg="add">
        <pc:chgData name="Caroline Prodger" userId="e4ef2e75-b60b-401b-8ebe-291bdcf405f4" providerId="ADAL" clId="{172DEA5D-52B1-4BCA-8223-50116D88A70F}" dt="2024-12-11T15:38:48.121" v="0"/>
        <pc:sldMkLst>
          <pc:docMk/>
          <pc:sldMk cId="423853862" sldId="538"/>
        </pc:sldMkLst>
      </pc:sldChg>
      <pc:sldChg chg="modSp mod">
        <pc:chgData name="Caroline Prodger" userId="e4ef2e75-b60b-401b-8ebe-291bdcf405f4" providerId="ADAL" clId="{172DEA5D-52B1-4BCA-8223-50116D88A70F}" dt="2024-12-11T15:40:25.375" v="33" actId="20577"/>
        <pc:sldMkLst>
          <pc:docMk/>
          <pc:sldMk cId="4231294189" sldId="547"/>
        </pc:sldMkLst>
        <pc:spChg chg="mod">
          <ac:chgData name="Caroline Prodger" userId="e4ef2e75-b60b-401b-8ebe-291bdcf405f4" providerId="ADAL" clId="{172DEA5D-52B1-4BCA-8223-50116D88A70F}" dt="2024-12-11T15:40:21.441" v="31" actId="113"/>
          <ac:spMkLst>
            <pc:docMk/>
            <pc:sldMk cId="4231294189" sldId="547"/>
            <ac:spMk id="2" creationId="{1D6140D7-4F26-1B78-3B57-0E910AA757A7}"/>
          </ac:spMkLst>
        </pc:spChg>
        <pc:spChg chg="mod">
          <ac:chgData name="Caroline Prodger" userId="e4ef2e75-b60b-401b-8ebe-291bdcf405f4" providerId="ADAL" clId="{172DEA5D-52B1-4BCA-8223-50116D88A70F}" dt="2024-12-11T15:40:25.375" v="33" actId="20577"/>
          <ac:spMkLst>
            <pc:docMk/>
            <pc:sldMk cId="4231294189" sldId="547"/>
            <ac:spMk id="3" creationId="{B2B9F97A-19EB-4DCE-2409-846A3C071411}"/>
          </ac:spMkLst>
        </pc:spChg>
      </pc:sldChg>
      <pc:sldChg chg="modSp mod">
        <pc:chgData name="Caroline Prodger" userId="e4ef2e75-b60b-401b-8ebe-291bdcf405f4" providerId="ADAL" clId="{172DEA5D-52B1-4BCA-8223-50116D88A70F}" dt="2024-12-11T16:04:16.337" v="133" actId="20577"/>
        <pc:sldMkLst>
          <pc:docMk/>
          <pc:sldMk cId="2901887408" sldId="552"/>
        </pc:sldMkLst>
        <pc:spChg chg="mod">
          <ac:chgData name="Caroline Prodger" userId="e4ef2e75-b60b-401b-8ebe-291bdcf405f4" providerId="ADAL" clId="{172DEA5D-52B1-4BCA-8223-50116D88A70F}" dt="2024-12-11T16:04:16.337" v="133" actId="20577"/>
          <ac:spMkLst>
            <pc:docMk/>
            <pc:sldMk cId="2901887408" sldId="552"/>
            <ac:spMk id="3" creationId="{2415F950-8DDC-F14B-4011-AFE3687CD9B6}"/>
          </ac:spMkLst>
        </pc:spChg>
      </pc:sldChg>
      <pc:sldChg chg="modSp mod">
        <pc:chgData name="Caroline Prodger" userId="e4ef2e75-b60b-401b-8ebe-291bdcf405f4" providerId="ADAL" clId="{172DEA5D-52B1-4BCA-8223-50116D88A70F}" dt="2024-12-11T15:39:53.064" v="25" actId="113"/>
        <pc:sldMkLst>
          <pc:docMk/>
          <pc:sldMk cId="4085946837" sldId="553"/>
        </pc:sldMkLst>
        <pc:spChg chg="mod">
          <ac:chgData name="Caroline Prodger" userId="e4ef2e75-b60b-401b-8ebe-291bdcf405f4" providerId="ADAL" clId="{172DEA5D-52B1-4BCA-8223-50116D88A70F}" dt="2024-12-11T15:39:53.064" v="25" actId="113"/>
          <ac:spMkLst>
            <pc:docMk/>
            <pc:sldMk cId="4085946837" sldId="553"/>
            <ac:spMk id="2" creationId="{1B73487C-ED5D-E0DE-5E11-C1C5A6E911B9}"/>
          </ac:spMkLst>
        </pc:spChg>
      </pc:sldChg>
      <pc:sldChg chg="modSp mod">
        <pc:chgData name="Caroline Prodger" userId="e4ef2e75-b60b-401b-8ebe-291bdcf405f4" providerId="ADAL" clId="{172DEA5D-52B1-4BCA-8223-50116D88A70F}" dt="2024-12-11T15:41:48.181" v="57" actId="20577"/>
        <pc:sldMkLst>
          <pc:docMk/>
          <pc:sldMk cId="3095101678" sldId="554"/>
        </pc:sldMkLst>
        <pc:spChg chg="mod">
          <ac:chgData name="Caroline Prodger" userId="e4ef2e75-b60b-401b-8ebe-291bdcf405f4" providerId="ADAL" clId="{172DEA5D-52B1-4BCA-8223-50116D88A70F}" dt="2024-12-11T15:41:48.181" v="57" actId="20577"/>
          <ac:spMkLst>
            <pc:docMk/>
            <pc:sldMk cId="3095101678" sldId="554"/>
            <ac:spMk id="2" creationId="{EFA55809-0957-4B40-9B0A-136A026B845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D8B2D8-C19E-4EAE-9099-CBEDFA70E19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2AC64FC-A46A-4858-A39D-EE637C48CF49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Information, Advice &amp; Guidance</a:t>
          </a:r>
        </a:p>
      </dgm:t>
    </dgm:pt>
    <dgm:pt modelId="{5165533E-6EDC-46D5-9ECD-878D1D195A52}" type="parTrans" cxnId="{43885D5F-0E6F-4CD1-8180-ACB45FCE1096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FA4E988-F107-4582-ACB3-178BDF8F5EFC}" type="sibTrans" cxnId="{43885D5F-0E6F-4CD1-8180-ACB45FCE1096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BB891C5F-C835-4148-B17F-E0FFA9F32AED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Continual Professional Development</a:t>
          </a:r>
        </a:p>
      </dgm:t>
    </dgm:pt>
    <dgm:pt modelId="{88AE0DEB-BE1B-412F-AB27-87D44A7BA70A}" type="parTrans" cxnId="{0B7A86FA-A7B2-4AF8-9A83-C89ECA7F7B4D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611ACDC-0A28-4FA3-83B7-AB49BE57B8C7}" type="sibTrans" cxnId="{0B7A86FA-A7B2-4AF8-9A83-C89ECA7F7B4D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36DAF90B-7226-436A-8204-AB89F91F5579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Qualification Development</a:t>
          </a:r>
        </a:p>
      </dgm:t>
    </dgm:pt>
    <dgm:pt modelId="{9E3CD753-EB9D-46B0-AC9B-BC9669BA4FF3}" type="parTrans" cxnId="{CEC74182-27E2-43B2-AECC-1E845E91273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F3932E97-0239-4D41-BD36-A8AC4B5E7514}" type="sibTrans" cxnId="{CEC74182-27E2-43B2-AECC-1E845E912732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A54EACF9-C2A0-40F4-BD56-FEE8C3327653}" type="pres">
      <dgm:prSet presAssocID="{F0D8B2D8-C19E-4EAE-9099-CBEDFA70E193}" presName="cycle" presStyleCnt="0">
        <dgm:presLayoutVars>
          <dgm:dir/>
          <dgm:resizeHandles val="exact"/>
        </dgm:presLayoutVars>
      </dgm:prSet>
      <dgm:spPr/>
    </dgm:pt>
    <dgm:pt modelId="{786934F9-EB15-4C24-9997-79F9396D24EC}" type="pres">
      <dgm:prSet presAssocID="{32AC64FC-A46A-4858-A39D-EE637C48CF49}" presName="node" presStyleLbl="node1" presStyleIdx="0" presStyleCnt="3" custRadScaleRad="100053">
        <dgm:presLayoutVars>
          <dgm:bulletEnabled val="1"/>
        </dgm:presLayoutVars>
      </dgm:prSet>
      <dgm:spPr/>
    </dgm:pt>
    <dgm:pt modelId="{DAFCE7BB-CC35-460A-8E0C-C61180D5D1EA}" type="pres">
      <dgm:prSet presAssocID="{0FA4E988-F107-4582-ACB3-178BDF8F5EFC}" presName="sibTrans" presStyleLbl="sibTrans2D1" presStyleIdx="0" presStyleCnt="3"/>
      <dgm:spPr/>
    </dgm:pt>
    <dgm:pt modelId="{9AB01824-8E94-4D54-AA57-5B54C8BDE731}" type="pres">
      <dgm:prSet presAssocID="{0FA4E988-F107-4582-ACB3-178BDF8F5EFC}" presName="connectorText" presStyleLbl="sibTrans2D1" presStyleIdx="0" presStyleCnt="3"/>
      <dgm:spPr/>
    </dgm:pt>
    <dgm:pt modelId="{C101F263-FAA7-4DD4-86E0-B267620E0282}" type="pres">
      <dgm:prSet presAssocID="{BB891C5F-C835-4148-B17F-E0FFA9F32AED}" presName="node" presStyleLbl="node1" presStyleIdx="1" presStyleCnt="3">
        <dgm:presLayoutVars>
          <dgm:bulletEnabled val="1"/>
        </dgm:presLayoutVars>
      </dgm:prSet>
      <dgm:spPr/>
    </dgm:pt>
    <dgm:pt modelId="{F28ED325-0B18-4B1F-9487-D1085BCAB3AB}" type="pres">
      <dgm:prSet presAssocID="{F611ACDC-0A28-4FA3-83B7-AB49BE57B8C7}" presName="sibTrans" presStyleLbl="sibTrans2D1" presStyleIdx="1" presStyleCnt="3"/>
      <dgm:spPr/>
    </dgm:pt>
    <dgm:pt modelId="{2EAC8E60-848D-46A8-BE42-2CB0197E5C5F}" type="pres">
      <dgm:prSet presAssocID="{F611ACDC-0A28-4FA3-83B7-AB49BE57B8C7}" presName="connectorText" presStyleLbl="sibTrans2D1" presStyleIdx="1" presStyleCnt="3"/>
      <dgm:spPr/>
    </dgm:pt>
    <dgm:pt modelId="{0AF27B9C-73A4-431F-A946-38DC48CE9ECC}" type="pres">
      <dgm:prSet presAssocID="{36DAF90B-7226-436A-8204-AB89F91F5579}" presName="node" presStyleLbl="node1" presStyleIdx="2" presStyleCnt="3">
        <dgm:presLayoutVars>
          <dgm:bulletEnabled val="1"/>
        </dgm:presLayoutVars>
      </dgm:prSet>
      <dgm:spPr/>
    </dgm:pt>
    <dgm:pt modelId="{72240984-5EBD-46F1-A59B-911F5E649B32}" type="pres">
      <dgm:prSet presAssocID="{F3932E97-0239-4D41-BD36-A8AC4B5E7514}" presName="sibTrans" presStyleLbl="sibTrans2D1" presStyleIdx="2" presStyleCnt="3"/>
      <dgm:spPr/>
    </dgm:pt>
    <dgm:pt modelId="{71E8677D-B8FF-4DFA-873A-212D097BF56F}" type="pres">
      <dgm:prSet presAssocID="{F3932E97-0239-4D41-BD36-A8AC4B5E7514}" presName="connectorText" presStyleLbl="sibTrans2D1" presStyleIdx="2" presStyleCnt="3"/>
      <dgm:spPr/>
    </dgm:pt>
  </dgm:ptLst>
  <dgm:cxnLst>
    <dgm:cxn modelId="{2C72E102-0F9D-4FE1-81C1-8C845BF7EA7D}" type="presOf" srcId="{BB891C5F-C835-4148-B17F-E0FFA9F32AED}" destId="{C101F263-FAA7-4DD4-86E0-B267620E0282}" srcOrd="0" destOrd="0" presId="urn:microsoft.com/office/officeart/2005/8/layout/cycle2"/>
    <dgm:cxn modelId="{413DE612-B8FD-478D-A4F8-2CFAE7EE8D24}" type="presOf" srcId="{0FA4E988-F107-4582-ACB3-178BDF8F5EFC}" destId="{9AB01824-8E94-4D54-AA57-5B54C8BDE731}" srcOrd="1" destOrd="0" presId="urn:microsoft.com/office/officeart/2005/8/layout/cycle2"/>
    <dgm:cxn modelId="{43885D5F-0E6F-4CD1-8180-ACB45FCE1096}" srcId="{F0D8B2D8-C19E-4EAE-9099-CBEDFA70E193}" destId="{32AC64FC-A46A-4858-A39D-EE637C48CF49}" srcOrd="0" destOrd="0" parTransId="{5165533E-6EDC-46D5-9ECD-878D1D195A52}" sibTransId="{0FA4E988-F107-4582-ACB3-178BDF8F5EFC}"/>
    <dgm:cxn modelId="{3EEBFB60-DB51-4EF4-8317-EBB9C3DF508E}" type="presOf" srcId="{F0D8B2D8-C19E-4EAE-9099-CBEDFA70E193}" destId="{A54EACF9-C2A0-40F4-BD56-FEE8C3327653}" srcOrd="0" destOrd="0" presId="urn:microsoft.com/office/officeart/2005/8/layout/cycle2"/>
    <dgm:cxn modelId="{CEC74182-27E2-43B2-AECC-1E845E912732}" srcId="{F0D8B2D8-C19E-4EAE-9099-CBEDFA70E193}" destId="{36DAF90B-7226-436A-8204-AB89F91F5579}" srcOrd="2" destOrd="0" parTransId="{9E3CD753-EB9D-46B0-AC9B-BC9669BA4FF3}" sibTransId="{F3932E97-0239-4D41-BD36-A8AC4B5E7514}"/>
    <dgm:cxn modelId="{0890BAA0-25A2-4AEF-9193-D0A55CEAA5B8}" type="presOf" srcId="{F3932E97-0239-4D41-BD36-A8AC4B5E7514}" destId="{72240984-5EBD-46F1-A59B-911F5E649B32}" srcOrd="0" destOrd="0" presId="urn:microsoft.com/office/officeart/2005/8/layout/cycle2"/>
    <dgm:cxn modelId="{37443EA3-336E-4CAD-BC62-76371DF89FF8}" type="presOf" srcId="{36DAF90B-7226-436A-8204-AB89F91F5579}" destId="{0AF27B9C-73A4-431F-A946-38DC48CE9ECC}" srcOrd="0" destOrd="0" presId="urn:microsoft.com/office/officeart/2005/8/layout/cycle2"/>
    <dgm:cxn modelId="{DC6AF5B7-A849-4424-8588-77C80BAF7377}" type="presOf" srcId="{F611ACDC-0A28-4FA3-83B7-AB49BE57B8C7}" destId="{F28ED325-0B18-4B1F-9487-D1085BCAB3AB}" srcOrd="0" destOrd="0" presId="urn:microsoft.com/office/officeart/2005/8/layout/cycle2"/>
    <dgm:cxn modelId="{03ABFDC6-EF23-4C4B-84A0-FFFE6253E1B1}" type="presOf" srcId="{F611ACDC-0A28-4FA3-83B7-AB49BE57B8C7}" destId="{2EAC8E60-848D-46A8-BE42-2CB0197E5C5F}" srcOrd="1" destOrd="0" presId="urn:microsoft.com/office/officeart/2005/8/layout/cycle2"/>
    <dgm:cxn modelId="{019A23CF-8795-4E3D-944F-B96B7C0460E6}" type="presOf" srcId="{32AC64FC-A46A-4858-A39D-EE637C48CF49}" destId="{786934F9-EB15-4C24-9997-79F9396D24EC}" srcOrd="0" destOrd="0" presId="urn:microsoft.com/office/officeart/2005/8/layout/cycle2"/>
    <dgm:cxn modelId="{B7FBEFE0-72F2-45AA-9A6E-F6C403A9AFB2}" type="presOf" srcId="{0FA4E988-F107-4582-ACB3-178BDF8F5EFC}" destId="{DAFCE7BB-CC35-460A-8E0C-C61180D5D1EA}" srcOrd="0" destOrd="0" presId="urn:microsoft.com/office/officeart/2005/8/layout/cycle2"/>
    <dgm:cxn modelId="{0B7A86FA-A7B2-4AF8-9A83-C89ECA7F7B4D}" srcId="{F0D8B2D8-C19E-4EAE-9099-CBEDFA70E193}" destId="{BB891C5F-C835-4148-B17F-E0FFA9F32AED}" srcOrd="1" destOrd="0" parTransId="{88AE0DEB-BE1B-412F-AB27-87D44A7BA70A}" sibTransId="{F611ACDC-0A28-4FA3-83B7-AB49BE57B8C7}"/>
    <dgm:cxn modelId="{A34490FA-F537-416A-8374-40AA1ED2EB26}" type="presOf" srcId="{F3932E97-0239-4D41-BD36-A8AC4B5E7514}" destId="{71E8677D-B8FF-4DFA-873A-212D097BF56F}" srcOrd="1" destOrd="0" presId="urn:microsoft.com/office/officeart/2005/8/layout/cycle2"/>
    <dgm:cxn modelId="{322C9A77-5FB7-4CEF-80B6-26FBB2AA8403}" type="presParOf" srcId="{A54EACF9-C2A0-40F4-BD56-FEE8C3327653}" destId="{786934F9-EB15-4C24-9997-79F9396D24EC}" srcOrd="0" destOrd="0" presId="urn:microsoft.com/office/officeart/2005/8/layout/cycle2"/>
    <dgm:cxn modelId="{7769F02F-9202-4398-903A-6BC1272CD5F2}" type="presParOf" srcId="{A54EACF9-C2A0-40F4-BD56-FEE8C3327653}" destId="{DAFCE7BB-CC35-460A-8E0C-C61180D5D1EA}" srcOrd="1" destOrd="0" presId="urn:microsoft.com/office/officeart/2005/8/layout/cycle2"/>
    <dgm:cxn modelId="{C136881E-15AF-49B3-90AF-9DF06C52450B}" type="presParOf" srcId="{DAFCE7BB-CC35-460A-8E0C-C61180D5D1EA}" destId="{9AB01824-8E94-4D54-AA57-5B54C8BDE731}" srcOrd="0" destOrd="0" presId="urn:microsoft.com/office/officeart/2005/8/layout/cycle2"/>
    <dgm:cxn modelId="{9E89783F-5D62-4C43-B485-012083927D0F}" type="presParOf" srcId="{A54EACF9-C2A0-40F4-BD56-FEE8C3327653}" destId="{C101F263-FAA7-4DD4-86E0-B267620E0282}" srcOrd="2" destOrd="0" presId="urn:microsoft.com/office/officeart/2005/8/layout/cycle2"/>
    <dgm:cxn modelId="{188627DE-2AC6-4C9C-9878-CB592449818F}" type="presParOf" srcId="{A54EACF9-C2A0-40F4-BD56-FEE8C3327653}" destId="{F28ED325-0B18-4B1F-9487-D1085BCAB3AB}" srcOrd="3" destOrd="0" presId="urn:microsoft.com/office/officeart/2005/8/layout/cycle2"/>
    <dgm:cxn modelId="{F9643E32-F2C4-4AE4-AE7B-C5A85E1F1617}" type="presParOf" srcId="{F28ED325-0B18-4B1F-9487-D1085BCAB3AB}" destId="{2EAC8E60-848D-46A8-BE42-2CB0197E5C5F}" srcOrd="0" destOrd="0" presId="urn:microsoft.com/office/officeart/2005/8/layout/cycle2"/>
    <dgm:cxn modelId="{4EEB0B6F-B92A-45C4-9C43-B3C9C96E8A3A}" type="presParOf" srcId="{A54EACF9-C2A0-40F4-BD56-FEE8C3327653}" destId="{0AF27B9C-73A4-431F-A946-38DC48CE9ECC}" srcOrd="4" destOrd="0" presId="urn:microsoft.com/office/officeart/2005/8/layout/cycle2"/>
    <dgm:cxn modelId="{8744D07F-E42F-4F70-9819-B23D8B59B126}" type="presParOf" srcId="{A54EACF9-C2A0-40F4-BD56-FEE8C3327653}" destId="{72240984-5EBD-46F1-A59B-911F5E649B32}" srcOrd="5" destOrd="0" presId="urn:microsoft.com/office/officeart/2005/8/layout/cycle2"/>
    <dgm:cxn modelId="{87F0E768-33A3-4D68-BEBC-8D00EB14CBC2}" type="presParOf" srcId="{72240984-5EBD-46F1-A59B-911F5E649B32}" destId="{71E8677D-B8FF-4DFA-873A-212D097BF5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934F9-EB15-4C24-9997-79F9396D24EC}">
      <dsp:nvSpPr>
        <dsp:cNvPr id="0" name=""/>
        <dsp:cNvSpPr/>
      </dsp:nvSpPr>
      <dsp:spPr>
        <a:xfrm>
          <a:off x="3041270" y="0"/>
          <a:ext cx="1804159" cy="1804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tx1"/>
              </a:solidFill>
            </a:rPr>
            <a:t>Information, Advice &amp; Guidance</a:t>
          </a:r>
        </a:p>
      </dsp:txBody>
      <dsp:txXfrm>
        <a:off x="3305483" y="264213"/>
        <a:ext cx="1275733" cy="1275733"/>
      </dsp:txXfrm>
    </dsp:sp>
    <dsp:sp modelId="{DAFCE7BB-CC35-460A-8E0C-C61180D5D1EA}">
      <dsp:nvSpPr>
        <dsp:cNvPr id="0" name=""/>
        <dsp:cNvSpPr/>
      </dsp:nvSpPr>
      <dsp:spPr>
        <a:xfrm rot="3600161">
          <a:off x="4373915" y="1760080"/>
          <a:ext cx="481009" cy="608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>
            <a:solidFill>
              <a:schemeClr val="tx1"/>
            </a:solidFill>
          </a:endParaRPr>
        </a:p>
      </dsp:txBody>
      <dsp:txXfrm>
        <a:off x="4409994" y="1819374"/>
        <a:ext cx="336706" cy="365341"/>
      </dsp:txXfrm>
    </dsp:sp>
    <dsp:sp modelId="{C101F263-FAA7-4DD4-86E0-B267620E0282}">
      <dsp:nvSpPr>
        <dsp:cNvPr id="0" name=""/>
        <dsp:cNvSpPr/>
      </dsp:nvSpPr>
      <dsp:spPr>
        <a:xfrm>
          <a:off x="4397022" y="2348486"/>
          <a:ext cx="1804159" cy="1804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tx1"/>
              </a:solidFill>
            </a:rPr>
            <a:t>Continual Professional Development</a:t>
          </a:r>
        </a:p>
      </dsp:txBody>
      <dsp:txXfrm>
        <a:off x="4661235" y="2612699"/>
        <a:ext cx="1275733" cy="1275733"/>
      </dsp:txXfrm>
    </dsp:sp>
    <dsp:sp modelId="{F28ED325-0B18-4B1F-9487-D1085BCAB3AB}">
      <dsp:nvSpPr>
        <dsp:cNvPr id="0" name=""/>
        <dsp:cNvSpPr/>
      </dsp:nvSpPr>
      <dsp:spPr>
        <a:xfrm rot="10800000">
          <a:off x="3716513" y="2946113"/>
          <a:ext cx="480892" cy="608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>
            <a:solidFill>
              <a:schemeClr val="tx1"/>
            </a:solidFill>
          </a:endParaRPr>
        </a:p>
      </dsp:txBody>
      <dsp:txXfrm rot="10800000">
        <a:off x="3860781" y="3067894"/>
        <a:ext cx="336624" cy="365341"/>
      </dsp:txXfrm>
    </dsp:sp>
    <dsp:sp modelId="{0AF27B9C-73A4-431F-A946-38DC48CE9ECC}">
      <dsp:nvSpPr>
        <dsp:cNvPr id="0" name=""/>
        <dsp:cNvSpPr/>
      </dsp:nvSpPr>
      <dsp:spPr>
        <a:xfrm>
          <a:off x="1685517" y="2348486"/>
          <a:ext cx="1804159" cy="1804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chemeClr val="tx1"/>
              </a:solidFill>
            </a:rPr>
            <a:t>Qualification Development</a:t>
          </a:r>
        </a:p>
      </dsp:txBody>
      <dsp:txXfrm>
        <a:off x="1949730" y="2612699"/>
        <a:ext cx="1275733" cy="1275733"/>
      </dsp:txXfrm>
    </dsp:sp>
    <dsp:sp modelId="{72240984-5EBD-46F1-A59B-911F5E649B32}">
      <dsp:nvSpPr>
        <dsp:cNvPr id="0" name=""/>
        <dsp:cNvSpPr/>
      </dsp:nvSpPr>
      <dsp:spPr>
        <a:xfrm rot="17999839">
          <a:off x="3018162" y="1783660"/>
          <a:ext cx="481009" cy="60890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 dirty="0">
            <a:solidFill>
              <a:schemeClr val="tx1"/>
            </a:solidFill>
          </a:endParaRPr>
        </a:p>
      </dsp:txBody>
      <dsp:txXfrm>
        <a:off x="3054241" y="1967928"/>
        <a:ext cx="336706" cy="365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84E39DCB-3DAD-486A-B1D3-75969B15A1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776A370A-6F51-493D-9197-742973ACB6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D70781D4-77B0-4970-9B45-D028FD644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81D790C-456C-4724-AC8F-8F14219E2722}" type="slidenum">
              <a:rPr lang="en-GB" altLang="en-US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3888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986530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36896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759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012243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251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69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68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80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57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217DF-39DF-4E54-B523-A755ED13E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Apprenticeship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C2CCE-4508-432C-854D-25FEDC3E1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Deliver vocational training leading to a qualification of degree equivalent level or beyond</a:t>
            </a:r>
          </a:p>
          <a:p>
            <a:pPr lvl="0"/>
            <a:r>
              <a:rPr lang="en-GB" dirty="0"/>
              <a:t>Bring new skills, fresh idea and creativity to the workplace, including technology</a:t>
            </a:r>
          </a:p>
          <a:p>
            <a:r>
              <a:rPr lang="en-GB" dirty="0"/>
              <a:t>Help companies, especially SMEs develop full-time staff and fills higher level skill gaps</a:t>
            </a:r>
          </a:p>
          <a:p>
            <a:pPr lvl="0"/>
            <a:r>
              <a:rPr lang="en-GB" dirty="0"/>
              <a:t>Boost productivity</a:t>
            </a:r>
          </a:p>
          <a:p>
            <a:pPr lvl="0"/>
            <a:r>
              <a:rPr lang="en-GB" dirty="0"/>
              <a:t>Benefit people at all stages of their career</a:t>
            </a:r>
          </a:p>
          <a:p>
            <a:pPr lvl="0"/>
            <a:r>
              <a:rPr lang="en-GB" dirty="0"/>
              <a:t>Help companies attract, retain and motivate high calibre staff</a:t>
            </a:r>
          </a:p>
          <a:p>
            <a:pPr lvl="0"/>
            <a:r>
              <a:rPr lang="en-GB" dirty="0"/>
              <a:t>Increase diversity in the workplace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8D6AA3-E0E7-E6AF-EED5-7995A4E3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0BD0F-D996-168A-CB49-5602BB70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244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DD90-CB57-465F-AADF-249F80453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Internships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AE6EF-EBFB-4AF7-8269-C8BABA1C6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Allow opportunities to speak directly to people who already have experience in the role</a:t>
            </a:r>
          </a:p>
          <a:p>
            <a:r>
              <a:rPr lang="en-GB" dirty="0"/>
              <a:t>Chance to test out skills in real-life situations</a:t>
            </a:r>
          </a:p>
          <a:p>
            <a:r>
              <a:rPr lang="en-GB" dirty="0"/>
              <a:t>Provide an insight into a designated organisation or career path</a:t>
            </a:r>
          </a:p>
          <a:p>
            <a:r>
              <a:rPr lang="en-GB" dirty="0"/>
              <a:t>Allow students to build on the theory learned at university and gain practical skills to increase future employability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36310-5535-8EB1-82C2-41A959A3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6B5780-042A-19B6-8CA7-1EEDDDC2D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276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7677-765B-462D-BFDE-76A64FAB8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Paid work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D9A40-820B-4F0E-95C6-291402AFE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 ‘win-win’ situation, for both employers and students </a:t>
            </a:r>
          </a:p>
          <a:p>
            <a:r>
              <a:rPr lang="en-GB" dirty="0"/>
              <a:t>The event and hospitality sector benefit from a flexible, cheap and trained pool of labour, whilst students work to help finance their studies</a:t>
            </a:r>
          </a:p>
          <a:p>
            <a:r>
              <a:rPr lang="en-GB" dirty="0"/>
              <a:t>Events and hospitality sector ideal for part-time work, as seasonal adjustments provide employment opportunities for students at peak times, that is, the period leading up to Christmas and the summer months</a:t>
            </a:r>
          </a:p>
          <a:p>
            <a:r>
              <a:rPr lang="en-GB" dirty="0"/>
              <a:t>Provides networking opportunities with industry contacts which might result in better employment prospects in future</a:t>
            </a:r>
          </a:p>
          <a:p>
            <a:r>
              <a:rPr lang="en-GB" dirty="0"/>
              <a:t>College or university careers or placement services can help students find paid work in relevant disciplines</a:t>
            </a:r>
          </a:p>
          <a:p>
            <a:r>
              <a:rPr lang="en-GB" dirty="0"/>
              <a:t>Paid work available through local and national recruitment agencies, or posts on social media sites, such as </a:t>
            </a:r>
            <a:r>
              <a:rPr lang="en-GB" i="1" dirty="0"/>
              <a:t>Linked 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B745B8-C977-8E2B-A289-BF3A7E05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1CC432-DF8E-3861-FC9F-B42F9ECF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003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D5C700-28AE-A55C-7CD4-994BEA607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altLang="en-US" dirty="0"/>
              <a:t>Freelance and consultancy roles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857EA23-9EFD-DD3F-9E7A-8FE503025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altLang="en-US" dirty="0"/>
              <a:t>Most event agencies use freelance staff on a regular basis</a:t>
            </a:r>
          </a:p>
          <a:p>
            <a:r>
              <a:rPr lang="en-GB" altLang="en-US" dirty="0"/>
              <a:t>Sometimes more cost effective for companies to recruit freelancers and contractors to work on a specific project, rather than employing a full-time member of staff</a:t>
            </a:r>
          </a:p>
          <a:p>
            <a:r>
              <a:rPr lang="en-GB" altLang="en-US" dirty="0"/>
              <a:t>Freelancer usually gets paid a higher daily rate than normal everyday staff rates at that level</a:t>
            </a:r>
          </a:p>
          <a:p>
            <a:r>
              <a:rPr lang="en-GB" altLang="en-US" dirty="0"/>
              <a:t>Can still be less expensive to hire them on a short-term contract and use their specific skills as and when required</a:t>
            </a:r>
          </a:p>
          <a:p>
            <a:r>
              <a:rPr lang="en-GB" altLang="en-US" dirty="0"/>
              <a:t>Benefits for the freelancer or contractor-a flexible way of working, particularly if they have family or other commitments</a:t>
            </a:r>
          </a:p>
          <a:p>
            <a:r>
              <a:rPr lang="en-GB" altLang="en-US" dirty="0"/>
              <a:t>Provides variety, independence and freedom, plus new challenges, without the office politics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DF016F-577E-BD21-B737-C97320373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D5822B-BB27-658D-2012-C1DEB9EA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2">
            <a:extLst>
              <a:ext uri="{FF2B5EF4-FFF2-40B4-BE49-F238E27FC236}">
                <a16:creationId xmlns:a16="http://schemas.microsoft.com/office/drawing/2014/main" id="{F04CA1BD-737D-4351-8F36-75F373155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altLang="en-US" dirty="0"/>
              <a:t>Volunteering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4E22F0-18AD-4323-87C8-8F4C7E5A0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 way to meet like-minded people, have a day out and enjoy an event for free, with only a low level of commitment</a:t>
            </a:r>
          </a:p>
          <a:p>
            <a:r>
              <a:rPr lang="en-GB" dirty="0"/>
              <a:t>Can be for intrinsic or extrinsic reasons</a:t>
            </a:r>
          </a:p>
          <a:p>
            <a:r>
              <a:rPr lang="en-GB" dirty="0"/>
              <a:t>On a practical level helps gain valuable event experience, self-esteem and confidence</a:t>
            </a:r>
          </a:p>
          <a:p>
            <a:r>
              <a:rPr lang="en-GB" dirty="0"/>
              <a:t>Opportunity to network with relevant industry peers and contacts </a:t>
            </a:r>
          </a:p>
          <a:p>
            <a:r>
              <a:rPr lang="en-GB" dirty="0"/>
              <a:t>Looks good on C.V. or in work portfolio</a:t>
            </a:r>
          </a:p>
          <a:p>
            <a:r>
              <a:rPr lang="en-GB" dirty="0"/>
              <a:t>Ideal for students and graduates, who are looking to build up experience and knowledge of the events industry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6421B0-16C6-FA91-79B0-847B6E2B1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721CD-8E24-E976-AA3C-02678CF56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Skills and attributes for recruitment and selection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r>
              <a:rPr lang="en-GB" dirty="0"/>
              <a:t>Working to deadlines/under pressure </a:t>
            </a:r>
          </a:p>
          <a:p>
            <a:r>
              <a:rPr lang="en-GB" dirty="0"/>
              <a:t>Ethical awareness and judgement </a:t>
            </a:r>
          </a:p>
          <a:p>
            <a:pPr lvl="0"/>
            <a:r>
              <a:rPr lang="en-GB" dirty="0"/>
              <a:t>Decision making </a:t>
            </a:r>
          </a:p>
          <a:p>
            <a:r>
              <a:rPr lang="en-GB" dirty="0"/>
              <a:t>Flexibility and adaptability 	 </a:t>
            </a:r>
          </a:p>
          <a:p>
            <a:r>
              <a:rPr lang="en-GB" dirty="0"/>
              <a:t>Leadership and Initiative		 </a:t>
            </a:r>
          </a:p>
          <a:p>
            <a:r>
              <a:rPr lang="en-GB" dirty="0"/>
              <a:t>Working with others		 </a:t>
            </a:r>
          </a:p>
          <a:p>
            <a:pPr lvl="0"/>
            <a:r>
              <a:rPr lang="en-GB" dirty="0"/>
              <a:t>Improving own learning and performance</a:t>
            </a:r>
          </a:p>
          <a:p>
            <a:pPr lvl="0"/>
            <a:r>
              <a:rPr lang="en-GB" dirty="0"/>
              <a:t>Problem solving &amp; creativity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FD63D-8C1A-86E5-B645-58B04231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7C016B-5F4F-102D-FC5D-D6AE2184C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38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Skills and attributes for recruitment and selection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r>
              <a:rPr lang="en-GB" dirty="0"/>
              <a:t>Negotiation skills</a:t>
            </a:r>
          </a:p>
          <a:p>
            <a:r>
              <a:rPr lang="en-GB" dirty="0"/>
              <a:t>Numeracy skills </a:t>
            </a:r>
          </a:p>
          <a:p>
            <a:pPr lvl="0"/>
            <a:r>
              <a:rPr lang="en-GB" dirty="0"/>
              <a:t>Research skills</a:t>
            </a:r>
          </a:p>
          <a:p>
            <a:r>
              <a:rPr lang="en-GB" dirty="0"/>
              <a:t>IT Proficiency </a:t>
            </a:r>
          </a:p>
          <a:p>
            <a:r>
              <a:rPr lang="en-GB" dirty="0"/>
              <a:t>Languages</a:t>
            </a:r>
          </a:p>
          <a:p>
            <a:r>
              <a:rPr lang="en-GB" dirty="0"/>
              <a:t>Communication </a:t>
            </a:r>
          </a:p>
          <a:p>
            <a:pPr lvl="0"/>
            <a:r>
              <a:rPr lang="en-GB" dirty="0"/>
              <a:t>Organisational skills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AF947-238D-1E51-47C1-7DDB80121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1B8E8-4D8B-05D5-81E0-4E08B836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101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Interview question types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662512"/>
              </p:ext>
            </p:extLst>
          </p:nvPr>
        </p:nvGraphicFramePr>
        <p:xfrm>
          <a:off x="628651" y="1939238"/>
          <a:ext cx="7886699" cy="3941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8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8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40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>
                          <a:effectLst/>
                        </a:rPr>
                        <a:t>Biographical</a:t>
                      </a:r>
                      <a:endParaRPr lang="en-GB" sz="1700" b="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700" b="0" kern="1200" dirty="0">
                          <a:solidFill>
                            <a:schemeClr val="tx1"/>
                          </a:solidFill>
                          <a:effectLst/>
                        </a:rPr>
                        <a:t>Questions are aimed at understanding how a person has got to this point, to assess if they are ready or experienced enough for the role,</a:t>
                      </a:r>
                      <a:endParaRPr lang="en-GB" sz="17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700" b="0" kern="1200" dirty="0">
                          <a:solidFill>
                            <a:schemeClr val="tx1"/>
                          </a:solidFill>
                          <a:effectLst/>
                        </a:rPr>
                        <a:t>i.e. How many years’ experience have you had in the events industry?</a:t>
                      </a:r>
                      <a:endParaRPr lang="en-GB" sz="17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effectLst/>
                        </a:rPr>
                        <a:t>Competency based</a:t>
                      </a:r>
                      <a:r>
                        <a:rPr lang="en-GB" sz="1700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GB" sz="17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700" b="0" kern="1200" dirty="0">
                          <a:solidFill>
                            <a:schemeClr val="tx1"/>
                          </a:solidFill>
                          <a:effectLst/>
                        </a:rPr>
                        <a:t>Questions are designed to be far more specific to illustrate the attributes and skills of the applicant, </a:t>
                      </a:r>
                      <a:endParaRPr lang="en-GB" sz="1700" b="0" kern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US" sz="1700" b="0" kern="1200" dirty="0">
                          <a:solidFill>
                            <a:schemeClr val="tx1"/>
                          </a:solidFill>
                          <a:effectLst/>
                        </a:rPr>
                        <a:t>i.e. D</a:t>
                      </a:r>
                      <a:r>
                        <a:rPr lang="en-GB" sz="1700" b="0" kern="1200" dirty="0">
                          <a:solidFill>
                            <a:schemeClr val="tx1"/>
                          </a:solidFill>
                          <a:effectLst/>
                        </a:rPr>
                        <a:t>escribe an occasion where you had to plan or organise something.</a:t>
                      </a:r>
                      <a:endParaRPr lang="en-GB" sz="17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48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>
                          <a:effectLst/>
                        </a:rPr>
                        <a:t>Situational</a:t>
                      </a:r>
                      <a:endParaRPr lang="en-GB" sz="1700" b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>
                          <a:effectLst/>
                        </a:rPr>
                        <a:t>Questions require the interviewee to respond to scenario or pre-set criteria, i.e. D</a:t>
                      </a:r>
                      <a:r>
                        <a:rPr lang="en-GB" sz="1700" b="0" dirty="0">
                          <a:effectLst/>
                        </a:rPr>
                        <a:t>escribe a situation where you had a difficult decision to make and explain how you resolved this?</a:t>
                      </a:r>
                      <a:endParaRPr lang="en-GB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923677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6C889A07-FF87-3FDD-8611-9F37A29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8807ED-59D9-D8EB-B9C7-544F8483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312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Human Resource Management (HRM)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Training and staff induction</a:t>
            </a:r>
          </a:p>
          <a:p>
            <a:pPr lvl="0"/>
            <a:r>
              <a:rPr lang="en-GB" dirty="0"/>
              <a:t>Conducting job appraisals and performance monitoring</a:t>
            </a:r>
          </a:p>
          <a:p>
            <a:pPr lvl="0"/>
            <a:r>
              <a:rPr lang="en-GB" dirty="0"/>
              <a:t>Negotiation of salaries/pay increments</a:t>
            </a:r>
          </a:p>
          <a:p>
            <a:pPr lvl="0"/>
            <a:r>
              <a:rPr lang="en-GB" dirty="0"/>
              <a:t>Disciplining individuals</a:t>
            </a:r>
          </a:p>
          <a:p>
            <a:pPr lvl="0"/>
            <a:r>
              <a:rPr lang="en-GB" dirty="0"/>
              <a:t>Dealing with grievances</a:t>
            </a:r>
          </a:p>
          <a:p>
            <a:pPr lvl="0"/>
            <a:r>
              <a:rPr lang="en-GB" dirty="0"/>
              <a:t>Dismissal/redundancy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CB1F95-FDB2-AA9F-0FCC-C1423C06C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7F185-9B74-6728-92CD-636EFF753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09D14-BF51-4D30-8600-AF2563900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International HR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3FED1-A6DC-44EB-945B-288088846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Increasing levels of international trade</a:t>
            </a:r>
          </a:p>
          <a:p>
            <a:pPr lvl="0"/>
            <a:r>
              <a:rPr lang="en-GB" dirty="0"/>
              <a:t>Greater financial flows around the world</a:t>
            </a:r>
          </a:p>
          <a:p>
            <a:pPr lvl="0"/>
            <a:r>
              <a:rPr lang="en-GB" dirty="0"/>
              <a:t>Growth of foreign investment</a:t>
            </a:r>
          </a:p>
          <a:p>
            <a:pPr lvl="0"/>
            <a:r>
              <a:rPr lang="en-GB" dirty="0"/>
              <a:t>The growing activities of multi-national companies</a:t>
            </a:r>
          </a:p>
          <a:p>
            <a:pPr lvl="0"/>
            <a:r>
              <a:rPr lang="en-GB" dirty="0"/>
              <a:t>Local legislation</a:t>
            </a:r>
          </a:p>
          <a:p>
            <a:pPr lvl="0"/>
            <a:r>
              <a:rPr lang="en-GB" dirty="0"/>
              <a:t>Participation of women employees in overseas projects</a:t>
            </a:r>
          </a:p>
          <a:p>
            <a:pPr lvl="0"/>
            <a:r>
              <a:rPr lang="en-GB" dirty="0"/>
              <a:t>Equality issues in other countries</a:t>
            </a:r>
          </a:p>
          <a:p>
            <a:pPr lvl="0"/>
            <a:r>
              <a:rPr lang="en-GB" dirty="0"/>
              <a:t>Lack of equality on a global basis</a:t>
            </a:r>
          </a:p>
          <a:p>
            <a:pPr lvl="0"/>
            <a:r>
              <a:rPr lang="en-GB" dirty="0"/>
              <a:t>Managing cross-cultural issues or international H.R. management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03454-6A83-558E-A7FF-C24548393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B0521-B3B1-27FA-66E6-54624F926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065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96636"/>
            <a:ext cx="7696200" cy="20647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10</a:t>
            </a:r>
            <a:br>
              <a:rPr lang="en-US" sz="4400" dirty="0"/>
            </a:br>
            <a:r>
              <a:rPr lang="en-US" sz="4400" dirty="0"/>
              <a:t> Careers, human resources and consultancy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Career paths and succession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As in any other professional field, career mapping and plotting the next move are essential </a:t>
            </a:r>
          </a:p>
          <a:p>
            <a:r>
              <a:rPr lang="en-GB" dirty="0"/>
              <a:t>Planning the quickest route to reach next position and potentially increased salary package </a:t>
            </a:r>
          </a:p>
          <a:p>
            <a:r>
              <a:rPr lang="en-GB" dirty="0"/>
              <a:t>Good practice to consider career journey for 3 years, 5 years and 10 years’ time</a:t>
            </a:r>
          </a:p>
          <a:p>
            <a:r>
              <a:rPr lang="en-GB" dirty="0"/>
              <a:t>Research chosen career path and how to achieve each phase of it, based on current and future skills set and experience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FAD0-ABE3-5E66-7140-61AB65E5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4862B-6397-2DE0-57B3-EBC5F5AB5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08168-8F60-4116-8E1A-12BFF7AC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Strategies for renumeration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94BD5-E53A-45BC-BC4C-7FD59594A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What the organisation can afford to pay</a:t>
            </a:r>
          </a:p>
          <a:p>
            <a:pPr lvl="0"/>
            <a:r>
              <a:rPr lang="en-GB" dirty="0"/>
              <a:t>What other organisations are paying for similar jobs and roles in the sector</a:t>
            </a:r>
          </a:p>
          <a:p>
            <a:pPr lvl="0"/>
            <a:r>
              <a:rPr lang="en-GB" dirty="0"/>
              <a:t>Local skills or expertise shortages which may increase demand</a:t>
            </a:r>
          </a:p>
          <a:p>
            <a:pPr lvl="0"/>
            <a:r>
              <a:rPr lang="en-GB" dirty="0"/>
              <a:t>National/international rates of pay </a:t>
            </a:r>
          </a:p>
          <a:p>
            <a:pPr lvl="0"/>
            <a:r>
              <a:rPr lang="en-GB" dirty="0"/>
              <a:t>The impact of casual labour or cheap migrant labour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561610-8102-507A-CF77-F7C64F29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38283-AAD5-F25D-747B-63957A56B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385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C9D0C-7F23-AD8A-99C4-28359F22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A9F53-19D3-B5BA-04ED-B3195D4D6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What 3 areas are key to training and professionalism?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benefit is there for an event organisation to belong to a professional event association?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do you understand by the term remote working?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is the difference between a work placement and internship?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positives and negatives of volunteering at events?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factors are usually covered in an induction training session and by whom?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89938-C748-1251-C5C9-C12BA41B8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C9E93-74AF-0920-40D3-75B12ADE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197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36CC-244D-AB98-5C58-83D1A2C68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5F950-8DDC-F14B-4011-AFE3687CD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Write a summary paragraph to head up your C.V, that sums up your attributes and skills and would get the attention of a potential recruiter.</a:t>
            </a:r>
          </a:p>
          <a:p>
            <a:r>
              <a:rPr lang="en-GB" dirty="0"/>
              <a:t>Compose a list of the sift and hard skills that you think you have and consider how you might use these skills in a future career.</a:t>
            </a:r>
          </a:p>
          <a:p>
            <a:r>
              <a:rPr lang="en-GB" dirty="0"/>
              <a:t>Identify three different positions in the event industry and plot out the entry roles and progression routes, considering how that career path might develop over a ten-year period.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933F57-2B41-5EF0-23AA-0ACF198DB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52E153-11D1-297F-7FDE-3E5FC7DA0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88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A professionalised sector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Industry entry roles and progression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Skills and attributes for recruitment and selection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Human Resources Management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Career paths and succession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684A5-55D9-040B-B4EB-ABC2BB8F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0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9EDE4-1D65-D231-C9D8-E2C30C0C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 professionalised sector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DCB64-7B45-88B1-203F-C199AD15D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 lnSpcReduction="20000"/>
          </a:bodyPr>
          <a:lstStyle/>
          <a:p>
            <a:r>
              <a:rPr lang="en-ZA" dirty="0"/>
              <a:t>A new commercialised version of professionalism required with emphasis on client relationships, excellence in leadership and management, entrepreneurial skills</a:t>
            </a:r>
          </a:p>
          <a:p>
            <a:r>
              <a:rPr lang="en-ZA" dirty="0"/>
              <a:t>Success monitored through professional and profitable management of events</a:t>
            </a:r>
          </a:p>
          <a:p>
            <a:r>
              <a:rPr lang="en-ZA" dirty="0"/>
              <a:t>In traditional fields, that is, Law, Medicine, Engineering, being a ‘professional’ confers status and legitimises the industry </a:t>
            </a:r>
          </a:p>
          <a:p>
            <a:r>
              <a:rPr lang="en-ZA" dirty="0"/>
              <a:t>More standardisation and accreditation in meetings (AIM), with better promotion by the various meeting associations that exist</a:t>
            </a:r>
          </a:p>
          <a:p>
            <a:r>
              <a:rPr lang="en-ZA" dirty="0"/>
              <a:t>Greater emphasis on continuing professional development, for example a CPD qualification that aims to professionalise the industry</a:t>
            </a:r>
          </a:p>
          <a:p>
            <a:r>
              <a:rPr lang="en-ZA" dirty="0"/>
              <a:t>Clearer progression routes to upskill the events workforce and suppliers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26E8-89C4-6D41-67A3-3654C08C9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675AD0-94D8-DDE8-3FD0-DC283A548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89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3487C-ED5D-E0DE-5E11-C1C5A6E91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 professionalised sector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8E672-7CEA-359F-22AE-EFDD0A61A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ZA" dirty="0"/>
              <a:t>The vision for this professionalised industry is for one that supported by government to:</a:t>
            </a:r>
          </a:p>
          <a:p>
            <a:pPr lvl="1"/>
            <a:r>
              <a:rPr lang="en-ZA" dirty="0"/>
              <a:t>provide standardisation and recognisable accreditation</a:t>
            </a:r>
          </a:p>
          <a:p>
            <a:pPr lvl="1"/>
            <a:r>
              <a:rPr lang="en-ZA" dirty="0"/>
              <a:t>provide an increase in training and /or relevant industry-related qualifications</a:t>
            </a:r>
          </a:p>
          <a:p>
            <a:pPr lvl="1"/>
            <a:r>
              <a:rPr lang="en-ZA" dirty="0"/>
              <a:t>to increase the existing body of knowledge, and a clear progression route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116EE-5260-EE59-808E-A3745E002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9D45A-1689-BCCE-4952-6A9E14FD6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94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BF0D32DE-D90D-4721-B8C6-988B04A5B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Future professionalism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F4AF2B3-4567-4D13-8BFC-6FF4224967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3111587"/>
              </p:ext>
            </p:extLst>
          </p:nvPr>
        </p:nvGraphicFramePr>
        <p:xfrm>
          <a:off x="710712" y="1752713"/>
          <a:ext cx="78867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FFE24F-4591-DE75-0CC7-5D7BB82A6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2F4431-6841-9F32-9C7A-CD4177F86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0408-2345-4CC5-98B0-00FC5E07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The growth of industry associations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A1295-277C-4BBB-8DD4-5151804FD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ZA" dirty="0"/>
              <a:t>Over 70 global associations represent different sectors of the events industry </a:t>
            </a:r>
          </a:p>
          <a:p>
            <a:r>
              <a:rPr lang="en-ZA" dirty="0"/>
              <a:t>This is because so many different skills and roles exist within the events field</a:t>
            </a:r>
          </a:p>
          <a:p>
            <a:r>
              <a:rPr lang="en-ZA" dirty="0"/>
              <a:t> Some are specialist, and others are more general</a:t>
            </a:r>
          </a:p>
          <a:p>
            <a:r>
              <a:rPr lang="en-ZA" dirty="0"/>
              <a:t>Today event management associations are clearly providing a variety of educational opportunities to their members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6552D-27F7-1F3D-3467-586400A7D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9F8FD7-6C42-109F-0827-5DD43313D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052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140D7-4F26-1B78-3B57-0E910AA7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Industry entry roles and progression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9F97A-19EB-4DCE-2409-846A3C071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ZA" dirty="0"/>
              <a:t>Placement/</a:t>
            </a:r>
            <a:r>
              <a:rPr lang="en-GB" dirty="0"/>
              <a:t>‘</a:t>
            </a:r>
            <a:r>
              <a:rPr lang="en-ZA" dirty="0"/>
              <a:t>sandwich’ courses</a:t>
            </a:r>
          </a:p>
          <a:p>
            <a:r>
              <a:rPr lang="en-GB" dirty="0"/>
              <a:t>Apprenticeship schemes</a:t>
            </a:r>
          </a:p>
          <a:p>
            <a:r>
              <a:rPr lang="en-GB" dirty="0"/>
              <a:t>Internships</a:t>
            </a:r>
          </a:p>
          <a:p>
            <a:r>
              <a:rPr lang="en-GB" dirty="0"/>
              <a:t>Paid work experience</a:t>
            </a:r>
          </a:p>
          <a:p>
            <a:r>
              <a:rPr lang="en-GB" dirty="0"/>
              <a:t>Freelance and consultancy roles</a:t>
            </a:r>
          </a:p>
          <a:p>
            <a:r>
              <a:rPr lang="en-GB" dirty="0"/>
              <a:t>Volunteering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34BA3-53CF-FEB4-A389-F2511F53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4A084-E10A-FCB9-DF33-3D307D464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94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CBA65-C78B-403F-8870-9233EA91A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ZA" dirty="0"/>
              <a:t>Placement or </a:t>
            </a:r>
            <a:r>
              <a:rPr lang="en-GB" dirty="0"/>
              <a:t>‘</a:t>
            </a:r>
            <a:r>
              <a:rPr lang="en-ZA" dirty="0"/>
              <a:t>sandwich’ courses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480F09-3F38-449C-A5F0-6E3A94ADF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/>
          </a:bodyPr>
          <a:lstStyle/>
          <a:p>
            <a:r>
              <a:rPr lang="en-GB" dirty="0"/>
              <a:t>A nominal wage is normally offered to the placement student by the employer</a:t>
            </a:r>
          </a:p>
          <a:p>
            <a:r>
              <a:rPr lang="en-GB" dirty="0"/>
              <a:t>This helps off-set any course fees and to remunerate and incentivise the student for the hours worked whilst on placement</a:t>
            </a:r>
          </a:p>
          <a:p>
            <a:r>
              <a:rPr lang="en-GB" dirty="0"/>
              <a:t>Universities generally link a module related to course work to reflect the skills and experienced gained in the work placement</a:t>
            </a:r>
          </a:p>
          <a:p>
            <a:r>
              <a:rPr lang="en-GB" dirty="0"/>
              <a:t>Some undergraduate programmes allow students to opt for shorter work-based placements of about 6</a:t>
            </a:r>
            <a:r>
              <a:rPr lang="en-US" dirty="0"/>
              <a:t>–</a:t>
            </a:r>
            <a:r>
              <a:rPr lang="en-GB" dirty="0"/>
              <a:t>10 weeks, or part-time work as part of the overall programme of study </a:t>
            </a:r>
          </a:p>
          <a:p>
            <a:r>
              <a:rPr lang="en-GB" dirty="0"/>
              <a:t>It can be advantageous for student to the employer to assess the role suitability from a safe stance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551B0-5C6B-8C2B-7072-BC59EB471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879310-6079-96BB-72DE-59398F0A2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414307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customXml/itemProps3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23</TotalTime>
  <Words>1831</Words>
  <Application>Microsoft Office PowerPoint</Application>
  <PresentationFormat>On-screen Show (4:3)</PresentationFormat>
  <Paragraphs>187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Symbol</vt:lpstr>
      <vt:lpstr>Times New Roman</vt:lpstr>
      <vt:lpstr>CDC PPT master theme</vt:lpstr>
      <vt:lpstr>PowerPoint Presentation</vt:lpstr>
      <vt:lpstr>Chapter 10  Careers, human resources and consultancy</vt:lpstr>
      <vt:lpstr>Learning objectives</vt:lpstr>
      <vt:lpstr>A professionalised sector (1 of 2)</vt:lpstr>
      <vt:lpstr>A professionalised sector (2 of 2)</vt:lpstr>
      <vt:lpstr>Future professionalism</vt:lpstr>
      <vt:lpstr>The growth of industry associations</vt:lpstr>
      <vt:lpstr>Industry entry roles and progression</vt:lpstr>
      <vt:lpstr>Placement or ‘sandwich’ courses</vt:lpstr>
      <vt:lpstr>Apprenticeship schemes</vt:lpstr>
      <vt:lpstr>Internships</vt:lpstr>
      <vt:lpstr>Paid work experience</vt:lpstr>
      <vt:lpstr>Freelance and consultancy roles</vt:lpstr>
      <vt:lpstr>Volunteering</vt:lpstr>
      <vt:lpstr>Skills and attributes for recruitment and selection (1 of 2)</vt:lpstr>
      <vt:lpstr>Skills and attributes for recruitment and selection (2 of 2)</vt:lpstr>
      <vt:lpstr>Interview question types</vt:lpstr>
      <vt:lpstr>Human Resource Management (HRM)</vt:lpstr>
      <vt:lpstr>International HR issues</vt:lpstr>
      <vt:lpstr>Career paths and succession</vt:lpstr>
      <vt:lpstr>Strategies for renumeration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131</cp:revision>
  <dcterms:created xsi:type="dcterms:W3CDTF">2021-01-19T14:50:48Z</dcterms:created>
  <dcterms:modified xsi:type="dcterms:W3CDTF">2025-01-28T11:53:25Z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