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7"/>
  </p:notesMasterIdLst>
  <p:sldIdLst>
    <p:sldId id="278" r:id="rId5"/>
    <p:sldId id="312" r:id="rId6"/>
    <p:sldId id="467" r:id="rId7"/>
    <p:sldId id="484" r:id="rId8"/>
    <p:sldId id="462" r:id="rId9"/>
    <p:sldId id="483" r:id="rId10"/>
    <p:sldId id="438" r:id="rId11"/>
    <p:sldId id="468" r:id="rId12"/>
    <p:sldId id="474" r:id="rId13"/>
    <p:sldId id="490" r:id="rId14"/>
    <p:sldId id="487" r:id="rId15"/>
    <p:sldId id="476" r:id="rId16"/>
    <p:sldId id="482" r:id="rId17"/>
    <p:sldId id="475" r:id="rId18"/>
    <p:sldId id="478" r:id="rId19"/>
    <p:sldId id="486" r:id="rId20"/>
    <p:sldId id="485" r:id="rId21"/>
    <p:sldId id="479" r:id="rId22"/>
    <p:sldId id="481" r:id="rId23"/>
    <p:sldId id="477" r:id="rId24"/>
    <p:sldId id="469" r:id="rId25"/>
    <p:sldId id="47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Maher" initials="AM" lastIdx="2" clrIdx="0">
    <p:extLst>
      <p:ext uri="{19B8F6BF-5375-455C-9EA6-DF929625EA0E}">
        <p15:presenceInfo xmlns:p15="http://schemas.microsoft.com/office/powerpoint/2012/main" userId="S::Amy.maher@sagepub.co.uk::2fa573f4-5c65-424c-bf05-9385b84de99c" providerId="AD"/>
      </p:ext>
    </p:extLst>
  </p:cmAuthor>
  <p:cmAuthor id="2" name="Judi Burger" initials="JB" lastIdx="4" clrIdx="1">
    <p:extLst>
      <p:ext uri="{19B8F6BF-5375-455C-9EA6-DF929625EA0E}">
        <p15:presenceInfo xmlns:p15="http://schemas.microsoft.com/office/powerpoint/2012/main" userId="S::judi.burger@sagepub.co.uk::952d5f56-0e6b-468f-a574-b50126b16652" providerId="AD"/>
      </p:ext>
    </p:extLst>
  </p:cmAuthor>
  <p:cmAuthor id="3" name="Donna Goddard" initials="DG" lastIdx="3" clrIdx="2">
    <p:extLst>
      <p:ext uri="{19B8F6BF-5375-455C-9EA6-DF929625EA0E}">
        <p15:presenceInfo xmlns:p15="http://schemas.microsoft.com/office/powerpoint/2012/main" userId="S::donna.goddard@sagepub.co.uk::62acb357-9b99-42de-bbc9-efa962a9f5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720F3F-4380-4FC8-BCE7-3EFEFDA2F2DF}" v="2" dt="2024-12-11T14:38:01.1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5909" autoAdjust="0"/>
  </p:normalViewPr>
  <p:slideViewPr>
    <p:cSldViewPr snapToGrid="0">
      <p:cViewPr varScale="1">
        <p:scale>
          <a:sx n="63" d="100"/>
          <a:sy n="63" d="100"/>
        </p:scale>
        <p:origin x="140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Prodger" userId="e4ef2e75-b60b-401b-8ebe-291bdcf405f4" providerId="ADAL" clId="{58720F3F-4380-4FC8-BCE7-3EFEFDA2F2DF}"/>
    <pc:docChg chg="custSel addSld delSld modSld">
      <pc:chgData name="Caroline Prodger" userId="e4ef2e75-b60b-401b-8ebe-291bdcf405f4" providerId="ADAL" clId="{58720F3F-4380-4FC8-BCE7-3EFEFDA2F2DF}" dt="2024-12-11T14:47:59.109" v="88" actId="20577"/>
      <pc:docMkLst>
        <pc:docMk/>
      </pc:docMkLst>
      <pc:sldChg chg="addSp add del mod">
        <pc:chgData name="Caroline Prodger" userId="e4ef2e75-b60b-401b-8ebe-291bdcf405f4" providerId="ADAL" clId="{58720F3F-4380-4FC8-BCE7-3EFEFDA2F2DF}" dt="2024-12-11T14:37:52.892" v="3"/>
        <pc:sldMkLst>
          <pc:docMk/>
          <pc:sldMk cId="3565525682" sldId="256"/>
        </pc:sldMkLst>
        <pc:spChg chg="add">
          <ac:chgData name="Caroline Prodger" userId="e4ef2e75-b60b-401b-8ebe-291bdcf405f4" providerId="ADAL" clId="{58720F3F-4380-4FC8-BCE7-3EFEFDA2F2DF}" dt="2024-12-11T14:37:29.585" v="0" actId="22"/>
          <ac:spMkLst>
            <pc:docMk/>
            <pc:sldMk cId="3565525682" sldId="256"/>
            <ac:spMk id="5" creationId="{C07ACA13-35CF-FD9A-D50B-63AFACB0BA20}"/>
          </ac:spMkLst>
        </pc:spChg>
        <pc:spChg chg="add">
          <ac:chgData name="Caroline Prodger" userId="e4ef2e75-b60b-401b-8ebe-291bdcf405f4" providerId="ADAL" clId="{58720F3F-4380-4FC8-BCE7-3EFEFDA2F2DF}" dt="2024-12-11T14:37:33.363" v="1" actId="22"/>
          <ac:spMkLst>
            <pc:docMk/>
            <pc:sldMk cId="3565525682" sldId="256"/>
            <ac:spMk id="7" creationId="{F6BA4587-C9D2-3372-4629-F868AF682741}"/>
          </ac:spMkLst>
        </pc:spChg>
      </pc:sldChg>
      <pc:sldChg chg="modSp mod">
        <pc:chgData name="Caroline Prodger" userId="e4ef2e75-b60b-401b-8ebe-291bdcf405f4" providerId="ADAL" clId="{58720F3F-4380-4FC8-BCE7-3EFEFDA2F2DF}" dt="2024-12-11T14:38:23.831" v="8" actId="20577"/>
        <pc:sldMkLst>
          <pc:docMk/>
          <pc:sldMk cId="2775975181" sldId="258"/>
        </pc:sldMkLst>
        <pc:spChg chg="mod">
          <ac:chgData name="Caroline Prodger" userId="e4ef2e75-b60b-401b-8ebe-291bdcf405f4" providerId="ADAL" clId="{58720F3F-4380-4FC8-BCE7-3EFEFDA2F2DF}" dt="2024-12-11T14:38:01.165" v="5" actId="27636"/>
          <ac:spMkLst>
            <pc:docMk/>
            <pc:sldMk cId="2775975181" sldId="258"/>
            <ac:spMk id="2" creationId="{298C3550-CC13-4AE1-995A-D021631CF7A5}"/>
          </ac:spMkLst>
        </pc:spChg>
        <pc:spChg chg="mod">
          <ac:chgData name="Caroline Prodger" userId="e4ef2e75-b60b-401b-8ebe-291bdcf405f4" providerId="ADAL" clId="{58720F3F-4380-4FC8-BCE7-3EFEFDA2F2DF}" dt="2024-12-11T14:38:23.831" v="8" actId="20577"/>
          <ac:spMkLst>
            <pc:docMk/>
            <pc:sldMk cId="2775975181" sldId="258"/>
            <ac:spMk id="3" creationId="{88738A7A-C88C-448F-935B-0264AE6CDA4E}"/>
          </ac:spMkLst>
        </pc:spChg>
      </pc:sldChg>
      <pc:sldChg chg="modSp mod">
        <pc:chgData name="Caroline Prodger" userId="e4ef2e75-b60b-401b-8ebe-291bdcf405f4" providerId="ADAL" clId="{58720F3F-4380-4FC8-BCE7-3EFEFDA2F2DF}" dt="2024-12-11T14:39:56.546" v="49" actId="20577"/>
        <pc:sldMkLst>
          <pc:docMk/>
          <pc:sldMk cId="0" sldId="438"/>
        </pc:sldMkLst>
        <pc:spChg chg="mod">
          <ac:chgData name="Caroline Prodger" userId="e4ef2e75-b60b-401b-8ebe-291bdcf405f4" providerId="ADAL" clId="{58720F3F-4380-4FC8-BCE7-3EFEFDA2F2DF}" dt="2024-12-11T14:39:56.546" v="49" actId="20577"/>
          <ac:spMkLst>
            <pc:docMk/>
            <pc:sldMk cId="0" sldId="43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39:23.412" v="36" actId="20577"/>
        <pc:sldMkLst>
          <pc:docMk/>
          <pc:sldMk cId="4202833246" sldId="467"/>
        </pc:sldMkLst>
        <pc:spChg chg="mod">
          <ac:chgData name="Caroline Prodger" userId="e4ef2e75-b60b-401b-8ebe-291bdcf405f4" providerId="ADAL" clId="{58720F3F-4380-4FC8-BCE7-3EFEFDA2F2DF}" dt="2024-12-11T14:39:23.412" v="36" actId="20577"/>
          <ac:spMkLst>
            <pc:docMk/>
            <pc:sldMk cId="4202833246" sldId="467"/>
            <ac:spMk id="3" creationId="{E3E702BC-1FE8-4B22-9687-A79EB56393B0}"/>
          </ac:spMkLst>
        </pc:spChg>
      </pc:sldChg>
      <pc:sldChg chg="modSp mod">
        <pc:chgData name="Caroline Prodger" userId="e4ef2e75-b60b-401b-8ebe-291bdcf405f4" providerId="ADAL" clId="{58720F3F-4380-4FC8-BCE7-3EFEFDA2F2DF}" dt="2024-12-11T14:40:12.485" v="56" actId="113"/>
        <pc:sldMkLst>
          <pc:docMk/>
          <pc:sldMk cId="0" sldId="468"/>
        </pc:sldMkLst>
        <pc:spChg chg="mod">
          <ac:chgData name="Caroline Prodger" userId="e4ef2e75-b60b-401b-8ebe-291bdcf405f4" providerId="ADAL" clId="{58720F3F-4380-4FC8-BCE7-3EFEFDA2F2DF}" dt="2024-12-11T14:40:12.485" v="56" actId="113"/>
          <ac:spMkLst>
            <pc:docMk/>
            <pc:sldMk cId="0" sldId="46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44:47.489" v="86" actId="20577"/>
        <pc:sldMkLst>
          <pc:docMk/>
          <pc:sldMk cId="214388980" sldId="470"/>
        </pc:sldMkLst>
        <pc:spChg chg="mod">
          <ac:chgData name="Caroline Prodger" userId="e4ef2e75-b60b-401b-8ebe-291bdcf405f4" providerId="ADAL" clId="{58720F3F-4380-4FC8-BCE7-3EFEFDA2F2DF}" dt="2024-12-11T14:44:47.489" v="86" actId="20577"/>
          <ac:spMkLst>
            <pc:docMk/>
            <pc:sldMk cId="214388980" sldId="470"/>
            <ac:spMk id="3" creationId="{4B8D4BE1-C90A-BF23-905F-71B7DFD1389F}"/>
          </ac:spMkLst>
        </pc:spChg>
      </pc:sldChg>
      <pc:sldChg chg="modSp mod">
        <pc:chgData name="Caroline Prodger" userId="e4ef2e75-b60b-401b-8ebe-291bdcf405f4" providerId="ADAL" clId="{58720F3F-4380-4FC8-BCE7-3EFEFDA2F2DF}" dt="2024-12-11T14:40:28.428" v="59" actId="113"/>
        <pc:sldMkLst>
          <pc:docMk/>
          <pc:sldMk cId="0" sldId="474"/>
        </pc:sldMkLst>
        <pc:spChg chg="mod">
          <ac:chgData name="Caroline Prodger" userId="e4ef2e75-b60b-401b-8ebe-291bdcf405f4" providerId="ADAL" clId="{58720F3F-4380-4FC8-BCE7-3EFEFDA2F2DF}" dt="2024-12-11T14:40:28.428" v="59" actId="113"/>
          <ac:spMkLst>
            <pc:docMk/>
            <pc:sldMk cId="0" sldId="474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43:15.043" v="75" actId="113"/>
        <pc:sldMkLst>
          <pc:docMk/>
          <pc:sldMk cId="0" sldId="475"/>
        </pc:sldMkLst>
        <pc:spChg chg="mod">
          <ac:chgData name="Caroline Prodger" userId="e4ef2e75-b60b-401b-8ebe-291bdcf405f4" providerId="ADAL" clId="{58720F3F-4380-4FC8-BCE7-3EFEFDA2F2DF}" dt="2024-12-11T14:43:15.043" v="75" actId="113"/>
          <ac:spMkLst>
            <pc:docMk/>
            <pc:sldMk cId="0" sldId="475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42:48.789" v="63" actId="20577"/>
        <pc:sldMkLst>
          <pc:docMk/>
          <pc:sldMk cId="0" sldId="476"/>
        </pc:sldMkLst>
        <pc:spChg chg="mod">
          <ac:chgData name="Caroline Prodger" userId="e4ef2e75-b60b-401b-8ebe-291bdcf405f4" providerId="ADAL" clId="{58720F3F-4380-4FC8-BCE7-3EFEFDA2F2DF}" dt="2024-12-11T14:42:48.789" v="63" actId="20577"/>
          <ac:spMkLst>
            <pc:docMk/>
            <pc:sldMk cId="0" sldId="476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44:10.307" v="82" actId="20577"/>
        <pc:sldMkLst>
          <pc:docMk/>
          <pc:sldMk cId="0" sldId="477"/>
        </pc:sldMkLst>
        <pc:spChg chg="mod">
          <ac:chgData name="Caroline Prodger" userId="e4ef2e75-b60b-401b-8ebe-291bdcf405f4" providerId="ADAL" clId="{58720F3F-4380-4FC8-BCE7-3EFEFDA2F2DF}" dt="2024-12-11T14:44:10.307" v="82" actId="20577"/>
          <ac:spMkLst>
            <pc:docMk/>
            <pc:sldMk cId="0" sldId="477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47:59.109" v="88" actId="20577"/>
        <pc:sldMkLst>
          <pc:docMk/>
          <pc:sldMk cId="0" sldId="478"/>
        </pc:sldMkLst>
        <pc:spChg chg="mod">
          <ac:chgData name="Caroline Prodger" userId="e4ef2e75-b60b-401b-8ebe-291bdcf405f4" providerId="ADAL" clId="{58720F3F-4380-4FC8-BCE7-3EFEFDA2F2DF}" dt="2024-12-11T14:47:59.109" v="88" actId="20577"/>
          <ac:spMkLst>
            <pc:docMk/>
            <pc:sldMk cId="0" sldId="47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43:34.121" v="79" actId="20577"/>
        <pc:sldMkLst>
          <pc:docMk/>
          <pc:sldMk cId="0" sldId="479"/>
        </pc:sldMkLst>
        <pc:spChg chg="mod">
          <ac:chgData name="Caroline Prodger" userId="e4ef2e75-b60b-401b-8ebe-291bdcf405f4" providerId="ADAL" clId="{58720F3F-4380-4FC8-BCE7-3EFEFDA2F2DF}" dt="2024-12-11T14:43:34.121" v="79" actId="20577"/>
          <ac:spMkLst>
            <pc:docMk/>
            <pc:sldMk cId="0" sldId="479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44:04.639" v="80" actId="113"/>
        <pc:sldMkLst>
          <pc:docMk/>
          <pc:sldMk cId="0" sldId="481"/>
        </pc:sldMkLst>
        <pc:spChg chg="mod">
          <ac:chgData name="Caroline Prodger" userId="e4ef2e75-b60b-401b-8ebe-291bdcf405f4" providerId="ADAL" clId="{58720F3F-4380-4FC8-BCE7-3EFEFDA2F2DF}" dt="2024-12-11T14:44:04.639" v="80" actId="113"/>
          <ac:spMkLst>
            <pc:docMk/>
            <pc:sldMk cId="0" sldId="481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43:04.689" v="74" actId="20577"/>
        <pc:sldMkLst>
          <pc:docMk/>
          <pc:sldMk cId="0" sldId="482"/>
        </pc:sldMkLst>
        <pc:spChg chg="mod">
          <ac:chgData name="Caroline Prodger" userId="e4ef2e75-b60b-401b-8ebe-291bdcf405f4" providerId="ADAL" clId="{58720F3F-4380-4FC8-BCE7-3EFEFDA2F2DF}" dt="2024-12-11T14:43:04.689" v="74" actId="20577"/>
          <ac:spMkLst>
            <pc:docMk/>
            <pc:sldMk cId="0" sldId="482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40:02.258" v="53" actId="20577"/>
        <pc:sldMkLst>
          <pc:docMk/>
          <pc:sldMk cId="2264566994" sldId="483"/>
        </pc:sldMkLst>
        <pc:spChg chg="mod">
          <ac:chgData name="Caroline Prodger" userId="e4ef2e75-b60b-401b-8ebe-291bdcf405f4" providerId="ADAL" clId="{58720F3F-4380-4FC8-BCE7-3EFEFDA2F2DF}" dt="2024-12-11T14:40:02.258" v="53" actId="20577"/>
          <ac:spMkLst>
            <pc:docMk/>
            <pc:sldMk cId="2264566994" sldId="483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58720F3F-4380-4FC8-BCE7-3EFEFDA2F2DF}" dt="2024-12-11T14:39:32.589" v="37" actId="113"/>
        <pc:sldMkLst>
          <pc:docMk/>
          <pc:sldMk cId="3248171522" sldId="484"/>
        </pc:sldMkLst>
        <pc:spChg chg="mod">
          <ac:chgData name="Caroline Prodger" userId="e4ef2e75-b60b-401b-8ebe-291bdcf405f4" providerId="ADAL" clId="{58720F3F-4380-4FC8-BCE7-3EFEFDA2F2DF}" dt="2024-12-11T14:39:32.589" v="37" actId="113"/>
          <ac:spMkLst>
            <pc:docMk/>
            <pc:sldMk cId="3248171522" sldId="484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B15A8-09DD-443B-A3BC-D662273257A0}" type="datetimeFigureOut">
              <a:rPr lang="en-GB" smtClean="0"/>
              <a:t>29/01/2025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00566-87A0-4F4C-8A5B-6D7C7918ED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1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973281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848323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619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463496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6985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08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4012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8418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57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Managing Events, Real Challenges, Real Outcomes, 2nd edn. | Liz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29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Managing Events: Real Challenges, Real Outcomes,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Liz Quick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FD3154-C36D-0663-FFC1-E5577EA61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6" y="992188"/>
            <a:ext cx="3743417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BE3C2-7D58-7114-59B0-EB688EEEE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Managing the client on 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C771B-0864-EB11-C3BA-C9D4D3EDD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US" dirty="0"/>
              <a:t>Establish event goals, objectives and ground rules and communicate these to the client</a:t>
            </a:r>
          </a:p>
          <a:p>
            <a:r>
              <a:rPr lang="en-US" dirty="0"/>
              <a:t>Regularly update the client on any changes on site especially financial ones</a:t>
            </a:r>
          </a:p>
          <a:p>
            <a:r>
              <a:rPr lang="en-US" dirty="0"/>
              <a:t>Hold regular briefing meetings on-site and record these where necessary</a:t>
            </a:r>
          </a:p>
          <a:p>
            <a:r>
              <a:rPr lang="en-US" dirty="0"/>
              <a:t>Document everything</a:t>
            </a:r>
            <a:endParaRPr lang="en-GB" dirty="0"/>
          </a:p>
          <a:p>
            <a:r>
              <a:rPr lang="en-US" dirty="0"/>
              <a:t>Check the client is happy with their room/facilities, etc.</a:t>
            </a:r>
            <a:endParaRPr lang="en-GB" dirty="0"/>
          </a:p>
          <a:p>
            <a:r>
              <a:rPr lang="en-US" dirty="0"/>
              <a:t>Try to build trust and confidence with the client and own your expertise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32993A-9D70-978F-2A52-FAB1AF32D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D910C3-8718-C98D-6D09-8BD449D9D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2436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BE3C2-7D58-7114-59B0-EB688EEEE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Managing catering checks on 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C771B-0864-EB11-C3BA-C9D4D3EDD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Special dietary requirements and who has requested these</a:t>
            </a:r>
          </a:p>
          <a:p>
            <a:pPr lvl="0"/>
            <a:r>
              <a:rPr lang="en-GB" dirty="0"/>
              <a:t>The menu and meal content and any guest allergies, or other special needs</a:t>
            </a:r>
          </a:p>
          <a:p>
            <a:pPr lvl="0"/>
            <a:r>
              <a:rPr lang="en-GB" dirty="0"/>
              <a:t>The use of coloured dots on delegate badges, to indicate special dietary requirements</a:t>
            </a:r>
          </a:p>
          <a:p>
            <a:pPr lvl="0"/>
            <a:r>
              <a:rPr lang="en-GB" dirty="0"/>
              <a:t>Serving food and canapés out of different exits to disperse evenly</a:t>
            </a:r>
          </a:p>
          <a:p>
            <a:pPr lvl="0"/>
            <a:r>
              <a:rPr lang="en-GB" dirty="0"/>
              <a:t>Exact buffet layouts and positioning to minimise queuing.</a:t>
            </a:r>
          </a:p>
          <a:p>
            <a:pPr lvl="0"/>
            <a:r>
              <a:rPr lang="en-GB" dirty="0"/>
              <a:t>The timings for serving any hot and cold food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B8A859-C3A7-ED0A-5368-B9FD8B346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9025E-8872-5D7F-ED0F-5F417C73F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830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Items for staff briefings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ZA" dirty="0"/>
              <a:t>Event background, client details and reporting structures</a:t>
            </a:r>
            <a:endParaRPr lang="en-GB" dirty="0"/>
          </a:p>
          <a:p>
            <a:pPr lvl="0"/>
            <a:r>
              <a:rPr lang="en-ZA" dirty="0"/>
              <a:t>Who does what and when on-site</a:t>
            </a:r>
            <a:endParaRPr lang="en-GB" dirty="0"/>
          </a:p>
          <a:p>
            <a:pPr lvl="0"/>
            <a:r>
              <a:rPr lang="en-ZA" dirty="0"/>
              <a:t>The site access and build</a:t>
            </a:r>
            <a:endParaRPr lang="en-GB" dirty="0"/>
          </a:p>
          <a:p>
            <a:pPr lvl="0"/>
            <a:r>
              <a:rPr lang="en-ZA" dirty="0"/>
              <a:t>Facilities and lay out</a:t>
            </a:r>
            <a:endParaRPr lang="en-GB" dirty="0"/>
          </a:p>
          <a:p>
            <a:pPr lvl="0"/>
            <a:r>
              <a:rPr lang="en-ZA" dirty="0"/>
              <a:t>Arrivals on site, especially flight arrivals and transportation</a:t>
            </a:r>
            <a:endParaRPr lang="en-GB" dirty="0"/>
          </a:p>
          <a:p>
            <a:pPr lvl="0"/>
            <a:r>
              <a:rPr lang="en-ZA" dirty="0"/>
              <a:t>Recap of conference and /or social programme</a:t>
            </a:r>
            <a:endParaRPr lang="en-GB" dirty="0"/>
          </a:p>
          <a:p>
            <a:pPr lvl="0"/>
            <a:r>
              <a:rPr lang="en-ZA" dirty="0"/>
              <a:t>Communication of vital information, that is, delegate profile, budgetary signatories, timings to all those working on site</a:t>
            </a:r>
            <a:endParaRPr lang="en-GB" dirty="0"/>
          </a:p>
          <a:p>
            <a:pPr lvl="0"/>
            <a:r>
              <a:rPr lang="en-ZA" dirty="0"/>
              <a:t>Briefing documents and health and safety and emergency procedures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DC2D8-FE55-91D4-EE05-7D07B6D38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05050-C38A-153D-15BE-ED02964A2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Press &amp; public relations (PR)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US" dirty="0"/>
              <a:t>Media relations</a:t>
            </a:r>
            <a:endParaRPr lang="en-GB" dirty="0"/>
          </a:p>
          <a:p>
            <a:pPr lvl="0"/>
            <a:r>
              <a:rPr lang="en-US" dirty="0"/>
              <a:t>Community relations</a:t>
            </a:r>
            <a:endParaRPr lang="en-GB" dirty="0"/>
          </a:p>
          <a:p>
            <a:pPr lvl="0"/>
            <a:r>
              <a:rPr lang="en-US" dirty="0"/>
              <a:t>Public affairs and government relations</a:t>
            </a:r>
            <a:endParaRPr lang="en-GB" dirty="0"/>
          </a:p>
          <a:p>
            <a:pPr lvl="0"/>
            <a:r>
              <a:rPr lang="en-US" dirty="0"/>
              <a:t>Events as promotional tools for companies</a:t>
            </a:r>
            <a:endParaRPr lang="en-GB" dirty="0"/>
          </a:p>
          <a:p>
            <a:pPr lvl="0"/>
            <a:r>
              <a:rPr lang="en-US" dirty="0"/>
              <a:t>Employee relations (parties, picnics, incentive travel, charity fundraisers, rewards, etc.)</a:t>
            </a:r>
            <a:endParaRPr lang="en-GB" dirty="0"/>
          </a:p>
          <a:p>
            <a:pPr lvl="0"/>
            <a:r>
              <a:rPr lang="en-US" dirty="0"/>
              <a:t>Investor/Donor Relations (annual reports/meetings, CSR, pension programs, etc.)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F1213F-9DB6-1683-6E20-7D9B5E326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91CF9-9644-6888-151B-F5EFA2E7B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Pre-checks and rehearsals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US" dirty="0"/>
              <a:t>The on-site set-up phase can be the busiest time for the operation and production crew</a:t>
            </a:r>
          </a:p>
          <a:p>
            <a:r>
              <a:rPr lang="en-US" dirty="0"/>
              <a:t>Often many changes need to be executed to the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Regardless of the event type and size, basic tasks need to be completed before delegates or attendees arrive</a:t>
            </a:r>
          </a:p>
          <a:p>
            <a:r>
              <a:rPr lang="en-US" dirty="0"/>
              <a:t>A few simple procedures and checks can help ensure all runs smoothly on-site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78A094-9CB4-CCFC-DA91-E72039264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09C52-CAA1-896B-3FE5-81C7C1B68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Venue checks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dirty="0"/>
              <a:t>Acquire any license or permits necessary</a:t>
            </a:r>
          </a:p>
          <a:p>
            <a:r>
              <a:rPr lang="en-GB" dirty="0"/>
              <a:t>Brief event and venue staff on communication processes</a:t>
            </a:r>
          </a:p>
          <a:p>
            <a:pPr lvl="0"/>
            <a:r>
              <a:rPr lang="en-US" dirty="0"/>
              <a:t>Implement contingency plans for routine as well as emergency situations </a:t>
            </a:r>
            <a:endParaRPr lang="en-GB" dirty="0"/>
          </a:p>
          <a:p>
            <a:r>
              <a:rPr lang="en-GB" dirty="0"/>
              <a:t>Meet with the venue staff or conference and events manager beforehand </a:t>
            </a:r>
          </a:p>
          <a:p>
            <a:r>
              <a:rPr lang="en-GB" dirty="0"/>
              <a:t>Run through the event proceedings, room allocations, layouts and catering provision</a:t>
            </a:r>
          </a:p>
          <a:p>
            <a:r>
              <a:rPr lang="en-GB" dirty="0"/>
              <a:t>Liaise with the venue to ensure there is sufficient signage, a registration area, a cloakroom and a welcome desk</a:t>
            </a:r>
          </a:p>
          <a:p>
            <a:r>
              <a:rPr lang="en-GB" dirty="0"/>
              <a:t>Set up the registration desk with any badges, conference packs, stalls, attractions, etc.</a:t>
            </a:r>
          </a:p>
          <a:p>
            <a:r>
              <a:rPr lang="en-GB" dirty="0"/>
              <a:t>Check there are sufficient seats for all attendees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22967-32AE-C785-C82C-BDD30184F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4184D-E9A9-9D9B-4A65-14DD2BE57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F2A86-451B-FEF4-C1F1-A18D0A06E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Additional checks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A3B62-F525-563B-9C40-4CED1CBF9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Meeting rooms are correctly set up with a screen, microphones, a top table, lectern, the correct audio-visual equipment</a:t>
            </a:r>
          </a:p>
          <a:p>
            <a:r>
              <a:rPr lang="en-GB" dirty="0"/>
              <a:t>Make sure the meeting rooms are supplied with paper, pens, water, etc.</a:t>
            </a:r>
          </a:p>
          <a:p>
            <a:r>
              <a:rPr lang="en-GB" dirty="0"/>
              <a:t>The availability of replacement or back-up equipment</a:t>
            </a:r>
          </a:p>
          <a:p>
            <a:r>
              <a:rPr lang="en-GB" dirty="0"/>
              <a:t>Any additional off-site restaurants or venues that will be used</a:t>
            </a:r>
          </a:p>
          <a:p>
            <a:r>
              <a:rPr lang="en-GB" dirty="0"/>
              <a:t>Cleanliness of facilities, private and public areas, inside and outside areas and restrooms</a:t>
            </a:r>
          </a:p>
          <a:p>
            <a:r>
              <a:rPr lang="en-GB" dirty="0"/>
              <a:t>Whether any room-drops of delegate gifts or conference packs to be delivered or guest announcements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C7695-B3C7-6157-2454-9640CDDEA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16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229F43-EAE8-BE0D-E279-70588972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614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223F1-5902-036A-0BC5-25B4EBF47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Rehearsals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DEBC1-2B3C-1404-8761-88F217898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US" dirty="0"/>
              <a:t>Technical rehearsals for all the crew and guest speakers are needed at events with significant production requirements</a:t>
            </a:r>
          </a:p>
          <a:p>
            <a:r>
              <a:rPr lang="en-US" dirty="0"/>
              <a:t>Any last-minute adjustments should be made to presentation material</a:t>
            </a:r>
          </a:p>
          <a:p>
            <a:r>
              <a:rPr lang="en-US" dirty="0"/>
              <a:t>The production crew should arrange a brief technical rehearsal beforehand for all speakers or entertainment acts</a:t>
            </a:r>
          </a:p>
          <a:p>
            <a:r>
              <a:rPr lang="en-US" dirty="0"/>
              <a:t>Timing checks are important to make sure speakers do not overrun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03C13C-B8ED-841C-4060-425630CD4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17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5AA6A-3DAA-0C23-E00A-6EA3C8CE5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943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Managing press on-site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Check the location of electrical outlets</a:t>
            </a:r>
          </a:p>
          <a:p>
            <a:pPr lvl="0"/>
            <a:r>
              <a:rPr lang="en-GB" dirty="0"/>
              <a:t>Set up a table to seat any spokespeople</a:t>
            </a:r>
          </a:p>
          <a:p>
            <a:pPr lvl="0"/>
            <a:r>
              <a:rPr lang="en-GB" dirty="0"/>
              <a:t>Provide seating for reporters and their equipment</a:t>
            </a:r>
          </a:p>
          <a:p>
            <a:pPr lvl="0"/>
            <a:r>
              <a:rPr lang="en-GB" dirty="0"/>
              <a:t>Display any visuals as a backdrop to the table</a:t>
            </a:r>
          </a:p>
          <a:p>
            <a:pPr lvl="0"/>
            <a:r>
              <a:rPr lang="en-GB" dirty="0"/>
              <a:t>Have a sign-in pad for attendance</a:t>
            </a:r>
          </a:p>
          <a:p>
            <a:pPr lvl="0"/>
            <a:r>
              <a:rPr lang="en-GB" dirty="0"/>
              <a:t>Provide a podium for the moderator/speakers </a:t>
            </a:r>
          </a:p>
          <a:p>
            <a:pPr lvl="0"/>
            <a:r>
              <a:rPr lang="en-GB" dirty="0"/>
              <a:t>Set up a refreshment desk or area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B5087-0BFF-3219-9F28-530F2FD16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73D3E2-6B92-36DD-8E50-6A5F5CA01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US" dirty="0"/>
              <a:t>Health and safety checks and emergency procedures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Identify emergency routes</a:t>
            </a:r>
          </a:p>
          <a:p>
            <a:r>
              <a:rPr lang="en-GB" dirty="0"/>
              <a:t>Identification of holding areas</a:t>
            </a:r>
          </a:p>
          <a:p>
            <a:r>
              <a:rPr lang="en-GB" dirty="0"/>
              <a:t>Crowd and transportation management</a:t>
            </a:r>
          </a:p>
          <a:p>
            <a:r>
              <a:rPr lang="en-GB" dirty="0"/>
              <a:t>Food and beverage safety</a:t>
            </a:r>
          </a:p>
          <a:p>
            <a:r>
              <a:rPr lang="en-GB" dirty="0"/>
              <a:t>The provision of an emergency plan and first aid facilities</a:t>
            </a:r>
          </a:p>
          <a:p>
            <a:r>
              <a:rPr lang="en-GB" dirty="0"/>
              <a:t> Accident reporting procedures put in place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78839-4D30-2902-85EB-F097A279E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1744B-6661-554E-B39E-2CA594CD8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2</a:t>
            </a:r>
            <a:br>
              <a:rPr lang="en-US" sz="4400" dirty="0"/>
            </a:br>
            <a:r>
              <a:rPr lang="en-US" sz="4400" dirty="0"/>
              <a:t> The delivery phase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Risk assessment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ZA" dirty="0"/>
              <a:t>Identify the hazards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ZA" dirty="0"/>
              <a:t>Assess these: high, medium or low 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ZA" dirty="0"/>
              <a:t>Act to reduce these with methods and measures to reduce the risk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ZA" dirty="0"/>
              <a:t>Re-assess the risks after action has been taken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ZA" dirty="0"/>
              <a:t>Monitor the risks and re-assess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ZA" dirty="0"/>
              <a:t>Consult the experts if necessary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ZA" dirty="0"/>
              <a:t>Record and report any actions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2BDF27-F0B8-5B21-5EDB-17718450B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30344-E6F0-4C1F-67DA-8485E6313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1221B-22E6-2176-5240-9C5778E19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Chapter summary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770E9-0EAE-D922-BA31-72DDC6614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Why is it preferential to bring online documentation, rather than paper-based on-site?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means can be employed to make the registration process easier at events?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licenses are needed to work with animals on site and which organisation in the UK usually monitors this?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Why is it important to ask guests whether they have any allergies, before serving them food?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Why is it important to conduct on-site staff briefings before the event commences?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form would you ask a client to sign if they commissioned changes to the programme on-site that would impact the budget?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93A49B-E316-19BC-D8D7-55520AD07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061C62-A8D1-2CB4-6407-0D1252DC2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673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1FF29-B951-C15F-19F1-09613E4B3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D4BE1-C90A-BF23-905F-71B7DFD13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Put together a duty roster for a launch of a new Beaujolais nouveau wine for 50 guests that will run in a local restaurant from 19.00–22.00 hours </a:t>
            </a:r>
          </a:p>
          <a:p>
            <a:r>
              <a:rPr lang="en-GB" dirty="0"/>
              <a:t>Write an email to a local newspaper inviting them to attend the wine launch. How would you incentivise them to attend?</a:t>
            </a:r>
          </a:p>
          <a:p>
            <a:r>
              <a:rPr lang="en-GB" dirty="0"/>
              <a:t>Compile an agenda of key items to cover at a health and safety briefing of volunteers before the wine launch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04A2DD-614B-B0FE-FB3B-F69147B94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9F7AD-B543-298F-B66C-B3E57FFEF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88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5CBC-BA6C-4CE2-BD93-6D055660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702BC-1FE8-4B22-9687-A79EB563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i="1" dirty="0"/>
              <a:t>To help identify and understand:</a:t>
            </a:r>
            <a:endParaRPr lang="en-GB" i="1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On-site management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Event documents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Stakeholder liaison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Pre checks and rehearsals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US" dirty="0"/>
              <a:t>Health and safety checks and emergency procedures</a:t>
            </a: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63890-3EFB-58EC-16DA-109720215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4A8BA6-1ED3-7B1B-E43C-C05DC661A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2833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On-site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dirty="0"/>
              <a:t>Careful planning in the pre-event planning stage will help ensure the on-site delivery runs smoothly</a:t>
            </a:r>
          </a:p>
          <a:p>
            <a:r>
              <a:rPr lang="en-ZA" dirty="0"/>
              <a:t>Invariably, there are elements that do not go according to plan</a:t>
            </a:r>
          </a:p>
          <a:p>
            <a:r>
              <a:rPr lang="en-ZA" dirty="0"/>
              <a:t>The more prepared the event team are pre-event, the better equipped they are to deal with any eventualities that occur on-site.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BBF29-DBBA-CD57-0F58-E94FD779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88A6FA-783C-659C-0A95-25F2D5E9C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171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Areas to consider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ZA" dirty="0"/>
              <a:t>Event registration</a:t>
            </a:r>
            <a:endParaRPr lang="en-GB" dirty="0"/>
          </a:p>
          <a:p>
            <a:pPr lvl="0"/>
            <a:r>
              <a:rPr lang="en-GB" dirty="0"/>
              <a:t>Staff scheduling </a:t>
            </a:r>
          </a:p>
          <a:p>
            <a:pPr lvl="0"/>
            <a:r>
              <a:rPr lang="en-GB" dirty="0"/>
              <a:t>Managing staff safety</a:t>
            </a:r>
          </a:p>
          <a:p>
            <a:pPr lvl="0"/>
            <a:r>
              <a:rPr lang="en-GB" dirty="0"/>
              <a:t>Event catering</a:t>
            </a:r>
          </a:p>
          <a:p>
            <a:pPr lvl="0"/>
            <a:r>
              <a:rPr lang="en-GB" dirty="0"/>
              <a:t>Serving of alcohol on site</a:t>
            </a:r>
          </a:p>
          <a:p>
            <a:pPr lvl="0"/>
            <a:r>
              <a:rPr lang="en-ZA" dirty="0"/>
              <a:t>Developing an on-site programme schedule</a:t>
            </a:r>
            <a:endParaRPr lang="en-GB" dirty="0"/>
          </a:p>
          <a:p>
            <a:pPr lvl="0"/>
            <a:r>
              <a:rPr lang="en-GB" dirty="0"/>
              <a:t>Making changes to the programme </a:t>
            </a:r>
          </a:p>
          <a:p>
            <a:pPr lvl="0"/>
            <a:r>
              <a:rPr lang="en-GB" dirty="0"/>
              <a:t>Cancellation of the event</a:t>
            </a:r>
          </a:p>
          <a:p>
            <a:pPr lvl="0"/>
            <a:r>
              <a:rPr lang="en-GB" dirty="0"/>
              <a:t>Managing budgetary changes at the event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0FFB54-AB77-3CAA-74C4-C28E4EDB0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48AE6B-EAA6-200B-7CD8-20C696E5C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Event delivery checks (1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Consult with all parties directly involved in the programme </a:t>
            </a:r>
          </a:p>
          <a:p>
            <a:pPr lvl="0"/>
            <a:r>
              <a:rPr lang="en-GB" dirty="0"/>
              <a:t>Calculate the time of each activity </a:t>
            </a:r>
          </a:p>
          <a:p>
            <a:pPr lvl="0"/>
            <a:r>
              <a:rPr lang="en-GB" dirty="0"/>
              <a:t>Ensure that the programme has time for ‘ceremonial’ activities, that is, opening and/or closing ceremonies, speeches, entertainment or the presentation of awards </a:t>
            </a:r>
          </a:p>
          <a:p>
            <a:pPr lvl="0"/>
            <a:r>
              <a:rPr lang="en-GB" dirty="0"/>
              <a:t>Confirm that the venue is available for the whole duration of the event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412798-6A00-CF7F-5A1F-926BF53CD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F0A3E-9A06-1D8D-C269-170AFE1A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566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Event delivery checks (2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Choose an event date that does not clash with other major events in the same location of topic area</a:t>
            </a:r>
          </a:p>
          <a:p>
            <a:pPr lvl="0"/>
            <a:r>
              <a:rPr lang="en-GB" dirty="0"/>
              <a:t>Allow for a little ‘slack’ time between activities </a:t>
            </a:r>
          </a:p>
          <a:p>
            <a:pPr lvl="0"/>
            <a:r>
              <a:rPr lang="en-GB" dirty="0"/>
              <a:t>Plan the structure of the event and order of activities </a:t>
            </a:r>
          </a:p>
          <a:p>
            <a:r>
              <a:rPr lang="en-GB" dirty="0"/>
              <a:t>Decide how the printed programme will be published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3454F8-85DE-4727-4462-95354026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D31D10-1C8B-588E-773A-61EF33E1D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Event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ZA" dirty="0"/>
              <a:t>The conference working document</a:t>
            </a:r>
            <a:endParaRPr lang="en-GB" dirty="0"/>
          </a:p>
          <a:p>
            <a:pPr lvl="0"/>
            <a:r>
              <a:rPr lang="en-ZA" dirty="0"/>
              <a:t>The production schedule</a:t>
            </a:r>
            <a:endParaRPr lang="en-GB" dirty="0"/>
          </a:p>
          <a:p>
            <a:pPr lvl="0"/>
            <a:r>
              <a:rPr lang="en-ZA" dirty="0"/>
              <a:t>The venue report</a:t>
            </a:r>
            <a:endParaRPr lang="en-GB" dirty="0"/>
          </a:p>
          <a:p>
            <a:pPr lvl="0"/>
            <a:r>
              <a:rPr lang="en-ZA" dirty="0"/>
              <a:t>The on-site report form</a:t>
            </a:r>
            <a:endParaRPr lang="en-GB" dirty="0"/>
          </a:p>
          <a:p>
            <a:pPr lvl="0"/>
            <a:r>
              <a:rPr lang="en-ZA" dirty="0"/>
              <a:t>Event contracts and terms and conditions</a:t>
            </a:r>
            <a:endParaRPr lang="en-GB" dirty="0"/>
          </a:p>
          <a:p>
            <a:pPr lvl="0"/>
            <a:r>
              <a:rPr lang="en-ZA" dirty="0"/>
              <a:t>Risk management documentation</a:t>
            </a:r>
            <a:endParaRPr lang="en-GB" dirty="0"/>
          </a:p>
          <a:p>
            <a:pPr lvl="0"/>
            <a:r>
              <a:rPr lang="en-ZA" dirty="0"/>
              <a:t>Copies of any relevant licenses</a:t>
            </a:r>
            <a:endParaRPr lang="en-GB" dirty="0"/>
          </a:p>
          <a:p>
            <a:pPr lvl="0"/>
            <a:r>
              <a:rPr lang="en-ZA" dirty="0"/>
              <a:t>Air and transportation reports / Flight manifest details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5915C-249A-A34B-F9A1-6BA19B2C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855F99-48CF-9ED2-E017-8EEDCC10C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Stakeholder liaison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Conducting staff briefings </a:t>
            </a:r>
          </a:p>
          <a:p>
            <a:pPr lvl="0"/>
            <a:r>
              <a:rPr lang="en-GB" dirty="0"/>
              <a:t>Issuing duty rosters</a:t>
            </a:r>
          </a:p>
          <a:p>
            <a:pPr lvl="0"/>
            <a:r>
              <a:rPr lang="en-GB" dirty="0"/>
              <a:t>Monitoring of staff performance</a:t>
            </a:r>
          </a:p>
          <a:p>
            <a:pPr lvl="0"/>
            <a:r>
              <a:rPr lang="en-GB" dirty="0"/>
              <a:t>Managing other vendors, suppliers and support services</a:t>
            </a:r>
          </a:p>
          <a:p>
            <a:pPr lvl="0"/>
            <a:r>
              <a:rPr lang="en-GB" dirty="0"/>
              <a:t>On-site client liaison </a:t>
            </a:r>
          </a:p>
          <a:p>
            <a:pPr lvl="0"/>
            <a:r>
              <a:rPr lang="en-GB" dirty="0"/>
              <a:t>Handling Press &amp; Public Relations (PR) requirements at the event</a:t>
            </a:r>
          </a:p>
          <a:p>
            <a:pPr lvl="0"/>
            <a:r>
              <a:rPr lang="en-GB" dirty="0"/>
              <a:t>Managing press and VIP guests </a:t>
            </a:r>
          </a:p>
          <a:p>
            <a:pPr lvl="0"/>
            <a:r>
              <a:rPr lang="en-US" dirty="0"/>
              <a:t>Managing sponsors on site</a:t>
            </a:r>
            <a:endParaRPr lang="en-GB" dirty="0"/>
          </a:p>
          <a:p>
            <a:pPr lvl="0"/>
            <a:r>
              <a:rPr lang="en-GB" dirty="0"/>
              <a:t>On-site venue liaison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66AA93-6466-865F-EBD1-DBA7ADB1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0F305-4C52-8FAA-C576-437A70236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st xmlns="60f17f7a-2bae-41ec-b25f-3cbd5b1fab1c">A template for authors to create PPT decks</Test>
    <Category xmlns="60f17f7a-2bae-41ec-b25f-3cbd5b1fab1c">Template</Category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381C8C7F96984CBC391382C5888313" ma:contentTypeVersion="9" ma:contentTypeDescription="Create a new document." ma:contentTypeScope="" ma:versionID="e36cef1a70797179ef58b631769f4433">
  <xsd:schema xmlns:xsd="http://www.w3.org/2001/XMLSchema" xmlns:xs="http://www.w3.org/2001/XMLSchema" xmlns:p="http://schemas.microsoft.com/office/2006/metadata/properties" xmlns:ns2="60f17f7a-2bae-41ec-b25f-3cbd5b1fab1c" xmlns:ns3="3d228d34-b089-48ac-a65a-4fd6545ee7de" targetNamespace="http://schemas.microsoft.com/office/2006/metadata/properties" ma:root="true" ma:fieldsID="100e8bf08b040cd22ec7b350ed7a081c" ns2:_="" ns3:_="">
    <xsd:import namespace="60f17f7a-2bae-41ec-b25f-3cbd5b1fab1c"/>
    <xsd:import namespace="3d228d34-b089-48ac-a65a-4fd6545ee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Test" minOccurs="0"/>
                <xsd:element ref="ns2:Category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17f7a-2bae-41ec-b25f-3cbd5b1fa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Test" ma:index="10" nillable="true" ma:displayName="Description" ma:format="Dropdown" ma:internalName="Test">
      <xsd:simpleType>
        <xsd:restriction base="dms:Note">
          <xsd:maxLength value="255"/>
        </xsd:restriction>
      </xsd:simpleType>
    </xsd:element>
    <xsd:element name="Category" ma:index="11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28d34-b089-48ac-a65a-4fd6545ee7d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A5713B-6BBA-4723-BB0D-65300729C9C0}">
  <ds:schemaRefs>
    <ds:schemaRef ds:uri="http://schemas.microsoft.com/office/2006/metadata/properties"/>
    <ds:schemaRef ds:uri="http://schemas.microsoft.com/office/infopath/2007/PartnerControls"/>
    <ds:schemaRef ds:uri="60f17f7a-2bae-41ec-b25f-3cbd5b1fab1c"/>
  </ds:schemaRefs>
</ds:datastoreItem>
</file>

<file path=customXml/itemProps2.xml><?xml version="1.0" encoding="utf-8"?>
<ds:datastoreItem xmlns:ds="http://schemas.openxmlformats.org/officeDocument/2006/customXml" ds:itemID="{BE51617D-E643-439E-AB19-5DFDEF8A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17f7a-2bae-41ec-b25f-3cbd5b1fab1c"/>
    <ds:schemaRef ds:uri="3d228d34-b089-48ac-a65a-4fd6545ee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3DAAAEC-DF27-48DC-89A0-17676F34F1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38</TotalTime>
  <Words>1626</Words>
  <Application>Microsoft Office PowerPoint</Application>
  <PresentationFormat>On-screen Show (4:3)</PresentationFormat>
  <Paragraphs>184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Courier New</vt:lpstr>
      <vt:lpstr>CDC PPT master theme</vt:lpstr>
      <vt:lpstr>PowerPoint Presentation</vt:lpstr>
      <vt:lpstr>Chapter 2  The delivery phase</vt:lpstr>
      <vt:lpstr>Learning objectives</vt:lpstr>
      <vt:lpstr>On-site management</vt:lpstr>
      <vt:lpstr>Areas to consider</vt:lpstr>
      <vt:lpstr>Event delivery checks (1 of 2)</vt:lpstr>
      <vt:lpstr>Event delivery checks (2 of 2)</vt:lpstr>
      <vt:lpstr>Event documents</vt:lpstr>
      <vt:lpstr>Stakeholder liaison</vt:lpstr>
      <vt:lpstr>Managing the client on site</vt:lpstr>
      <vt:lpstr>Managing catering checks on site</vt:lpstr>
      <vt:lpstr>Items for staff briefings</vt:lpstr>
      <vt:lpstr>Press &amp; public relations (PR) requirements</vt:lpstr>
      <vt:lpstr>Pre-checks and rehearsals</vt:lpstr>
      <vt:lpstr>Venue checks</vt:lpstr>
      <vt:lpstr>Additional checks</vt:lpstr>
      <vt:lpstr>Rehearsals</vt:lpstr>
      <vt:lpstr>Managing press on-site</vt:lpstr>
      <vt:lpstr>Health and safety checks and emergency procedures </vt:lpstr>
      <vt:lpstr>Risk assessment </vt:lpstr>
      <vt:lpstr>Chapter summary questions</vt:lpstr>
      <vt:lpstr>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Day of Class slide in Chapter 1</dc:title>
  <dc:creator>Judi Burger</dc:creator>
  <cp:lastModifiedBy>Gimmy</cp:lastModifiedBy>
  <cp:revision>89</cp:revision>
  <dcterms:created xsi:type="dcterms:W3CDTF">2021-01-19T14:50:48Z</dcterms:created>
  <dcterms:modified xsi:type="dcterms:W3CDTF">2025-01-29T01:07:39Z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0x01010020381C8C7F96984CBC391382C5888313</vt:lpwstr>
  </property>
</Properties>
</file>