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278" r:id="rId5"/>
    <p:sldId id="312" r:id="rId6"/>
    <p:sldId id="510" r:id="rId7"/>
    <p:sldId id="507" r:id="rId8"/>
    <p:sldId id="497" r:id="rId9"/>
    <p:sldId id="468" r:id="rId10"/>
    <p:sldId id="500" r:id="rId11"/>
    <p:sldId id="501" r:id="rId12"/>
    <p:sldId id="525" r:id="rId13"/>
    <p:sldId id="502" r:id="rId14"/>
    <p:sldId id="478" r:id="rId15"/>
    <p:sldId id="527" r:id="rId16"/>
    <p:sldId id="521" r:id="rId17"/>
    <p:sldId id="529" r:id="rId18"/>
    <p:sldId id="530" r:id="rId19"/>
    <p:sldId id="514" r:id="rId20"/>
    <p:sldId id="519" r:id="rId21"/>
    <p:sldId id="528" r:id="rId22"/>
    <p:sldId id="512" r:id="rId23"/>
    <p:sldId id="51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789A06-E14E-4CF7-AC38-D8BD0CE852FD}" v="3" dt="2024-12-11T15:00:10.5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3F789A06-E14E-4CF7-AC38-D8BD0CE852FD}"/>
    <pc:docChg chg="custSel addSld delSld modSld">
      <pc:chgData name="Caroline Prodger" userId="e4ef2e75-b60b-401b-8ebe-291bdcf405f4" providerId="ADAL" clId="{3F789A06-E14E-4CF7-AC38-D8BD0CE852FD}" dt="2024-12-11T15:04:14.008" v="79" actId="113"/>
      <pc:docMkLst>
        <pc:docMk/>
      </pc:docMkLst>
      <pc:sldChg chg="del">
        <pc:chgData name="Caroline Prodger" userId="e4ef2e75-b60b-401b-8ebe-291bdcf405f4" providerId="ADAL" clId="{3F789A06-E14E-4CF7-AC38-D8BD0CE852FD}" dt="2024-12-11T14:59:53.969" v="1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3F789A06-E14E-4CF7-AC38-D8BD0CE852FD}" dt="2024-12-11T15:00:32.761" v="11" actId="113"/>
        <pc:sldMkLst>
          <pc:docMk/>
          <pc:sldMk cId="2775975181" sldId="258"/>
        </pc:sldMkLst>
        <pc:spChg chg="mod">
          <ac:chgData name="Caroline Prodger" userId="e4ef2e75-b60b-401b-8ebe-291bdcf405f4" providerId="ADAL" clId="{3F789A06-E14E-4CF7-AC38-D8BD0CE852FD}" dt="2024-12-11T15:00:10.517" v="3" actId="2763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3F789A06-E14E-4CF7-AC38-D8BD0CE852FD}" dt="2024-12-11T15:00:32.761" v="11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3F789A06-E14E-4CF7-AC38-D8BD0CE852FD}" dt="2024-12-11T15:01:30.951" v="53" actId="113"/>
        <pc:sldMkLst>
          <pc:docMk/>
          <pc:sldMk cId="0" sldId="468"/>
        </pc:sldMkLst>
        <pc:spChg chg="mod">
          <ac:chgData name="Caroline Prodger" userId="e4ef2e75-b60b-401b-8ebe-291bdcf405f4" providerId="ADAL" clId="{3F789A06-E14E-4CF7-AC38-D8BD0CE852FD}" dt="2024-12-11T15:01:30.951" v="53" actId="113"/>
          <ac:spMkLst>
            <pc:docMk/>
            <pc:sldMk cId="0" sldId="46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3F789A06-E14E-4CF7-AC38-D8BD0CE852FD}" dt="2024-12-11T15:03:32.657" v="66" actId="113"/>
        <pc:sldMkLst>
          <pc:docMk/>
          <pc:sldMk cId="0" sldId="478"/>
        </pc:sldMkLst>
        <pc:spChg chg="mod">
          <ac:chgData name="Caroline Prodger" userId="e4ef2e75-b60b-401b-8ebe-291bdcf405f4" providerId="ADAL" clId="{3F789A06-E14E-4CF7-AC38-D8BD0CE852FD}" dt="2024-12-11T15:03:32.657" v="66" actId="113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3F789A06-E14E-4CF7-AC38-D8BD0CE852FD}" dt="2024-12-11T15:01:16.312" v="50" actId="20577"/>
        <pc:sldMkLst>
          <pc:docMk/>
          <pc:sldMk cId="3364515021" sldId="497"/>
        </pc:sldMkLst>
        <pc:spChg chg="mod">
          <ac:chgData name="Caroline Prodger" userId="e4ef2e75-b60b-401b-8ebe-291bdcf405f4" providerId="ADAL" clId="{3F789A06-E14E-4CF7-AC38-D8BD0CE852FD}" dt="2024-12-11T15:01:16.312" v="50" actId="20577"/>
          <ac:spMkLst>
            <pc:docMk/>
            <pc:sldMk cId="3364515021" sldId="497"/>
            <ac:spMk id="2" creationId="{823C3D86-4597-4839-9BEF-D0338AFC4439}"/>
          </ac:spMkLst>
        </pc:spChg>
      </pc:sldChg>
      <pc:sldChg chg="modSp mod">
        <pc:chgData name="Caroline Prodger" userId="e4ef2e75-b60b-401b-8ebe-291bdcf405f4" providerId="ADAL" clId="{3F789A06-E14E-4CF7-AC38-D8BD0CE852FD}" dt="2024-12-11T15:01:41.992" v="57" actId="20577"/>
        <pc:sldMkLst>
          <pc:docMk/>
          <pc:sldMk cId="836608967" sldId="500"/>
        </pc:sldMkLst>
        <pc:spChg chg="mod">
          <ac:chgData name="Caroline Prodger" userId="e4ef2e75-b60b-401b-8ebe-291bdcf405f4" providerId="ADAL" clId="{3F789A06-E14E-4CF7-AC38-D8BD0CE852FD}" dt="2024-12-11T15:01:41.992" v="57" actId="20577"/>
          <ac:spMkLst>
            <pc:docMk/>
            <pc:sldMk cId="836608967" sldId="500"/>
            <ac:spMk id="2" creationId="{0BC9AFDE-8925-46CE-84DA-93B7D3AA40D9}"/>
          </ac:spMkLst>
        </pc:spChg>
      </pc:sldChg>
      <pc:sldChg chg="modSp mod">
        <pc:chgData name="Caroline Prodger" userId="e4ef2e75-b60b-401b-8ebe-291bdcf405f4" providerId="ADAL" clId="{3F789A06-E14E-4CF7-AC38-D8BD0CE852FD}" dt="2024-12-11T15:01:49.708" v="61" actId="20577"/>
        <pc:sldMkLst>
          <pc:docMk/>
          <pc:sldMk cId="3919911752" sldId="501"/>
        </pc:sldMkLst>
        <pc:spChg chg="mod">
          <ac:chgData name="Caroline Prodger" userId="e4ef2e75-b60b-401b-8ebe-291bdcf405f4" providerId="ADAL" clId="{3F789A06-E14E-4CF7-AC38-D8BD0CE852FD}" dt="2024-12-11T15:01:49.708" v="61" actId="20577"/>
          <ac:spMkLst>
            <pc:docMk/>
            <pc:sldMk cId="3919911752" sldId="501"/>
            <ac:spMk id="2" creationId="{0BC9AFDE-8925-46CE-84DA-93B7D3AA40D9}"/>
          </ac:spMkLst>
        </pc:spChg>
      </pc:sldChg>
      <pc:sldChg chg="modSp mod">
        <pc:chgData name="Caroline Prodger" userId="e4ef2e75-b60b-401b-8ebe-291bdcf405f4" providerId="ADAL" clId="{3F789A06-E14E-4CF7-AC38-D8BD0CE852FD}" dt="2024-12-11T15:03:26.977" v="65" actId="1076"/>
        <pc:sldMkLst>
          <pc:docMk/>
          <pc:sldMk cId="4185824714" sldId="502"/>
        </pc:sldMkLst>
        <pc:spChg chg="mod">
          <ac:chgData name="Caroline Prodger" userId="e4ef2e75-b60b-401b-8ebe-291bdcf405f4" providerId="ADAL" clId="{3F789A06-E14E-4CF7-AC38-D8BD0CE852FD}" dt="2024-12-11T15:03:26.977" v="65" actId="1076"/>
          <ac:spMkLst>
            <pc:docMk/>
            <pc:sldMk cId="4185824714" sldId="502"/>
            <ac:spMk id="2" creationId="{142F956F-2945-432C-A239-E0135B031731}"/>
          </ac:spMkLst>
        </pc:spChg>
      </pc:sldChg>
      <pc:sldChg chg="modSp mod">
        <pc:chgData name="Caroline Prodger" userId="e4ef2e75-b60b-401b-8ebe-291bdcf405f4" providerId="ADAL" clId="{3F789A06-E14E-4CF7-AC38-D8BD0CE852FD}" dt="2024-12-11T15:01:05.850" v="32" actId="113"/>
        <pc:sldMkLst>
          <pc:docMk/>
          <pc:sldMk cId="2421989610" sldId="507"/>
        </pc:sldMkLst>
        <pc:spChg chg="mod">
          <ac:chgData name="Caroline Prodger" userId="e4ef2e75-b60b-401b-8ebe-291bdcf405f4" providerId="ADAL" clId="{3F789A06-E14E-4CF7-AC38-D8BD0CE852FD}" dt="2024-12-11T15:01:05.850" v="32" actId="113"/>
          <ac:spMkLst>
            <pc:docMk/>
            <pc:sldMk cId="2421989610" sldId="507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3F789A06-E14E-4CF7-AC38-D8BD0CE852FD}" dt="2024-12-11T15:00:50.974" v="27" actId="12"/>
        <pc:sldMkLst>
          <pc:docMk/>
          <pc:sldMk cId="1929306575" sldId="510"/>
        </pc:sldMkLst>
        <pc:spChg chg="mod">
          <ac:chgData name="Caroline Prodger" userId="e4ef2e75-b60b-401b-8ebe-291bdcf405f4" providerId="ADAL" clId="{3F789A06-E14E-4CF7-AC38-D8BD0CE852FD}" dt="2024-12-11T15:00:50.974" v="27" actId="12"/>
          <ac:spMkLst>
            <pc:docMk/>
            <pc:sldMk cId="1929306575" sldId="510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3F789A06-E14E-4CF7-AC38-D8BD0CE852FD}" dt="2024-12-11T15:03:18.032" v="64" actId="113"/>
        <pc:sldMkLst>
          <pc:docMk/>
          <pc:sldMk cId="503738668" sldId="525"/>
        </pc:sldMkLst>
        <pc:spChg chg="mod">
          <ac:chgData name="Caroline Prodger" userId="e4ef2e75-b60b-401b-8ebe-291bdcf405f4" providerId="ADAL" clId="{3F789A06-E14E-4CF7-AC38-D8BD0CE852FD}" dt="2024-12-11T15:03:18.032" v="64" actId="113"/>
          <ac:spMkLst>
            <pc:docMk/>
            <pc:sldMk cId="503738668" sldId="525"/>
            <ac:spMk id="2" creationId="{EFA55809-0957-4B40-9B0A-136A026B8455}"/>
          </ac:spMkLst>
        </pc:spChg>
      </pc:sldChg>
      <pc:sldChg chg="modSp mod">
        <pc:chgData name="Caroline Prodger" userId="e4ef2e75-b60b-401b-8ebe-291bdcf405f4" providerId="ADAL" clId="{3F789A06-E14E-4CF7-AC38-D8BD0CE852FD}" dt="2024-12-11T15:04:14.008" v="79" actId="113"/>
        <pc:sldMkLst>
          <pc:docMk/>
          <pc:sldMk cId="2649116795" sldId="528"/>
        </pc:sldMkLst>
        <pc:spChg chg="mod">
          <ac:chgData name="Caroline Prodger" userId="e4ef2e75-b60b-401b-8ebe-291bdcf405f4" providerId="ADAL" clId="{3F789A06-E14E-4CF7-AC38-D8BD0CE852FD}" dt="2024-12-11T15:04:14.008" v="79" actId="113"/>
          <ac:spMkLst>
            <pc:docMk/>
            <pc:sldMk cId="2649116795" sldId="528"/>
            <ac:spMk id="2" creationId="{00EAD8F0-758C-4D98-A12B-AD178C4BD05B}"/>
          </ac:spMkLst>
        </pc:spChg>
      </pc:sldChg>
      <pc:sldChg chg="modSp mod">
        <pc:chgData name="Caroline Prodger" userId="e4ef2e75-b60b-401b-8ebe-291bdcf405f4" providerId="ADAL" clId="{3F789A06-E14E-4CF7-AC38-D8BD0CE852FD}" dt="2024-12-11T15:03:54.454" v="70" actId="20577"/>
        <pc:sldMkLst>
          <pc:docMk/>
          <pc:sldMk cId="2228623560" sldId="529"/>
        </pc:sldMkLst>
        <pc:spChg chg="mod">
          <ac:chgData name="Caroline Prodger" userId="e4ef2e75-b60b-401b-8ebe-291bdcf405f4" providerId="ADAL" clId="{3F789A06-E14E-4CF7-AC38-D8BD0CE852FD}" dt="2024-12-11T15:03:54.454" v="70" actId="20577"/>
          <ac:spMkLst>
            <pc:docMk/>
            <pc:sldMk cId="2228623560" sldId="529"/>
            <ac:spMk id="2" creationId="{AAD526D2-12BC-4EB6-918C-A2B0C275ED0C}"/>
          </ac:spMkLst>
        </pc:spChg>
      </pc:sldChg>
      <pc:sldChg chg="modSp mod">
        <pc:chgData name="Caroline Prodger" userId="e4ef2e75-b60b-401b-8ebe-291bdcf405f4" providerId="ADAL" clId="{3F789A06-E14E-4CF7-AC38-D8BD0CE852FD}" dt="2024-12-11T15:04:02.350" v="78" actId="20577"/>
        <pc:sldMkLst>
          <pc:docMk/>
          <pc:sldMk cId="3988783360" sldId="530"/>
        </pc:sldMkLst>
        <pc:spChg chg="mod">
          <ac:chgData name="Caroline Prodger" userId="e4ef2e75-b60b-401b-8ebe-291bdcf405f4" providerId="ADAL" clId="{3F789A06-E14E-4CF7-AC38-D8BD0CE852FD}" dt="2024-12-11T15:04:02.350" v="78" actId="20577"/>
          <ac:spMkLst>
            <pc:docMk/>
            <pc:sldMk cId="3988783360" sldId="530"/>
            <ac:spMk id="2" creationId="{AAD526D2-12BC-4EB6-918C-A2B0C275ED0C}"/>
          </ac:spMkLst>
        </pc:spChg>
      </pc:sldChg>
      <pc:sldChg chg="add">
        <pc:chgData name="Caroline Prodger" userId="e4ef2e75-b60b-401b-8ebe-291bdcf405f4" providerId="ADAL" clId="{3F789A06-E14E-4CF7-AC38-D8BD0CE852FD}" dt="2024-12-11T14:59:52.182" v="0"/>
        <pc:sldMkLst>
          <pc:docMk/>
          <pc:sldMk cId="423853862" sldId="53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632776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9289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357148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43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86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46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70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88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F956F-2945-432C-A239-E0135B031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Stakeholders in the event bidding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1AC06-A740-482C-B3BC-587F9A763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Event ‘owners’ or rights holders </a:t>
            </a:r>
          </a:p>
          <a:p>
            <a:pPr lvl="0"/>
            <a:r>
              <a:rPr lang="en-GB" dirty="0"/>
              <a:t>Organising Committees (i.e. FIFA , IOC, UEFA)</a:t>
            </a:r>
          </a:p>
          <a:p>
            <a:pPr lvl="0"/>
            <a:r>
              <a:rPr lang="en-GB" dirty="0"/>
              <a:t>Regional/local government within the host city</a:t>
            </a:r>
          </a:p>
          <a:p>
            <a:pPr lvl="0"/>
            <a:r>
              <a:rPr lang="en-GB" dirty="0"/>
              <a:t>National government agencies for tourism promotion/ branding</a:t>
            </a:r>
          </a:p>
          <a:p>
            <a:pPr lvl="0"/>
            <a:r>
              <a:rPr lang="en-GB" dirty="0"/>
              <a:t>National government department for sport and recreation; </a:t>
            </a:r>
          </a:p>
          <a:p>
            <a:pPr lvl="0"/>
            <a:r>
              <a:rPr lang="en-GB" dirty="0"/>
              <a:t>Regional tourism destination promotion agency</a:t>
            </a:r>
          </a:p>
          <a:p>
            <a:pPr lvl="0"/>
            <a:r>
              <a:rPr lang="en-GB" dirty="0"/>
              <a:t>National services providers</a:t>
            </a:r>
          </a:p>
          <a:p>
            <a:pPr lvl="0"/>
            <a:r>
              <a:rPr lang="en-GB" dirty="0"/>
              <a:t>Business and investment promotion agencies</a:t>
            </a:r>
          </a:p>
          <a:p>
            <a:pPr lvl="0"/>
            <a:r>
              <a:rPr lang="en-GB" dirty="0"/>
              <a:t>Event sponsors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D45AE-4608-A2ED-EE80-A4FA2885D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37DAB-2AB4-D9F5-91E6-5787E49F6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824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Pitching for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Presenting the overall concept of the event to the client, often in a competitive pitch</a:t>
            </a:r>
          </a:p>
          <a:p>
            <a:r>
              <a:rPr lang="en-GB" dirty="0"/>
              <a:t>Allows the agency to demonstrate its organisation expertise with events of this size and scale</a:t>
            </a:r>
          </a:p>
          <a:p>
            <a:r>
              <a:rPr lang="en-GB" dirty="0"/>
              <a:t>It is always preferential to conduct the pitch to the client or budget holder in person if possible</a:t>
            </a:r>
          </a:p>
          <a:p>
            <a:r>
              <a:rPr lang="en-GB" dirty="0"/>
              <a:t>Important to rehearse and be as professional as possible in delivery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FAD0-ABE3-5E66-7140-61AB65E5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599A9C-18F8-F926-EE9A-1B327BD1B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583ED-E38E-45EC-A74B-D75A69861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Submitting RFI and RFP 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3DAA8-7FA0-4F46-B550-DF3E51B8B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 Request for Proposal (RFP) usually follows on from the RFI</a:t>
            </a:r>
          </a:p>
          <a:p>
            <a:r>
              <a:rPr lang="en-GB" dirty="0"/>
              <a:t>Issued once the initial information about the agency has been collected and analysed through the RFI process</a:t>
            </a:r>
          </a:p>
          <a:p>
            <a:r>
              <a:rPr lang="en-GB" dirty="0"/>
              <a:t>The RFP is sent out to the appointed sole or as preferred suppliers</a:t>
            </a:r>
          </a:p>
          <a:p>
            <a:r>
              <a:rPr lang="en-GB" dirty="0"/>
              <a:t>In an RFP, artistic renderings, mood boards and visuals can help convey the creative concept.</a:t>
            </a:r>
          </a:p>
          <a:p>
            <a:r>
              <a:rPr lang="en-GB" dirty="0"/>
              <a:t>The RFP documentation contains more specific suggestions and recommendations for the event itself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C30708-F380-E22A-A6F4-5B6D028B8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5CC17-1F71-3ED8-6E08-217F6C7D0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482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C0F2C-F2B5-4F59-9DC8-46A61751D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Items to include in Request for Information (RFI)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20CCF7-D9FA-4DAA-BF35-3427BAA63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 cover letter</a:t>
            </a:r>
          </a:p>
          <a:p>
            <a:r>
              <a:rPr lang="en-GB" dirty="0"/>
              <a:t>Executive summary/statement</a:t>
            </a:r>
          </a:p>
          <a:p>
            <a:r>
              <a:rPr lang="en-GB" dirty="0"/>
              <a:t>Company credentials, accreditation and qualifications and organisational structure</a:t>
            </a:r>
          </a:p>
          <a:p>
            <a:r>
              <a:rPr lang="en-GB" dirty="0"/>
              <a:t>Company financial details/projected target forecasts</a:t>
            </a:r>
          </a:p>
          <a:p>
            <a:r>
              <a:rPr lang="en-GB" dirty="0"/>
              <a:t>Quality assurance</a:t>
            </a:r>
          </a:p>
          <a:p>
            <a:r>
              <a:rPr lang="en-GB" dirty="0"/>
              <a:t>Previous event case studies</a:t>
            </a:r>
          </a:p>
          <a:p>
            <a:r>
              <a:rPr lang="en-GB" dirty="0"/>
              <a:t>Client testimonials</a:t>
            </a:r>
          </a:p>
          <a:p>
            <a:r>
              <a:rPr lang="en-GB" dirty="0"/>
              <a:t>Management costs/projected savings/rebates</a:t>
            </a:r>
          </a:p>
          <a:p>
            <a:r>
              <a:rPr lang="en-GB" dirty="0"/>
              <a:t>Business licenses/registrations/terms &amp; conditions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922AD-699B-56EA-0AE1-883435324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3CF76-00BE-B0D7-C907-A3CDF756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905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526D2-12BC-4EB6-918C-A2B0C275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Items to include in Request for Proposal (RFP) (1 of 2)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83F8E1-A851-4952-9122-075EC2A4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Synopsis/understanding of the brief</a:t>
            </a:r>
          </a:p>
          <a:p>
            <a:r>
              <a:rPr lang="en-GB" dirty="0"/>
              <a:t>Previous experience/credentials</a:t>
            </a:r>
          </a:p>
          <a:p>
            <a:r>
              <a:rPr lang="en-GB" dirty="0"/>
              <a:t>Destination and venue rationale</a:t>
            </a:r>
          </a:p>
          <a:p>
            <a:r>
              <a:rPr lang="en-GB" dirty="0"/>
              <a:t>Event concept or theme</a:t>
            </a:r>
          </a:p>
          <a:p>
            <a:r>
              <a:rPr lang="en-GB" dirty="0"/>
              <a:t>Event dates and schedule</a:t>
            </a:r>
          </a:p>
          <a:p>
            <a:r>
              <a:rPr lang="en-GB" dirty="0"/>
              <a:t>Programme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CDAB9D-8F8C-D857-5764-5D8872277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70C6BC-8EBB-0923-39FA-952FA8C4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623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526D2-12BC-4EB6-918C-A2B0C275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Items to include in Request for Proposal (RFP) (2 of 2)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83F8E1-A851-4952-9122-075EC2A4C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Air and ground transportation details/rationale</a:t>
            </a:r>
          </a:p>
          <a:p>
            <a:r>
              <a:rPr lang="en-GB" dirty="0"/>
              <a:t>Critical path (project activities)</a:t>
            </a:r>
          </a:p>
          <a:p>
            <a:r>
              <a:rPr lang="en-GB" dirty="0"/>
              <a:t>Budgetary details</a:t>
            </a:r>
          </a:p>
          <a:p>
            <a:r>
              <a:rPr lang="en-GB" dirty="0"/>
              <a:t>Event staffing</a:t>
            </a:r>
          </a:p>
          <a:p>
            <a:r>
              <a:rPr lang="en-GB" dirty="0"/>
              <a:t>Technical requirements</a:t>
            </a:r>
          </a:p>
          <a:p>
            <a:r>
              <a:rPr lang="en-GB" dirty="0"/>
              <a:t>Risk management plan</a:t>
            </a:r>
          </a:p>
          <a:p>
            <a:r>
              <a:rPr lang="en-GB" dirty="0"/>
              <a:t>Event evaluation methods</a:t>
            </a:r>
          </a:p>
          <a:p>
            <a:r>
              <a:rPr lang="en-GB" dirty="0"/>
              <a:t>Testimonials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6D794B-BE78-7768-F6AB-AAEDF53EC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089BE-B47B-EA80-87E4-E03B2851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83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92E74-03DC-47F5-A1DE-24DA95075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Additional event proposal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12D7C-9CBE-4E71-B52C-EA74C6E83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ZA" dirty="0"/>
              <a:t>Finance/sponsorship</a:t>
            </a:r>
            <a:endParaRPr lang="en-GB" dirty="0"/>
          </a:p>
          <a:p>
            <a:pPr lvl="0"/>
            <a:r>
              <a:rPr lang="en-ZA" dirty="0"/>
              <a:t>Sponsorship deals</a:t>
            </a:r>
            <a:endParaRPr lang="en-GB" dirty="0"/>
          </a:p>
          <a:p>
            <a:pPr lvl="0"/>
            <a:r>
              <a:rPr lang="en-ZA" dirty="0"/>
              <a:t>Agency credentials and previous event experience</a:t>
            </a:r>
            <a:endParaRPr lang="en-GB" dirty="0"/>
          </a:p>
          <a:p>
            <a:pPr lvl="0"/>
            <a:r>
              <a:rPr lang="en-ZA" dirty="0"/>
              <a:t>Venue and other supplier details</a:t>
            </a:r>
            <a:endParaRPr lang="en-GB" dirty="0"/>
          </a:p>
          <a:p>
            <a:pPr lvl="0"/>
            <a:r>
              <a:rPr lang="en-ZA" dirty="0"/>
              <a:t>Programme and content</a:t>
            </a:r>
            <a:endParaRPr lang="en-GB" dirty="0"/>
          </a:p>
          <a:p>
            <a:pPr lvl="0"/>
            <a:r>
              <a:rPr lang="en-ZA" dirty="0"/>
              <a:t>Marketing to local stakeholders</a:t>
            </a:r>
            <a:endParaRPr lang="en-GB" dirty="0"/>
          </a:p>
          <a:p>
            <a:pPr lvl="0"/>
            <a:r>
              <a:rPr lang="en-ZA" dirty="0"/>
              <a:t>Technical production</a:t>
            </a:r>
            <a:endParaRPr lang="en-GB" dirty="0"/>
          </a:p>
          <a:p>
            <a:pPr lvl="0"/>
            <a:r>
              <a:rPr lang="en-ZA" dirty="0"/>
              <a:t>Food and beverage provision and catering arrangements</a:t>
            </a:r>
            <a:endParaRPr lang="en-GB" dirty="0"/>
          </a:p>
          <a:p>
            <a:pPr lvl="0"/>
            <a:r>
              <a:rPr lang="en-ZA" dirty="0"/>
              <a:t>Security/risk assessment</a:t>
            </a:r>
            <a:endParaRPr lang="en-GB" dirty="0"/>
          </a:p>
          <a:p>
            <a:pPr lvl="0"/>
            <a:r>
              <a:rPr lang="en-ZA" dirty="0"/>
              <a:t>Cancellation/postponement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4055F-AEC3-1EE2-D914-7F315417E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A9E43-D9B3-2B7C-9832-27226B241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793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28F5-AEB2-4A0C-9F90-3BEE1102E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pitch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B471F-CF9B-4A7D-B2C2-244EEAD9A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Who will be responsible for the meet and greet?</a:t>
            </a:r>
          </a:p>
          <a:p>
            <a:r>
              <a:rPr lang="en-GB" dirty="0"/>
              <a:t>Who will set up the audio-visual equipment?</a:t>
            </a:r>
          </a:p>
          <a:p>
            <a:r>
              <a:rPr lang="en-GB" dirty="0"/>
              <a:t>Who will introduce the team and agenda?</a:t>
            </a:r>
          </a:p>
          <a:p>
            <a:r>
              <a:rPr lang="en-GB" dirty="0"/>
              <a:t>Who will present each topic or section?</a:t>
            </a:r>
          </a:p>
          <a:p>
            <a:r>
              <a:rPr lang="en-GB" dirty="0"/>
              <a:t>Who will conclude and summarise?</a:t>
            </a:r>
          </a:p>
          <a:p>
            <a:r>
              <a:rPr lang="en-GB" dirty="0"/>
              <a:t>Who will answer client questions and ask when the decision will be reached?</a:t>
            </a:r>
          </a:p>
          <a:p>
            <a:r>
              <a:rPr lang="en-GB" dirty="0"/>
              <a:t>When should a copy of the event proposal be handed out?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C1429F-04EC-0EA6-AD30-45019AEB9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4FF8B-0973-E41F-3977-0926B097C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149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AD8F0-758C-4D98-A12B-AD178C4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ZA" dirty="0"/>
              <a:t>Transparency and Corruption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777E-5686-45DD-89A8-E4150ABE5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Tight ethical protocol involved with the bid tender for major and mega global sporting events</a:t>
            </a:r>
          </a:p>
          <a:p>
            <a:r>
              <a:rPr lang="en-GB" dirty="0"/>
              <a:t>Increased allegations of corruption, bribery and vote buying within the sporting arena</a:t>
            </a:r>
          </a:p>
          <a:p>
            <a:r>
              <a:rPr lang="en-ZA" dirty="0"/>
              <a:t>The stakes for the host community remain high</a:t>
            </a:r>
          </a:p>
          <a:p>
            <a:r>
              <a:rPr lang="en-ZA" dirty="0"/>
              <a:t>The bid process of major sporting events subject to more thorough external scrutiny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8AD580-4225-E7A4-6DF4-7A6DC589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BD0C2-D368-24A5-0F14-D291C076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116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42607-274A-384D-01E7-15531B10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1D865-CF49-A541-5E30-27E61238D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What are the main differences between a public and a private sector bid?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standard procurement rules for a public bid?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organisations might get involved with nations bid to host a mega event?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information would you include when responding to the Request for Information (RFI)?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Why would you include a synopsis, demonstrating your understanding of the brief, at the beginning of the Request for Proposal (RFP)?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Why would you try to pitch in person or online, rather than just emailing the client the completed proposal document?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91430-3AAB-2E57-9687-16C13C9FE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785B3-DC27-8F5A-3118-BA6392CF6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24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5</a:t>
            </a:r>
            <a:br>
              <a:rPr lang="en-US" sz="4400" dirty="0"/>
            </a:br>
            <a:r>
              <a:rPr lang="en-US" sz="4400" dirty="0"/>
              <a:t> Conception and bidding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137EC-3633-1A15-9859-9FDFFF29E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2A174-12E0-D22F-95BB-5695BCFBB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Put together a list of positive features to market and sell your home country’s capital city in a competitive bid. </a:t>
            </a:r>
          </a:p>
          <a:p>
            <a:r>
              <a:rPr lang="en-GB" dirty="0"/>
              <a:t>Write a couple of paragraphs detailing your credentials and skills, to include in the RFP.</a:t>
            </a:r>
          </a:p>
          <a:p>
            <a:r>
              <a:rPr lang="en-GB" dirty="0"/>
              <a:t>Draw up a list of at least 5 income streams or revenue for a major or mega sporting event.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4B022-EBDE-DB33-44CD-9CA055D86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BE8C10-EE05-CF18-7D54-B6194A3D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20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The bid process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Destination branding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Bid selection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Pitching for events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GB" dirty="0"/>
              <a:t>Transparency and corruption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E9E67-658A-67DE-236F-397D17ED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0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bid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ZA" dirty="0"/>
              <a:t>To identify the contractor likely to deliver the best value and achieve the best results</a:t>
            </a:r>
            <a:endParaRPr lang="en-GB" dirty="0"/>
          </a:p>
          <a:p>
            <a:pPr lvl="0"/>
            <a:r>
              <a:rPr lang="en-ZA" dirty="0"/>
              <a:t>To demonstrate that the bidding organisation has the capability and resources to stage the event </a:t>
            </a:r>
            <a:endParaRPr lang="en-GB" dirty="0"/>
          </a:p>
          <a:p>
            <a:pPr lvl="0"/>
            <a:r>
              <a:rPr lang="en-ZA" dirty="0"/>
              <a:t>To provide a rationale for why the bidding organisation should be selected over other bidders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FE06B1-017D-BC7F-171A-BCD3D5A2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89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C3D86-4597-4839-9BEF-D0338AFC4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stages of the bid process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AE38910-C31A-AD96-7D1D-A8C9D79A9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011" y="2266764"/>
            <a:ext cx="6681978" cy="338328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245413-8636-3E7C-C6E8-17AF67963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A2E14-1CA7-EC2E-D55F-771AF2A21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515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pPr lvl="0"/>
            <a:r>
              <a:rPr lang="en-GB" dirty="0"/>
              <a:t>Destination branding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Has become synonymous with cities, such as New York, Sydney, London, Tokyo and Paris, each of which have a strong brand message</a:t>
            </a:r>
          </a:p>
          <a:p>
            <a:r>
              <a:rPr lang="en-GB" dirty="0"/>
              <a:t>Tourist agencies campaign to communicate that message to the target market</a:t>
            </a:r>
          </a:p>
          <a:p>
            <a:r>
              <a:rPr lang="en-GB" dirty="0"/>
              <a:t>Target market could be internal or external visitors, investors or potential residents of that community</a:t>
            </a:r>
          </a:p>
          <a:p>
            <a:r>
              <a:rPr lang="en-GB" dirty="0"/>
              <a:t>Some destinations have created branded events to boost their image and perception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C35A1-305B-E282-66FB-CB49FDAF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D20C5-CF5E-306C-6482-0A70A4F2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9AFDE-8925-46CE-84DA-93B7D3AA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Key factors in destination choice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918F-9CA9-47E0-8DCA-093B4AF67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A high level of economic development and strong economy</a:t>
            </a:r>
          </a:p>
          <a:p>
            <a:pPr lvl="0"/>
            <a:r>
              <a:rPr lang="en-GB" dirty="0"/>
              <a:t>Support of governmental free trade policies</a:t>
            </a:r>
          </a:p>
          <a:p>
            <a:pPr lvl="0"/>
            <a:r>
              <a:rPr lang="en-GB" dirty="0"/>
              <a:t>Seasonality and climate</a:t>
            </a:r>
          </a:p>
          <a:p>
            <a:pPr lvl="0"/>
            <a:r>
              <a:rPr lang="en-GB" dirty="0"/>
              <a:t>Destination image, perceived atmosphere and ambience</a:t>
            </a:r>
          </a:p>
          <a:p>
            <a:pPr lvl="0"/>
            <a:r>
              <a:rPr lang="en-GB" dirty="0"/>
              <a:t>Reputation for quality, efficiency and reliability of services</a:t>
            </a:r>
          </a:p>
          <a:p>
            <a:pPr lvl="0"/>
            <a:r>
              <a:rPr lang="en-GB" dirty="0"/>
              <a:t>Accessibility and distance from market to the destination</a:t>
            </a:r>
          </a:p>
          <a:p>
            <a:pPr lvl="0"/>
            <a:r>
              <a:rPr lang="en-GB" dirty="0"/>
              <a:t>Current market trends</a:t>
            </a:r>
          </a:p>
          <a:p>
            <a:pPr lvl="0"/>
            <a:r>
              <a:rPr lang="en-GB" dirty="0"/>
              <a:t>Innovative and emerging new attraction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BA0BB-94EA-B012-7323-9F77F09E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1C24B4-C647-9567-0D85-5334247F1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08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9AFDE-8925-46CE-84DA-93B7D3AA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Key factors in destination choice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918F-9CA9-47E0-8DCA-093B4AF67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Favourable currency exchange rates</a:t>
            </a:r>
          </a:p>
          <a:p>
            <a:pPr lvl="0"/>
            <a:r>
              <a:rPr lang="en-GB" dirty="0"/>
              <a:t>Political stability, safety and security </a:t>
            </a:r>
          </a:p>
          <a:p>
            <a:pPr lvl="0"/>
            <a:r>
              <a:rPr lang="en-GB" dirty="0"/>
              <a:t>Affordability/low cost of living/value for money</a:t>
            </a:r>
          </a:p>
          <a:p>
            <a:pPr lvl="0"/>
            <a:r>
              <a:rPr lang="en-GB" dirty="0"/>
              <a:t>Shared cultural or business interests</a:t>
            </a:r>
          </a:p>
          <a:p>
            <a:pPr lvl="0"/>
            <a:r>
              <a:rPr lang="en-GB" dirty="0"/>
              <a:t>Potential to attract both international and domestic markets</a:t>
            </a:r>
          </a:p>
          <a:p>
            <a:pPr lvl="0"/>
            <a:r>
              <a:rPr lang="en-GB" dirty="0"/>
              <a:t>History and provenance of the destination</a:t>
            </a:r>
          </a:p>
          <a:p>
            <a:pPr lvl="0"/>
            <a:r>
              <a:rPr lang="en-GB" dirty="0"/>
              <a:t>Availability of venues and other facilities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91589B-3FC2-04C1-08D7-6FDBC45D8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A46B05-C4C6-6B10-C38C-764D60A1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911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Bid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The bid team could be holding better provisional venues or space</a:t>
            </a:r>
          </a:p>
          <a:p>
            <a:r>
              <a:rPr lang="en-GB" dirty="0"/>
              <a:t>Better sponsorship opportunities</a:t>
            </a:r>
          </a:p>
          <a:p>
            <a:r>
              <a:rPr lang="en-GB" dirty="0"/>
              <a:t>The agency has secured more favourable rates with suppliers</a:t>
            </a:r>
          </a:p>
          <a:p>
            <a:r>
              <a:rPr lang="en-GB" dirty="0"/>
              <a:t>The agency has been pitching for a number of years and are a popular choice</a:t>
            </a:r>
          </a:p>
          <a:p>
            <a:r>
              <a:rPr lang="en-GB" dirty="0"/>
              <a:t>The client is looking for a new incumbent to work with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81427C-5063-97AC-6258-B6D3315A7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8ED104-EC5A-52D0-55F4-34CF6C06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38668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2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36</TotalTime>
  <Words>1359</Words>
  <Application>Microsoft Office PowerPoint</Application>
  <PresentationFormat>On-screen Show (4:3)</PresentationFormat>
  <Paragraphs>162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CDC PPT master theme</vt:lpstr>
      <vt:lpstr>PowerPoint Presentation</vt:lpstr>
      <vt:lpstr>Chapter 5  Conception and bidding</vt:lpstr>
      <vt:lpstr>Learning objectives</vt:lpstr>
      <vt:lpstr>The bid process</vt:lpstr>
      <vt:lpstr>The stages of the bid process</vt:lpstr>
      <vt:lpstr>Destination branding</vt:lpstr>
      <vt:lpstr>Key factors in destination choice (1 of 2)</vt:lpstr>
      <vt:lpstr>Key factors in destination choice (2 of 2)</vt:lpstr>
      <vt:lpstr>Bid selection</vt:lpstr>
      <vt:lpstr>Stakeholders in the event bidding process</vt:lpstr>
      <vt:lpstr>Pitching for events</vt:lpstr>
      <vt:lpstr>Submitting RFI and RFP documentation</vt:lpstr>
      <vt:lpstr>Items to include in Request for Information (RFI)</vt:lpstr>
      <vt:lpstr>Items to include in Request for Proposal (RFP) (1 of 2)</vt:lpstr>
      <vt:lpstr>Items to include in Request for Proposal (RFP) (2 of 2)</vt:lpstr>
      <vt:lpstr>Additional event proposal contents</vt:lpstr>
      <vt:lpstr>The pitch team</vt:lpstr>
      <vt:lpstr>Transparency and Corruption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105</cp:revision>
  <dcterms:created xsi:type="dcterms:W3CDTF">2021-01-19T14:50:48Z</dcterms:created>
  <dcterms:modified xsi:type="dcterms:W3CDTF">2025-01-28T10:16:15Z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