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6"/>
  </p:notesMasterIdLst>
  <p:sldIdLst>
    <p:sldId id="278" r:id="rId5"/>
    <p:sldId id="312" r:id="rId6"/>
    <p:sldId id="491" r:id="rId7"/>
    <p:sldId id="495" r:id="rId8"/>
    <p:sldId id="494" r:id="rId9"/>
    <p:sldId id="449" r:id="rId10"/>
    <p:sldId id="463" r:id="rId11"/>
    <p:sldId id="464" r:id="rId12"/>
    <p:sldId id="496" r:id="rId13"/>
    <p:sldId id="483" r:id="rId14"/>
    <p:sldId id="468" r:id="rId15"/>
    <p:sldId id="467" r:id="rId16"/>
    <p:sldId id="469" r:id="rId17"/>
    <p:sldId id="485" r:id="rId18"/>
    <p:sldId id="482" r:id="rId19"/>
    <p:sldId id="486" r:id="rId20"/>
    <p:sldId id="487" r:id="rId21"/>
    <p:sldId id="478" r:id="rId22"/>
    <p:sldId id="498" r:id="rId23"/>
    <p:sldId id="493" r:id="rId24"/>
    <p:sldId id="470"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y Maher" initials="AM" lastIdx="2" clrIdx="0">
    <p:extLst>
      <p:ext uri="{19B8F6BF-5375-455C-9EA6-DF929625EA0E}">
        <p15:presenceInfo xmlns:p15="http://schemas.microsoft.com/office/powerpoint/2012/main" userId="S::Amy.maher@sagepub.co.uk::2fa573f4-5c65-424c-bf05-9385b84de99c" providerId="AD"/>
      </p:ext>
    </p:extLst>
  </p:cmAuthor>
  <p:cmAuthor id="2" name="Judi Burger" initials="JB" lastIdx="4" clrIdx="1">
    <p:extLst>
      <p:ext uri="{19B8F6BF-5375-455C-9EA6-DF929625EA0E}">
        <p15:presenceInfo xmlns:p15="http://schemas.microsoft.com/office/powerpoint/2012/main" userId="S::judi.burger@sagepub.co.uk::952d5f56-0e6b-468f-a574-b50126b16652" providerId="AD"/>
      </p:ext>
    </p:extLst>
  </p:cmAuthor>
  <p:cmAuthor id="3" name="Donna Goddard" initials="DG" lastIdx="3" clrIdx="2">
    <p:extLst>
      <p:ext uri="{19B8F6BF-5375-455C-9EA6-DF929625EA0E}">
        <p15:presenceInfo xmlns:p15="http://schemas.microsoft.com/office/powerpoint/2012/main" userId="S::donna.goddard@sagepub.co.uk::62acb357-9b99-42de-bbc9-efa962a9f5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613D1F-0BCA-4551-9333-0E0A0823E1C5}" v="4" dt="2024-12-11T14:54:45.5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5909" autoAdjust="0"/>
  </p:normalViewPr>
  <p:slideViewPr>
    <p:cSldViewPr snapToGrid="0">
      <p:cViewPr varScale="1">
        <p:scale>
          <a:sx n="63" d="100"/>
          <a:sy n="63" d="100"/>
        </p:scale>
        <p:origin x="1408" y="6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oline Prodger" userId="e4ef2e75-b60b-401b-8ebe-291bdcf405f4" providerId="ADAL" clId="{54613D1F-0BCA-4551-9333-0E0A0823E1C5}"/>
    <pc:docChg chg="undo custSel addSld delSld modSld">
      <pc:chgData name="Caroline Prodger" userId="e4ef2e75-b60b-401b-8ebe-291bdcf405f4" providerId="ADAL" clId="{54613D1F-0BCA-4551-9333-0E0A0823E1C5}" dt="2024-12-11T14:54:08.164" v="144" actId="20577"/>
      <pc:docMkLst>
        <pc:docMk/>
      </pc:docMkLst>
      <pc:sldChg chg="del">
        <pc:chgData name="Caroline Prodger" userId="e4ef2e75-b60b-401b-8ebe-291bdcf405f4" providerId="ADAL" clId="{54613D1F-0BCA-4551-9333-0E0A0823E1C5}" dt="2024-12-11T14:48:22.572" v="1" actId="47"/>
        <pc:sldMkLst>
          <pc:docMk/>
          <pc:sldMk cId="3565525682" sldId="256"/>
        </pc:sldMkLst>
      </pc:sldChg>
      <pc:sldChg chg="modSp mod">
        <pc:chgData name="Caroline Prodger" userId="e4ef2e75-b60b-401b-8ebe-291bdcf405f4" providerId="ADAL" clId="{54613D1F-0BCA-4551-9333-0E0A0823E1C5}" dt="2024-12-11T14:48:34.529" v="5" actId="113"/>
        <pc:sldMkLst>
          <pc:docMk/>
          <pc:sldMk cId="2775975181" sldId="258"/>
        </pc:sldMkLst>
        <pc:spChg chg="mod">
          <ac:chgData name="Caroline Prodger" userId="e4ef2e75-b60b-401b-8ebe-291bdcf405f4" providerId="ADAL" clId="{54613D1F-0BCA-4551-9333-0E0A0823E1C5}" dt="2024-12-11T14:48:28.075" v="3" actId="27636"/>
          <ac:spMkLst>
            <pc:docMk/>
            <pc:sldMk cId="2775975181" sldId="258"/>
            <ac:spMk id="2" creationId="{298C3550-CC13-4AE1-995A-D021631CF7A5}"/>
          </ac:spMkLst>
        </pc:spChg>
        <pc:spChg chg="mod">
          <ac:chgData name="Caroline Prodger" userId="e4ef2e75-b60b-401b-8ebe-291bdcf405f4" providerId="ADAL" clId="{54613D1F-0BCA-4551-9333-0E0A0823E1C5}" dt="2024-12-11T14:48:34.529" v="5" actId="113"/>
          <ac:spMkLst>
            <pc:docMk/>
            <pc:sldMk cId="2775975181" sldId="258"/>
            <ac:spMk id="3" creationId="{88738A7A-C88C-448F-935B-0264AE6CDA4E}"/>
          </ac:spMkLst>
        </pc:spChg>
      </pc:sldChg>
      <pc:sldChg chg="modSp mod">
        <pc:chgData name="Caroline Prodger" userId="e4ef2e75-b60b-401b-8ebe-291bdcf405f4" providerId="ADAL" clId="{54613D1F-0BCA-4551-9333-0E0A0823E1C5}" dt="2024-12-11T14:49:52.704" v="40" actId="1076"/>
        <pc:sldMkLst>
          <pc:docMk/>
          <pc:sldMk cId="0" sldId="449"/>
        </pc:sldMkLst>
        <pc:picChg chg="mod">
          <ac:chgData name="Caroline Prodger" userId="e4ef2e75-b60b-401b-8ebe-291bdcf405f4" providerId="ADAL" clId="{54613D1F-0BCA-4551-9333-0E0A0823E1C5}" dt="2024-12-11T14:49:52.704" v="40" actId="1076"/>
          <ac:picMkLst>
            <pc:docMk/>
            <pc:sldMk cId="0" sldId="449"/>
            <ac:picMk id="3" creationId="{8B5A9F38-7273-4251-8A02-0A139C032898}"/>
          </ac:picMkLst>
        </pc:picChg>
      </pc:sldChg>
      <pc:sldChg chg="modSp mod">
        <pc:chgData name="Caroline Prodger" userId="e4ef2e75-b60b-401b-8ebe-291bdcf405f4" providerId="ADAL" clId="{54613D1F-0BCA-4551-9333-0E0A0823E1C5}" dt="2024-12-11T14:50:07.033" v="50" actId="20577"/>
        <pc:sldMkLst>
          <pc:docMk/>
          <pc:sldMk cId="0" sldId="463"/>
        </pc:sldMkLst>
        <pc:spChg chg="mod">
          <ac:chgData name="Caroline Prodger" userId="e4ef2e75-b60b-401b-8ebe-291bdcf405f4" providerId="ADAL" clId="{54613D1F-0BCA-4551-9333-0E0A0823E1C5}" dt="2024-12-11T14:50:07.033" v="50" actId="20577"/>
          <ac:spMkLst>
            <pc:docMk/>
            <pc:sldMk cId="0" sldId="463"/>
            <ac:spMk id="2" creationId="{00000000-0000-0000-0000-000000000000}"/>
          </ac:spMkLst>
        </pc:spChg>
      </pc:sldChg>
      <pc:sldChg chg="modSp mod">
        <pc:chgData name="Caroline Prodger" userId="e4ef2e75-b60b-401b-8ebe-291bdcf405f4" providerId="ADAL" clId="{54613D1F-0BCA-4551-9333-0E0A0823E1C5}" dt="2024-12-11T14:50:27.233" v="60" actId="20577"/>
        <pc:sldMkLst>
          <pc:docMk/>
          <pc:sldMk cId="0" sldId="464"/>
        </pc:sldMkLst>
        <pc:spChg chg="mod">
          <ac:chgData name="Caroline Prodger" userId="e4ef2e75-b60b-401b-8ebe-291bdcf405f4" providerId="ADAL" clId="{54613D1F-0BCA-4551-9333-0E0A0823E1C5}" dt="2024-12-11T14:50:27.233" v="60" actId="20577"/>
          <ac:spMkLst>
            <pc:docMk/>
            <pc:sldMk cId="0" sldId="464"/>
            <ac:spMk id="2" creationId="{00000000-0000-0000-0000-000000000000}"/>
          </ac:spMkLst>
        </pc:spChg>
      </pc:sldChg>
      <pc:sldChg chg="modSp mod">
        <pc:chgData name="Caroline Prodger" userId="e4ef2e75-b60b-401b-8ebe-291bdcf405f4" providerId="ADAL" clId="{54613D1F-0BCA-4551-9333-0E0A0823E1C5}" dt="2024-12-11T14:52:50.826" v="105" actId="20577"/>
        <pc:sldMkLst>
          <pc:docMk/>
          <pc:sldMk cId="0" sldId="467"/>
        </pc:sldMkLst>
        <pc:spChg chg="mod">
          <ac:chgData name="Caroline Prodger" userId="e4ef2e75-b60b-401b-8ebe-291bdcf405f4" providerId="ADAL" clId="{54613D1F-0BCA-4551-9333-0E0A0823E1C5}" dt="2024-12-11T14:52:50.826" v="105" actId="20577"/>
          <ac:spMkLst>
            <pc:docMk/>
            <pc:sldMk cId="0" sldId="467"/>
            <ac:spMk id="2" creationId="{00000000-0000-0000-0000-000000000000}"/>
          </ac:spMkLst>
        </pc:spChg>
      </pc:sldChg>
      <pc:sldChg chg="modSp mod">
        <pc:chgData name="Caroline Prodger" userId="e4ef2e75-b60b-401b-8ebe-291bdcf405f4" providerId="ADAL" clId="{54613D1F-0BCA-4551-9333-0E0A0823E1C5}" dt="2024-12-11T14:52:39.334" v="101" actId="255"/>
        <pc:sldMkLst>
          <pc:docMk/>
          <pc:sldMk cId="0" sldId="468"/>
        </pc:sldMkLst>
        <pc:spChg chg="mod">
          <ac:chgData name="Caroline Prodger" userId="e4ef2e75-b60b-401b-8ebe-291bdcf405f4" providerId="ADAL" clId="{54613D1F-0BCA-4551-9333-0E0A0823E1C5}" dt="2024-12-11T14:51:14.133" v="75" actId="113"/>
          <ac:spMkLst>
            <pc:docMk/>
            <pc:sldMk cId="0" sldId="468"/>
            <ac:spMk id="2" creationId="{00000000-0000-0000-0000-000000000000}"/>
          </ac:spMkLst>
        </pc:spChg>
        <pc:spChg chg="mod">
          <ac:chgData name="Caroline Prodger" userId="e4ef2e75-b60b-401b-8ebe-291bdcf405f4" providerId="ADAL" clId="{54613D1F-0BCA-4551-9333-0E0A0823E1C5}" dt="2024-12-11T14:52:39.334" v="101" actId="255"/>
          <ac:spMkLst>
            <pc:docMk/>
            <pc:sldMk cId="0" sldId="468"/>
            <ac:spMk id="3" creationId="{00000000-0000-0000-0000-000000000000}"/>
          </ac:spMkLst>
        </pc:spChg>
      </pc:sldChg>
      <pc:sldChg chg="modSp mod">
        <pc:chgData name="Caroline Prodger" userId="e4ef2e75-b60b-401b-8ebe-291bdcf405f4" providerId="ADAL" clId="{54613D1F-0BCA-4551-9333-0E0A0823E1C5}" dt="2024-12-11T14:52:58.146" v="109" actId="20577"/>
        <pc:sldMkLst>
          <pc:docMk/>
          <pc:sldMk cId="0" sldId="469"/>
        </pc:sldMkLst>
        <pc:spChg chg="mod">
          <ac:chgData name="Caroline Prodger" userId="e4ef2e75-b60b-401b-8ebe-291bdcf405f4" providerId="ADAL" clId="{54613D1F-0BCA-4551-9333-0E0A0823E1C5}" dt="2024-12-11T14:52:58.146" v="109" actId="20577"/>
          <ac:spMkLst>
            <pc:docMk/>
            <pc:sldMk cId="0" sldId="469"/>
            <ac:spMk id="2" creationId="{00000000-0000-0000-0000-000000000000}"/>
          </ac:spMkLst>
        </pc:spChg>
      </pc:sldChg>
      <pc:sldChg chg="modSp mod">
        <pc:chgData name="Caroline Prodger" userId="e4ef2e75-b60b-401b-8ebe-291bdcf405f4" providerId="ADAL" clId="{54613D1F-0BCA-4551-9333-0E0A0823E1C5}" dt="2024-12-11T14:53:58.157" v="139" actId="20577"/>
        <pc:sldMkLst>
          <pc:docMk/>
          <pc:sldMk cId="0" sldId="478"/>
        </pc:sldMkLst>
        <pc:spChg chg="mod">
          <ac:chgData name="Caroline Prodger" userId="e4ef2e75-b60b-401b-8ebe-291bdcf405f4" providerId="ADAL" clId="{54613D1F-0BCA-4551-9333-0E0A0823E1C5}" dt="2024-12-11T14:53:58.157" v="139" actId="20577"/>
          <ac:spMkLst>
            <pc:docMk/>
            <pc:sldMk cId="0" sldId="478"/>
            <ac:spMk id="2" creationId="{00000000-0000-0000-0000-000000000000}"/>
          </ac:spMkLst>
        </pc:spChg>
      </pc:sldChg>
      <pc:sldChg chg="modSp mod">
        <pc:chgData name="Caroline Prodger" userId="e4ef2e75-b60b-401b-8ebe-291bdcf405f4" providerId="ADAL" clId="{54613D1F-0BCA-4551-9333-0E0A0823E1C5}" dt="2024-12-11T14:53:15.795" v="116" actId="113"/>
        <pc:sldMkLst>
          <pc:docMk/>
          <pc:sldMk cId="0" sldId="482"/>
        </pc:sldMkLst>
        <pc:spChg chg="mod">
          <ac:chgData name="Caroline Prodger" userId="e4ef2e75-b60b-401b-8ebe-291bdcf405f4" providerId="ADAL" clId="{54613D1F-0BCA-4551-9333-0E0A0823E1C5}" dt="2024-12-11T14:53:15.795" v="116" actId="113"/>
          <ac:spMkLst>
            <pc:docMk/>
            <pc:sldMk cId="0" sldId="482"/>
            <ac:spMk id="2" creationId="{00000000-0000-0000-0000-000000000000}"/>
          </ac:spMkLst>
        </pc:spChg>
      </pc:sldChg>
      <pc:sldChg chg="modSp mod">
        <pc:chgData name="Caroline Prodger" userId="e4ef2e75-b60b-401b-8ebe-291bdcf405f4" providerId="ADAL" clId="{54613D1F-0BCA-4551-9333-0E0A0823E1C5}" dt="2024-12-11T14:51:04.528" v="72" actId="20577"/>
        <pc:sldMkLst>
          <pc:docMk/>
          <pc:sldMk cId="2264566994" sldId="483"/>
        </pc:sldMkLst>
        <pc:spChg chg="mod">
          <ac:chgData name="Caroline Prodger" userId="e4ef2e75-b60b-401b-8ebe-291bdcf405f4" providerId="ADAL" clId="{54613D1F-0BCA-4551-9333-0E0A0823E1C5}" dt="2024-12-11T14:51:04.528" v="72" actId="20577"/>
          <ac:spMkLst>
            <pc:docMk/>
            <pc:sldMk cId="2264566994" sldId="483"/>
            <ac:spMk id="2" creationId="{00000000-0000-0000-0000-000000000000}"/>
          </ac:spMkLst>
        </pc:spChg>
      </pc:sldChg>
      <pc:sldChg chg="modSp mod">
        <pc:chgData name="Caroline Prodger" userId="e4ef2e75-b60b-401b-8ebe-291bdcf405f4" providerId="ADAL" clId="{54613D1F-0BCA-4551-9333-0E0A0823E1C5}" dt="2024-12-11T14:53:09.623" v="115" actId="20577"/>
        <pc:sldMkLst>
          <pc:docMk/>
          <pc:sldMk cId="1389219835" sldId="485"/>
        </pc:sldMkLst>
        <pc:spChg chg="mod">
          <ac:chgData name="Caroline Prodger" userId="e4ef2e75-b60b-401b-8ebe-291bdcf405f4" providerId="ADAL" clId="{54613D1F-0BCA-4551-9333-0E0A0823E1C5}" dt="2024-12-11T14:53:09.623" v="115" actId="20577"/>
          <ac:spMkLst>
            <pc:docMk/>
            <pc:sldMk cId="1389219835" sldId="485"/>
            <ac:spMk id="2" creationId="{DFCAAF3C-8BEB-421B-9ACA-4F5A0AC00B3C}"/>
          </ac:spMkLst>
        </pc:spChg>
      </pc:sldChg>
      <pc:sldChg chg="modSp mod">
        <pc:chgData name="Caroline Prodger" userId="e4ef2e75-b60b-401b-8ebe-291bdcf405f4" providerId="ADAL" clId="{54613D1F-0BCA-4551-9333-0E0A0823E1C5}" dt="2024-12-11T14:53:28.381" v="122" actId="20577"/>
        <pc:sldMkLst>
          <pc:docMk/>
          <pc:sldMk cId="3784480055" sldId="486"/>
        </pc:sldMkLst>
        <pc:spChg chg="mod">
          <ac:chgData name="Caroline Prodger" userId="e4ef2e75-b60b-401b-8ebe-291bdcf405f4" providerId="ADAL" clId="{54613D1F-0BCA-4551-9333-0E0A0823E1C5}" dt="2024-12-11T14:53:24.549" v="120" actId="20577"/>
          <ac:spMkLst>
            <pc:docMk/>
            <pc:sldMk cId="3784480055" sldId="486"/>
            <ac:spMk id="2" creationId="{D03DCCC8-D8CD-4BE4-92F8-74ECA902EB95}"/>
          </ac:spMkLst>
        </pc:spChg>
        <pc:spChg chg="mod">
          <ac:chgData name="Caroline Prodger" userId="e4ef2e75-b60b-401b-8ebe-291bdcf405f4" providerId="ADAL" clId="{54613D1F-0BCA-4551-9333-0E0A0823E1C5}" dt="2024-12-11T14:53:28.381" v="122" actId="20577"/>
          <ac:spMkLst>
            <pc:docMk/>
            <pc:sldMk cId="3784480055" sldId="486"/>
            <ac:spMk id="3" creationId="{9A3F02BF-5C6F-4DE4-B026-5449147AD574}"/>
          </ac:spMkLst>
        </pc:spChg>
      </pc:sldChg>
      <pc:sldChg chg="modSp mod">
        <pc:chgData name="Caroline Prodger" userId="e4ef2e75-b60b-401b-8ebe-291bdcf405f4" providerId="ADAL" clId="{54613D1F-0BCA-4551-9333-0E0A0823E1C5}" dt="2024-12-11T14:53:38.499" v="130" actId="27636"/>
        <pc:sldMkLst>
          <pc:docMk/>
          <pc:sldMk cId="1953424976" sldId="487"/>
        </pc:sldMkLst>
        <pc:spChg chg="mod">
          <ac:chgData name="Caroline Prodger" userId="e4ef2e75-b60b-401b-8ebe-291bdcf405f4" providerId="ADAL" clId="{54613D1F-0BCA-4551-9333-0E0A0823E1C5}" dt="2024-12-11T14:53:38.499" v="130" actId="27636"/>
          <ac:spMkLst>
            <pc:docMk/>
            <pc:sldMk cId="1953424976" sldId="487"/>
            <ac:spMk id="2" creationId="{50AD50A7-FCBE-459B-B5C1-7CD30B452DEB}"/>
          </ac:spMkLst>
        </pc:spChg>
      </pc:sldChg>
      <pc:sldChg chg="modSp mod">
        <pc:chgData name="Caroline Prodger" userId="e4ef2e75-b60b-401b-8ebe-291bdcf405f4" providerId="ADAL" clId="{54613D1F-0BCA-4551-9333-0E0A0823E1C5}" dt="2024-12-11T14:49:01.034" v="16" actId="12"/>
        <pc:sldMkLst>
          <pc:docMk/>
          <pc:sldMk cId="2162416680" sldId="491"/>
        </pc:sldMkLst>
        <pc:spChg chg="mod">
          <ac:chgData name="Caroline Prodger" userId="e4ef2e75-b60b-401b-8ebe-291bdcf405f4" providerId="ADAL" clId="{54613D1F-0BCA-4551-9333-0E0A0823E1C5}" dt="2024-12-11T14:49:01.034" v="16" actId="12"/>
          <ac:spMkLst>
            <pc:docMk/>
            <pc:sldMk cId="2162416680" sldId="491"/>
            <ac:spMk id="3" creationId="{E3E702BC-1FE8-4B22-9687-A79EB56393B0}"/>
          </ac:spMkLst>
        </pc:spChg>
      </pc:sldChg>
      <pc:sldChg chg="modSp mod">
        <pc:chgData name="Caroline Prodger" userId="e4ef2e75-b60b-401b-8ebe-291bdcf405f4" providerId="ADAL" clId="{54613D1F-0BCA-4551-9333-0E0A0823E1C5}" dt="2024-12-11T14:49:29.826" v="34" actId="20577"/>
        <pc:sldMkLst>
          <pc:docMk/>
          <pc:sldMk cId="1618350449" sldId="494"/>
        </pc:sldMkLst>
        <pc:spChg chg="mod">
          <ac:chgData name="Caroline Prodger" userId="e4ef2e75-b60b-401b-8ebe-291bdcf405f4" providerId="ADAL" clId="{54613D1F-0BCA-4551-9333-0E0A0823E1C5}" dt="2024-12-11T14:49:29.826" v="34" actId="20577"/>
          <ac:spMkLst>
            <pc:docMk/>
            <pc:sldMk cId="1618350449" sldId="494"/>
            <ac:spMk id="2" creationId="{00000000-0000-0000-0000-000000000000}"/>
          </ac:spMkLst>
        </pc:spChg>
      </pc:sldChg>
      <pc:sldChg chg="modSp mod">
        <pc:chgData name="Caroline Prodger" userId="e4ef2e75-b60b-401b-8ebe-291bdcf405f4" providerId="ADAL" clId="{54613D1F-0BCA-4551-9333-0E0A0823E1C5}" dt="2024-12-11T14:49:38.117" v="38" actId="20577"/>
        <pc:sldMkLst>
          <pc:docMk/>
          <pc:sldMk cId="361518775" sldId="495"/>
        </pc:sldMkLst>
        <pc:spChg chg="mod">
          <ac:chgData name="Caroline Prodger" userId="e4ef2e75-b60b-401b-8ebe-291bdcf405f4" providerId="ADAL" clId="{54613D1F-0BCA-4551-9333-0E0A0823E1C5}" dt="2024-12-11T14:49:38.117" v="38" actId="20577"/>
          <ac:spMkLst>
            <pc:docMk/>
            <pc:sldMk cId="361518775" sldId="495"/>
            <ac:spMk id="2" creationId="{00000000-0000-0000-0000-000000000000}"/>
          </ac:spMkLst>
        </pc:spChg>
      </pc:sldChg>
      <pc:sldChg chg="modSp mod">
        <pc:chgData name="Caroline Prodger" userId="e4ef2e75-b60b-401b-8ebe-291bdcf405f4" providerId="ADAL" clId="{54613D1F-0BCA-4551-9333-0E0A0823E1C5}" dt="2024-12-11T14:50:48.180" v="65" actId="27636"/>
        <pc:sldMkLst>
          <pc:docMk/>
          <pc:sldMk cId="1034511267" sldId="496"/>
        </pc:sldMkLst>
        <pc:spChg chg="mod">
          <ac:chgData name="Caroline Prodger" userId="e4ef2e75-b60b-401b-8ebe-291bdcf405f4" providerId="ADAL" clId="{54613D1F-0BCA-4551-9333-0E0A0823E1C5}" dt="2024-12-11T14:50:37.347" v="63" actId="113"/>
          <ac:spMkLst>
            <pc:docMk/>
            <pc:sldMk cId="1034511267" sldId="496"/>
            <ac:spMk id="2" creationId="{00000000-0000-0000-0000-000000000000}"/>
          </ac:spMkLst>
        </pc:spChg>
        <pc:spChg chg="mod">
          <ac:chgData name="Caroline Prodger" userId="e4ef2e75-b60b-401b-8ebe-291bdcf405f4" providerId="ADAL" clId="{54613D1F-0BCA-4551-9333-0E0A0823E1C5}" dt="2024-12-11T14:50:48.180" v="65" actId="27636"/>
          <ac:spMkLst>
            <pc:docMk/>
            <pc:sldMk cId="1034511267" sldId="496"/>
            <ac:spMk id="3" creationId="{00000000-0000-0000-0000-000000000000}"/>
          </ac:spMkLst>
        </pc:spChg>
      </pc:sldChg>
      <pc:sldChg chg="modSp mod">
        <pc:chgData name="Caroline Prodger" userId="e4ef2e75-b60b-401b-8ebe-291bdcf405f4" providerId="ADAL" clId="{54613D1F-0BCA-4551-9333-0E0A0823E1C5}" dt="2024-12-11T14:54:08.164" v="144" actId="20577"/>
        <pc:sldMkLst>
          <pc:docMk/>
          <pc:sldMk cId="0" sldId="498"/>
        </pc:sldMkLst>
        <pc:spChg chg="mod">
          <ac:chgData name="Caroline Prodger" userId="e4ef2e75-b60b-401b-8ebe-291bdcf405f4" providerId="ADAL" clId="{54613D1F-0BCA-4551-9333-0E0A0823E1C5}" dt="2024-12-11T14:54:08.164" v="144" actId="20577"/>
          <ac:spMkLst>
            <pc:docMk/>
            <pc:sldMk cId="0" sldId="498"/>
            <ac:spMk id="2" creationId="{00000000-0000-0000-0000-000000000000}"/>
          </ac:spMkLst>
        </pc:spChg>
      </pc:sldChg>
      <pc:sldChg chg="add">
        <pc:chgData name="Caroline Prodger" userId="e4ef2e75-b60b-401b-8ebe-291bdcf405f4" providerId="ADAL" clId="{54613D1F-0BCA-4551-9333-0E0A0823E1C5}" dt="2024-12-11T14:48:19.986" v="0"/>
        <pc:sldMkLst>
          <pc:docMk/>
          <pc:sldMk cId="423853862" sldId="4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B15A8-09DD-443B-A3BC-D662273257A0}" type="datetimeFigureOut">
              <a:rPr lang="en-GB" smtClean="0"/>
              <a:t>28/01/2025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800566-87A0-4F4C-8A5B-6D7C7918ED24}" type="slidenum">
              <a:rPr lang="en-GB" smtClean="0"/>
              <a:t>‹#›</a:t>
            </a:fld>
            <a:endParaRPr lang="en-GB"/>
          </a:p>
        </p:txBody>
      </p:sp>
    </p:spTree>
    <p:extLst>
      <p:ext uri="{BB962C8B-B14F-4D97-AF65-F5344CB8AC3E}">
        <p14:creationId xmlns:p14="http://schemas.microsoft.com/office/powerpoint/2010/main" val="2582614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_design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2931539"/>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_no design">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059936474"/>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6" name="Slide Number Placeholder 5"/>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1666071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Chapter Slid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6" name="Slide Number Placeholder 5"/>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347286958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178122"/>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178121"/>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7" name="Slide Number Placeholder 6"/>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148640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765819"/>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102404"/>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37341"/>
            <a:ext cx="3868340" cy="34064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210239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1" y="2937329"/>
            <a:ext cx="3887391" cy="3406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9" name="Slide Number Placeholder 8"/>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455674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5" name="Slide Number Placeholder 4"/>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3106958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Managing Events, Real Challenges, Real Outcomes, 2nd edn. | Liz Quick Author 2025 | SAGE Publishing</a:t>
            </a:r>
            <a:endParaRPr lang="en-GB" dirty="0"/>
          </a:p>
        </p:txBody>
      </p:sp>
      <p:sp>
        <p:nvSpPr>
          <p:cNvPr id="4" name="Slide Number Placeholder 3"/>
          <p:cNvSpPr>
            <a:spLocks noGrp="1"/>
          </p:cNvSpPr>
          <p:nvPr>
            <p:ph type="sldNum" sz="quarter" idx="12"/>
          </p:nvPr>
        </p:nvSpPr>
        <p:spPr/>
        <p:txBody>
          <a:bodyPr/>
          <a:lstStyle/>
          <a:p>
            <a:fld id="{92C88AE8-CBB5-4822-9795-6A8E2D4AB364}" type="slidenum">
              <a:rPr lang="en-GB" smtClean="0"/>
              <a:t>‹#›</a:t>
            </a:fld>
            <a:endParaRPr lang="en-GB" dirty="0"/>
          </a:p>
        </p:txBody>
      </p:sp>
    </p:spTree>
    <p:extLst>
      <p:ext uri="{BB962C8B-B14F-4D97-AF65-F5344CB8AC3E}">
        <p14:creationId xmlns:p14="http://schemas.microsoft.com/office/powerpoint/2010/main" val="3166501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686B-8071-4C26-8690-34C56671B596}"/>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40EB49-51FD-4BF5-8417-6D73B7715CAF}"/>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63C80C4-E90C-4AA2-8128-4C3A8213A706}"/>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E6C9D3-95C6-4C1E-865C-4211F47BC62B}"/>
              </a:ext>
            </a:extLst>
          </p:cNvPr>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56685DF9-3CD0-4CD2-B8FC-825158FBC898}"/>
              </a:ext>
            </a:extLst>
          </p:cNvPr>
          <p:cNvSpPr>
            <a:spLocks noGrp="1"/>
          </p:cNvSpPr>
          <p:nvPr>
            <p:ph type="ftr" sz="quarter" idx="11"/>
          </p:nvPr>
        </p:nvSpPr>
        <p:spPr/>
        <p:txBody>
          <a:bodyPr/>
          <a:lstStyle/>
          <a:p>
            <a:r>
              <a:rPr lang="en-US" dirty="0"/>
              <a:t>Effective Instructional Strategies: From Theory to Practice 3rd Edition © 2012 SAGE Publications, Inc. </a:t>
            </a:r>
          </a:p>
        </p:txBody>
      </p:sp>
      <p:sp>
        <p:nvSpPr>
          <p:cNvPr id="7" name="Slide Number Placeholder 6">
            <a:extLst>
              <a:ext uri="{FF2B5EF4-FFF2-40B4-BE49-F238E27FC236}">
                <a16:creationId xmlns:a16="http://schemas.microsoft.com/office/drawing/2014/main" id="{247D6F2C-966A-4C2C-A7D5-497C12A180F2}"/>
              </a:ext>
            </a:extLst>
          </p:cNvPr>
          <p:cNvSpPr>
            <a:spLocks noGrp="1"/>
          </p:cNvSpPr>
          <p:nvPr>
            <p:ph type="sldNum" sz="quarter" idx="12"/>
          </p:nvPr>
        </p:nvSpPr>
        <p:spPr/>
        <p:txBody>
          <a:bodyPr/>
          <a:lstStyle/>
          <a:p>
            <a:fld id="{462AAB62-32E8-4B98-B261-29EF66DB7EA1}" type="slidenum">
              <a:rPr lang="en-US" smtClean="0"/>
              <a:pPr/>
              <a:t>‹#›</a:t>
            </a:fld>
            <a:endParaRPr lang="en-US" dirty="0"/>
          </a:p>
        </p:txBody>
      </p:sp>
    </p:spTree>
    <p:extLst>
      <p:ext uri="{BB962C8B-B14F-4D97-AF65-F5344CB8AC3E}">
        <p14:creationId xmlns:p14="http://schemas.microsoft.com/office/powerpoint/2010/main" val="388248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27150"/>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2020388"/>
            <a:ext cx="7886700" cy="41529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Managing Events, Real Challenges, Real Outcomes, 2nd edn. | Liz Quick Author 2025 | SAGE Publishing</a:t>
            </a:r>
            <a:endParaRPr lang="en-GB" dirty="0"/>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88AE8-CBB5-4822-9795-6A8E2D4AB364}" type="slidenum">
              <a:rPr lang="en-GB" smtClean="0"/>
              <a:t>‹#›</a:t>
            </a:fld>
            <a:endParaRPr lang="en-GB" dirty="0"/>
          </a:p>
        </p:txBody>
      </p:sp>
    </p:spTree>
    <p:extLst>
      <p:ext uri="{BB962C8B-B14F-4D97-AF65-F5344CB8AC3E}">
        <p14:creationId xmlns:p14="http://schemas.microsoft.com/office/powerpoint/2010/main" val="2778444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1pPr>
      <a:lvl2pPr marL="515938"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2pPr>
      <a:lvl3pPr marL="855663" indent="-279400" algn="l" defTabSz="914400" rtl="0" eaLnBrk="1" latinLnBrk="0" hangingPunct="1">
        <a:lnSpc>
          <a:spcPct val="100000"/>
        </a:lnSpc>
        <a:spcBef>
          <a:spcPts val="500"/>
        </a:spcBef>
        <a:buFont typeface="Courier New" panose="02070309020205020404" pitchFamily="49" charset="0"/>
        <a:buChar char="o"/>
        <a:defRPr sz="2200" kern="1200">
          <a:solidFill>
            <a:schemeClr val="tx1"/>
          </a:solidFill>
          <a:latin typeface="+mn-lt"/>
          <a:ea typeface="+mn-ea"/>
          <a:cs typeface="+mn-cs"/>
        </a:defRPr>
      </a:lvl3pPr>
      <a:lvl4pPr marL="1143000"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4pPr>
      <a:lvl5pPr marL="1490663" indent="-3476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4860032" y="1523206"/>
            <a:ext cx="3445768" cy="3811588"/>
          </a:xfrm>
        </p:spPr>
        <p:txBody>
          <a:bodyPr>
            <a:normAutofit/>
          </a:bodyPr>
          <a:lstStyle/>
          <a:p>
            <a:r>
              <a:rPr lang="en-US" sz="3600" b="1" dirty="0">
                <a:solidFill>
                  <a:schemeClr val="bg1">
                    <a:lumMod val="65000"/>
                  </a:schemeClr>
                </a:solidFill>
              </a:rPr>
              <a:t>Managing Events: Real Challenges, Real Outcomes, 2e</a:t>
            </a:r>
          </a:p>
          <a:p>
            <a:endParaRPr lang="en-US" sz="2000" dirty="0">
              <a:solidFill>
                <a:schemeClr val="bg1">
                  <a:lumMod val="65000"/>
                </a:schemeClr>
              </a:solidFill>
            </a:endParaRPr>
          </a:p>
          <a:p>
            <a:r>
              <a:rPr lang="en-US" sz="2000" dirty="0">
                <a:solidFill>
                  <a:schemeClr val="bg1">
                    <a:lumMod val="65000"/>
                  </a:schemeClr>
                </a:solidFill>
              </a:rPr>
              <a:t>© Liz Quick</a:t>
            </a:r>
          </a:p>
        </p:txBody>
      </p:sp>
      <p:pic>
        <p:nvPicPr>
          <p:cNvPr id="6" name="Content Placeholder 5">
            <a:extLst>
              <a:ext uri="{FF2B5EF4-FFF2-40B4-BE49-F238E27FC236}">
                <a16:creationId xmlns:a16="http://schemas.microsoft.com/office/drawing/2014/main" id="{F2FD3154-C36D-0663-FFC1-E5577EA612E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9946" y="992188"/>
            <a:ext cx="3743417" cy="4873625"/>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Evaluation for mega/major events</a:t>
            </a:r>
          </a:p>
        </p:txBody>
      </p:sp>
      <p:sp>
        <p:nvSpPr>
          <p:cNvPr id="3" name="Content Placeholder 2"/>
          <p:cNvSpPr>
            <a:spLocks noGrp="1"/>
          </p:cNvSpPr>
          <p:nvPr>
            <p:ph idx="1"/>
          </p:nvPr>
        </p:nvSpPr>
        <p:spPr>
          <a:xfrm>
            <a:off x="628650" y="2020388"/>
            <a:ext cx="7886700" cy="4152952"/>
          </a:xfrm>
        </p:spPr>
        <p:txBody>
          <a:bodyPr>
            <a:normAutofit/>
          </a:bodyPr>
          <a:lstStyle/>
          <a:p>
            <a:pPr lvl="0"/>
            <a:r>
              <a:rPr lang="en-GB" dirty="0"/>
              <a:t>Economic Impact/ Financial results</a:t>
            </a:r>
          </a:p>
          <a:p>
            <a:pPr lvl="0"/>
            <a:r>
              <a:rPr lang="en-GB" dirty="0"/>
              <a:t>Social cultural impacts</a:t>
            </a:r>
          </a:p>
          <a:p>
            <a:pPr lvl="0"/>
            <a:r>
              <a:rPr lang="en-GB" dirty="0"/>
              <a:t>Value of Media Coverage</a:t>
            </a:r>
          </a:p>
          <a:p>
            <a:pPr lvl="0"/>
            <a:r>
              <a:rPr lang="en-GB" dirty="0"/>
              <a:t>Problem free operations</a:t>
            </a:r>
          </a:p>
          <a:p>
            <a:pPr lvl="0"/>
            <a:r>
              <a:rPr lang="en-GB" dirty="0"/>
              <a:t>Sponsorship satisfaction</a:t>
            </a:r>
          </a:p>
          <a:p>
            <a:pPr lvl="0"/>
            <a:r>
              <a:rPr lang="en-GB" dirty="0"/>
              <a:t>Volunteer satisfaction</a:t>
            </a:r>
          </a:p>
          <a:p>
            <a:pPr lvl="0"/>
            <a:r>
              <a:rPr lang="en-GB" dirty="0"/>
              <a:t>Generation of Employment</a:t>
            </a:r>
          </a:p>
          <a:p>
            <a:pPr lvl="0"/>
            <a:r>
              <a:rPr lang="en-GB" dirty="0"/>
              <a:t>Environmental impacts</a:t>
            </a:r>
          </a:p>
          <a:p>
            <a:pPr lvl="0"/>
            <a:r>
              <a:rPr lang="en-GB" dirty="0"/>
              <a:t>Level of residents and visitor satisfaction</a:t>
            </a:r>
          </a:p>
        </p:txBody>
      </p:sp>
      <p:sp>
        <p:nvSpPr>
          <p:cNvPr id="4" name="Footer Placeholder 3">
            <a:extLst>
              <a:ext uri="{FF2B5EF4-FFF2-40B4-BE49-F238E27FC236}">
                <a16:creationId xmlns:a16="http://schemas.microsoft.com/office/drawing/2014/main" id="{DC2CE3D7-7299-2720-5BC0-E9496DBF694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D77F6CD9-88B9-6561-FB8B-8F991C92195C}"/>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10</a:t>
            </a:fld>
            <a:endParaRPr lang="en-GB" dirty="0"/>
          </a:p>
        </p:txBody>
      </p:sp>
    </p:spTree>
    <p:extLst>
      <p:ext uri="{BB962C8B-B14F-4D97-AF65-F5344CB8AC3E}">
        <p14:creationId xmlns:p14="http://schemas.microsoft.com/office/powerpoint/2010/main" val="2264566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dirty="0"/>
              <a:t>Debriefs with stakeholders</a:t>
            </a:r>
          </a:p>
        </p:txBody>
      </p:sp>
      <p:sp>
        <p:nvSpPr>
          <p:cNvPr id="7" name="Content Placeholder 6">
            <a:extLst>
              <a:ext uri="{FF2B5EF4-FFF2-40B4-BE49-F238E27FC236}">
                <a16:creationId xmlns:a16="http://schemas.microsoft.com/office/drawing/2014/main" id="{600726BA-6126-DD14-1D1E-AF55A8ADAA8A}"/>
              </a:ext>
            </a:extLst>
          </p:cNvPr>
          <p:cNvSpPr>
            <a:spLocks noGrp="1"/>
          </p:cNvSpPr>
          <p:nvPr>
            <p:ph sz="half" idx="1"/>
          </p:nvPr>
        </p:nvSpPr>
        <p:spPr>
          <a:xfrm>
            <a:off x="628650" y="2178122"/>
            <a:ext cx="3886200" cy="3931920"/>
          </a:xfrm>
        </p:spPr>
        <p:txBody>
          <a:bodyPr/>
          <a:lstStyle/>
          <a:p>
            <a:pPr lvl="0"/>
            <a:r>
              <a:rPr lang="en-GB" dirty="0"/>
              <a:t>Accuracy</a:t>
            </a:r>
          </a:p>
          <a:p>
            <a:pPr lvl="0"/>
            <a:r>
              <a:rPr lang="en-GB" dirty="0"/>
              <a:t>Consistency</a:t>
            </a:r>
          </a:p>
          <a:p>
            <a:pPr lvl="0"/>
            <a:r>
              <a:rPr lang="en-GB" dirty="0"/>
              <a:t>Efficiency</a:t>
            </a:r>
          </a:p>
          <a:p>
            <a:pPr lvl="0"/>
            <a:r>
              <a:rPr lang="en-GB" dirty="0"/>
              <a:t>Effectiveness</a:t>
            </a:r>
          </a:p>
          <a:p>
            <a:pPr lvl="0"/>
            <a:r>
              <a:rPr lang="en-US" dirty="0"/>
              <a:t>Frequency</a:t>
            </a:r>
          </a:p>
          <a:p>
            <a:pPr lvl="0"/>
            <a:r>
              <a:rPr lang="en-US" dirty="0"/>
              <a:t>Improvement</a:t>
            </a:r>
          </a:p>
          <a:p>
            <a:pPr lvl="0"/>
            <a:r>
              <a:rPr lang="en-US" dirty="0"/>
              <a:t>Increases/decreases</a:t>
            </a:r>
          </a:p>
          <a:p>
            <a:pPr lvl="0"/>
            <a:r>
              <a:rPr lang="en-US" dirty="0"/>
              <a:t>Popularity</a:t>
            </a:r>
          </a:p>
        </p:txBody>
      </p:sp>
      <p:sp>
        <p:nvSpPr>
          <p:cNvPr id="6" name="Content Placeholder 5">
            <a:extLst>
              <a:ext uri="{FF2B5EF4-FFF2-40B4-BE49-F238E27FC236}">
                <a16:creationId xmlns:a16="http://schemas.microsoft.com/office/drawing/2014/main" id="{D096F8DD-A085-02FC-8B8E-54B74B56F88E}"/>
              </a:ext>
            </a:extLst>
          </p:cNvPr>
          <p:cNvSpPr>
            <a:spLocks noGrp="1"/>
          </p:cNvSpPr>
          <p:nvPr>
            <p:ph sz="half" idx="2"/>
          </p:nvPr>
        </p:nvSpPr>
        <p:spPr>
          <a:xfrm>
            <a:off x="4629150" y="2178121"/>
            <a:ext cx="3886200" cy="3931920"/>
          </a:xfrm>
        </p:spPr>
        <p:txBody>
          <a:bodyPr/>
          <a:lstStyle/>
          <a:p>
            <a:pPr lvl="0"/>
            <a:r>
              <a:rPr lang="en-US" dirty="0"/>
              <a:t>Usage</a:t>
            </a:r>
          </a:p>
          <a:p>
            <a:pPr lvl="0"/>
            <a:r>
              <a:rPr lang="en-US" dirty="0"/>
              <a:t>Return on Event </a:t>
            </a:r>
          </a:p>
          <a:p>
            <a:pPr lvl="0"/>
            <a:r>
              <a:rPr lang="en-US" dirty="0"/>
              <a:t>Profitability</a:t>
            </a:r>
          </a:p>
          <a:p>
            <a:pPr lvl="0"/>
            <a:r>
              <a:rPr lang="en-US" dirty="0"/>
              <a:t>Recall/Retention</a:t>
            </a:r>
          </a:p>
        </p:txBody>
      </p:sp>
      <p:sp>
        <p:nvSpPr>
          <p:cNvPr id="4" name="Footer Placeholder 3">
            <a:extLst>
              <a:ext uri="{FF2B5EF4-FFF2-40B4-BE49-F238E27FC236}">
                <a16:creationId xmlns:a16="http://schemas.microsoft.com/office/drawing/2014/main" id="{2D6C35A1-305B-E282-66FB-CB49FDAF3918}"/>
              </a:ext>
            </a:extLst>
          </p:cNvPr>
          <p:cNvSpPr>
            <a:spLocks noGrp="1"/>
          </p:cNvSpPr>
          <p:nvPr>
            <p:ph type="ftr" sz="quarter" idx="11"/>
          </p:nvPr>
        </p:nvSpPr>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128D6A5C-48FC-0AA4-C83E-0A42925BB2E2}"/>
              </a:ext>
            </a:extLst>
          </p:cNvPr>
          <p:cNvSpPr>
            <a:spLocks noGrp="1"/>
          </p:cNvSpPr>
          <p:nvPr>
            <p:ph type="sldNum" sz="quarter" idx="12"/>
          </p:nvPr>
        </p:nvSpPr>
        <p:spPr/>
        <p:txBody>
          <a:bodyPr/>
          <a:lstStyle/>
          <a:p>
            <a:fld id="{92C88AE8-CBB5-4822-9795-6A8E2D4AB364}" type="slidenum">
              <a:rPr lang="en-GB" smtClean="0"/>
              <a:pPr/>
              <a:t>11</a:t>
            </a:fld>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The evaluation report</a:t>
            </a:r>
          </a:p>
        </p:txBody>
      </p:sp>
      <p:sp>
        <p:nvSpPr>
          <p:cNvPr id="3" name="Content Placeholder 2"/>
          <p:cNvSpPr>
            <a:spLocks noGrp="1"/>
          </p:cNvSpPr>
          <p:nvPr>
            <p:ph idx="1"/>
          </p:nvPr>
        </p:nvSpPr>
        <p:spPr>
          <a:xfrm>
            <a:off x="628650" y="2020388"/>
            <a:ext cx="7886700" cy="4152952"/>
          </a:xfrm>
        </p:spPr>
        <p:txBody>
          <a:bodyPr>
            <a:normAutofit lnSpcReduction="10000"/>
          </a:bodyPr>
          <a:lstStyle/>
          <a:p>
            <a:r>
              <a:rPr lang="en-GB" dirty="0"/>
              <a:t>Presents findings of the data and feedback gathered</a:t>
            </a:r>
          </a:p>
          <a:p>
            <a:r>
              <a:rPr lang="en-GB" dirty="0"/>
              <a:t>Varies depending on the complexity and detail required</a:t>
            </a:r>
          </a:p>
          <a:p>
            <a:r>
              <a:rPr lang="en-GB" dirty="0"/>
              <a:t>Written using a clear contents page, headings, bullet points and appendices where appropriate</a:t>
            </a:r>
          </a:p>
          <a:p>
            <a:r>
              <a:rPr lang="en-GB" dirty="0"/>
              <a:t>Should be well presented and professional</a:t>
            </a:r>
          </a:p>
          <a:p>
            <a:r>
              <a:rPr lang="en-GB" dirty="0"/>
              <a:t>Includes details on the event profile; financial statistics, available resources, attendance numbers and key achievements </a:t>
            </a:r>
          </a:p>
          <a:p>
            <a:r>
              <a:rPr lang="en-GB" dirty="0"/>
              <a:t>Clearly demonstrates the </a:t>
            </a:r>
            <a:r>
              <a:rPr lang="en-GB" i="1" dirty="0"/>
              <a:t>Return on the Event</a:t>
            </a:r>
          </a:p>
          <a:p>
            <a:r>
              <a:rPr lang="en-GB" dirty="0"/>
              <a:t>The report compilation may be outsourced to a professional service provider</a:t>
            </a:r>
          </a:p>
        </p:txBody>
      </p:sp>
      <p:sp>
        <p:nvSpPr>
          <p:cNvPr id="4" name="Footer Placeholder 3">
            <a:extLst>
              <a:ext uri="{FF2B5EF4-FFF2-40B4-BE49-F238E27FC236}">
                <a16:creationId xmlns:a16="http://schemas.microsoft.com/office/drawing/2014/main" id="{C602ED67-5C2C-E92C-3926-78710963FFB6}"/>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F078EDDD-2ECE-1B62-C42A-1B6F26C869D5}"/>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12</a:t>
            </a:fld>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normAutofit/>
          </a:bodyPr>
          <a:lstStyle/>
          <a:p>
            <a:r>
              <a:rPr lang="en-GB" dirty="0"/>
              <a:t>Questions for the staff and suppliers</a:t>
            </a:r>
          </a:p>
        </p:txBody>
      </p:sp>
      <p:sp>
        <p:nvSpPr>
          <p:cNvPr id="3" name="Content Placeholder 2"/>
          <p:cNvSpPr>
            <a:spLocks noGrp="1"/>
          </p:cNvSpPr>
          <p:nvPr>
            <p:ph idx="1"/>
          </p:nvPr>
        </p:nvSpPr>
        <p:spPr>
          <a:xfrm>
            <a:off x="628650" y="2020388"/>
            <a:ext cx="7886700" cy="4152952"/>
          </a:xfrm>
        </p:spPr>
        <p:txBody>
          <a:bodyPr>
            <a:normAutofit/>
          </a:bodyPr>
          <a:lstStyle/>
          <a:p>
            <a:pPr lvl="0"/>
            <a:r>
              <a:rPr lang="en-GB" dirty="0"/>
              <a:t>Which things worked, and which went badly, and why?</a:t>
            </a:r>
          </a:p>
          <a:p>
            <a:pPr lvl="0"/>
            <a:r>
              <a:rPr lang="en-GB" dirty="0"/>
              <a:t>How could operations be improved?</a:t>
            </a:r>
          </a:p>
          <a:p>
            <a:pPr lvl="0"/>
            <a:r>
              <a:rPr lang="en-GB" dirty="0"/>
              <a:t>Were there any significant risk factors that were not anticipated?</a:t>
            </a:r>
          </a:p>
          <a:p>
            <a:pPr lvl="0"/>
            <a:r>
              <a:rPr lang="en-GB" dirty="0"/>
              <a:t>Was there a pattern to any incidents reported?</a:t>
            </a:r>
          </a:p>
          <a:p>
            <a:pPr lvl="0"/>
            <a:r>
              <a:rPr lang="en-GB" dirty="0"/>
              <a:t>Are there any outstanding legal issues?</a:t>
            </a:r>
          </a:p>
          <a:p>
            <a:pPr lvl="0"/>
            <a:r>
              <a:rPr lang="en-GB" dirty="0"/>
              <a:t>Are there any ongoing implications for staff recruitment and training?</a:t>
            </a:r>
          </a:p>
          <a:p>
            <a:pPr lvl="0"/>
            <a:r>
              <a:rPr lang="en-GB" dirty="0"/>
              <a:t>How was the overall the organisation and management?</a:t>
            </a:r>
          </a:p>
          <a:p>
            <a:r>
              <a:rPr lang="en-GB" dirty="0"/>
              <a:t>What can be learnt for the future?</a:t>
            </a:r>
          </a:p>
        </p:txBody>
      </p:sp>
      <p:sp>
        <p:nvSpPr>
          <p:cNvPr id="4" name="Footer Placeholder 3">
            <a:extLst>
              <a:ext uri="{FF2B5EF4-FFF2-40B4-BE49-F238E27FC236}">
                <a16:creationId xmlns:a16="http://schemas.microsoft.com/office/drawing/2014/main" id="{E7DE68B1-BCB8-2470-1F0C-B1AABEC4FFD3}"/>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EBEE191A-2721-57AF-DBF5-EBC0AD883BC3}"/>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13</a:t>
            </a:fld>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AAF3C-8BEB-421B-9ACA-4F5A0AC00B3C}"/>
              </a:ext>
            </a:extLst>
          </p:cNvPr>
          <p:cNvSpPr>
            <a:spLocks noGrp="1"/>
          </p:cNvSpPr>
          <p:nvPr>
            <p:ph type="title"/>
          </p:nvPr>
        </p:nvSpPr>
        <p:spPr>
          <a:xfrm>
            <a:off x="628650" y="427150"/>
            <a:ext cx="7886700" cy="1325563"/>
          </a:xfrm>
        </p:spPr>
        <p:txBody>
          <a:bodyPr/>
          <a:lstStyle/>
          <a:p>
            <a:r>
              <a:rPr lang="en-GB" dirty="0"/>
              <a:t>Securing future business with the client</a:t>
            </a:r>
          </a:p>
        </p:txBody>
      </p:sp>
      <p:sp>
        <p:nvSpPr>
          <p:cNvPr id="3" name="Content Placeholder 2">
            <a:extLst>
              <a:ext uri="{FF2B5EF4-FFF2-40B4-BE49-F238E27FC236}">
                <a16:creationId xmlns:a16="http://schemas.microsoft.com/office/drawing/2014/main" id="{11BAF5FE-D201-461C-A0DA-5A3BFD3D7ECE}"/>
              </a:ext>
            </a:extLst>
          </p:cNvPr>
          <p:cNvSpPr>
            <a:spLocks noGrp="1"/>
          </p:cNvSpPr>
          <p:nvPr>
            <p:ph idx="1"/>
          </p:nvPr>
        </p:nvSpPr>
        <p:spPr>
          <a:xfrm>
            <a:off x="628650" y="2020388"/>
            <a:ext cx="7886700" cy="4152952"/>
          </a:xfrm>
        </p:spPr>
        <p:txBody>
          <a:bodyPr>
            <a:normAutofit/>
          </a:bodyPr>
          <a:lstStyle/>
          <a:p>
            <a:r>
              <a:rPr lang="en-GB" dirty="0"/>
              <a:t>The agency and client should be open to discuss areas of weakness and improve the overall offering</a:t>
            </a:r>
          </a:p>
          <a:p>
            <a:r>
              <a:rPr lang="en-GB" dirty="0"/>
              <a:t>Both sides should work towards continuous improvement of the service offered</a:t>
            </a:r>
          </a:p>
          <a:p>
            <a:r>
              <a:rPr lang="en-GB" dirty="0"/>
              <a:t>Negative feedback from attendees does not always signify the end of the working relationship with the client</a:t>
            </a:r>
          </a:p>
          <a:p>
            <a:r>
              <a:rPr lang="en-GB" dirty="0"/>
              <a:t>It might still be possible to negotiate discounts with suppliers before submitting the final reconciliation document</a:t>
            </a:r>
          </a:p>
          <a:p>
            <a:r>
              <a:rPr lang="en-GB" dirty="0"/>
              <a:t>The event organiser or agency may need to offer to reduce the original management fee quoted, as a gesture of goodwill</a:t>
            </a:r>
          </a:p>
        </p:txBody>
      </p:sp>
      <p:sp>
        <p:nvSpPr>
          <p:cNvPr id="4" name="Footer Placeholder 3">
            <a:extLst>
              <a:ext uri="{FF2B5EF4-FFF2-40B4-BE49-F238E27FC236}">
                <a16:creationId xmlns:a16="http://schemas.microsoft.com/office/drawing/2014/main" id="{9C88E13F-A9D4-19A5-FF9D-172C0BCCC64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222BABD2-C6F1-299F-64F9-B58046511CE2}"/>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14</a:t>
            </a:fld>
            <a:endParaRPr lang="en-GB" dirty="0"/>
          </a:p>
        </p:txBody>
      </p:sp>
    </p:spTree>
    <p:extLst>
      <p:ext uri="{BB962C8B-B14F-4D97-AF65-F5344CB8AC3E}">
        <p14:creationId xmlns:p14="http://schemas.microsoft.com/office/powerpoint/2010/main" val="1389219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The motivation and psychological factors of events</a:t>
            </a:r>
          </a:p>
        </p:txBody>
      </p:sp>
      <p:sp>
        <p:nvSpPr>
          <p:cNvPr id="3" name="Content Placeholder 2"/>
          <p:cNvSpPr>
            <a:spLocks noGrp="1"/>
          </p:cNvSpPr>
          <p:nvPr>
            <p:ph idx="1"/>
          </p:nvPr>
        </p:nvSpPr>
        <p:spPr>
          <a:xfrm>
            <a:off x="628650" y="2020388"/>
            <a:ext cx="7886700" cy="4152952"/>
          </a:xfrm>
        </p:spPr>
        <p:txBody>
          <a:bodyPr>
            <a:normAutofit/>
          </a:bodyPr>
          <a:lstStyle/>
          <a:p>
            <a:r>
              <a:rPr lang="en-GB" dirty="0"/>
              <a:t>Tends to vary according to the event type</a:t>
            </a:r>
          </a:p>
          <a:p>
            <a:r>
              <a:rPr lang="en-GB" dirty="0"/>
              <a:t>Celebration and escape for attendees, resulting in ‘family togetherness and socialisation’ are often cited as the main motivations for attending mega events</a:t>
            </a:r>
          </a:p>
          <a:p>
            <a:r>
              <a:rPr lang="en-GB" dirty="0"/>
              <a:t>The promise of excitement, novelty, new opportunities and a ‘once in a lifetime’ experience entices millions of visitors to attend a mega event </a:t>
            </a:r>
          </a:p>
          <a:p>
            <a:r>
              <a:rPr lang="en-GB" dirty="0"/>
              <a:t>Special and Hallmark events also have the ability to entice and motivate audiences to attend</a:t>
            </a:r>
          </a:p>
          <a:p>
            <a:r>
              <a:rPr lang="en-GB" dirty="0"/>
              <a:t>They are often iconic, with a chance to experience an event in a specific and unique setting</a:t>
            </a:r>
          </a:p>
        </p:txBody>
      </p:sp>
      <p:sp>
        <p:nvSpPr>
          <p:cNvPr id="4" name="Footer Placeholder 3">
            <a:extLst>
              <a:ext uri="{FF2B5EF4-FFF2-40B4-BE49-F238E27FC236}">
                <a16:creationId xmlns:a16="http://schemas.microsoft.com/office/drawing/2014/main" id="{D83CC2D7-C11F-211B-1D59-8C3D4EFC7A1F}"/>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15A9D82E-DCCD-3F54-7392-C43B8FC54545}"/>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15</a:t>
            </a:fld>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DCCC8-D8CD-4BE4-92F8-74ECA902EB95}"/>
              </a:ext>
            </a:extLst>
          </p:cNvPr>
          <p:cNvSpPr>
            <a:spLocks noGrp="1"/>
          </p:cNvSpPr>
          <p:nvPr>
            <p:ph type="title"/>
          </p:nvPr>
        </p:nvSpPr>
        <p:spPr>
          <a:xfrm>
            <a:off x="628650" y="427150"/>
            <a:ext cx="7886700" cy="1325563"/>
          </a:xfrm>
        </p:spPr>
        <p:txBody>
          <a:bodyPr/>
          <a:lstStyle/>
          <a:p>
            <a:r>
              <a:rPr lang="en-GB" dirty="0"/>
              <a:t>Audience motivation to attend events</a:t>
            </a:r>
          </a:p>
        </p:txBody>
      </p:sp>
      <p:sp>
        <p:nvSpPr>
          <p:cNvPr id="3" name="Content Placeholder 2">
            <a:extLst>
              <a:ext uri="{FF2B5EF4-FFF2-40B4-BE49-F238E27FC236}">
                <a16:creationId xmlns:a16="http://schemas.microsoft.com/office/drawing/2014/main" id="{9A3F02BF-5C6F-4DE4-B026-5449147AD574}"/>
              </a:ext>
            </a:extLst>
          </p:cNvPr>
          <p:cNvSpPr>
            <a:spLocks noGrp="1"/>
          </p:cNvSpPr>
          <p:nvPr>
            <p:ph idx="1"/>
          </p:nvPr>
        </p:nvSpPr>
        <p:spPr>
          <a:xfrm>
            <a:off x="628650" y="2020388"/>
            <a:ext cx="7886700" cy="4152952"/>
          </a:xfrm>
        </p:spPr>
        <p:txBody>
          <a:bodyPr>
            <a:normAutofit/>
          </a:bodyPr>
          <a:lstStyle/>
          <a:p>
            <a:r>
              <a:rPr lang="en-GB" dirty="0"/>
              <a:t>Motivational factors differ again for music festivals</a:t>
            </a:r>
          </a:p>
          <a:p>
            <a:r>
              <a:rPr lang="en-GB" dirty="0"/>
              <a:t>Festivals contribute to building an identity and a sense of belonging and community</a:t>
            </a:r>
          </a:p>
          <a:p>
            <a:r>
              <a:rPr lang="en-GB" dirty="0"/>
              <a:t>Additional motivators are socialisation and a chance to meet new people </a:t>
            </a:r>
          </a:p>
          <a:p>
            <a:r>
              <a:rPr lang="en-GB" dirty="0"/>
              <a:t>The motivation to attend corporate or business-related events may not be quite so strong for the audience.</a:t>
            </a:r>
          </a:p>
          <a:p>
            <a:r>
              <a:rPr lang="en-GB" dirty="0"/>
              <a:t> In some cases, delegates only attend because it is part of their work remit </a:t>
            </a:r>
          </a:p>
          <a:p>
            <a:r>
              <a:rPr lang="en-GB" dirty="0"/>
              <a:t>Networking and learning may be the major motives for attending business-related events</a:t>
            </a:r>
          </a:p>
        </p:txBody>
      </p:sp>
      <p:sp>
        <p:nvSpPr>
          <p:cNvPr id="4" name="Footer Placeholder 3">
            <a:extLst>
              <a:ext uri="{FF2B5EF4-FFF2-40B4-BE49-F238E27FC236}">
                <a16:creationId xmlns:a16="http://schemas.microsoft.com/office/drawing/2014/main" id="{CFFCA19E-CD5F-4A6C-3199-9E64E9FFC9F0}"/>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B891C4AC-435E-397C-C676-39131D1A8CF9}"/>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16</a:t>
            </a:fld>
            <a:endParaRPr lang="en-GB" dirty="0"/>
          </a:p>
        </p:txBody>
      </p:sp>
    </p:spTree>
    <p:extLst>
      <p:ext uri="{BB962C8B-B14F-4D97-AF65-F5344CB8AC3E}">
        <p14:creationId xmlns:p14="http://schemas.microsoft.com/office/powerpoint/2010/main" val="3784480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D50A7-FCBE-459B-B5C1-7CD30B452DEB}"/>
              </a:ext>
            </a:extLst>
          </p:cNvPr>
          <p:cNvSpPr>
            <a:spLocks noGrp="1"/>
          </p:cNvSpPr>
          <p:nvPr>
            <p:ph type="title"/>
          </p:nvPr>
        </p:nvSpPr>
        <p:spPr>
          <a:xfrm>
            <a:off x="628650" y="427150"/>
            <a:ext cx="7886700" cy="1325563"/>
          </a:xfrm>
        </p:spPr>
        <p:txBody>
          <a:bodyPr>
            <a:normAutofit/>
          </a:bodyPr>
          <a:lstStyle/>
          <a:p>
            <a:r>
              <a:rPr lang="en-GB" dirty="0"/>
              <a:t>Considerations for a psychological perspective</a:t>
            </a:r>
          </a:p>
        </p:txBody>
      </p:sp>
      <p:sp>
        <p:nvSpPr>
          <p:cNvPr id="3" name="Content Placeholder 2">
            <a:extLst>
              <a:ext uri="{FF2B5EF4-FFF2-40B4-BE49-F238E27FC236}">
                <a16:creationId xmlns:a16="http://schemas.microsoft.com/office/drawing/2014/main" id="{9CB0E456-6BAB-4A45-A32C-4E2DFC04844E}"/>
              </a:ext>
            </a:extLst>
          </p:cNvPr>
          <p:cNvSpPr>
            <a:spLocks noGrp="1"/>
          </p:cNvSpPr>
          <p:nvPr>
            <p:ph idx="1"/>
          </p:nvPr>
        </p:nvSpPr>
        <p:spPr>
          <a:xfrm>
            <a:off x="628650" y="2020388"/>
            <a:ext cx="7886700" cy="4152952"/>
          </a:xfrm>
        </p:spPr>
        <p:txBody>
          <a:bodyPr/>
          <a:lstStyle/>
          <a:p>
            <a:pPr lvl="0"/>
            <a:r>
              <a:rPr lang="en-GB" dirty="0"/>
              <a:t>Social interaction</a:t>
            </a:r>
          </a:p>
          <a:p>
            <a:pPr lvl="0"/>
            <a:r>
              <a:rPr lang="en-GB" dirty="0"/>
              <a:t>Capacity and crowding</a:t>
            </a:r>
          </a:p>
          <a:p>
            <a:pPr lvl="0"/>
            <a:r>
              <a:rPr lang="en-GB" dirty="0"/>
              <a:t>Personal space</a:t>
            </a:r>
          </a:p>
          <a:p>
            <a:pPr lvl="0"/>
            <a:r>
              <a:rPr lang="en-GB" dirty="0"/>
              <a:t>Signage</a:t>
            </a:r>
          </a:p>
          <a:p>
            <a:pPr lvl="0"/>
            <a:r>
              <a:rPr lang="en-GB" dirty="0"/>
              <a:t>Physical features</a:t>
            </a:r>
          </a:p>
          <a:p>
            <a:pPr lvl="0"/>
            <a:r>
              <a:rPr lang="en-ZA" dirty="0"/>
              <a:t>Sound and lighting</a:t>
            </a:r>
            <a:endParaRPr lang="en-GB" dirty="0"/>
          </a:p>
          <a:p>
            <a:pPr lvl="0"/>
            <a:r>
              <a:rPr lang="en-ZA" dirty="0"/>
              <a:t>Colour temperature and air flow</a:t>
            </a:r>
            <a:endParaRPr lang="en-GB" dirty="0"/>
          </a:p>
        </p:txBody>
      </p:sp>
      <p:sp>
        <p:nvSpPr>
          <p:cNvPr id="4" name="Footer Placeholder 3">
            <a:extLst>
              <a:ext uri="{FF2B5EF4-FFF2-40B4-BE49-F238E27FC236}">
                <a16:creationId xmlns:a16="http://schemas.microsoft.com/office/drawing/2014/main" id="{B26FB9E6-8677-4A34-7664-EE44E8290AA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650027B9-5F53-4131-F959-3C28FAC7040B}"/>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17</a:t>
            </a:fld>
            <a:endParaRPr lang="en-GB" dirty="0"/>
          </a:p>
        </p:txBody>
      </p:sp>
    </p:spTree>
    <p:extLst>
      <p:ext uri="{BB962C8B-B14F-4D97-AF65-F5344CB8AC3E}">
        <p14:creationId xmlns:p14="http://schemas.microsoft.com/office/powerpoint/2010/main" val="1953424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Ethical stewardship (1 of 2)</a:t>
            </a:r>
          </a:p>
        </p:txBody>
      </p:sp>
      <p:sp>
        <p:nvSpPr>
          <p:cNvPr id="3" name="Content Placeholder 2"/>
          <p:cNvSpPr>
            <a:spLocks noGrp="1"/>
          </p:cNvSpPr>
          <p:nvPr>
            <p:ph idx="1"/>
          </p:nvPr>
        </p:nvSpPr>
        <p:spPr>
          <a:xfrm>
            <a:off x="628650" y="2020388"/>
            <a:ext cx="7886700" cy="4152952"/>
          </a:xfrm>
        </p:spPr>
        <p:txBody>
          <a:bodyPr>
            <a:normAutofit/>
          </a:bodyPr>
          <a:lstStyle/>
          <a:p>
            <a:pPr lvl="0"/>
            <a:r>
              <a:rPr lang="en-GB" dirty="0"/>
              <a:t>Confidentiality of information; handling of databases; personal data aspects</a:t>
            </a:r>
          </a:p>
          <a:p>
            <a:pPr lvl="0"/>
            <a:r>
              <a:rPr lang="en-GB" dirty="0"/>
              <a:t>Not overbooking and overpricing </a:t>
            </a:r>
          </a:p>
          <a:p>
            <a:pPr lvl="0"/>
            <a:r>
              <a:rPr lang="en-GB" dirty="0"/>
              <a:t>Disposing of discarded goods, such as boxes</a:t>
            </a:r>
          </a:p>
          <a:p>
            <a:pPr lvl="0"/>
            <a:r>
              <a:rPr lang="en-GB" dirty="0"/>
              <a:t>Handling personal information such as contact addresses</a:t>
            </a:r>
          </a:p>
          <a:p>
            <a:pPr lvl="0"/>
            <a:r>
              <a:rPr lang="en-GB" dirty="0"/>
              <a:t>Looking after celebrity guests; disclosure of celebrity/VIP details</a:t>
            </a:r>
          </a:p>
          <a:p>
            <a:pPr lvl="0"/>
            <a:r>
              <a:rPr lang="en-GB" dirty="0"/>
              <a:t>Environmental issues such as recycling, reusing goods</a:t>
            </a:r>
          </a:p>
          <a:p>
            <a:pPr lvl="0"/>
            <a:r>
              <a:rPr lang="en-GB" dirty="0"/>
              <a:t>Health &amp; Safety, induction and training; well-being, cultural considerations</a:t>
            </a:r>
          </a:p>
        </p:txBody>
      </p:sp>
      <p:sp>
        <p:nvSpPr>
          <p:cNvPr id="6" name="Footer Placeholder 5">
            <a:extLst>
              <a:ext uri="{FF2B5EF4-FFF2-40B4-BE49-F238E27FC236}">
                <a16:creationId xmlns:a16="http://schemas.microsoft.com/office/drawing/2014/main" id="{1296FAD0-ABE3-5E66-7140-61AB65E573E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C5D98ABD-FB42-004D-C6BD-2022973C8620}"/>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18</a:t>
            </a:fld>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Ethical stewardship (2 of 2)</a:t>
            </a:r>
          </a:p>
        </p:txBody>
      </p:sp>
      <p:sp>
        <p:nvSpPr>
          <p:cNvPr id="3" name="Content Placeholder 2"/>
          <p:cNvSpPr>
            <a:spLocks noGrp="1"/>
          </p:cNvSpPr>
          <p:nvPr>
            <p:ph idx="1"/>
          </p:nvPr>
        </p:nvSpPr>
        <p:spPr>
          <a:xfrm>
            <a:off x="628650" y="2020388"/>
            <a:ext cx="7886700" cy="4152952"/>
          </a:xfrm>
        </p:spPr>
        <p:txBody>
          <a:bodyPr/>
          <a:lstStyle/>
          <a:p>
            <a:pPr lvl="0"/>
            <a:r>
              <a:rPr lang="en-GB" dirty="0"/>
              <a:t>Ensuring finances are kept tight, up to date and within budget</a:t>
            </a:r>
          </a:p>
          <a:p>
            <a:pPr lvl="0"/>
            <a:r>
              <a:rPr lang="en-GB" dirty="0"/>
              <a:t>Legal compliances in terms of regulations, with suppliers and authorities</a:t>
            </a:r>
          </a:p>
          <a:p>
            <a:pPr lvl="0"/>
            <a:r>
              <a:rPr lang="en-GB" dirty="0"/>
              <a:t>Control of all areas and equipment in terms of risk assessment, contracts and insurance, to include contracts with all external suppliers</a:t>
            </a:r>
          </a:p>
        </p:txBody>
      </p:sp>
      <p:sp>
        <p:nvSpPr>
          <p:cNvPr id="4" name="Footer Placeholder 3">
            <a:extLst>
              <a:ext uri="{FF2B5EF4-FFF2-40B4-BE49-F238E27FC236}">
                <a16:creationId xmlns:a16="http://schemas.microsoft.com/office/drawing/2014/main" id="{54C9E7BE-4F44-AAF6-C692-2174DA7E8A40}"/>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B33C51E1-4462-F43B-355C-3BAE93B29E67}"/>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19</a:t>
            </a:fld>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2362200"/>
            <a:ext cx="7696200" cy="2133600"/>
          </a:xfrm>
        </p:spPr>
        <p:txBody>
          <a:bodyPr>
            <a:noAutofit/>
          </a:bodyPr>
          <a:lstStyle/>
          <a:p>
            <a:pPr>
              <a:lnSpc>
                <a:spcPct val="100000"/>
              </a:lnSpc>
            </a:pPr>
            <a:r>
              <a:rPr lang="en-US" sz="4400" dirty="0"/>
              <a:t>Chapter 3</a:t>
            </a:r>
            <a:br>
              <a:rPr lang="en-US" sz="4400" dirty="0"/>
            </a:br>
            <a:r>
              <a:rPr lang="en-US" sz="4400" dirty="0"/>
              <a:t> The post-event and evaluation phase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1221B-22E6-2176-5240-9C5778E19E12}"/>
              </a:ext>
            </a:extLst>
          </p:cNvPr>
          <p:cNvSpPr>
            <a:spLocks noGrp="1"/>
          </p:cNvSpPr>
          <p:nvPr>
            <p:ph type="title"/>
          </p:nvPr>
        </p:nvSpPr>
        <p:spPr>
          <a:xfrm>
            <a:off x="628650" y="427150"/>
            <a:ext cx="7886700" cy="1325563"/>
          </a:xfrm>
        </p:spPr>
        <p:txBody>
          <a:bodyPr/>
          <a:lstStyle/>
          <a:p>
            <a:r>
              <a:rPr lang="en-GB" dirty="0"/>
              <a:t>Chapter summary questions</a:t>
            </a:r>
          </a:p>
        </p:txBody>
      </p:sp>
      <p:sp>
        <p:nvSpPr>
          <p:cNvPr id="3" name="Content Placeholder 2">
            <a:extLst>
              <a:ext uri="{FF2B5EF4-FFF2-40B4-BE49-F238E27FC236}">
                <a16:creationId xmlns:a16="http://schemas.microsoft.com/office/drawing/2014/main" id="{3AA770E9-0EAE-D922-BA31-72DDC6614A02}"/>
              </a:ext>
            </a:extLst>
          </p:cNvPr>
          <p:cNvSpPr>
            <a:spLocks noGrp="1"/>
          </p:cNvSpPr>
          <p:nvPr>
            <p:ph idx="1"/>
          </p:nvPr>
        </p:nvSpPr>
        <p:spPr>
          <a:xfrm>
            <a:off x="628650" y="2020388"/>
            <a:ext cx="7886700" cy="4152952"/>
          </a:xfrm>
        </p:spPr>
        <p:txBody>
          <a:bodyPr>
            <a:normAutofit lnSpcReduction="10000"/>
          </a:bodyPr>
          <a:lstStyle/>
          <a:p>
            <a:pPr marL="457200" indent="-457200">
              <a:buFont typeface="+mj-lt"/>
              <a:buAutoNum type="arabicPeriod"/>
            </a:pPr>
            <a:r>
              <a:rPr lang="en-GB" dirty="0"/>
              <a:t>Why is live delegate feedback, captured at the event in ‘real time’ so valuable?</a:t>
            </a:r>
          </a:p>
          <a:p>
            <a:pPr marL="457200" indent="-457200">
              <a:buFont typeface="+mj-lt"/>
              <a:buAutoNum type="arabicPeriod"/>
            </a:pPr>
            <a:r>
              <a:rPr lang="en-GB" dirty="0"/>
              <a:t>Why is a cost-benefit analysis often used to evaluate a mega event?</a:t>
            </a:r>
          </a:p>
          <a:p>
            <a:pPr marL="457200" indent="-457200">
              <a:buFont typeface="+mj-lt"/>
              <a:buAutoNum type="arabicPeriod"/>
            </a:pPr>
            <a:r>
              <a:rPr lang="en-GB" dirty="0"/>
              <a:t>What 3 factors of return are usually measured after the event and why?</a:t>
            </a:r>
          </a:p>
          <a:p>
            <a:pPr marL="457200" indent="-457200">
              <a:buFont typeface="+mj-lt"/>
              <a:buAutoNum type="arabicPeriod"/>
            </a:pPr>
            <a:r>
              <a:rPr lang="en-GB" dirty="0"/>
              <a:t>Why are some events not solely concerned with making a profit? </a:t>
            </a:r>
          </a:p>
          <a:p>
            <a:pPr marL="457200" indent="-457200">
              <a:buFont typeface="+mj-lt"/>
              <a:buAutoNum type="arabicPeriod"/>
            </a:pPr>
            <a:r>
              <a:rPr lang="en-GB" dirty="0"/>
              <a:t>What would you do in the planning stages if event tickets were slow to sell?</a:t>
            </a:r>
          </a:p>
          <a:p>
            <a:pPr marL="457200" indent="-457200">
              <a:buFont typeface="+mj-lt"/>
              <a:buAutoNum type="arabicPeriod"/>
            </a:pPr>
            <a:r>
              <a:rPr lang="en-GB" dirty="0"/>
              <a:t>Why is it important to get ethical approval from participants before conducting research?</a:t>
            </a:r>
          </a:p>
        </p:txBody>
      </p:sp>
      <p:sp>
        <p:nvSpPr>
          <p:cNvPr id="4" name="Footer Placeholder 3">
            <a:extLst>
              <a:ext uri="{FF2B5EF4-FFF2-40B4-BE49-F238E27FC236}">
                <a16:creationId xmlns:a16="http://schemas.microsoft.com/office/drawing/2014/main" id="{3E2EC13E-9146-F7C4-CF91-C7E7AC378180}"/>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9A60C85E-D829-A40D-AE21-B55E17DE12DC}"/>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20</a:t>
            </a:fld>
            <a:endParaRPr lang="en-GB" dirty="0"/>
          </a:p>
        </p:txBody>
      </p:sp>
    </p:spTree>
    <p:extLst>
      <p:ext uri="{BB962C8B-B14F-4D97-AF65-F5344CB8AC3E}">
        <p14:creationId xmlns:p14="http://schemas.microsoft.com/office/powerpoint/2010/main" val="3165651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F29-B951-C15F-19F1-09613E4B3871}"/>
              </a:ext>
            </a:extLst>
          </p:cNvPr>
          <p:cNvSpPr>
            <a:spLocks noGrp="1"/>
          </p:cNvSpPr>
          <p:nvPr>
            <p:ph type="title"/>
          </p:nvPr>
        </p:nvSpPr>
        <p:spPr>
          <a:xfrm>
            <a:off x="628650" y="427150"/>
            <a:ext cx="7886700" cy="1325563"/>
          </a:xfrm>
        </p:spPr>
        <p:txBody>
          <a:bodyPr/>
          <a:lstStyle/>
          <a:p>
            <a:r>
              <a:rPr lang="en-GB" dirty="0"/>
              <a:t>Activities</a:t>
            </a:r>
          </a:p>
        </p:txBody>
      </p:sp>
      <p:sp>
        <p:nvSpPr>
          <p:cNvPr id="3" name="Content Placeholder 2">
            <a:extLst>
              <a:ext uri="{FF2B5EF4-FFF2-40B4-BE49-F238E27FC236}">
                <a16:creationId xmlns:a16="http://schemas.microsoft.com/office/drawing/2014/main" id="{4B8D4BE1-C90A-BF23-905F-71B7DFD1389F}"/>
              </a:ext>
            </a:extLst>
          </p:cNvPr>
          <p:cNvSpPr>
            <a:spLocks noGrp="1"/>
          </p:cNvSpPr>
          <p:nvPr>
            <p:ph idx="1"/>
          </p:nvPr>
        </p:nvSpPr>
        <p:spPr>
          <a:xfrm>
            <a:off x="628650" y="2020388"/>
            <a:ext cx="7886700" cy="4152952"/>
          </a:xfrm>
        </p:spPr>
        <p:txBody>
          <a:bodyPr>
            <a:normAutofit/>
          </a:bodyPr>
          <a:lstStyle/>
          <a:p>
            <a:r>
              <a:rPr lang="en-GB" dirty="0"/>
              <a:t>Devise a minimum list of 5 criteria for Return on Event (ROE) on the annual Chinese New </a:t>
            </a:r>
            <a:r>
              <a:rPr lang="en-GB"/>
              <a:t>Year celebrations </a:t>
            </a:r>
            <a:r>
              <a:rPr lang="en-GB" dirty="0"/>
              <a:t>that take place in February in London.</a:t>
            </a:r>
          </a:p>
          <a:p>
            <a:r>
              <a:rPr lang="en-GB" dirty="0"/>
              <a:t>Develop a script for an online application to assess delegate satisfaction for the shareholders 1-day Annual General Meeting (AGM) they have attended.</a:t>
            </a:r>
          </a:p>
          <a:p>
            <a:r>
              <a:rPr lang="en-GB" dirty="0"/>
              <a:t>Write an advert to post out on a community forum to ask for volunteers to sign up for marshalling and stewarding roles at a local half marathon event. How would you entice them to participate?</a:t>
            </a:r>
          </a:p>
        </p:txBody>
      </p:sp>
      <p:sp>
        <p:nvSpPr>
          <p:cNvPr id="4" name="Footer Placeholder 3">
            <a:extLst>
              <a:ext uri="{FF2B5EF4-FFF2-40B4-BE49-F238E27FC236}">
                <a16:creationId xmlns:a16="http://schemas.microsoft.com/office/drawing/2014/main" id="{E6097143-84B2-D3E4-0E50-A160CAE8463F}"/>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756C18DA-9C54-DFDA-7113-81428F329691}"/>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21</a:t>
            </a:fld>
            <a:endParaRPr lang="en-GB" dirty="0"/>
          </a:p>
        </p:txBody>
      </p:sp>
    </p:spTree>
    <p:extLst>
      <p:ext uri="{BB962C8B-B14F-4D97-AF65-F5344CB8AC3E}">
        <p14:creationId xmlns:p14="http://schemas.microsoft.com/office/powerpoint/2010/main" val="214388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95CBC-BA6C-4CE2-BD93-6D0556602DBA}"/>
              </a:ext>
            </a:extLst>
          </p:cNvPr>
          <p:cNvSpPr>
            <a:spLocks noGrp="1"/>
          </p:cNvSpPr>
          <p:nvPr>
            <p:ph type="title"/>
          </p:nvPr>
        </p:nvSpPr>
        <p:spPr>
          <a:xfrm>
            <a:off x="628650" y="427150"/>
            <a:ext cx="7886700" cy="1325563"/>
          </a:xfrm>
        </p:spPr>
        <p:txBody>
          <a:bodyPr/>
          <a:lstStyle/>
          <a:p>
            <a:r>
              <a:rPr lang="en-GB" dirty="0"/>
              <a:t>Learning objectives</a:t>
            </a:r>
          </a:p>
        </p:txBody>
      </p:sp>
      <p:sp>
        <p:nvSpPr>
          <p:cNvPr id="3" name="Content Placeholder 2">
            <a:extLst>
              <a:ext uri="{FF2B5EF4-FFF2-40B4-BE49-F238E27FC236}">
                <a16:creationId xmlns:a16="http://schemas.microsoft.com/office/drawing/2014/main" id="{E3E702BC-1FE8-4B22-9687-A79EB56393B0}"/>
              </a:ext>
            </a:extLst>
          </p:cNvPr>
          <p:cNvSpPr>
            <a:spLocks noGrp="1"/>
          </p:cNvSpPr>
          <p:nvPr>
            <p:ph idx="1"/>
          </p:nvPr>
        </p:nvSpPr>
        <p:spPr>
          <a:xfrm>
            <a:off x="628650" y="2020388"/>
            <a:ext cx="7886700" cy="4152952"/>
          </a:xfrm>
        </p:spPr>
        <p:txBody>
          <a:bodyPr>
            <a:normAutofit/>
          </a:bodyPr>
          <a:lstStyle/>
          <a:p>
            <a:r>
              <a:rPr lang="en-ZA" i="1" dirty="0"/>
              <a:t>To help identify and understand:</a:t>
            </a:r>
            <a:endParaRPr lang="en-GB" i="1" dirty="0"/>
          </a:p>
          <a:p>
            <a:pPr marL="685800" lvl="1" indent="-457200">
              <a:buFont typeface="+mj-lt"/>
              <a:buAutoNum type="arabicPeriod"/>
            </a:pPr>
            <a:r>
              <a:rPr lang="en-ZA" dirty="0"/>
              <a:t>Post-event evaluation</a:t>
            </a:r>
          </a:p>
          <a:p>
            <a:pPr marL="685800" lvl="1" indent="-457200">
              <a:buFont typeface="+mj-lt"/>
              <a:buAutoNum type="arabicPeriod"/>
            </a:pPr>
            <a:r>
              <a:rPr lang="en-ZA" dirty="0"/>
              <a:t>Evaluation methods</a:t>
            </a:r>
            <a:endParaRPr lang="en-GB" dirty="0"/>
          </a:p>
          <a:p>
            <a:pPr marL="685800" lvl="1" indent="-457200">
              <a:buFont typeface="+mj-lt"/>
              <a:buAutoNum type="arabicPeriod"/>
            </a:pPr>
            <a:r>
              <a:rPr lang="en-ZA" dirty="0"/>
              <a:t>Debriefs with stakeholders</a:t>
            </a:r>
            <a:endParaRPr lang="en-GB" dirty="0"/>
          </a:p>
          <a:p>
            <a:pPr marL="685800" lvl="1" indent="-457200">
              <a:buFont typeface="+mj-lt"/>
              <a:buAutoNum type="arabicPeriod"/>
            </a:pPr>
            <a:r>
              <a:rPr lang="en-ZA" dirty="0"/>
              <a:t>The motivation and psychological factors of events</a:t>
            </a:r>
            <a:endParaRPr lang="en-GB" dirty="0"/>
          </a:p>
          <a:p>
            <a:pPr marL="685800" lvl="1" indent="-457200">
              <a:buFont typeface="+mj-lt"/>
              <a:buAutoNum type="arabicPeriod"/>
            </a:pPr>
            <a:r>
              <a:rPr lang="en-ZA" dirty="0"/>
              <a:t>Ethical stewardship</a:t>
            </a:r>
            <a:r>
              <a:rPr lang="en-GB" dirty="0"/>
              <a:t> </a:t>
            </a:r>
          </a:p>
        </p:txBody>
      </p:sp>
      <p:sp>
        <p:nvSpPr>
          <p:cNvPr id="5" name="Footer Placeholder 4">
            <a:extLst>
              <a:ext uri="{FF2B5EF4-FFF2-40B4-BE49-F238E27FC236}">
                <a16:creationId xmlns:a16="http://schemas.microsoft.com/office/drawing/2014/main" id="{1854D12D-58FD-1B2D-CA9D-30E0973167DC}"/>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4" name="Slide Number Placeholder 3">
            <a:extLst>
              <a:ext uri="{FF2B5EF4-FFF2-40B4-BE49-F238E27FC236}">
                <a16:creationId xmlns:a16="http://schemas.microsoft.com/office/drawing/2014/main" id="{931DCEAB-D5C1-085B-CCAC-A16383C55094}"/>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3</a:t>
            </a:fld>
            <a:endParaRPr lang="en-GB" dirty="0"/>
          </a:p>
        </p:txBody>
      </p:sp>
    </p:spTree>
    <p:extLst>
      <p:ext uri="{BB962C8B-B14F-4D97-AF65-F5344CB8AC3E}">
        <p14:creationId xmlns:p14="http://schemas.microsoft.com/office/powerpoint/2010/main" val="2162416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Post-event evaluation (1 of 2)</a:t>
            </a:r>
          </a:p>
        </p:txBody>
      </p:sp>
      <p:sp>
        <p:nvSpPr>
          <p:cNvPr id="3" name="Content Placeholder 2"/>
          <p:cNvSpPr>
            <a:spLocks noGrp="1"/>
          </p:cNvSpPr>
          <p:nvPr>
            <p:ph idx="1"/>
          </p:nvPr>
        </p:nvSpPr>
        <p:spPr>
          <a:xfrm>
            <a:off x="628650" y="2020388"/>
            <a:ext cx="7886700" cy="4152952"/>
          </a:xfrm>
        </p:spPr>
        <p:txBody>
          <a:bodyPr>
            <a:normAutofit/>
          </a:bodyPr>
          <a:lstStyle/>
          <a:p>
            <a:r>
              <a:rPr lang="en-GB" dirty="0"/>
              <a:t>After the event, stakeholder feedback should be evaluated to determine the overall success</a:t>
            </a:r>
          </a:p>
          <a:p>
            <a:r>
              <a:rPr lang="en-GB" dirty="0"/>
              <a:t>Complete the financial reconciliation; renegotiate with any suppliers and to communicate feedback to all stakeholders</a:t>
            </a:r>
          </a:p>
          <a:p>
            <a:r>
              <a:rPr lang="en-GB" dirty="0"/>
              <a:t>The overall analysis takes place after the internal and external feedback-debrief meetings </a:t>
            </a:r>
          </a:p>
          <a:p>
            <a:r>
              <a:rPr lang="en-GB" dirty="0"/>
              <a:t>The organising team should disseminate the data collected and conduct an assessment of the process and project management through all the event stages</a:t>
            </a:r>
          </a:p>
        </p:txBody>
      </p:sp>
      <p:sp>
        <p:nvSpPr>
          <p:cNvPr id="4" name="Footer Placeholder 3">
            <a:extLst>
              <a:ext uri="{FF2B5EF4-FFF2-40B4-BE49-F238E27FC236}">
                <a16:creationId xmlns:a16="http://schemas.microsoft.com/office/drawing/2014/main" id="{DC2CE3D7-7299-2720-5BC0-E9496DBF694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2A2B2CF1-4485-DD53-15D7-ADFFE1B6DEDE}"/>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4</a:t>
            </a:fld>
            <a:endParaRPr lang="en-GB" dirty="0"/>
          </a:p>
        </p:txBody>
      </p:sp>
    </p:spTree>
    <p:extLst>
      <p:ext uri="{BB962C8B-B14F-4D97-AF65-F5344CB8AC3E}">
        <p14:creationId xmlns:p14="http://schemas.microsoft.com/office/powerpoint/2010/main" val="361518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Post-event evaluation (2 of 2)</a:t>
            </a:r>
          </a:p>
        </p:txBody>
      </p:sp>
      <p:sp>
        <p:nvSpPr>
          <p:cNvPr id="3" name="Content Placeholder 2"/>
          <p:cNvSpPr>
            <a:spLocks noGrp="1"/>
          </p:cNvSpPr>
          <p:nvPr>
            <p:ph idx="1"/>
          </p:nvPr>
        </p:nvSpPr>
        <p:spPr>
          <a:xfrm>
            <a:off x="628650" y="2020388"/>
            <a:ext cx="7886700" cy="4152952"/>
          </a:xfrm>
        </p:spPr>
        <p:txBody>
          <a:bodyPr>
            <a:normAutofit/>
          </a:bodyPr>
          <a:lstStyle/>
          <a:p>
            <a:r>
              <a:rPr lang="en-GB" dirty="0"/>
              <a:t>On completion of the event, an evaluation report should be compiled for the budget holder or client </a:t>
            </a:r>
          </a:p>
          <a:p>
            <a:r>
              <a:rPr lang="en-GB" dirty="0"/>
              <a:t>The goals and objectives set out at the outset should be measured, to determine whether the event delivered on them </a:t>
            </a:r>
          </a:p>
          <a:p>
            <a:r>
              <a:rPr lang="en-US" dirty="0"/>
              <a:t>More recently, event managers started to evaluate events in terms of Return on Event and Return on Engagement (ROE), as well as the traditional Return on Objectives (ROO) and Return on Investment (ROI)</a:t>
            </a:r>
            <a:endParaRPr lang="en-GB" dirty="0"/>
          </a:p>
        </p:txBody>
      </p:sp>
      <p:sp>
        <p:nvSpPr>
          <p:cNvPr id="4" name="Footer Placeholder 3">
            <a:extLst>
              <a:ext uri="{FF2B5EF4-FFF2-40B4-BE49-F238E27FC236}">
                <a16:creationId xmlns:a16="http://schemas.microsoft.com/office/drawing/2014/main" id="{DC2CE3D7-7299-2720-5BC0-E9496DBF694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115F6F0A-BCD2-B677-0B52-AB2197F15F3F}"/>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5</a:t>
            </a:fld>
            <a:endParaRPr lang="en-GB" dirty="0"/>
          </a:p>
        </p:txBody>
      </p:sp>
    </p:spTree>
    <p:extLst>
      <p:ext uri="{BB962C8B-B14F-4D97-AF65-F5344CB8AC3E}">
        <p14:creationId xmlns:p14="http://schemas.microsoft.com/office/powerpoint/2010/main" val="1618350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Aspects to evaluate</a:t>
            </a:r>
          </a:p>
        </p:txBody>
      </p:sp>
      <p:sp>
        <p:nvSpPr>
          <p:cNvPr id="4" name="Footer Placeholder 3">
            <a:extLst>
              <a:ext uri="{FF2B5EF4-FFF2-40B4-BE49-F238E27FC236}">
                <a16:creationId xmlns:a16="http://schemas.microsoft.com/office/drawing/2014/main" id="{8F241C8A-D30E-C546-8ADB-EE8E841BEDD7}"/>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6" name="Slide Number Placeholder 5"/>
          <p:cNvSpPr>
            <a:spLocks noGrp="1"/>
          </p:cNvSpPr>
          <p:nvPr>
            <p:ph type="sldNum" sz="quarter" idx="12"/>
          </p:nvPr>
        </p:nvSpPr>
        <p:spPr>
          <a:xfrm>
            <a:off x="6457950" y="6356353"/>
            <a:ext cx="2057400" cy="365125"/>
          </a:xfrm>
        </p:spPr>
        <p:txBody>
          <a:bodyPr/>
          <a:lstStyle/>
          <a:p>
            <a:fld id="{C439CF85-8457-400C-A4F9-DC61A400AE11}" type="slidenum">
              <a:rPr lang="en-US" smtClean="0"/>
              <a:pPr/>
              <a:t>6</a:t>
            </a:fld>
            <a:endParaRPr lang="en-US"/>
          </a:p>
        </p:txBody>
      </p:sp>
      <p:pic>
        <p:nvPicPr>
          <p:cNvPr id="7" name="Picture 6">
            <a:extLst>
              <a:ext uri="{FF2B5EF4-FFF2-40B4-BE49-F238E27FC236}">
                <a16:creationId xmlns:a16="http://schemas.microsoft.com/office/drawing/2014/main" id="{7C21A500-3C8D-AE24-579A-FCBA9D0F41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1183" y="1830324"/>
            <a:ext cx="5741634" cy="40233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Key questions to ask attendees</a:t>
            </a:r>
          </a:p>
        </p:txBody>
      </p:sp>
      <p:sp>
        <p:nvSpPr>
          <p:cNvPr id="3" name="Content Placeholder 2"/>
          <p:cNvSpPr>
            <a:spLocks noGrp="1"/>
          </p:cNvSpPr>
          <p:nvPr>
            <p:ph idx="1"/>
          </p:nvPr>
        </p:nvSpPr>
        <p:spPr>
          <a:xfrm>
            <a:off x="628650" y="2020388"/>
            <a:ext cx="7886700" cy="4152952"/>
          </a:xfrm>
        </p:spPr>
        <p:txBody>
          <a:bodyPr/>
          <a:lstStyle/>
          <a:p>
            <a:pPr lvl="0"/>
            <a:r>
              <a:rPr lang="en-ZA" dirty="0"/>
              <a:t>What did you like about the event?</a:t>
            </a:r>
            <a:endParaRPr lang="en-GB" dirty="0"/>
          </a:p>
          <a:p>
            <a:pPr lvl="0"/>
            <a:r>
              <a:rPr lang="en-ZA" dirty="0"/>
              <a:t>What did you dislike?</a:t>
            </a:r>
            <a:endParaRPr lang="en-GB" dirty="0"/>
          </a:p>
          <a:p>
            <a:pPr lvl="0"/>
            <a:r>
              <a:rPr lang="en-ZA" dirty="0"/>
              <a:t>Any suggestions for improvement</a:t>
            </a:r>
            <a:endParaRPr lang="en-GB" dirty="0"/>
          </a:p>
          <a:p>
            <a:pPr lvl="0"/>
            <a:r>
              <a:rPr lang="en-ZA" dirty="0"/>
              <a:t>What else could have been offered?</a:t>
            </a:r>
            <a:endParaRPr lang="en-GB" dirty="0"/>
          </a:p>
          <a:p>
            <a:pPr lvl="0"/>
            <a:r>
              <a:rPr lang="en-ZA" dirty="0"/>
              <a:t>Overall level of satisfaction?</a:t>
            </a:r>
            <a:endParaRPr lang="en-GB" dirty="0"/>
          </a:p>
        </p:txBody>
      </p:sp>
      <p:sp>
        <p:nvSpPr>
          <p:cNvPr id="4" name="Footer Placeholder 3">
            <a:extLst>
              <a:ext uri="{FF2B5EF4-FFF2-40B4-BE49-F238E27FC236}">
                <a16:creationId xmlns:a16="http://schemas.microsoft.com/office/drawing/2014/main" id="{6BED4415-5987-C955-1A4C-D0C3277CD5E1}"/>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2A723D95-FF70-36E6-BC2D-06916D69BB61}"/>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7</a:t>
            </a:fld>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US" dirty="0"/>
              <a:t>6 types of event </a:t>
            </a:r>
            <a:r>
              <a:rPr lang="en-US" dirty="0" err="1"/>
              <a:t>programme</a:t>
            </a:r>
            <a:r>
              <a:rPr lang="en-US" dirty="0"/>
              <a:t> data for evaluation</a:t>
            </a:r>
            <a:endParaRPr lang="en-GB" dirty="0"/>
          </a:p>
        </p:txBody>
      </p:sp>
      <p:sp>
        <p:nvSpPr>
          <p:cNvPr id="3" name="Content Placeholder 2"/>
          <p:cNvSpPr>
            <a:spLocks noGrp="1"/>
          </p:cNvSpPr>
          <p:nvPr>
            <p:ph idx="1"/>
          </p:nvPr>
        </p:nvSpPr>
        <p:spPr>
          <a:xfrm>
            <a:off x="628650" y="2020388"/>
            <a:ext cx="7886700" cy="4152952"/>
          </a:xfrm>
        </p:spPr>
        <p:txBody>
          <a:bodyPr/>
          <a:lstStyle/>
          <a:p>
            <a:pPr marL="457200" indent="-457200">
              <a:buFont typeface="+mj-lt"/>
              <a:buAutoNum type="arabicPeriod"/>
            </a:pPr>
            <a:r>
              <a:rPr lang="en-US" dirty="0"/>
              <a:t>Reaction to a project or </a:t>
            </a:r>
            <a:r>
              <a:rPr lang="en-US" dirty="0" err="1"/>
              <a:t>programme</a:t>
            </a:r>
            <a:endParaRPr lang="en-GB" dirty="0"/>
          </a:p>
          <a:p>
            <a:pPr marL="457200" indent="-457200">
              <a:buFont typeface="+mj-lt"/>
              <a:buAutoNum type="arabicPeriod"/>
            </a:pPr>
            <a:r>
              <a:rPr lang="en-US" dirty="0"/>
              <a:t>Learning skills/knowledge</a:t>
            </a:r>
            <a:endParaRPr lang="en-GB" dirty="0"/>
          </a:p>
          <a:p>
            <a:pPr marL="457200" indent="-457200">
              <a:buFont typeface="+mj-lt"/>
              <a:buAutoNum type="arabicPeriod"/>
            </a:pPr>
            <a:r>
              <a:rPr lang="en-US" dirty="0"/>
              <a:t>Application/Implementation progress</a:t>
            </a:r>
            <a:endParaRPr lang="en-GB" dirty="0"/>
          </a:p>
          <a:p>
            <a:pPr marL="457200" indent="-457200">
              <a:buFont typeface="+mj-lt"/>
              <a:buAutoNum type="arabicPeriod"/>
            </a:pPr>
            <a:r>
              <a:rPr lang="en-US" dirty="0"/>
              <a:t>Business impact related to the project or </a:t>
            </a:r>
            <a:r>
              <a:rPr lang="en-US" dirty="0" err="1"/>
              <a:t>programme</a:t>
            </a:r>
            <a:endParaRPr lang="en-GB" dirty="0"/>
          </a:p>
          <a:p>
            <a:pPr marL="457200" indent="-457200">
              <a:buFont typeface="+mj-lt"/>
              <a:buAutoNum type="arabicPeriod"/>
            </a:pPr>
            <a:r>
              <a:rPr lang="en-US" dirty="0"/>
              <a:t>Return on Investment </a:t>
            </a:r>
            <a:endParaRPr lang="en-GB" dirty="0"/>
          </a:p>
          <a:p>
            <a:pPr marL="457200" indent="-457200">
              <a:buFont typeface="+mj-lt"/>
              <a:buAutoNum type="arabicPeriod"/>
            </a:pPr>
            <a:r>
              <a:rPr lang="en-US" dirty="0"/>
              <a:t>Intangible Benefits</a:t>
            </a:r>
            <a:endParaRPr lang="en-GB" dirty="0"/>
          </a:p>
        </p:txBody>
      </p:sp>
      <p:sp>
        <p:nvSpPr>
          <p:cNvPr id="4" name="Footer Placeholder 3">
            <a:extLst>
              <a:ext uri="{FF2B5EF4-FFF2-40B4-BE49-F238E27FC236}">
                <a16:creationId xmlns:a16="http://schemas.microsoft.com/office/drawing/2014/main" id="{E6A83E1E-0CB8-745A-C200-1C15A910382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AF54AEB2-9D57-3B7E-7D86-5A5CDD219A34}"/>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8</a:t>
            </a:fld>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27150"/>
            <a:ext cx="7886700" cy="1325563"/>
          </a:xfrm>
        </p:spPr>
        <p:txBody>
          <a:bodyPr/>
          <a:lstStyle/>
          <a:p>
            <a:r>
              <a:rPr lang="en-GB" dirty="0"/>
              <a:t>Evaluation methods</a:t>
            </a:r>
          </a:p>
        </p:txBody>
      </p:sp>
      <p:sp>
        <p:nvSpPr>
          <p:cNvPr id="3" name="Content Placeholder 2"/>
          <p:cNvSpPr>
            <a:spLocks noGrp="1"/>
          </p:cNvSpPr>
          <p:nvPr>
            <p:ph idx="1"/>
          </p:nvPr>
        </p:nvSpPr>
        <p:spPr>
          <a:xfrm>
            <a:off x="628650" y="2020388"/>
            <a:ext cx="7886700" cy="4152952"/>
          </a:xfrm>
        </p:spPr>
        <p:txBody>
          <a:bodyPr>
            <a:normAutofit lnSpcReduction="10000"/>
          </a:bodyPr>
          <a:lstStyle/>
          <a:p>
            <a:r>
              <a:rPr lang="en-US" dirty="0"/>
              <a:t>Written questionnaire</a:t>
            </a:r>
            <a:endParaRPr lang="en-GB" dirty="0"/>
          </a:p>
          <a:p>
            <a:r>
              <a:rPr lang="en-US" dirty="0"/>
              <a:t>Customer or company feedback form</a:t>
            </a:r>
            <a:endParaRPr lang="en-GB" dirty="0"/>
          </a:p>
          <a:p>
            <a:r>
              <a:rPr lang="en-US" dirty="0"/>
              <a:t>E-questionnaire or online survey</a:t>
            </a:r>
            <a:endParaRPr lang="en-GB" dirty="0"/>
          </a:p>
          <a:p>
            <a:r>
              <a:rPr lang="en-US" dirty="0"/>
              <a:t>Telephone questionnaire</a:t>
            </a:r>
            <a:endParaRPr lang="en-GB" dirty="0"/>
          </a:p>
          <a:p>
            <a:r>
              <a:rPr lang="en-US" dirty="0"/>
              <a:t>Feedback/suggestion box</a:t>
            </a:r>
            <a:endParaRPr lang="en-GB" dirty="0"/>
          </a:p>
          <a:p>
            <a:r>
              <a:rPr lang="en-US" dirty="0"/>
              <a:t>Internal team feedback</a:t>
            </a:r>
            <a:endParaRPr lang="en-GB" dirty="0"/>
          </a:p>
          <a:p>
            <a:r>
              <a:rPr lang="en-US" dirty="0"/>
              <a:t>Audience response/voting keypads</a:t>
            </a:r>
          </a:p>
          <a:p>
            <a:r>
              <a:rPr lang="en-US" dirty="0"/>
              <a:t>Vox pops</a:t>
            </a:r>
            <a:endParaRPr lang="en-GB" dirty="0"/>
          </a:p>
          <a:p>
            <a:r>
              <a:rPr lang="en-US" dirty="0"/>
              <a:t>Interviews</a:t>
            </a:r>
            <a:endParaRPr lang="en-GB" dirty="0"/>
          </a:p>
          <a:p>
            <a:r>
              <a:rPr lang="en-US" dirty="0"/>
              <a:t>Word of mouth, comments, Public Relations</a:t>
            </a:r>
            <a:endParaRPr lang="en-GB" dirty="0"/>
          </a:p>
          <a:p>
            <a:r>
              <a:rPr lang="en-US" dirty="0"/>
              <a:t>Social networking, that is, X , Instagram or Facebook</a:t>
            </a:r>
            <a:endParaRPr lang="en-GB" dirty="0"/>
          </a:p>
        </p:txBody>
      </p:sp>
      <p:sp>
        <p:nvSpPr>
          <p:cNvPr id="4" name="Footer Placeholder 3">
            <a:extLst>
              <a:ext uri="{FF2B5EF4-FFF2-40B4-BE49-F238E27FC236}">
                <a16:creationId xmlns:a16="http://schemas.microsoft.com/office/drawing/2014/main" id="{DC2CE3D7-7299-2720-5BC0-E9496DBF694A}"/>
              </a:ext>
            </a:extLst>
          </p:cNvPr>
          <p:cNvSpPr>
            <a:spLocks noGrp="1"/>
          </p:cNvSpPr>
          <p:nvPr>
            <p:ph type="ftr" sz="quarter" idx="11"/>
          </p:nvPr>
        </p:nvSpPr>
        <p:spPr>
          <a:xfrm>
            <a:off x="3028950" y="6356353"/>
            <a:ext cx="3086100" cy="365125"/>
          </a:xfrm>
        </p:spPr>
        <p:txBody>
          <a:bodyPr/>
          <a:lstStyle/>
          <a:p>
            <a:r>
              <a:rPr lang="en-US"/>
              <a:t>Managing Events: Real Challenges, Real Outcomes, 2nd edn | © Liz Quick 2025 | SAGE Publishing</a:t>
            </a:r>
            <a:endParaRPr lang="en-GB" dirty="0"/>
          </a:p>
        </p:txBody>
      </p:sp>
      <p:sp>
        <p:nvSpPr>
          <p:cNvPr id="5" name="Slide Number Placeholder 4">
            <a:extLst>
              <a:ext uri="{FF2B5EF4-FFF2-40B4-BE49-F238E27FC236}">
                <a16:creationId xmlns:a16="http://schemas.microsoft.com/office/drawing/2014/main" id="{367EC8D2-296B-1A0D-743F-31B4EFDF95FE}"/>
              </a:ext>
            </a:extLst>
          </p:cNvPr>
          <p:cNvSpPr>
            <a:spLocks noGrp="1"/>
          </p:cNvSpPr>
          <p:nvPr>
            <p:ph type="sldNum" sz="quarter" idx="12"/>
          </p:nvPr>
        </p:nvSpPr>
        <p:spPr>
          <a:xfrm>
            <a:off x="6457950" y="6356353"/>
            <a:ext cx="2057400" cy="365125"/>
          </a:xfrm>
        </p:spPr>
        <p:txBody>
          <a:bodyPr/>
          <a:lstStyle/>
          <a:p>
            <a:fld id="{92C88AE8-CBB5-4822-9795-6A8E2D4AB364}" type="slidenum">
              <a:rPr lang="en-GB" smtClean="0"/>
              <a:pPr/>
              <a:t>9</a:t>
            </a:fld>
            <a:endParaRPr lang="en-GB" dirty="0"/>
          </a:p>
        </p:txBody>
      </p:sp>
    </p:spTree>
    <p:extLst>
      <p:ext uri="{BB962C8B-B14F-4D97-AF65-F5344CB8AC3E}">
        <p14:creationId xmlns:p14="http://schemas.microsoft.com/office/powerpoint/2010/main" val="1034511267"/>
      </p:ext>
    </p:extLst>
  </p:cSld>
  <p:clrMapOvr>
    <a:masterClrMapping/>
  </p:clrMapOvr>
</p:sld>
</file>

<file path=ppt/theme/theme1.xml><?xml version="1.0" encoding="utf-8"?>
<a:theme xmlns:a="http://schemas.openxmlformats.org/drawingml/2006/main" name="CDC PPT master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DC PPT master theme" id="{54717623-23ED-4358-9C73-6518671C19EC}" vid="{8348790F-27F1-4F39-885D-2376FA45C8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0381C8C7F96984CBC391382C5888313" ma:contentTypeVersion="9" ma:contentTypeDescription="Create a new document." ma:contentTypeScope="" ma:versionID="e36cef1a70797179ef58b631769f4433">
  <xsd:schema xmlns:xsd="http://www.w3.org/2001/XMLSchema" xmlns:xs="http://www.w3.org/2001/XMLSchema" xmlns:p="http://schemas.microsoft.com/office/2006/metadata/properties" xmlns:ns2="60f17f7a-2bae-41ec-b25f-3cbd5b1fab1c" xmlns:ns3="3d228d34-b089-48ac-a65a-4fd6545ee7de" targetNamespace="http://schemas.microsoft.com/office/2006/metadata/properties" ma:root="true" ma:fieldsID="100e8bf08b040cd22ec7b350ed7a081c" ns2:_="" ns3:_="">
    <xsd:import namespace="60f17f7a-2bae-41ec-b25f-3cbd5b1fab1c"/>
    <xsd:import namespace="3d228d34-b089-48ac-a65a-4fd6545ee7de"/>
    <xsd:element name="properties">
      <xsd:complexType>
        <xsd:sequence>
          <xsd:element name="documentManagement">
            <xsd:complexType>
              <xsd:all>
                <xsd:element ref="ns2:MediaServiceMetadata" minOccurs="0"/>
                <xsd:element ref="ns2:MediaServiceFastMetadata" minOccurs="0"/>
                <xsd:element ref="ns2:Test" minOccurs="0"/>
                <xsd:element ref="ns2:Category" minOccurs="0"/>
                <xsd:element ref="ns3:SharedWithUsers" minOccurs="0"/>
                <xsd:element ref="ns3:SharedWithDetails" minOccurs="0"/>
                <xsd:element ref="ns2:MediaServiceAutoKeyPoints" minOccurs="0"/>
                <xsd:element ref="ns2:MediaServiceKeyPoint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f17f7a-2bae-41ec-b25f-3cbd5b1fab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Test" ma:index="10" nillable="true" ma:displayName="Description" ma:format="Dropdown" ma:internalName="Test">
      <xsd:simpleType>
        <xsd:restriction base="dms:Note">
          <xsd:maxLength value="255"/>
        </xsd:restriction>
      </xsd:simpleType>
    </xsd:element>
    <xsd:element name="Category" ma:index="11" nillable="true" ma:displayName="Category" ma:format="Dropdown" ma:internalName="Category">
      <xsd:simpleType>
        <xsd:restriction base="dms:Text">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228d34-b089-48ac-a65a-4fd6545ee7d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est xmlns="60f17f7a-2bae-41ec-b25f-3cbd5b1fab1c">A template for authors to create PPT decks</Test>
    <Category xmlns="60f17f7a-2bae-41ec-b25f-3cbd5b1fab1c">Template</Category>
  </documentManagement>
</p:properties>
</file>

<file path=customXml/itemProps1.xml><?xml version="1.0" encoding="utf-8"?>
<ds:datastoreItem xmlns:ds="http://schemas.openxmlformats.org/officeDocument/2006/customXml" ds:itemID="{BE51617D-E643-439E-AB19-5DFDEF8A08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f17f7a-2bae-41ec-b25f-3cbd5b1fab1c"/>
    <ds:schemaRef ds:uri="3d228d34-b089-48ac-a65a-4fd6545ee7d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DAAAEC-DF27-48DC-89A0-17676F34F1AB}">
  <ds:schemaRefs>
    <ds:schemaRef ds:uri="http://schemas.microsoft.com/sharepoint/v3/contenttype/forms"/>
  </ds:schemaRefs>
</ds:datastoreItem>
</file>

<file path=customXml/itemProps3.xml><?xml version="1.0" encoding="utf-8"?>
<ds:datastoreItem xmlns:ds="http://schemas.openxmlformats.org/officeDocument/2006/customXml" ds:itemID="{65A5713B-6BBA-4723-BB0D-65300729C9C0}">
  <ds:schemaRefs>
    <ds:schemaRef ds:uri="http://schemas.microsoft.com/office/2006/metadata/properties"/>
    <ds:schemaRef ds:uri="http://schemas.microsoft.com/office/infopath/2007/PartnerControls"/>
    <ds:schemaRef ds:uri="60f17f7a-2bae-41ec-b25f-3cbd5b1fab1c"/>
  </ds:schemaRefs>
</ds:datastoreItem>
</file>

<file path=docProps/app.xml><?xml version="1.0" encoding="utf-8"?>
<Properties xmlns="http://schemas.openxmlformats.org/officeDocument/2006/extended-properties" xmlns:vt="http://schemas.openxmlformats.org/officeDocument/2006/docPropsVTypes">
  <Template>CW_TEMPLATE_PPTX</Template>
  <TotalTime>22</TotalTime>
  <Words>1515</Words>
  <Application>Microsoft Office PowerPoint</Application>
  <PresentationFormat>On-screen Show (4:3)</PresentationFormat>
  <Paragraphs>174</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Courier New</vt:lpstr>
      <vt:lpstr>CDC PPT master theme</vt:lpstr>
      <vt:lpstr>PowerPoint Presentation</vt:lpstr>
      <vt:lpstr>Chapter 3  The post-event and evaluation phase</vt:lpstr>
      <vt:lpstr>Learning objectives</vt:lpstr>
      <vt:lpstr>Post-event evaluation (1 of 2)</vt:lpstr>
      <vt:lpstr>Post-event evaluation (2 of 2)</vt:lpstr>
      <vt:lpstr>Aspects to evaluate</vt:lpstr>
      <vt:lpstr>Key questions to ask attendees</vt:lpstr>
      <vt:lpstr>6 types of event programme data for evaluation</vt:lpstr>
      <vt:lpstr>Evaluation methods</vt:lpstr>
      <vt:lpstr>Evaluation for mega/major events</vt:lpstr>
      <vt:lpstr>Debriefs with stakeholders</vt:lpstr>
      <vt:lpstr>The evaluation report</vt:lpstr>
      <vt:lpstr>Questions for the staff and suppliers</vt:lpstr>
      <vt:lpstr>Securing future business with the client</vt:lpstr>
      <vt:lpstr>The motivation and psychological factors of events</vt:lpstr>
      <vt:lpstr>Audience motivation to attend events</vt:lpstr>
      <vt:lpstr>Considerations for a psychological perspective</vt:lpstr>
      <vt:lpstr>Ethical stewardship (1 of 2)</vt:lpstr>
      <vt:lpstr>Ethical stewardship (2 of 2)</vt:lpstr>
      <vt:lpstr>Chapter summary questions</vt:lpstr>
      <vt:lpstr>Activities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Day of Class slide in Chapter 1</dc:title>
  <dc:creator>Judi Burger</dc:creator>
  <cp:lastModifiedBy>Gimmy</cp:lastModifiedBy>
  <cp:revision>94</cp:revision>
  <dcterms:created xsi:type="dcterms:W3CDTF">2021-01-19T14:50:48Z</dcterms:created>
  <dcterms:modified xsi:type="dcterms:W3CDTF">2025-01-28T09:38:47Z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0x01010020381C8C7F96984CBC391382C5888313</vt:lpwstr>
  </property>
</Properties>
</file>