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1" r:id="rId4"/>
  </p:sldMasterIdLst>
  <p:notesMasterIdLst>
    <p:notesMasterId r:id="rId29"/>
  </p:notesMasterIdLst>
  <p:sldIdLst>
    <p:sldId id="278" r:id="rId5"/>
    <p:sldId id="312" r:id="rId6"/>
    <p:sldId id="510" r:id="rId7"/>
    <p:sldId id="507" r:id="rId8"/>
    <p:sldId id="533" r:id="rId9"/>
    <p:sldId id="471" r:id="rId10"/>
    <p:sldId id="459" r:id="rId11"/>
    <p:sldId id="460" r:id="rId12"/>
    <p:sldId id="463" r:id="rId13"/>
    <p:sldId id="462" r:id="rId14"/>
    <p:sldId id="525" r:id="rId15"/>
    <p:sldId id="535" r:id="rId16"/>
    <p:sldId id="467" r:id="rId17"/>
    <p:sldId id="534" r:id="rId18"/>
    <p:sldId id="469" r:id="rId19"/>
    <p:sldId id="478" r:id="rId20"/>
    <p:sldId id="537" r:id="rId21"/>
    <p:sldId id="528" r:id="rId22"/>
    <p:sldId id="436" r:id="rId23"/>
    <p:sldId id="491" r:id="rId24"/>
    <p:sldId id="484" r:id="rId25"/>
    <p:sldId id="492" r:id="rId26"/>
    <p:sldId id="531" r:id="rId27"/>
    <p:sldId id="532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my Maher" initials="AM" lastIdx="2" clrIdx="0">
    <p:extLst>
      <p:ext uri="{19B8F6BF-5375-455C-9EA6-DF929625EA0E}">
        <p15:presenceInfo xmlns:p15="http://schemas.microsoft.com/office/powerpoint/2012/main" userId="S::Amy.maher@sagepub.co.uk::2fa573f4-5c65-424c-bf05-9385b84de99c" providerId="AD"/>
      </p:ext>
    </p:extLst>
  </p:cmAuthor>
  <p:cmAuthor id="2" name="Judi Burger" initials="JB" lastIdx="4" clrIdx="1">
    <p:extLst>
      <p:ext uri="{19B8F6BF-5375-455C-9EA6-DF929625EA0E}">
        <p15:presenceInfo xmlns:p15="http://schemas.microsoft.com/office/powerpoint/2012/main" userId="S::judi.burger@sagepub.co.uk::952d5f56-0e6b-468f-a574-b50126b16652" providerId="AD"/>
      </p:ext>
    </p:extLst>
  </p:cmAuthor>
  <p:cmAuthor id="3" name="Donna Goddard" initials="DG" lastIdx="3" clrIdx="2">
    <p:extLst>
      <p:ext uri="{19B8F6BF-5375-455C-9EA6-DF929625EA0E}">
        <p15:presenceInfo xmlns:p15="http://schemas.microsoft.com/office/powerpoint/2012/main" userId="S::donna.goddard@sagepub.co.uk::62acb357-9b99-42de-bbc9-efa962a9f59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90A717A-0614-4F08-A0A6-8934D48D28C4}" v="3" dt="2024-12-11T15:09:04.50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8" autoAdjust="0"/>
    <p:restoredTop sz="95909" autoAdjust="0"/>
  </p:normalViewPr>
  <p:slideViewPr>
    <p:cSldViewPr snapToGrid="0">
      <p:cViewPr varScale="1">
        <p:scale>
          <a:sx n="63" d="100"/>
          <a:sy n="63" d="100"/>
        </p:scale>
        <p:origin x="1408" y="6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commentAuthors" Target="commentAuthors.xml"/><Relationship Id="rId35" Type="http://schemas.microsoft.com/office/2016/11/relationships/changesInfo" Target="changesInfos/changesInfo1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oline Prodger" userId="e4ef2e75-b60b-401b-8ebe-291bdcf405f4" providerId="ADAL" clId="{990A717A-0614-4F08-A0A6-8934D48D28C4}"/>
    <pc:docChg chg="addSld delSld modSld">
      <pc:chgData name="Caroline Prodger" userId="e4ef2e75-b60b-401b-8ebe-291bdcf405f4" providerId="ADAL" clId="{990A717A-0614-4F08-A0A6-8934D48D28C4}" dt="2024-12-11T15:10:19.574" v="105" actId="20577"/>
      <pc:docMkLst>
        <pc:docMk/>
      </pc:docMkLst>
      <pc:sldChg chg="del">
        <pc:chgData name="Caroline Prodger" userId="e4ef2e75-b60b-401b-8ebe-291bdcf405f4" providerId="ADAL" clId="{990A717A-0614-4F08-A0A6-8934D48D28C4}" dt="2024-12-11T15:04:48.858" v="1" actId="47"/>
        <pc:sldMkLst>
          <pc:docMk/>
          <pc:sldMk cId="3565525682" sldId="256"/>
        </pc:sldMkLst>
      </pc:sldChg>
      <pc:sldChg chg="modSp mod">
        <pc:chgData name="Caroline Prodger" userId="e4ef2e75-b60b-401b-8ebe-291bdcf405f4" providerId="ADAL" clId="{990A717A-0614-4F08-A0A6-8934D48D28C4}" dt="2024-12-11T15:05:11.894" v="10" actId="20577"/>
        <pc:sldMkLst>
          <pc:docMk/>
          <pc:sldMk cId="2775975181" sldId="258"/>
        </pc:sldMkLst>
        <pc:spChg chg="mod">
          <ac:chgData name="Caroline Prodger" userId="e4ef2e75-b60b-401b-8ebe-291bdcf405f4" providerId="ADAL" clId="{990A717A-0614-4F08-A0A6-8934D48D28C4}" dt="2024-12-11T15:05:11.894" v="10" actId="20577"/>
          <ac:spMkLst>
            <pc:docMk/>
            <pc:sldMk cId="2775975181" sldId="258"/>
            <ac:spMk id="3" creationId="{88738A7A-C88C-448F-935B-0264AE6CDA4E}"/>
          </ac:spMkLst>
        </pc:spChg>
      </pc:sldChg>
      <pc:sldChg chg="modSp mod">
        <pc:chgData name="Caroline Prodger" userId="e4ef2e75-b60b-401b-8ebe-291bdcf405f4" providerId="ADAL" clId="{990A717A-0614-4F08-A0A6-8934D48D28C4}" dt="2024-12-11T15:08:36.267" v="87" actId="255"/>
        <pc:sldMkLst>
          <pc:docMk/>
          <pc:sldMk cId="1222312663" sldId="436"/>
        </pc:sldMkLst>
        <pc:spChg chg="mod">
          <ac:chgData name="Caroline Prodger" userId="e4ef2e75-b60b-401b-8ebe-291bdcf405f4" providerId="ADAL" clId="{990A717A-0614-4F08-A0A6-8934D48D28C4}" dt="2024-12-11T15:08:36.267" v="87" actId="255"/>
          <ac:spMkLst>
            <pc:docMk/>
            <pc:sldMk cId="1222312663" sldId="436"/>
            <ac:spMk id="2" creationId="{00000000-0000-0000-0000-000000000000}"/>
          </ac:spMkLst>
        </pc:spChg>
      </pc:sldChg>
      <pc:sldChg chg="modSp mod">
        <pc:chgData name="Caroline Prodger" userId="e4ef2e75-b60b-401b-8ebe-291bdcf405f4" providerId="ADAL" clId="{990A717A-0614-4F08-A0A6-8934D48D28C4}" dt="2024-12-11T15:06:22.069" v="45" actId="1076"/>
        <pc:sldMkLst>
          <pc:docMk/>
          <pc:sldMk cId="1576768542" sldId="463"/>
        </pc:sldMkLst>
        <pc:spChg chg="mod">
          <ac:chgData name="Caroline Prodger" userId="e4ef2e75-b60b-401b-8ebe-291bdcf405f4" providerId="ADAL" clId="{990A717A-0614-4F08-A0A6-8934D48D28C4}" dt="2024-12-11T15:06:13.422" v="43" actId="113"/>
          <ac:spMkLst>
            <pc:docMk/>
            <pc:sldMk cId="1576768542" sldId="463"/>
            <ac:spMk id="2" creationId="{DD94B46B-8764-4F2C-96AB-AF1703C22E05}"/>
          </ac:spMkLst>
        </pc:spChg>
        <pc:picChg chg="mod">
          <ac:chgData name="Caroline Prodger" userId="e4ef2e75-b60b-401b-8ebe-291bdcf405f4" providerId="ADAL" clId="{990A717A-0614-4F08-A0A6-8934D48D28C4}" dt="2024-12-11T15:06:22.069" v="45" actId="1076"/>
          <ac:picMkLst>
            <pc:docMk/>
            <pc:sldMk cId="1576768542" sldId="463"/>
            <ac:picMk id="8" creationId="{1B897E6B-CFFA-4F9D-B4D2-A6F83AEED52C}"/>
          </ac:picMkLst>
        </pc:picChg>
      </pc:sldChg>
      <pc:sldChg chg="modSp mod">
        <pc:chgData name="Caroline Prodger" userId="e4ef2e75-b60b-401b-8ebe-291bdcf405f4" providerId="ADAL" clId="{990A717A-0614-4F08-A0A6-8934D48D28C4}" dt="2024-12-11T15:07:32.656" v="71" actId="20577"/>
        <pc:sldMkLst>
          <pc:docMk/>
          <pc:sldMk cId="3401270267" sldId="469"/>
        </pc:sldMkLst>
        <pc:spChg chg="mod">
          <ac:chgData name="Caroline Prodger" userId="e4ef2e75-b60b-401b-8ebe-291bdcf405f4" providerId="ADAL" clId="{990A717A-0614-4F08-A0A6-8934D48D28C4}" dt="2024-12-11T15:07:32.656" v="71" actId="20577"/>
          <ac:spMkLst>
            <pc:docMk/>
            <pc:sldMk cId="3401270267" sldId="469"/>
            <ac:spMk id="2" creationId="{A01058CA-CCF9-4F45-A415-1CC37802AF24}"/>
          </ac:spMkLst>
        </pc:spChg>
      </pc:sldChg>
      <pc:sldChg chg="modSp mod">
        <pc:chgData name="Caroline Prodger" userId="e4ef2e75-b60b-401b-8ebe-291bdcf405f4" providerId="ADAL" clId="{990A717A-0614-4F08-A0A6-8934D48D28C4}" dt="2024-12-11T15:07:39.984" v="74" actId="113"/>
        <pc:sldMkLst>
          <pc:docMk/>
          <pc:sldMk cId="0" sldId="478"/>
        </pc:sldMkLst>
        <pc:spChg chg="mod">
          <ac:chgData name="Caroline Prodger" userId="e4ef2e75-b60b-401b-8ebe-291bdcf405f4" providerId="ADAL" clId="{990A717A-0614-4F08-A0A6-8934D48D28C4}" dt="2024-12-11T15:07:39.984" v="74" actId="113"/>
          <ac:spMkLst>
            <pc:docMk/>
            <pc:sldMk cId="0" sldId="478"/>
            <ac:spMk id="2" creationId="{00000000-0000-0000-0000-000000000000}"/>
          </ac:spMkLst>
        </pc:spChg>
      </pc:sldChg>
      <pc:sldChg chg="modSp mod">
        <pc:chgData name="Caroline Prodger" userId="e4ef2e75-b60b-401b-8ebe-291bdcf405f4" providerId="ADAL" clId="{990A717A-0614-4F08-A0A6-8934D48D28C4}" dt="2024-12-11T15:08:09.549" v="78" actId="2711"/>
        <pc:sldMkLst>
          <pc:docMk/>
          <pc:sldMk cId="1367290644" sldId="483"/>
        </pc:sldMkLst>
        <pc:spChg chg="mod">
          <ac:chgData name="Caroline Prodger" userId="e4ef2e75-b60b-401b-8ebe-291bdcf405f4" providerId="ADAL" clId="{990A717A-0614-4F08-A0A6-8934D48D28C4}" dt="2024-12-11T15:08:09.549" v="78" actId="2711"/>
          <ac:spMkLst>
            <pc:docMk/>
            <pc:sldMk cId="1367290644" sldId="483"/>
            <ac:spMk id="7" creationId="{636B1DB4-3169-45C1-8802-D3E1B1B06382}"/>
          </ac:spMkLst>
        </pc:spChg>
      </pc:sldChg>
      <pc:sldChg chg="modSp mod">
        <pc:chgData name="Caroline Prodger" userId="e4ef2e75-b60b-401b-8ebe-291bdcf405f4" providerId="ADAL" clId="{990A717A-0614-4F08-A0A6-8934D48D28C4}" dt="2024-12-11T15:06:04.008" v="42" actId="20577"/>
        <pc:sldMkLst>
          <pc:docMk/>
          <pc:sldMk cId="2421989610" sldId="507"/>
        </pc:sldMkLst>
        <pc:spChg chg="mod">
          <ac:chgData name="Caroline Prodger" userId="e4ef2e75-b60b-401b-8ebe-291bdcf405f4" providerId="ADAL" clId="{990A717A-0614-4F08-A0A6-8934D48D28C4}" dt="2024-12-11T15:06:04.008" v="42" actId="20577"/>
          <ac:spMkLst>
            <pc:docMk/>
            <pc:sldMk cId="2421989610" sldId="507"/>
            <ac:spMk id="2" creationId="{26C9EDE4-1D65-D231-C9D8-E2C30C0C0CBD}"/>
          </ac:spMkLst>
        </pc:spChg>
      </pc:sldChg>
      <pc:sldChg chg="modSp mod">
        <pc:chgData name="Caroline Prodger" userId="e4ef2e75-b60b-401b-8ebe-291bdcf405f4" providerId="ADAL" clId="{990A717A-0614-4F08-A0A6-8934D48D28C4}" dt="2024-12-11T15:05:36.209" v="28" actId="20577"/>
        <pc:sldMkLst>
          <pc:docMk/>
          <pc:sldMk cId="1929306575" sldId="510"/>
        </pc:sldMkLst>
        <pc:spChg chg="mod">
          <ac:chgData name="Caroline Prodger" userId="e4ef2e75-b60b-401b-8ebe-291bdcf405f4" providerId="ADAL" clId="{990A717A-0614-4F08-A0A6-8934D48D28C4}" dt="2024-12-11T15:05:36.209" v="28" actId="20577"/>
          <ac:spMkLst>
            <pc:docMk/>
            <pc:sldMk cId="1929306575" sldId="510"/>
            <ac:spMk id="3" creationId="{E3E702BC-1FE8-4B22-9687-A79EB56393B0}"/>
          </ac:spMkLst>
        </pc:spChg>
      </pc:sldChg>
      <pc:sldChg chg="modSp mod">
        <pc:chgData name="Caroline Prodger" userId="e4ef2e75-b60b-401b-8ebe-291bdcf405f4" providerId="ADAL" clId="{990A717A-0614-4F08-A0A6-8934D48D28C4}" dt="2024-12-11T15:07:13.310" v="63" actId="20577"/>
        <pc:sldMkLst>
          <pc:docMk/>
          <pc:sldMk cId="503738668" sldId="525"/>
        </pc:sldMkLst>
        <pc:spChg chg="mod">
          <ac:chgData name="Caroline Prodger" userId="e4ef2e75-b60b-401b-8ebe-291bdcf405f4" providerId="ADAL" clId="{990A717A-0614-4F08-A0A6-8934D48D28C4}" dt="2024-12-11T15:07:13.310" v="63" actId="20577"/>
          <ac:spMkLst>
            <pc:docMk/>
            <pc:sldMk cId="503738668" sldId="525"/>
            <ac:spMk id="2" creationId="{EFA55809-0957-4B40-9B0A-136A026B8455}"/>
          </ac:spMkLst>
        </pc:spChg>
      </pc:sldChg>
      <pc:sldChg chg="modSp mod">
        <pc:chgData name="Caroline Prodger" userId="e4ef2e75-b60b-401b-8ebe-291bdcf405f4" providerId="ADAL" clId="{990A717A-0614-4F08-A0A6-8934D48D28C4}" dt="2024-12-11T15:08:26.894" v="86" actId="113"/>
        <pc:sldMkLst>
          <pc:docMk/>
          <pc:sldMk cId="2649116795" sldId="528"/>
        </pc:sldMkLst>
        <pc:spChg chg="mod">
          <ac:chgData name="Caroline Prodger" userId="e4ef2e75-b60b-401b-8ebe-291bdcf405f4" providerId="ADAL" clId="{990A717A-0614-4F08-A0A6-8934D48D28C4}" dt="2024-12-11T15:08:26.894" v="86" actId="113"/>
          <ac:spMkLst>
            <pc:docMk/>
            <pc:sldMk cId="2649116795" sldId="528"/>
            <ac:spMk id="2" creationId="{00EAD8F0-758C-4D98-A12B-AD178C4BD05B}"/>
          </ac:spMkLst>
        </pc:spChg>
      </pc:sldChg>
      <pc:sldChg chg="modSp mod">
        <pc:chgData name="Caroline Prodger" userId="e4ef2e75-b60b-401b-8ebe-291bdcf405f4" providerId="ADAL" clId="{990A717A-0614-4F08-A0A6-8934D48D28C4}" dt="2024-12-11T15:10:19.574" v="105" actId="20577"/>
        <pc:sldMkLst>
          <pc:docMk/>
          <pc:sldMk cId="2441963742" sldId="531"/>
        </pc:sldMkLst>
        <pc:spChg chg="mod">
          <ac:chgData name="Caroline Prodger" userId="e4ef2e75-b60b-401b-8ebe-291bdcf405f4" providerId="ADAL" clId="{990A717A-0614-4F08-A0A6-8934D48D28C4}" dt="2024-12-11T15:10:19.574" v="105" actId="20577"/>
          <ac:spMkLst>
            <pc:docMk/>
            <pc:sldMk cId="2441963742" sldId="531"/>
            <ac:spMk id="3" creationId="{E0C2E214-8066-2192-DCC8-CDAF6468A9AF}"/>
          </ac:spMkLst>
        </pc:spChg>
      </pc:sldChg>
      <pc:sldChg chg="modSp mod">
        <pc:chgData name="Caroline Prodger" userId="e4ef2e75-b60b-401b-8ebe-291bdcf405f4" providerId="ADAL" clId="{990A717A-0614-4F08-A0A6-8934D48D28C4}" dt="2024-12-11T15:05:58.286" v="38" actId="20577"/>
        <pc:sldMkLst>
          <pc:docMk/>
          <pc:sldMk cId="2483434964" sldId="533"/>
        </pc:sldMkLst>
        <pc:spChg chg="mod">
          <ac:chgData name="Caroline Prodger" userId="e4ef2e75-b60b-401b-8ebe-291bdcf405f4" providerId="ADAL" clId="{990A717A-0614-4F08-A0A6-8934D48D28C4}" dt="2024-12-11T15:05:58.286" v="38" actId="20577"/>
          <ac:spMkLst>
            <pc:docMk/>
            <pc:sldMk cId="2483434964" sldId="533"/>
            <ac:spMk id="2" creationId="{26C9EDE4-1D65-D231-C9D8-E2C30C0C0CBD}"/>
          </ac:spMkLst>
        </pc:spChg>
      </pc:sldChg>
      <pc:sldChg chg="modSp mod">
        <pc:chgData name="Caroline Prodger" userId="e4ef2e75-b60b-401b-8ebe-291bdcf405f4" providerId="ADAL" clId="{990A717A-0614-4F08-A0A6-8934D48D28C4}" dt="2024-12-11T15:07:28.293" v="67" actId="20577"/>
        <pc:sldMkLst>
          <pc:docMk/>
          <pc:sldMk cId="304236394" sldId="534"/>
        </pc:sldMkLst>
        <pc:spChg chg="mod">
          <ac:chgData name="Caroline Prodger" userId="e4ef2e75-b60b-401b-8ebe-291bdcf405f4" providerId="ADAL" clId="{990A717A-0614-4F08-A0A6-8934D48D28C4}" dt="2024-12-11T15:07:28.293" v="67" actId="20577"/>
          <ac:spMkLst>
            <pc:docMk/>
            <pc:sldMk cId="304236394" sldId="534"/>
            <ac:spMk id="2" creationId="{A01058CA-CCF9-4F45-A415-1CC37802AF24}"/>
          </ac:spMkLst>
        </pc:spChg>
      </pc:sldChg>
      <pc:sldChg chg="modSp mod">
        <pc:chgData name="Caroline Prodger" userId="e4ef2e75-b60b-401b-8ebe-291bdcf405f4" providerId="ADAL" clId="{990A717A-0614-4F08-A0A6-8934D48D28C4}" dt="2024-12-11T15:07:08.178" v="59" actId="113"/>
        <pc:sldMkLst>
          <pc:docMk/>
          <pc:sldMk cId="1544256116" sldId="535"/>
        </pc:sldMkLst>
        <pc:spChg chg="mod">
          <ac:chgData name="Caroline Prodger" userId="e4ef2e75-b60b-401b-8ebe-291bdcf405f4" providerId="ADAL" clId="{990A717A-0614-4F08-A0A6-8934D48D28C4}" dt="2024-12-11T15:07:08.178" v="59" actId="113"/>
          <ac:spMkLst>
            <pc:docMk/>
            <pc:sldMk cId="1544256116" sldId="535"/>
            <ac:spMk id="2" creationId="{EFA55809-0957-4B40-9B0A-136A026B8455}"/>
          </ac:spMkLst>
        </pc:spChg>
      </pc:sldChg>
      <pc:sldChg chg="add">
        <pc:chgData name="Caroline Prodger" userId="e4ef2e75-b60b-401b-8ebe-291bdcf405f4" providerId="ADAL" clId="{990A717A-0614-4F08-A0A6-8934D48D28C4}" dt="2024-12-11T15:04:47.017" v="0"/>
        <pc:sldMkLst>
          <pc:docMk/>
          <pc:sldMk cId="423853862" sldId="53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1B15A8-09DD-443B-A3BC-D662273257A0}" type="datetimeFigureOut">
              <a:rPr lang="en-GB" smtClean="0"/>
              <a:t>28/01/2025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800566-87A0-4F4C-8A5B-6D7C7918ED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2614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_design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832559"/>
      </p:ext>
    </p:extLst>
  </p:cSld>
  <p:clrMapOvr>
    <a:masterClrMapping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C686B-8071-4C26-8690-34C56671B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40EB49-51FD-4BF5-8417-6D73B7715C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3C80C4-E90C-4AA2-8128-4C3A8213A7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E6C9D3-95C6-4C1E-865C-4211F47BC6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685DF9-3CD0-4CD2-B8FC-825158FBC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Effective Instructional Strategies: From Theory to Practice 3rd Edition © 2012 SAGE Publications, Inc.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7D6F2C-966A-4C2C-A7D5-497C12A18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AAB62-32E8-4B98-B261-29EF66DB7EA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7500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_no desig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549632"/>
      </p:ext>
    </p:extLst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Managing Events, Real Challenges, Real Outcomes, 2nd edn. | Liz Quick Author 2025 | SAGE Publishing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9703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Managing Events, Real Challenges, Real Outcomes, 2nd edn. | Liz Quick Author 2025 | SAGE Publishing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3327960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2178122"/>
            <a:ext cx="3886200" cy="416322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2178121"/>
            <a:ext cx="3886200" cy="416322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Managing Events, Real Challenges, Real Outcomes, 2nd edn. | Liz Quick Author 2025 | SAGE Publishing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737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765819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2102404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937341"/>
            <a:ext cx="3868340" cy="34064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2102398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937329"/>
            <a:ext cx="3887391" cy="34064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Managing Events, Real Challenges, Real Outcomes, 2nd edn. | Liz Quick Author 2025 | SAGE Publishing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91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Managing Events, Real Challenges, Real Outcomes, 2nd edn. | Liz Quick Author 2025 | SAGE Publishing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7715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Managing Events, Real Challenges, Real Outcomes, 2nd edn. | Liz Quick Author 2025 | SAGE Publishing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1990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er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665795"/>
            <a:ext cx="8229600" cy="962977"/>
          </a:xfrm>
          <a:prstGeom prst="rect">
            <a:avLst/>
          </a:prstGeom>
        </p:spPr>
        <p:txBody>
          <a:bodyPr/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able Placeholder 4"/>
          <p:cNvSpPr>
            <a:spLocks noGrp="1"/>
          </p:cNvSpPr>
          <p:nvPr>
            <p:ph type="tbl" sz="quarter" idx="11"/>
          </p:nvPr>
        </p:nvSpPr>
        <p:spPr>
          <a:xfrm>
            <a:off x="457201" y="1808793"/>
            <a:ext cx="8229600" cy="3600450"/>
          </a:xfrm>
          <a:prstGeom prst="rect">
            <a:avLst/>
          </a:prstGeom>
        </p:spPr>
        <p:txBody>
          <a:bodyPr/>
          <a:lstStyle>
            <a:lvl1pPr>
              <a:defRPr sz="2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8601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020388"/>
            <a:ext cx="7886700" cy="41529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Managing Events, Real Challenges, Real Outcomes, 2nd edn. | Liz Quick Author 2025 | SAGE Publishing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C88AE8-CBB5-4822-9795-6A8E2D4AB36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3189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15938" indent="-287338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855663" indent="-279400" algn="l" defTabSz="914400" rtl="0" eaLnBrk="1" latinLnBrk="0" hangingPunct="1">
        <a:lnSpc>
          <a:spcPct val="100000"/>
        </a:lnSpc>
        <a:spcBef>
          <a:spcPts val="500"/>
        </a:spcBef>
        <a:buFont typeface="Courier New" panose="02070309020205020404" pitchFamily="49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87338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663" indent="-347663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4860032" y="1523206"/>
            <a:ext cx="3445768" cy="3811588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bg1">
                    <a:lumMod val="65000"/>
                  </a:schemeClr>
                </a:solidFill>
              </a:rPr>
              <a:t>Managing Events: Real Challenges, Real Outcomes, 2e</a:t>
            </a:r>
          </a:p>
          <a:p>
            <a:endParaRPr lang="en-US" sz="20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© Liz Quick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2FD3154-C36D-0663-FFC1-E5577EA612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946" y="992188"/>
            <a:ext cx="3743417" cy="4873625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4DC9C1-15BE-4073-B0D9-93B3ABE447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Successful project management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23C10B-E542-4730-8CD2-2D7D13CFB5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/>
          <a:lstStyle/>
          <a:p>
            <a:pPr lvl="0"/>
            <a:r>
              <a:rPr lang="en-ZA" dirty="0"/>
              <a:t>A good project charter</a:t>
            </a:r>
            <a:endParaRPr lang="en-GB" dirty="0"/>
          </a:p>
          <a:p>
            <a:pPr lvl="0"/>
            <a:r>
              <a:rPr lang="en-ZA" dirty="0"/>
              <a:t>Good use of project tools</a:t>
            </a:r>
            <a:endParaRPr lang="en-GB" dirty="0"/>
          </a:p>
          <a:p>
            <a:pPr lvl="0"/>
            <a:r>
              <a:rPr lang="en-ZA" dirty="0"/>
              <a:t>Strong management</a:t>
            </a:r>
            <a:endParaRPr lang="en-GB" dirty="0"/>
          </a:p>
          <a:p>
            <a:pPr lvl="0"/>
            <a:r>
              <a:rPr lang="en-ZA" dirty="0"/>
              <a:t>The right mix of team players</a:t>
            </a:r>
            <a:endParaRPr lang="en-GB" dirty="0"/>
          </a:p>
          <a:p>
            <a:pPr lvl="0"/>
            <a:r>
              <a:rPr lang="en-ZA" dirty="0"/>
              <a:t>A good decision-making structure</a:t>
            </a:r>
            <a:endParaRPr lang="en-GB" dirty="0"/>
          </a:p>
          <a:p>
            <a:pPr lvl="0"/>
            <a:r>
              <a:rPr lang="en-ZA" dirty="0"/>
              <a:t>Good communication</a:t>
            </a:r>
            <a:endParaRPr lang="en-GB" dirty="0"/>
          </a:p>
          <a:p>
            <a:pPr lvl="0"/>
            <a:r>
              <a:rPr lang="en-ZA" dirty="0"/>
              <a:t>Team members working towards common goals</a:t>
            </a:r>
            <a:endParaRPr lang="en-GB" dirty="0"/>
          </a:p>
          <a:p>
            <a:pPr lvl="0"/>
            <a:r>
              <a:rPr lang="en-ZA" dirty="0"/>
              <a:t>Project sponsorship set up at executive level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2A42B2-FC0B-3140-C0B5-3F302895D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B989E1-C145-DD3F-0269-04E2A499AF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70645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55809-0957-4B40-9B0A-136A026B84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Site and venue operations (1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789927-B0DC-413A-A148-34650D6AA0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Autofit/>
          </a:bodyPr>
          <a:lstStyle/>
          <a:p>
            <a:r>
              <a:rPr lang="en-GB" dirty="0"/>
              <a:t>The process of operational site and venue planning starts before the event takes place</a:t>
            </a:r>
          </a:p>
          <a:p>
            <a:r>
              <a:rPr lang="en-GB" dirty="0"/>
              <a:t>The operations team should get an understanding of the general resource requirements </a:t>
            </a:r>
          </a:p>
          <a:p>
            <a:r>
              <a:rPr lang="en-GB" dirty="0"/>
              <a:t>An overall blueprint for the infrastructure should be designed to facilitate initial plans</a:t>
            </a:r>
          </a:p>
          <a:p>
            <a:r>
              <a:rPr lang="en-GB" dirty="0"/>
              <a:t>Several visits to the site are recommended to familiarise the team with the space, dimensions and potential layout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1C0AD8-C39A-16F4-70C1-F23024DA4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B32691-D81F-C60C-57F3-0F698A097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37386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55809-0957-4B40-9B0A-136A026B84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Site and venue operations (2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789927-B0DC-413A-A148-34650D6AA0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Autofit/>
          </a:bodyPr>
          <a:lstStyle/>
          <a:p>
            <a:r>
              <a:rPr lang="en-GB" dirty="0"/>
              <a:t>The event team should undergo a period of consultation, feedback and amends before the master site plan is finalised</a:t>
            </a:r>
          </a:p>
          <a:p>
            <a:r>
              <a:rPr lang="en-GB" dirty="0"/>
              <a:t>Nearer the event commencement a more specific and detailed site plan for various groups and interested parties is produced from the master document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FAB321-E8E5-3D2B-4759-09D27B6FBD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348305-1079-843F-7635-4C2C2F6A8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42561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4D85D0-94CC-4B34-ACE0-D7A839956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Key on-site stakeholders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A32715-E53A-4F36-BA1F-1073A343B0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/>
          <a:lstStyle/>
          <a:p>
            <a:pPr lvl="0"/>
            <a:r>
              <a:rPr lang="en-GB" dirty="0"/>
              <a:t>The conference/Duty manager</a:t>
            </a:r>
          </a:p>
          <a:p>
            <a:pPr lvl="0"/>
            <a:r>
              <a:rPr lang="en-GB" dirty="0"/>
              <a:t>Catering manager </a:t>
            </a:r>
          </a:p>
          <a:p>
            <a:pPr lvl="0"/>
            <a:r>
              <a:rPr lang="en-GB" dirty="0"/>
              <a:t>AV/Technical manager</a:t>
            </a:r>
          </a:p>
          <a:p>
            <a:pPr lvl="0"/>
            <a:r>
              <a:rPr lang="en-GB" dirty="0"/>
              <a:t>Security manager</a:t>
            </a:r>
          </a:p>
          <a:p>
            <a:pPr lvl="0"/>
            <a:r>
              <a:rPr lang="en-GB" dirty="0"/>
              <a:t>Health and safety manager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A180E0-034C-2409-64C3-ED8061815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CEFB80-8B4C-8A5F-6A26-AD51CCAFA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437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1058CA-CCF9-4F45-A415-1CC37802AF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Areas for consideration at the venue site inspection (1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95D846-B3C1-43C4-B567-BFD47EB0F5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/>
          <a:lstStyle/>
          <a:p>
            <a:pPr lvl="0"/>
            <a:r>
              <a:rPr lang="en-GB" dirty="0"/>
              <a:t>How many rooms does the venue have of the same standard to accommodate delegates?</a:t>
            </a:r>
          </a:p>
          <a:p>
            <a:pPr lvl="0"/>
            <a:r>
              <a:rPr lang="en-GB" dirty="0"/>
              <a:t>How many suites and junior suites does the hotel have?</a:t>
            </a:r>
          </a:p>
          <a:p>
            <a:pPr lvl="0"/>
            <a:r>
              <a:rPr lang="en-GB" dirty="0"/>
              <a:t>What other events will be taking place in the venue at the same time?</a:t>
            </a:r>
          </a:p>
          <a:p>
            <a:pPr lvl="0"/>
            <a:r>
              <a:rPr lang="en-GB" dirty="0"/>
              <a:t>Has the venue/hotel had previous experience dealing with similar groups?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55C608-7EB4-BF9C-1288-684B8C3031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59A5AF-A0B7-0533-397D-4975DCE10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2363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1058CA-CCF9-4F45-A415-1CC37802AF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Areas for consideration at the venue site inspection (2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95D846-B3C1-43C4-B567-BFD47EB0F5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/>
          <a:lstStyle/>
          <a:p>
            <a:pPr lvl="0"/>
            <a:r>
              <a:rPr lang="en-GB" dirty="0"/>
              <a:t>Is there an early check-in, late check-out facility for group bookings?</a:t>
            </a:r>
          </a:p>
          <a:p>
            <a:pPr lvl="0"/>
            <a:r>
              <a:rPr lang="en-GB" dirty="0"/>
              <a:t>What car park facilities are on-site?</a:t>
            </a:r>
          </a:p>
          <a:p>
            <a:pPr lvl="0"/>
            <a:r>
              <a:rPr lang="en-GB" dirty="0"/>
              <a:t>How long is the transfer time to major transport links?</a:t>
            </a:r>
          </a:p>
          <a:p>
            <a:pPr lvl="0"/>
            <a:r>
              <a:rPr lang="en-GB" dirty="0"/>
              <a:t>What discounts are the hotel prepared to offer for delegates and crew?</a:t>
            </a:r>
          </a:p>
          <a:p>
            <a:pPr lvl="0"/>
            <a:r>
              <a:rPr lang="en-GB" dirty="0"/>
              <a:t>How long will the hotel hold provisional space for?</a:t>
            </a:r>
          </a:p>
          <a:p>
            <a:pPr lvl="0"/>
            <a:r>
              <a:rPr lang="en-GB" dirty="0"/>
              <a:t>What are the hotel payment terms?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2F70FE-416F-9227-4D6A-9EDC23C444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51D900-F821-D7EF-CB36-E3613951D0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12702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Managing the workforce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pPr lvl="0"/>
            <a:r>
              <a:rPr lang="en-GB" dirty="0"/>
              <a:t>Who is in charge and will make the final decisions?</a:t>
            </a:r>
          </a:p>
          <a:p>
            <a:r>
              <a:rPr lang="en-GB" dirty="0"/>
              <a:t>Who are the key supplier contacts and who within the team will they liaise with?</a:t>
            </a:r>
          </a:p>
          <a:p>
            <a:pPr lvl="0"/>
            <a:r>
              <a:rPr lang="en-GB" dirty="0"/>
              <a:t>What specialist skills are required to deliver the event?</a:t>
            </a:r>
          </a:p>
          <a:p>
            <a:pPr lvl="0"/>
            <a:r>
              <a:rPr lang="en-GB" dirty="0"/>
              <a:t>How many additional staff or freelancers will need to be recruited?</a:t>
            </a:r>
          </a:p>
          <a:p>
            <a:pPr lvl="0"/>
            <a:r>
              <a:rPr lang="en-GB" dirty="0"/>
              <a:t>What tasks will the various team members carry out?</a:t>
            </a:r>
          </a:p>
          <a:p>
            <a:pPr lvl="0"/>
            <a:r>
              <a:rPr lang="en-GB" dirty="0"/>
              <a:t>What will the support staff and any volunteers do? </a:t>
            </a:r>
          </a:p>
          <a:p>
            <a:pPr lvl="0"/>
            <a:r>
              <a:rPr lang="en-GB" dirty="0"/>
              <a:t>What training will support staff need?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96FAD0-ABE3-5E66-7140-61AB65E57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592B37-4E3C-1B2A-7592-430362A3A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16</a:t>
            </a:fld>
            <a:endParaRPr lang="en-GB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07E55A-0E72-0B2A-C26F-ACCFA5FCF6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On-site training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2AF52C-778E-D11C-1598-A5342248F4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Overview of the key stakeholders</a:t>
            </a:r>
            <a:endParaRPr lang="en-GB" dirty="0"/>
          </a:p>
          <a:p>
            <a:pPr lvl="0"/>
            <a:r>
              <a:rPr lang="en-US" dirty="0"/>
              <a:t>Event detail and </a:t>
            </a:r>
            <a:r>
              <a:rPr lang="en-US" dirty="0" err="1"/>
              <a:t>programme</a:t>
            </a:r>
            <a:r>
              <a:rPr lang="en-US" dirty="0"/>
              <a:t> overview</a:t>
            </a:r>
            <a:endParaRPr lang="en-GB" dirty="0"/>
          </a:p>
          <a:p>
            <a:pPr lvl="0"/>
            <a:r>
              <a:rPr lang="en-US" dirty="0"/>
              <a:t>Roles and responsibilities of freelances and tasks involved</a:t>
            </a:r>
          </a:p>
          <a:p>
            <a:pPr lvl="0"/>
            <a:r>
              <a:rPr lang="en-US" dirty="0"/>
              <a:t>Health and safety details and risk management</a:t>
            </a:r>
            <a:endParaRPr lang="en-GB" dirty="0"/>
          </a:p>
          <a:p>
            <a:pPr lvl="0"/>
            <a:r>
              <a:rPr lang="en-US" dirty="0"/>
              <a:t>Duty rosters, team structures, shift patterns and timelines</a:t>
            </a:r>
          </a:p>
          <a:p>
            <a:r>
              <a:rPr lang="en-US" dirty="0"/>
              <a:t>Codes of conduct including uniform and dress codes, on-site rules and regulations </a:t>
            </a:r>
          </a:p>
          <a:p>
            <a:pPr lvl="0"/>
            <a:r>
              <a:rPr lang="en-US" dirty="0"/>
              <a:t>Any permits and licenses required </a:t>
            </a:r>
            <a:endParaRPr lang="en-GB" dirty="0"/>
          </a:p>
          <a:p>
            <a:pPr lvl="0"/>
            <a:r>
              <a:rPr lang="en-US" dirty="0"/>
              <a:t>Reporting structures and complaints procedures </a:t>
            </a:r>
            <a:endParaRPr lang="en-GB" dirty="0"/>
          </a:p>
          <a:p>
            <a:pPr lvl="0"/>
            <a:r>
              <a:rPr lang="en-US" dirty="0"/>
              <a:t>Detailed question and answer (Q&amp; A) sessions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C68486-33AB-BECC-2FA6-85A50C93D3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3089EF-F6E8-87FD-9481-07149A869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37707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AD8F0-758C-4D98-A12B-AD178C4BD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Promotion, marketing and PR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3A777E-5686-45DD-89A8-E4150ABE5E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pPr lvl="0"/>
            <a:r>
              <a:rPr lang="en-GB" dirty="0"/>
              <a:t>To increase awareness </a:t>
            </a:r>
          </a:p>
          <a:p>
            <a:pPr lvl="0"/>
            <a:r>
              <a:rPr lang="en-GB" dirty="0"/>
              <a:t>To create or enhance a positive image</a:t>
            </a:r>
          </a:p>
          <a:p>
            <a:pPr lvl="0"/>
            <a:r>
              <a:rPr lang="en-GB" dirty="0"/>
              <a:t>To position the event relative to its competition</a:t>
            </a:r>
          </a:p>
          <a:p>
            <a:pPr lvl="0"/>
            <a:r>
              <a:rPr lang="en-GB" dirty="0"/>
              <a:t>To inform target markets of core details</a:t>
            </a:r>
          </a:p>
          <a:p>
            <a:pPr lvl="0"/>
            <a:r>
              <a:rPr lang="en-GB" dirty="0"/>
              <a:t>To generate demand </a:t>
            </a:r>
          </a:p>
          <a:p>
            <a:pPr lvl="0"/>
            <a:r>
              <a:rPr lang="en-GB" dirty="0"/>
              <a:t>To remind the target market of the event date and details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A73653-2FE2-786F-F04D-83F34C8F7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6E4A03-23EC-2728-9F56-EA24418189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91167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Sample marketing tools</a:t>
            </a:r>
          </a:p>
        </p:txBody>
      </p:sp>
      <p:graphicFrame>
        <p:nvGraphicFramePr>
          <p:cNvPr id="4" name="Table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5373569"/>
              </p:ext>
            </p:extLst>
          </p:nvPr>
        </p:nvGraphicFramePr>
        <p:xfrm>
          <a:off x="628650" y="2020888"/>
          <a:ext cx="7886699" cy="3931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301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565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2356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kern="1200" dirty="0">
                          <a:solidFill>
                            <a:schemeClr val="tx1"/>
                          </a:solidFill>
                        </a:rPr>
                        <a:t>Minor/smaller events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kern="1200" dirty="0">
                          <a:solidFill>
                            <a:schemeClr val="tx1"/>
                          </a:solidFill>
                        </a:rPr>
                        <a:t>Major/larger events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632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Print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Television</a:t>
                      </a:r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757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</a:rPr>
                        <a:t>Local radio </a:t>
                      </a:r>
                      <a:endParaRPr lang="en-GB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Newspapers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7574">
                <a:tc>
                  <a:txBody>
                    <a:bodyPr/>
                    <a:lstStyle/>
                    <a:p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</a:rPr>
                        <a:t>Outside posters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Magazines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7574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Direct mail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Cinema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9536767"/>
                  </a:ext>
                </a:extLst>
              </a:tr>
              <a:tr h="357574">
                <a:tc>
                  <a:txBody>
                    <a:bodyPr/>
                    <a:lstStyle/>
                    <a:p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</a:rPr>
                        <a:t>Flyers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</a:rPr>
                        <a:t>Radio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7574">
                <a:tc>
                  <a:txBody>
                    <a:bodyPr/>
                    <a:lstStyle/>
                    <a:p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</a:rPr>
                        <a:t>Posters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</a:rPr>
                        <a:t>Trade press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7574">
                <a:tc>
                  <a:txBody>
                    <a:bodyPr/>
                    <a:lstStyle/>
                    <a:p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</a:rPr>
                        <a:t>Social media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</a:rPr>
                        <a:t>Internet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7574">
                <a:tc>
                  <a:txBody>
                    <a:bodyPr/>
                    <a:lstStyle/>
                    <a:p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</a:rPr>
                        <a:t>Bespoke website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Social media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7574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Blogs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Vox pops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1BEA8CF-3E24-C7BB-4A0D-E18295B81A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B44C55-EF28-9B72-E154-0B216B2B7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2312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3900" y="2362200"/>
            <a:ext cx="7696200" cy="21336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4400" dirty="0"/>
              <a:t>Chapter 6</a:t>
            </a:r>
            <a:br>
              <a:rPr lang="en-US" sz="4400" dirty="0"/>
            </a:br>
            <a:r>
              <a:rPr lang="en-US" sz="4400" dirty="0"/>
              <a:t> Operations, logistics and marketing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09D460-0162-438A-A2DB-12BE88179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Devising a marketing 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246DD1-4169-43F0-9888-9306EF439F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/>
          <a:lstStyle/>
          <a:p>
            <a:pPr lvl="0"/>
            <a:r>
              <a:rPr lang="en-GB" dirty="0"/>
              <a:t>List all activities in the plan and for each, show the earliest start date</a:t>
            </a:r>
          </a:p>
          <a:p>
            <a:pPr lvl="0"/>
            <a:r>
              <a:rPr lang="en-GB" dirty="0"/>
              <a:t>Sequence each activity into a logical order based on when it should, or is most likely to occur</a:t>
            </a:r>
          </a:p>
          <a:p>
            <a:pPr lvl="0"/>
            <a:r>
              <a:rPr lang="en-GB" dirty="0"/>
              <a:t>Estimate the time required to perform each activity. </a:t>
            </a:r>
          </a:p>
          <a:p>
            <a:pPr lvl="0"/>
            <a:r>
              <a:rPr lang="en-GB" dirty="0"/>
              <a:t>Draw up spreadsheet activity plan or Gantt chart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B92472-E1A8-84A1-91CC-3FCC9F37B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7A5CBE-0681-54F6-2D8F-5CD0864D6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29031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DF70C7-5532-4FDC-8639-75BA469A94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Marketing plan contents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D104EC-C84B-44B4-A873-FB820A575C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/>
          <a:lstStyle/>
          <a:p>
            <a:pPr lvl="0"/>
            <a:r>
              <a:rPr lang="en-GB" dirty="0"/>
              <a:t>A summary of the event</a:t>
            </a:r>
          </a:p>
          <a:p>
            <a:pPr lvl="0"/>
            <a:r>
              <a:rPr lang="en-GB" dirty="0"/>
              <a:t>An overall vision/mission statement</a:t>
            </a:r>
          </a:p>
          <a:p>
            <a:pPr lvl="0"/>
            <a:r>
              <a:rPr lang="en-GB" dirty="0"/>
              <a:t>Definition of target markets</a:t>
            </a:r>
          </a:p>
          <a:p>
            <a:pPr lvl="0"/>
            <a:r>
              <a:rPr lang="en-GB" dirty="0"/>
              <a:t>Objectives and key performance indicators (KPI’s)</a:t>
            </a:r>
          </a:p>
          <a:p>
            <a:pPr lvl="0"/>
            <a:r>
              <a:rPr lang="en-GB" dirty="0"/>
              <a:t>Key strategies and initiatives</a:t>
            </a:r>
          </a:p>
          <a:p>
            <a:pPr lvl="0"/>
            <a:r>
              <a:rPr lang="en-GB" dirty="0"/>
              <a:t>Marketing, public relations and budgetary information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0E92E8-B78E-0ECC-F700-30957DFD4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489E44-FD47-49F8-F813-D24C153C5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26473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CB3431-1109-4A68-B0E0-91A8649CDF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Segment, target, position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203084D-D6DB-563E-706C-665CBB8CAF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193" y="2790332"/>
            <a:ext cx="7511614" cy="2194560"/>
          </a:xfr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B205050-7FAE-E060-579E-219F42FDD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D0F818-A918-E1AB-0E41-DFA878E38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78308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F9E02-5F3B-ED60-30B4-F72E230A8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Chapter summary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C2E214-8066-2192-DCC8-CDAF6468A9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dirty="0"/>
              <a:t>What is meant by load-in and load-out timings in production terms?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When would you use supply chain analysis in the event planning stages?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What tasks might you include in an operational plan? 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Who attends and pays for a familiarisation trip and why?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What are segmentation, targeting and positioning in marketing?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When and for what reasons might you issue a press release for an event?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ED1693-39DD-84BB-338E-5B3C2FCF8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6F349F-8F6D-E676-2EC2-574A41D062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19637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8057F1-F0D1-9DCF-E960-53E262B2A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Activities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B0DDCE-1FA8-D728-88E4-4F6D621A7C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r>
              <a:rPr lang="en-GB" dirty="0"/>
              <a:t>Put together a critical path document listing key activities leading up to an in-house university graduation ceremony planned for 3 months’ time. </a:t>
            </a:r>
          </a:p>
          <a:p>
            <a:r>
              <a:rPr lang="en-GB" dirty="0"/>
              <a:t>Write a couple of paragraphs describing a destination you are familiar with and listing 3 venues that would work for a 2-day residential conference for 80 delegates in that destination.</a:t>
            </a:r>
          </a:p>
          <a:p>
            <a:r>
              <a:rPr lang="en-GB" dirty="0"/>
              <a:t>Source 3 applications (apps) that are used to market and sell tickets for events and evaluate the functionality of each of these apps.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0AA4FD-4190-7520-B152-84258EAFB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0C9D44-8EF6-D3C2-71E0-794885EAA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2077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95CBC-BA6C-4CE2-BD93-6D0556602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Learning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E702BC-1FE8-4B22-9687-A79EB56393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r>
              <a:rPr lang="en-ZA" i="1" dirty="0"/>
              <a:t>To help identify and understand:</a:t>
            </a:r>
            <a:endParaRPr lang="en-GB" i="1" dirty="0"/>
          </a:p>
          <a:p>
            <a:pPr marL="685800" lvl="1" indent="-457200">
              <a:buFont typeface="+mj-lt"/>
              <a:buAutoNum type="arabicPeriod"/>
            </a:pPr>
            <a:r>
              <a:rPr lang="en-GB" dirty="0"/>
              <a:t>Operations and logistics</a:t>
            </a:r>
          </a:p>
          <a:p>
            <a:pPr marL="685800" lvl="1" indent="-457200">
              <a:buFont typeface="+mj-lt"/>
              <a:buAutoNum type="arabicPeriod"/>
            </a:pPr>
            <a:r>
              <a:rPr lang="en-GB" dirty="0"/>
              <a:t>Project management</a:t>
            </a:r>
          </a:p>
          <a:p>
            <a:pPr marL="685800" lvl="1" indent="-457200">
              <a:buFont typeface="+mj-lt"/>
              <a:buAutoNum type="arabicPeriod"/>
            </a:pPr>
            <a:r>
              <a:rPr lang="en-GB" dirty="0"/>
              <a:t>Site and venue operations</a:t>
            </a:r>
          </a:p>
          <a:p>
            <a:pPr marL="685800" lvl="1" indent="-457200">
              <a:buFont typeface="+mj-lt"/>
              <a:buAutoNum type="arabicPeriod"/>
            </a:pPr>
            <a:r>
              <a:rPr lang="en-GB" dirty="0"/>
              <a:t>Managing the workforce</a:t>
            </a:r>
          </a:p>
          <a:p>
            <a:pPr marL="685800" lvl="1" indent="-457200">
              <a:buFont typeface="+mj-lt"/>
              <a:buAutoNum type="arabicPeriod"/>
            </a:pPr>
            <a:r>
              <a:rPr lang="en-GB" dirty="0"/>
              <a:t>Promotion, Marketing and Public Relations (PR)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54D12D-58FD-1B2D-CA9D-30E097316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59C1D2-F100-A2B3-A17B-8735F60CF7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93065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C9EDE4-1D65-D231-C9D8-E2C30C0C0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Operations and logistics (1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DDCB64-7B45-88B1-203F-C199AD15D5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pPr lvl="0"/>
            <a:r>
              <a:rPr lang="en-GB" dirty="0"/>
              <a:t>Venue facilities/lay-out plans</a:t>
            </a:r>
          </a:p>
          <a:p>
            <a:pPr lvl="0"/>
            <a:r>
              <a:rPr lang="en-GB" dirty="0"/>
              <a:t>Staff resources, contact details and duty rotas</a:t>
            </a:r>
          </a:p>
          <a:p>
            <a:pPr lvl="0"/>
            <a:r>
              <a:rPr lang="en-GB" dirty="0"/>
              <a:t>Registration and signage</a:t>
            </a:r>
          </a:p>
          <a:p>
            <a:pPr lvl="0"/>
            <a:r>
              <a:rPr lang="en-GB" dirty="0"/>
              <a:t>Event programme and timings</a:t>
            </a:r>
          </a:p>
          <a:p>
            <a:pPr lvl="0"/>
            <a:r>
              <a:rPr lang="en-GB" dirty="0"/>
              <a:t>Speakers and/or entertainment</a:t>
            </a:r>
          </a:p>
          <a:p>
            <a:pPr lvl="0"/>
            <a:r>
              <a:rPr lang="en-GB" dirty="0"/>
              <a:t>Food and beverage details</a:t>
            </a:r>
          </a:p>
          <a:p>
            <a:pPr lvl="0"/>
            <a:r>
              <a:rPr lang="en-GB" dirty="0"/>
              <a:t>Cloakroom, toilet facilities</a:t>
            </a:r>
          </a:p>
          <a:p>
            <a:pPr lvl="0"/>
            <a:r>
              <a:rPr lang="en-GB" dirty="0"/>
              <a:t>Transportation/parking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8026E8-89C4-6D41-67A3-3654C08C96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2C1D56-EEC5-0FC0-F884-5C726AE23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1989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C9EDE4-1D65-D231-C9D8-E2C30C0C0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Operations and logistics (2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DDCB64-7B45-88B1-203F-C199AD15D5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pPr lvl="0"/>
            <a:r>
              <a:rPr lang="en-GB" dirty="0"/>
              <a:t>Accommodation and rooming lists</a:t>
            </a:r>
          </a:p>
          <a:p>
            <a:pPr lvl="0"/>
            <a:r>
              <a:rPr lang="en-GB" dirty="0"/>
              <a:t>Movement and distances and audience flow</a:t>
            </a:r>
          </a:p>
          <a:p>
            <a:pPr lvl="0"/>
            <a:r>
              <a:rPr lang="en-GB" dirty="0"/>
              <a:t>Technical and production aspects</a:t>
            </a:r>
          </a:p>
          <a:p>
            <a:pPr lvl="0"/>
            <a:r>
              <a:rPr lang="en-GB" dirty="0"/>
              <a:t>Audience disabilities and any special requirements</a:t>
            </a:r>
          </a:p>
          <a:p>
            <a:pPr lvl="0"/>
            <a:r>
              <a:rPr lang="en-GB" dirty="0"/>
              <a:t>Emergency procedures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8026E8-89C4-6D41-67A3-3654C08C96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DBB518-60F7-9F0C-7B19-ED037659E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34349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275BA-E714-4175-A662-478AC943D8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Operational planning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E4A404-1956-4EA3-BC73-FC013C1A11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 lnSpcReduction="10000"/>
          </a:bodyPr>
          <a:lstStyle/>
          <a:p>
            <a:pPr lvl="0"/>
            <a:r>
              <a:rPr lang="en-GB" dirty="0"/>
              <a:t>Destination knowledge</a:t>
            </a:r>
          </a:p>
          <a:p>
            <a:pPr lvl="0"/>
            <a:r>
              <a:rPr lang="en-GB" dirty="0"/>
              <a:t>Venue sourcing and accommodation</a:t>
            </a:r>
          </a:p>
          <a:p>
            <a:pPr lvl="0"/>
            <a:r>
              <a:rPr lang="en-GB" dirty="0"/>
              <a:t>Site inspections</a:t>
            </a:r>
          </a:p>
          <a:p>
            <a:pPr lvl="0"/>
            <a:r>
              <a:rPr lang="en-GB" dirty="0"/>
              <a:t>The venue report</a:t>
            </a:r>
          </a:p>
          <a:p>
            <a:pPr lvl="0"/>
            <a:r>
              <a:rPr lang="en-GB" dirty="0"/>
              <a:t>The infrastructure</a:t>
            </a:r>
          </a:p>
          <a:p>
            <a:pPr lvl="0"/>
            <a:r>
              <a:rPr lang="en-GB" dirty="0"/>
              <a:t>Meeting rooms/lay out plans</a:t>
            </a:r>
          </a:p>
          <a:p>
            <a:pPr lvl="0"/>
            <a:r>
              <a:rPr lang="en-GB" dirty="0"/>
              <a:t> Air and ground transportation </a:t>
            </a:r>
          </a:p>
          <a:p>
            <a:pPr lvl="0"/>
            <a:r>
              <a:rPr lang="en-GB" dirty="0"/>
              <a:t>Pre-event catering planning</a:t>
            </a:r>
          </a:p>
          <a:p>
            <a:pPr lvl="0"/>
            <a:r>
              <a:rPr lang="en-GB" dirty="0"/>
              <a:t>Provision of drinking water</a:t>
            </a:r>
          </a:p>
          <a:p>
            <a:pPr lvl="0"/>
            <a:r>
              <a:rPr lang="en-GB" dirty="0"/>
              <a:t>The invitation and registration process</a:t>
            </a:r>
          </a:p>
          <a:p>
            <a:pPr lvl="0"/>
            <a:r>
              <a:rPr lang="en-GB" dirty="0"/>
              <a:t>Financial management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37CC12-9438-B283-C47C-C53016C7C9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5E16AF-24CB-6E6F-FFF4-614981E621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42696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42376-A067-42A5-812D-5EA73CC53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Logistical considerations (1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E8E789-5E75-4B0E-A034-7ECA84F8F4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/>
          <a:lstStyle/>
          <a:p>
            <a:r>
              <a:rPr lang="en-GB" dirty="0"/>
              <a:t>Confirm load-in and load-out timings for access to the venue and the delivery of materials and supplies</a:t>
            </a:r>
          </a:p>
          <a:p>
            <a:pPr lvl="0"/>
            <a:r>
              <a:rPr lang="en-GB" dirty="0"/>
              <a:t>Determine guest arrival times and patterns impact transport, parking, registration process, queues, staff requirements, etc.</a:t>
            </a:r>
          </a:p>
          <a:p>
            <a:pPr lvl="0"/>
            <a:r>
              <a:rPr lang="en-GB" dirty="0"/>
              <a:t>Assess the flow of people around the venue at peak times and how to avoid on-site congestion and crowding</a:t>
            </a:r>
          </a:p>
          <a:p>
            <a:pPr lvl="0"/>
            <a:r>
              <a:rPr lang="en-GB" dirty="0"/>
              <a:t>Design an on-site communication plan to identify how the team will relay key information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ACB642-13BE-160F-F902-FBD38DA97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212EEF-B4EE-A3F4-3177-14A674AFA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998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42376-A067-42A5-812D-5EA73CC53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Logistical considerations (2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E8E789-5E75-4B0E-A034-7ECA84F8F4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 lnSpcReduction="10000"/>
          </a:bodyPr>
          <a:lstStyle/>
          <a:p>
            <a:pPr lvl="0"/>
            <a:r>
              <a:rPr lang="en-GB" dirty="0"/>
              <a:t>Ensure sufficient space for all amenities </a:t>
            </a:r>
          </a:p>
          <a:p>
            <a:pPr lvl="0"/>
            <a:r>
              <a:rPr lang="en-GB" dirty="0"/>
              <a:t>Plan for the restocking, removal of waste and cleaning at the event</a:t>
            </a:r>
          </a:p>
          <a:p>
            <a:pPr lvl="0"/>
            <a:r>
              <a:rPr lang="en-GB" dirty="0"/>
              <a:t>Determine requirements for VIP’s, artists and media representatives</a:t>
            </a:r>
          </a:p>
          <a:p>
            <a:pPr lvl="0"/>
            <a:r>
              <a:rPr lang="en-GB" dirty="0"/>
              <a:t>List specific requirements of participants that need to be considered</a:t>
            </a:r>
          </a:p>
          <a:p>
            <a:pPr lvl="0"/>
            <a:r>
              <a:rPr lang="en-GB" dirty="0"/>
              <a:t>Emergency planning and risk assessment</a:t>
            </a:r>
          </a:p>
          <a:p>
            <a:pPr lvl="0"/>
            <a:r>
              <a:rPr lang="en-GB" dirty="0"/>
              <a:t>Identification of any concerns related to specific aspects of the event</a:t>
            </a:r>
          </a:p>
          <a:p>
            <a:pPr lvl="0"/>
            <a:r>
              <a:rPr lang="en-GB" dirty="0"/>
              <a:t>Devise contingency plans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3CA9C7-8D4C-F008-E612-53C2A2DF98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21423C-2534-BEBB-52A6-412F44723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33875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4B46B-8764-4F2C-96AB-AF1703C22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Project management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ACFA83A-DF6C-D88A-B2C3-EC41845830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824" y="2531135"/>
            <a:ext cx="7420353" cy="2834640"/>
          </a:xfr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8471F5-04DB-8BCE-BCD8-5B08BA414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F8A725-A4C6-BCA4-CC8E-809688269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6768542"/>
      </p:ext>
    </p:extLst>
  </p:cSld>
  <p:clrMapOvr>
    <a:masterClrMapping/>
  </p:clrMapOvr>
</p:sld>
</file>

<file path=ppt/theme/theme1.xml><?xml version="1.0" encoding="utf-8"?>
<a:theme xmlns:a="http://schemas.openxmlformats.org/drawingml/2006/main" name="CDC PPT master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DC PPT master theme" id="{54717623-23ED-4358-9C73-6518671C19EC}" vid="{8348790F-27F1-4F39-885D-2376FA45C8D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0381C8C7F96984CBC391382C5888313" ma:contentTypeVersion="9" ma:contentTypeDescription="Create a new document." ma:contentTypeScope="" ma:versionID="e36cef1a70797179ef58b631769f4433">
  <xsd:schema xmlns:xsd="http://www.w3.org/2001/XMLSchema" xmlns:xs="http://www.w3.org/2001/XMLSchema" xmlns:p="http://schemas.microsoft.com/office/2006/metadata/properties" xmlns:ns2="60f17f7a-2bae-41ec-b25f-3cbd5b1fab1c" xmlns:ns3="3d228d34-b089-48ac-a65a-4fd6545ee7de" targetNamespace="http://schemas.microsoft.com/office/2006/metadata/properties" ma:root="true" ma:fieldsID="100e8bf08b040cd22ec7b350ed7a081c" ns2:_="" ns3:_="">
    <xsd:import namespace="60f17f7a-2bae-41ec-b25f-3cbd5b1fab1c"/>
    <xsd:import namespace="3d228d34-b089-48ac-a65a-4fd6545ee7d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Test" minOccurs="0"/>
                <xsd:element ref="ns2:Category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f17f7a-2bae-41ec-b25f-3cbd5b1fab1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Test" ma:index="10" nillable="true" ma:displayName="Description" ma:format="Dropdown" ma:internalName="Test">
      <xsd:simpleType>
        <xsd:restriction base="dms:Note">
          <xsd:maxLength value="255"/>
        </xsd:restriction>
      </xsd:simpleType>
    </xsd:element>
    <xsd:element name="Category" ma:index="11" nillable="true" ma:displayName="Category" ma:format="Dropdown" ma:internalName="Category">
      <xsd:simpleType>
        <xsd:restriction base="dms:Text">
          <xsd:maxLength value="255"/>
        </xsd:restriction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bjectDetectorVersions" ma:index="1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228d34-b089-48ac-a65a-4fd6545ee7de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est xmlns="60f17f7a-2bae-41ec-b25f-3cbd5b1fab1c">A template for authors to create PPT decks</Test>
    <Category xmlns="60f17f7a-2bae-41ec-b25f-3cbd5b1fab1c">Template</Category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E51617D-E643-439E-AB19-5DFDEF8A08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0f17f7a-2bae-41ec-b25f-3cbd5b1fab1c"/>
    <ds:schemaRef ds:uri="3d228d34-b089-48ac-a65a-4fd6545ee7d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5A5713B-6BBA-4723-BB0D-65300729C9C0}">
  <ds:schemaRefs>
    <ds:schemaRef ds:uri="http://schemas.microsoft.com/office/2006/metadata/properties"/>
    <ds:schemaRef ds:uri="http://schemas.microsoft.com/office/infopath/2007/PartnerControls"/>
    <ds:schemaRef ds:uri="60f17f7a-2bae-41ec-b25f-3cbd5b1fab1c"/>
  </ds:schemaRefs>
</ds:datastoreItem>
</file>

<file path=customXml/itemProps3.xml><?xml version="1.0" encoding="utf-8"?>
<ds:datastoreItem xmlns:ds="http://schemas.openxmlformats.org/officeDocument/2006/customXml" ds:itemID="{D3DAAAEC-DF27-48DC-89A0-17676F34F1A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CW_TEMPLATE_PPTX</Template>
  <TotalTime>36</TotalTime>
  <Words>1551</Words>
  <Application>Microsoft Office PowerPoint</Application>
  <PresentationFormat>On-screen Show (4:3)</PresentationFormat>
  <Paragraphs>201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Calibri</vt:lpstr>
      <vt:lpstr>Courier New</vt:lpstr>
      <vt:lpstr>CDC PPT master theme</vt:lpstr>
      <vt:lpstr>PowerPoint Presentation</vt:lpstr>
      <vt:lpstr>Chapter 6  Operations, logistics and marketing</vt:lpstr>
      <vt:lpstr>Learning objectives</vt:lpstr>
      <vt:lpstr>Operations and logistics (1 of 2)</vt:lpstr>
      <vt:lpstr>Operations and logistics (2 of 2)</vt:lpstr>
      <vt:lpstr>Operational planning</vt:lpstr>
      <vt:lpstr>Logistical considerations (1 of 2)</vt:lpstr>
      <vt:lpstr>Logistical considerations (2 of 2)</vt:lpstr>
      <vt:lpstr>Project management</vt:lpstr>
      <vt:lpstr>Successful project management </vt:lpstr>
      <vt:lpstr>Site and venue operations (1 of 2)</vt:lpstr>
      <vt:lpstr>Site and venue operations (2 of 2)</vt:lpstr>
      <vt:lpstr>Key on-site stakeholders</vt:lpstr>
      <vt:lpstr>Areas for consideration at the venue site inspection (1 of 2)</vt:lpstr>
      <vt:lpstr>Areas for consideration at the venue site inspection (2 of 2)</vt:lpstr>
      <vt:lpstr>Managing the workforce</vt:lpstr>
      <vt:lpstr>On-site training</vt:lpstr>
      <vt:lpstr>Promotion, marketing and PR</vt:lpstr>
      <vt:lpstr>Sample marketing tools</vt:lpstr>
      <vt:lpstr>Devising a marketing plan</vt:lpstr>
      <vt:lpstr>Marketing plan contents</vt:lpstr>
      <vt:lpstr>Segment, target, position</vt:lpstr>
      <vt:lpstr>Chapter summary questions</vt:lpstr>
      <vt:lpstr>Activities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First Day of Class slide in Chapter 1</dc:title>
  <dc:creator>Judi Burger</dc:creator>
  <cp:lastModifiedBy>Gimmy</cp:lastModifiedBy>
  <cp:revision>115</cp:revision>
  <dcterms:created xsi:type="dcterms:W3CDTF">2021-01-19T14:50:48Z</dcterms:created>
  <dcterms:modified xsi:type="dcterms:W3CDTF">2025-01-28T10:31:37Z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0x01010020381C8C7F96984CBC391382C5888313</vt:lpwstr>
  </property>
</Properties>
</file>